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.xml" ContentType="application/vnd.openxmlformats-officedocument.presentationml.tags+xml"/>
  <Override PartName="/ppt/notesSlides/notesSlide40.xml" ContentType="application/vnd.openxmlformats-officedocument.presentationml.notesSlide+xml"/>
  <Override PartName="/ppt/tags/tag3.xml" ContentType="application/vnd.openxmlformats-officedocument.presentationml.tags+xml"/>
  <Override PartName="/ppt/notesSlides/notesSlide41.xml" ContentType="application/vnd.openxmlformats-officedocument.presentationml.notesSlide+xml"/>
  <Override PartName="/ppt/tags/tag4.xml" ContentType="application/vnd.openxmlformats-officedocument.presentationml.tags+xml"/>
  <Override PartName="/ppt/notesSlides/notesSlide42.xml" ContentType="application/vnd.openxmlformats-officedocument.presentationml.notesSlide+xml"/>
  <Override PartName="/ppt/tags/tag5.xml" ContentType="application/vnd.openxmlformats-officedocument.presentationml.tags+xml"/>
  <Override PartName="/ppt/notesSlides/notesSlide43.xml" ContentType="application/vnd.openxmlformats-officedocument.presentationml.notesSlide+xml"/>
  <Override PartName="/ppt/tags/tag6.xml" ContentType="application/vnd.openxmlformats-officedocument.presentationml.tags+xml"/>
  <Override PartName="/ppt/notesSlides/notesSlide44.xml" ContentType="application/vnd.openxmlformats-officedocument.presentationml.notesSlide+xml"/>
  <Override PartName="/ppt/tags/tag7.xml" ContentType="application/vnd.openxmlformats-officedocument.presentationml.tags+xml"/>
  <Override PartName="/ppt/notesSlides/notesSlide45.xml" ContentType="application/vnd.openxmlformats-officedocument.presentationml.notesSlide+xml"/>
  <Override PartName="/ppt/tags/tag8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9.xml" ContentType="application/vnd.openxmlformats-officedocument.presentationml.tags+xml"/>
  <Override PartName="/ppt/notesSlides/notesSlide4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0.xml" ContentType="application/vnd.openxmlformats-officedocument.presentationml.tags+xml"/>
  <Override PartName="/ppt/notesSlides/notesSlide4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78"/>
  </p:notesMasterIdLst>
  <p:handoutMasterIdLst>
    <p:handoutMasterId r:id="rId79"/>
  </p:handoutMasterIdLst>
  <p:sldIdLst>
    <p:sldId id="2146847631" r:id="rId2"/>
    <p:sldId id="2146847629" r:id="rId3"/>
    <p:sldId id="2146847632" r:id="rId4"/>
    <p:sldId id="2146847633" r:id="rId5"/>
    <p:sldId id="2146847634" r:id="rId6"/>
    <p:sldId id="2146847635" r:id="rId7"/>
    <p:sldId id="2146847637" r:id="rId8"/>
    <p:sldId id="2146847639" r:id="rId9"/>
    <p:sldId id="2146847640" r:id="rId10"/>
    <p:sldId id="2146847641" r:id="rId11"/>
    <p:sldId id="2146847642" r:id="rId12"/>
    <p:sldId id="2146847643" r:id="rId13"/>
    <p:sldId id="2146847644" r:id="rId14"/>
    <p:sldId id="2146847645" r:id="rId15"/>
    <p:sldId id="2146847647" r:id="rId16"/>
    <p:sldId id="2146847649" r:id="rId17"/>
    <p:sldId id="2146847648" r:id="rId18"/>
    <p:sldId id="2146847650" r:id="rId19"/>
    <p:sldId id="2146847652" r:id="rId20"/>
    <p:sldId id="2146847669" r:id="rId21"/>
    <p:sldId id="2146847670" r:id="rId22"/>
    <p:sldId id="2146847671" r:id="rId23"/>
    <p:sldId id="2146847672" r:id="rId24"/>
    <p:sldId id="2147478080" r:id="rId25"/>
    <p:sldId id="2146847673" r:id="rId26"/>
    <p:sldId id="2146847674" r:id="rId27"/>
    <p:sldId id="2146847675" r:id="rId28"/>
    <p:sldId id="2146847689" r:id="rId29"/>
    <p:sldId id="2146847677" r:id="rId30"/>
    <p:sldId id="2146847681" r:id="rId31"/>
    <p:sldId id="2146847678" r:id="rId32"/>
    <p:sldId id="2146847679" r:id="rId33"/>
    <p:sldId id="2146847682" r:id="rId34"/>
    <p:sldId id="2146847690" r:id="rId35"/>
    <p:sldId id="2146847691" r:id="rId36"/>
    <p:sldId id="2146847692" r:id="rId37"/>
    <p:sldId id="2146847693" r:id="rId38"/>
    <p:sldId id="2146847694" r:id="rId39"/>
    <p:sldId id="2146847680" r:id="rId40"/>
    <p:sldId id="2146847695" r:id="rId41"/>
    <p:sldId id="2146847696" r:id="rId42"/>
    <p:sldId id="2146847697" r:id="rId43"/>
    <p:sldId id="2146847698" r:id="rId44"/>
    <p:sldId id="2146847683" r:id="rId45"/>
    <p:sldId id="2146847684" r:id="rId46"/>
    <p:sldId id="2146847685" r:id="rId47"/>
    <p:sldId id="2146847686" r:id="rId48"/>
    <p:sldId id="2146847687" r:id="rId49"/>
    <p:sldId id="2147478081" r:id="rId50"/>
    <p:sldId id="2147478043" r:id="rId51"/>
    <p:sldId id="2147478044" r:id="rId52"/>
    <p:sldId id="2147478066" r:id="rId53"/>
    <p:sldId id="2147478068" r:id="rId54"/>
    <p:sldId id="2147478067" r:id="rId55"/>
    <p:sldId id="7241" r:id="rId56"/>
    <p:sldId id="2147478070" r:id="rId57"/>
    <p:sldId id="2147478028" r:id="rId58"/>
    <p:sldId id="7437" r:id="rId59"/>
    <p:sldId id="2146847715" r:id="rId60"/>
    <p:sldId id="2147478021" r:id="rId61"/>
    <p:sldId id="2147478072" r:id="rId62"/>
    <p:sldId id="7438" r:id="rId63"/>
    <p:sldId id="2146847521" r:id="rId64"/>
    <p:sldId id="7487" r:id="rId65"/>
    <p:sldId id="2147478029" r:id="rId66"/>
    <p:sldId id="2147478074" r:id="rId67"/>
    <p:sldId id="2147478075" r:id="rId68"/>
    <p:sldId id="7453" r:id="rId69"/>
    <p:sldId id="2147478076" r:id="rId70"/>
    <p:sldId id="7455" r:id="rId71"/>
    <p:sldId id="7466" r:id="rId72"/>
    <p:sldId id="2147478073" r:id="rId73"/>
    <p:sldId id="2147478077" r:id="rId74"/>
    <p:sldId id="2147478078" r:id="rId75"/>
    <p:sldId id="4698" r:id="rId76"/>
    <p:sldId id="2147478079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9C2706-7B56-0DA1-D36B-5058A166FD8E}" name="Yaglikci  Abdullah Giray" initials="YAG" userId="S::yaglikca@ethz.ch::9d4a6345-5013-481a-aed7-5910ce0bef1f" providerId="AD"/>
  <p188:author id="{25D29E55-6E1B-8098-0CC8-6F8A5879E72E}" name="lois.orosa.nogueira@gmail.com" initials="lo" userId="S::urn:spo:guest#lois.orosa.nogueira@gmail.com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3]" lastIdx="1" clrIdx="2"/>
  <p:cmAuthor id="4" name="ggqd_e6b7e@idethz.onmicrosoft.com" initials="g" lastIdx="3" clrIdx="3">
    <p:extLst>
      <p:ext uri="{19B8F6BF-5375-455C-9EA6-DF929625EA0E}">
        <p15:presenceInfo xmlns:p15="http://schemas.microsoft.com/office/powerpoint/2012/main" userId="S::ggqd_e6b7e@ethz.ch::93ad1454-b441-4862-aa2c-ecbd07735b47" providerId="AD"/>
      </p:ext>
    </p:extLst>
  </p:cmAuthor>
  <p:cmAuthor id="5" name="Patel  Minesh Hamenbhai" initials="PH" lastIdx="2" clrIdx="4">
    <p:extLst>
      <p:ext uri="{19B8F6BF-5375-455C-9EA6-DF929625EA0E}">
        <p15:presenceInfo xmlns:p15="http://schemas.microsoft.com/office/powerpoint/2012/main" userId="S::mpatel@ethz.ch::6a2c18ab-280a-4d17-9acd-93b2f4ff5d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4"/>
    <a:srgbClr val="E5EFFF"/>
    <a:srgbClr val="10813B"/>
    <a:srgbClr val="E4F3DE"/>
    <a:srgbClr val="BF0600"/>
    <a:srgbClr val="FDDFD4"/>
    <a:srgbClr val="C00600"/>
    <a:srgbClr val="BFBFBF"/>
    <a:srgbClr val="E30A17"/>
    <a:srgbClr val="E30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7"/>
    <p:restoredTop sz="72140"/>
  </p:normalViewPr>
  <p:slideViewPr>
    <p:cSldViewPr snapToGrid="0" snapToObjects="1">
      <p:cViewPr varScale="1">
        <p:scale>
          <a:sx n="191" d="100"/>
          <a:sy n="191" d="100"/>
        </p:scale>
        <p:origin x="307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576"/>
    </p:cViewPr>
  </p:outlin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85" Type="http://schemas.microsoft.com/office/2018/10/relationships/authors" Target="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3794452531705"/>
          <c:y val="0.4720811877737654"/>
          <c:w val="0.78471736236717449"/>
          <c:h val="0.51805209680702957"/>
        </c:manualLayout>
      </c:layout>
      <c:pieChart>
        <c:varyColors val="1"/>
        <c:ser>
          <c:idx val="0"/>
          <c:order val="0"/>
          <c:spPr>
            <a:ln w="158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ABD1F4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873-7644-8FCD-C9E3865D66FB}"/>
              </c:ext>
            </c:extLst>
          </c:dPt>
          <c:dPt>
            <c:idx val="1"/>
            <c:bubble3D val="0"/>
            <c:spPr>
              <a:solidFill>
                <a:srgbClr val="8BB778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873-7644-8FCD-C9E3865D66FB}"/>
              </c:ext>
            </c:extLst>
          </c:dPt>
          <c:dPt>
            <c:idx val="2"/>
            <c:bubble3D val="0"/>
            <c:spPr>
              <a:solidFill>
                <a:srgbClr val="ED8682"/>
              </a:solidFill>
              <a:ln w="15875"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873-7644-8FCD-C9E3865D66FB}"/>
              </c:ext>
            </c:extLst>
          </c:dPt>
          <c:dLbls>
            <c:delete val="1"/>
          </c:dLbls>
          <c:cat>
            <c:strRef>
              <c:f>Sheet1!$A$5:$A$7</c:f>
              <c:strCache>
                <c:ptCount val="3"/>
                <c:pt idx="0">
                  <c:v>Species#1</c:v>
                </c:pt>
                <c:pt idx="1">
                  <c:v>Species#2</c:v>
                </c:pt>
                <c:pt idx="2">
                  <c:v>Species#3</c:v>
                </c:pt>
              </c:strCache>
            </c:strRef>
          </c:cat>
          <c:val>
            <c:numRef>
              <c:f>Sheet1!$B$5:$B$7</c:f>
              <c:numCache>
                <c:formatCode>0%</c:formatCode>
                <c:ptCount val="3"/>
                <c:pt idx="0">
                  <c:v>0.6</c:v>
                </c:pt>
                <c:pt idx="1">
                  <c:v>0.25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73-7644-8FCD-C9E3865D66F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latin typeface="Cambria" panose="020405030504060302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Heterogeneous System (with CPUs and GPUs)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Basecalling + Read Mapping</c:v>
                </c:pt>
                <c:pt idx="1">
                  <c:v>Assembly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8-E742-A77F-4AD93A574F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71249856"/>
        <c:axId val="1970386448"/>
      </c:barChart>
      <c:catAx>
        <c:axId val="197124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0386448"/>
        <c:crosses val="autoZero"/>
        <c:auto val="1"/>
        <c:lblAlgn val="ctr"/>
        <c:lblOffset val="100"/>
        <c:noMultiLvlLbl val="0"/>
      </c:catAx>
      <c:valAx>
        <c:axId val="197038644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latin typeface="Avenir Next" panose="020B0503020202020204" pitchFamily="34" charset="0"/>
                  </a:rPr>
                  <a:t>Runtime (Hour)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1971249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58221044386942"/>
          <c:y val="0.87797908464566932"/>
          <c:w val="0.6941430617496287"/>
          <c:h val="0.103270915354330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66457452430283"/>
          <c:y val="0.12855714173376875"/>
          <c:w val="0.80650555734165819"/>
          <c:h val="0.68041770771170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Normalized Speedup</c:v>
                </c:pt>
              </c:strCache>
            </c:strRef>
          </c:tx>
          <c:spPr>
            <a:solidFill>
              <a:srgbClr val="8FC56D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F9A342C-C338-6242-B7B3-0C92FA5A6BD7}" type="VALUE">
                      <a:rPr lang="en-US" smtClean="0"/>
                      <a:pPr>
                        <a:defRPr sz="1800" b="1"/>
                      </a:pPr>
                      <a:t>[VALUE]</a:t>
                    </a:fld>
                    <a:r>
                      <a:rPr lang="en-US" altLang="zh-CN" dirty="0"/>
                      <a:t>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C61-FE46-BF9F-3DA4ADEA4FA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DEBB220-9CB7-2A49-9676-47B8876EABF5}" type="VALUE">
                      <a:rPr lang="en-US" smtClean="0"/>
                      <a:pPr>
                        <a:defRPr sz="1800" b="1"/>
                      </a:pPr>
                      <a:t>[VALUE]</a:t>
                    </a:fld>
                    <a:r>
                      <a:rPr lang="en-US" altLang="zh-CN" dirty="0"/>
                      <a:t>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61-FE46-BF9F-3DA4ADEA4FAE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1B38221-9D82-9E41-ABB4-EE058437D8B9}" type="VALUE">
                      <a:rPr lang="en-US" sz="2000" smtClean="0">
                        <a:solidFill>
                          <a:srgbClr val="C00000"/>
                        </a:solidFill>
                      </a:rPr>
                      <a:pPr>
                        <a:defRPr sz="2000" b="1">
                          <a:solidFill>
                            <a:srgbClr val="C00000"/>
                          </a:solidFill>
                        </a:defRPr>
                      </a:pPr>
                      <a:t>[VALUE]</a:t>
                    </a:fld>
                    <a:r>
                      <a:rPr lang="en-US" altLang="zh-CN" sz="2000" dirty="0">
                        <a:solidFill>
                          <a:srgbClr val="C00000"/>
                        </a:solidFill>
                      </a:rPr>
                      <a:t>x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C61-FE46-BF9F-3DA4ADEA4F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System A</c:v>
                </c:pt>
                <c:pt idx="1">
                  <c:v>System B</c:v>
                </c:pt>
                <c:pt idx="2">
                  <c:v>System 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2.7</c:v>
                </c:pt>
                <c:pt idx="1">
                  <c:v>6.1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61-FE46-BF9F-3DA4ADEA4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7"/>
        <c:axId val="1303912079"/>
        <c:axId val="906376287"/>
      </c:barChart>
      <c:catAx>
        <c:axId val="13039120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06376287"/>
        <c:crosses val="autoZero"/>
        <c:auto val="1"/>
        <c:lblAlgn val="ctr"/>
        <c:lblOffset val="100"/>
        <c:noMultiLvlLbl val="0"/>
      </c:catAx>
      <c:valAx>
        <c:axId val="906376287"/>
        <c:scaling>
          <c:orientation val="minMax"/>
          <c:max val="12"/>
          <c:min val="0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 dirty="0"/>
                  <a:t>Normalized</a:t>
                </a:r>
                <a:r>
                  <a:rPr lang="zh-CN" altLang="en-US" sz="1600" b="1" dirty="0"/>
                  <a:t> </a:t>
                </a:r>
                <a:r>
                  <a:rPr lang="en-US" altLang="zh-CN" sz="1600" b="1" dirty="0"/>
                  <a:t>Speedup</a:t>
                </a:r>
                <a:endParaRPr lang="en-US" sz="16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 w="25400"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effectLst>
                  <a:glow>
                    <a:schemeClr val="accent1">
                      <a:alpha val="40000"/>
                    </a:schemeClr>
                  </a:glow>
                  <a:outerShdw sx="1000" sy="1000" algn="ctr" rotWithShape="0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3912079"/>
        <c:crosses val="autoZero"/>
        <c:crossBetween val="between"/>
        <c:majorUnit val="4"/>
      </c:valAx>
      <c:spPr>
        <a:noFill/>
        <a:ln w="19050">
          <a:solidFill>
            <a:schemeClr val="tx1">
              <a:lumMod val="85000"/>
              <a:lumOff val="1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 (32 Threads)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23.092500114927958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D6-E840-A192-C2EF74DDE1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Sheet1!$C$2</c:f>
              <c:numCache>
                <c:formatCode>0</c:formatCode>
                <c:ptCount val="1"/>
                <c:pt idx="0">
                  <c:v>74.995587262270334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D6-E840-A192-C2EF74DDE1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ApHMM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6D6-E840-A192-C2EF74DDE1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260.02734705882352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D6-E840-A192-C2EF74DDE1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25535"/>
        <c:axId val="1380121120"/>
      </c:barChart>
      <c:catAx>
        <c:axId val="201025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121120"/>
        <c:crosses val="autoZero"/>
        <c:auto val="1"/>
        <c:lblAlgn val="ctr"/>
        <c:lblOffset val="100"/>
        <c:noMultiLvlLbl val="0"/>
      </c:catAx>
      <c:valAx>
        <c:axId val="1380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Speedup Over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</a:b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CPU (1</a:t>
                </a:r>
                <a:r>
                  <a:rPr lang="en-US" sz="2000" b="1" baseline="0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 Thread)</a:t>
                </a:r>
                <a:endParaRPr lang="en-US" sz="2000" b="1" dirty="0">
                  <a:solidFill>
                    <a:schemeClr val="tx1"/>
                  </a:solidFill>
                  <a:latin typeface="Avenir Next" panose="020B0503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102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1187664041995"/>
          <c:y val="0.87172908464566934"/>
          <c:w val="0.8783881922089275"/>
          <c:h val="0.1058572550254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Sheet1!$B$2</c:f>
              <c:numCache>
                <c:formatCode>0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A-EB48-8BB1-76F16C83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1.4528144039819491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A-EB48-8BB1-76F16C83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ApHMM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venir Next" panose="020B05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6CA-EB48-8BB1-76F16C83DB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Algorithm Acceleration</c:v>
                </c:pt>
              </c:strCache>
            </c:strRef>
          </c:cat>
          <c:val>
            <c:numRef>
              <c:f>Sheet1!$D$2</c:f>
              <c:numCache>
                <c:formatCode>0</c:formatCode>
                <c:ptCount val="1"/>
                <c:pt idx="0">
                  <c:v>2474.0912400323582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CA-EB48-8BB1-76F16C83DB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25535"/>
        <c:axId val="1380121120"/>
      </c:barChart>
      <c:catAx>
        <c:axId val="20102553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0121120"/>
        <c:crosses val="autoZero"/>
        <c:auto val="1"/>
        <c:lblAlgn val="ctr"/>
        <c:lblOffset val="100"/>
        <c:noMultiLvlLbl val="0"/>
      </c:catAx>
      <c:valAx>
        <c:axId val="1380121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venir Next" panose="020B0503020202020204" pitchFamily="34" charset="0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Energy Reduction</a:t>
                </a:r>
                <a:b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</a:br>
                <a:r>
                  <a:rPr lang="en-US" sz="2000" b="1" dirty="0">
                    <a:solidFill>
                      <a:schemeClr val="tx1"/>
                    </a:solidFill>
                    <a:latin typeface="Avenir Next" panose="020B0503020202020204" pitchFamily="34" charset="0"/>
                  </a:rPr>
                  <a:t>Over CPU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Avenir Next" panose="020B05030202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pPr>
            <a:endParaRPr lang="en-US"/>
          </a:p>
        </c:txPr>
        <c:crossAx val="2010255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61187664041995"/>
          <c:y val="0.87172908464566934"/>
          <c:w val="0.8783881922089275"/>
          <c:h val="0.105857255025402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venir Next" panose="020B0503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/>
    </cs:fontRef>
    <cs:defRPr sz="1330" kern="1200"/>
  </cs:axisTitle>
  <cs:categoryAxis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/>
    </cs:fontRef>
    <cs:defRPr sz="1197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/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/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/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/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/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microsoft.com/office/2007/relationships/hdphoto" Target="../media/hdphoto3.wdp"/><Relationship Id="rId1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0.15463</cdr:x>
      <cdr:y>0.5098</cdr:y>
    </cdr:from>
    <cdr:to>
      <cdr:x>0.84035</cdr:x>
      <cdr:y>0.86962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7A009BC9-95E0-00E6-7286-605EBB82AF0D}"/>
            </a:ext>
          </a:extLst>
        </cdr:cNvPr>
        <cdr:cNvGrpSpPr/>
      </cdr:nvGrpSpPr>
      <cdr:grpSpPr>
        <a:xfrm xmlns:a="http://schemas.openxmlformats.org/drawingml/2006/main">
          <a:off x="147352" y="735873"/>
          <a:ext cx="653448" cy="519383"/>
          <a:chOff x="297859" y="1487447"/>
          <a:chExt cx="1320825" cy="1049860"/>
        </a:xfrm>
      </cdr:grpSpPr>
      <cdr:pic>
        <cdr:nvPicPr>
          <cdr:cNvPr id="2" name="Picture 1">
            <a:extLst xmlns:a="http://schemas.openxmlformats.org/drawingml/2006/main">
              <a:ext uri="{FF2B5EF4-FFF2-40B4-BE49-F238E27FC236}">
                <a16:creationId xmlns:a16="http://schemas.microsoft.com/office/drawing/2014/main" id="{FBDD4D10-245F-B54E-A114-C1DFA6DAD909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">
            <a:duotone>
              <a:prstClr val="black"/>
              <a:srgbClr val="1982C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021550" y="1940173"/>
            <a:ext cx="597134" cy="597134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  <cdr:pic>
        <cdr:nvPicPr>
          <cdr:cNvPr id="3" name="Picture 2">
            <a:extLst xmlns:a="http://schemas.openxmlformats.org/drawingml/2006/main">
              <a:ext uri="{FF2B5EF4-FFF2-40B4-BE49-F238E27FC236}">
                <a16:creationId xmlns:a16="http://schemas.microsoft.com/office/drawing/2014/main" id="{C8BA7EA6-E789-E641-8AA6-B75EC4B969D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/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555438" y="1487447"/>
            <a:ext cx="391305" cy="391305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5000"/>
              </a:schemeClr>
            </a:glow>
          </a:effectLst>
        </cdr:spPr>
      </cdr:pic>
      <cdr:pic>
        <cdr:nvPicPr>
          <cdr:cNvPr id="4" name="Picture 3">
            <a:extLst xmlns:a="http://schemas.openxmlformats.org/drawingml/2006/main">
              <a:ext uri="{FF2B5EF4-FFF2-40B4-BE49-F238E27FC236}">
                <a16:creationId xmlns:a16="http://schemas.microsoft.com/office/drawing/2014/main" id="{1693E67D-6316-5A49-9363-0896E4FAD43D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297859" y="1940173"/>
            <a:ext cx="473603" cy="473603"/>
          </a:xfrm>
          <a:prstGeom xmlns:a="http://schemas.openxmlformats.org/drawingml/2006/main" prst="rect">
            <a:avLst/>
          </a:prstGeom>
          <a:effectLst xmlns:a="http://schemas.openxmlformats.org/drawingml/2006/main">
            <a:glow rad="12700">
              <a:schemeClr val="bg1">
                <a:alpha val="58833"/>
              </a:schemeClr>
            </a:glow>
          </a:effectLst>
        </cdr:spPr>
      </cdr:pic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6C5A5C-AE39-B1EA-FC1A-1A28421F11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99C544-0D13-8CF0-29EF-86B08AB011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06CB0-A2D0-8844-BCEF-52E043DDE42E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9940B-7868-D2A0-5104-52DEEE8F0E6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E7FFD4-EA44-1878-C00D-8F3EA63DBB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9F18B-8E16-ED4D-854D-8FF358DC1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13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3100A-4575-61C9-48E4-A787C291D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CF2C2-BE22-1C01-DBAA-E2768B4EA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77881F-602D-A898-CD2A-431C05BB4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2EA13-91D6-1A59-4B0A-C6BE6BB9F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7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39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40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56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16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98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0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0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58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6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31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6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45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5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7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19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559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56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09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2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27CB-77F8-3FF7-C75E-1A1EADAD3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340B0-515D-B00C-8837-C2EDE7098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42C58-E700-C9EF-8426-30A276978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E18AB-9B7C-C199-99B1-BB5A1CD30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3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98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68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20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7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medium-content-sans-serif-fon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77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990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ADFFE-2578-260A-5125-16248F7E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CF66D-20FC-FB10-F7FE-BA26F2083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E50DB7-D96F-88BB-9976-8A896CB72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81593-AC62-81AB-BEC1-0354CA52C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668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633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602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02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C5F57-E95A-AA42-599A-1F9F98DE3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25EE4-2969-889D-5734-4A9993116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6C4832-9EC2-610C-FF47-FF9377D96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B442D-C719-4A36-146A-567282C1D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974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3262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473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627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2787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42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8757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698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653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4897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37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544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608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25B0A-3B4E-2853-41DD-A414DB38F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58A66-D4E7-4DA6-0F16-B603216BA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232C6-C91C-B5B3-5186-C8D24EAFF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A3ED7-ECF5-519D-DFDF-0224BB3F8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431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7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478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F5B3C-288E-4966-CBF8-438E4B47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A21DA0-CDB3-C694-A619-747E5687D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48E909-9F76-59D1-F6EA-5B2DB63D8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E6DD-E3E3-CA0E-3613-2B3B0D684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15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4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31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B9A0A9-FABA-A8CC-2049-BED687A80984}"/>
              </a:ext>
            </a:extLst>
          </p:cNvPr>
          <p:cNvSpPr/>
          <p:nvPr userDrawn="1"/>
        </p:nvSpPr>
        <p:spPr>
          <a:xfrm>
            <a:off x="0" y="0"/>
            <a:ext cx="338328" cy="6858000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CC04FD-FC44-BB72-E502-0E853A809E0F}"/>
              </a:ext>
            </a:extLst>
          </p:cNvPr>
          <p:cNvSpPr/>
          <p:nvPr userDrawn="1"/>
        </p:nvSpPr>
        <p:spPr>
          <a:xfrm rot="16200000">
            <a:off x="5926836" y="-5926836"/>
            <a:ext cx="338328" cy="12192000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9F01D8-5BBA-C8A1-EEA7-9A848B402562}"/>
              </a:ext>
            </a:extLst>
          </p:cNvPr>
          <p:cNvSpPr/>
          <p:nvPr userDrawn="1"/>
        </p:nvSpPr>
        <p:spPr>
          <a:xfrm rot="16200000">
            <a:off x="6096000" y="762000"/>
            <a:ext cx="338328" cy="1185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F5481A2C-791B-1DEE-4E94-96337B3A6E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1809344"/>
            <a:ext cx="10972800" cy="502920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73151DAB-EE14-A0F1-8409-CB15EA8D08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" y="1155648"/>
            <a:ext cx="10972800" cy="615425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Main Title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86732E-4678-7361-BE89-B4EE737735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520" y="3159337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Author | Email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A8F49693-7236-571F-ECA1-8010AD893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1520" y="3522569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Website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9B5B5C4B-95A3-9EE9-E473-801560CD8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520" y="3885801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Affiliation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940061CC-5966-9C9E-30B0-29D7F3C3DC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1520" y="5058384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Date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C6AC1D34-36B3-5DA0-B02A-3E27485517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1520" y="5419088"/>
            <a:ext cx="10972800" cy="341632"/>
          </a:xfrm>
        </p:spPr>
        <p:txBody>
          <a:bodyPr lIns="0" tIns="0" rIns="0" bIns="0">
            <a:spAutoFit/>
          </a:bodyPr>
          <a:lstStyle>
            <a:lvl1pPr marL="0" indent="0">
              <a:buFont typeface="+mj-lt"/>
              <a:buNone/>
              <a:def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  <a:ea typeface="Avenir Next" panose="020B0503020202020204" pitchFamily="34" charset="0"/>
              </a:defRPr>
            </a:lvl1pPr>
            <a:lvl2pPr marL="457200" indent="0">
              <a:buNone/>
              <a:defRPr sz="3600">
                <a:latin typeface="Garamond" panose="02020404030301010803" pitchFamily="18" charset="0"/>
              </a:defRPr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marL="742950" marR="0" lvl="0" indent="-7429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Place</a:t>
            </a: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7A9FC3A2-299B-41F2-EAA1-5300D75CB5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356" y="6035149"/>
            <a:ext cx="3295271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FF444E5F-017F-AE45-E3D9-03EDE5DB60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5187" y="6035149"/>
            <a:ext cx="2851836" cy="5486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7F9557-7785-B273-179F-C052B5B48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7931" r="2030" b="27719"/>
          <a:stretch>
            <a:fillRect/>
          </a:stretch>
        </p:blipFill>
        <p:spPr>
          <a:xfrm>
            <a:off x="8066583" y="6035149"/>
            <a:ext cx="354506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4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8AD60-1E7A-A253-C1DE-73C838722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07068-BEC9-B7B8-9067-79BA3D87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6EBB-F71A-725D-04B8-05A437B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7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AC8F7-609C-AEC3-9D2D-1562E8C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9765C-A673-5D65-37F0-0CF511D7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D65B4-2A76-A7F4-A337-75DF3E856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5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626" y="1709738"/>
            <a:ext cx="11730749" cy="285273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540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Centered Message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9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8846C-7E92-B5F8-1DF8-6E7634BC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42" y="1709738"/>
            <a:ext cx="11730749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568B9-E03A-1D57-0642-96D69BFC3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2" y="4589464"/>
            <a:ext cx="1173074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8780E-0D8E-5E62-999B-AE54CA3F1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38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B6AD7-E621-CA31-32E5-675436ED6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675" y="866165"/>
            <a:ext cx="5677725" cy="5644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5A24CF-0D94-C916-7412-85EB6B152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866164"/>
            <a:ext cx="5785891" cy="56445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67CACB-54AF-664A-5243-FE7D5A17C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F39BB-8C49-BD06-1DCC-AD45E91F6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6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80D13-5F5E-42AB-2BA6-5738D99EF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90077"/>
            <a:ext cx="5811291" cy="4820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17066-2C8D-B4CF-B250-9D4C4C054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4" y="866164"/>
            <a:ext cx="57458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2D3FB-D255-43DA-1099-E90CC161B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744" y="1690077"/>
            <a:ext cx="5745891" cy="4820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6DB53-80EA-EC53-6D87-AB2EA80CDE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66163"/>
            <a:ext cx="5811291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62093-6FB4-CACB-D18A-837A20406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A20845-3FCD-0D5B-07F1-0AF43A5AD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E119-D530-736B-1867-6FFA797C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B3AB8-58B5-5935-08B3-938A5D8D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19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A6683-8C53-89CC-04B1-AA1A41FF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8598B-9904-A5F9-B9EA-0BE7109637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8" y="987426"/>
            <a:ext cx="6799773" cy="55233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8F43AE-B513-DCCC-5551-7A4CCAF0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510" y="987426"/>
            <a:ext cx="4564575" cy="5523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B7A932-4C27-39E7-4F87-E9948661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7263F6-2D80-E0E9-B872-6233B8FD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7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A877EE9-680E-1E74-77EE-4925DE78B885}"/>
              </a:ext>
            </a:extLst>
          </p:cNvPr>
          <p:cNvSpPr/>
          <p:nvPr userDrawn="1"/>
        </p:nvSpPr>
        <p:spPr>
          <a:xfrm rot="16200000">
            <a:off x="5926837" y="592835"/>
            <a:ext cx="338328" cy="1219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BD56F-6254-F79B-61F9-1F7D13767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43" y="866164"/>
            <a:ext cx="11730748" cy="564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ikdörtgen 22">
            <a:extLst>
              <a:ext uri="{FF2B5EF4-FFF2-40B4-BE49-F238E27FC236}">
                <a16:creationId xmlns:a16="http://schemas.microsoft.com/office/drawing/2014/main" id="{A658ED74-B003-831E-4241-F82450FDD8A5}"/>
              </a:ext>
            </a:extLst>
          </p:cNvPr>
          <p:cNvSpPr/>
          <p:nvPr userDrawn="1"/>
        </p:nvSpPr>
        <p:spPr>
          <a:xfrm>
            <a:off x="12652542" y="4991190"/>
            <a:ext cx="1132113" cy="466531"/>
          </a:xfrm>
          <a:prstGeom prst="rect">
            <a:avLst/>
          </a:prstGeom>
          <a:solidFill>
            <a:srgbClr val="0160A0"/>
          </a:solidFill>
          <a:ln>
            <a:solidFill>
              <a:srgbClr val="016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8" name="Dikdörtgen 23">
            <a:extLst>
              <a:ext uri="{FF2B5EF4-FFF2-40B4-BE49-F238E27FC236}">
                <a16:creationId xmlns:a16="http://schemas.microsoft.com/office/drawing/2014/main" id="{551ECDA5-8292-6BA7-36F9-33E1B936E281}"/>
              </a:ext>
            </a:extLst>
          </p:cNvPr>
          <p:cNvSpPr/>
          <p:nvPr userDrawn="1"/>
        </p:nvSpPr>
        <p:spPr>
          <a:xfrm>
            <a:off x="12652542" y="5700256"/>
            <a:ext cx="1132113" cy="466531"/>
          </a:xfrm>
          <a:prstGeom prst="rect">
            <a:avLst/>
          </a:prstGeom>
          <a:solidFill>
            <a:srgbClr val="7A62E7"/>
          </a:solidFill>
          <a:ln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9" name="Dikdörtgen 24">
            <a:extLst>
              <a:ext uri="{FF2B5EF4-FFF2-40B4-BE49-F238E27FC236}">
                <a16:creationId xmlns:a16="http://schemas.microsoft.com/office/drawing/2014/main" id="{BA4AC28B-C945-CAA8-00AA-D89910C811B5}"/>
              </a:ext>
            </a:extLst>
          </p:cNvPr>
          <p:cNvSpPr/>
          <p:nvPr userDrawn="1"/>
        </p:nvSpPr>
        <p:spPr>
          <a:xfrm>
            <a:off x="12652542" y="4282124"/>
            <a:ext cx="1132113" cy="466531"/>
          </a:xfrm>
          <a:prstGeom prst="rect">
            <a:avLst/>
          </a:prstGeom>
          <a:solidFill>
            <a:srgbClr val="E1257C"/>
          </a:solidFill>
          <a:ln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0" name="Dikdörtgen 25">
            <a:extLst>
              <a:ext uri="{FF2B5EF4-FFF2-40B4-BE49-F238E27FC236}">
                <a16:creationId xmlns:a16="http://schemas.microsoft.com/office/drawing/2014/main" id="{E82CD2C0-3CA1-3E05-5864-8CAF735A6F94}"/>
              </a:ext>
            </a:extLst>
          </p:cNvPr>
          <p:cNvSpPr/>
          <p:nvPr userDrawn="1"/>
        </p:nvSpPr>
        <p:spPr>
          <a:xfrm>
            <a:off x="12652542" y="6409321"/>
            <a:ext cx="1132113" cy="466531"/>
          </a:xfrm>
          <a:prstGeom prst="rect">
            <a:avLst/>
          </a:prstGeom>
          <a:solidFill>
            <a:srgbClr val="104862"/>
          </a:solidFill>
          <a:ln>
            <a:solidFill>
              <a:srgbClr val="1048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2" name="Dikdörtgen 6">
            <a:extLst>
              <a:ext uri="{FF2B5EF4-FFF2-40B4-BE49-F238E27FC236}">
                <a16:creationId xmlns:a16="http://schemas.microsoft.com/office/drawing/2014/main" id="{1074742B-7730-0DA9-3260-3124FBAA64E4}"/>
              </a:ext>
            </a:extLst>
          </p:cNvPr>
          <p:cNvSpPr/>
          <p:nvPr userDrawn="1"/>
        </p:nvSpPr>
        <p:spPr>
          <a:xfrm>
            <a:off x="3686629" y="-1441319"/>
            <a:ext cx="1132113" cy="466531"/>
          </a:xfrm>
          <a:prstGeom prst="rect">
            <a:avLst/>
          </a:prstGeom>
          <a:solidFill>
            <a:srgbClr val="C4D7FC"/>
          </a:solidFill>
          <a:ln w="57150">
            <a:solidFill>
              <a:srgbClr val="6292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3" name="Dikdörtgen 7">
            <a:extLst>
              <a:ext uri="{FF2B5EF4-FFF2-40B4-BE49-F238E27FC236}">
                <a16:creationId xmlns:a16="http://schemas.microsoft.com/office/drawing/2014/main" id="{5D3748BC-30C8-C383-5F67-A16567C462F8}"/>
              </a:ext>
            </a:extLst>
          </p:cNvPr>
          <p:cNvSpPr/>
          <p:nvPr userDrawn="1"/>
        </p:nvSpPr>
        <p:spPr>
          <a:xfrm>
            <a:off x="6144381" y="-1441319"/>
            <a:ext cx="1132113" cy="466531"/>
          </a:xfrm>
          <a:prstGeom prst="rect">
            <a:avLst/>
          </a:prstGeom>
          <a:solidFill>
            <a:srgbClr val="DAD3F9"/>
          </a:solidFill>
          <a:ln w="57150">
            <a:solidFill>
              <a:srgbClr val="7A62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14" name="Dikdörtgen 8">
            <a:extLst>
              <a:ext uri="{FF2B5EF4-FFF2-40B4-BE49-F238E27FC236}">
                <a16:creationId xmlns:a16="http://schemas.microsoft.com/office/drawing/2014/main" id="{A00DC69F-AAB0-FB69-A1FF-388A426EC8E4}"/>
              </a:ext>
            </a:extLst>
          </p:cNvPr>
          <p:cNvSpPr/>
          <p:nvPr userDrawn="1"/>
        </p:nvSpPr>
        <p:spPr>
          <a:xfrm>
            <a:off x="4915505" y="-1441319"/>
            <a:ext cx="1132113" cy="466531"/>
          </a:xfrm>
          <a:prstGeom prst="rect">
            <a:avLst/>
          </a:prstGeom>
          <a:solidFill>
            <a:srgbClr val="F9D3E4"/>
          </a:solidFill>
          <a:ln w="57150">
            <a:solidFill>
              <a:srgbClr val="E125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5" name="Dikdörtgen 9">
            <a:extLst>
              <a:ext uri="{FF2B5EF4-FFF2-40B4-BE49-F238E27FC236}">
                <a16:creationId xmlns:a16="http://schemas.microsoft.com/office/drawing/2014/main" id="{966DBE3E-2BA5-E9DD-A0B0-9D96AB4534C3}"/>
              </a:ext>
            </a:extLst>
          </p:cNvPr>
          <p:cNvSpPr/>
          <p:nvPr userDrawn="1"/>
        </p:nvSpPr>
        <p:spPr>
          <a:xfrm>
            <a:off x="1228876" y="-1441319"/>
            <a:ext cx="1132113" cy="466531"/>
          </a:xfrm>
          <a:prstGeom prst="rect">
            <a:avLst/>
          </a:prstGeom>
          <a:solidFill>
            <a:srgbClr val="FFE0D5"/>
          </a:solidFill>
          <a:ln w="57150">
            <a:solidFill>
              <a:srgbClr val="FF5F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16" name="Dikdörtgen 10">
            <a:extLst>
              <a:ext uri="{FF2B5EF4-FFF2-40B4-BE49-F238E27FC236}">
                <a16:creationId xmlns:a16="http://schemas.microsoft.com/office/drawing/2014/main" id="{88BC7503-89AD-8CEE-FA08-DD113AC38BB6}"/>
              </a:ext>
            </a:extLst>
          </p:cNvPr>
          <p:cNvSpPr/>
          <p:nvPr userDrawn="1"/>
        </p:nvSpPr>
        <p:spPr>
          <a:xfrm>
            <a:off x="1" y="-1441319"/>
            <a:ext cx="1132113" cy="466531"/>
          </a:xfrm>
          <a:prstGeom prst="rect">
            <a:avLst/>
          </a:prstGeom>
          <a:solidFill>
            <a:srgbClr val="FFEBCD"/>
          </a:solidFill>
          <a:ln w="57150">
            <a:solidFill>
              <a:srgbClr val="F493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 dirty="0"/>
          </a:p>
        </p:txBody>
      </p:sp>
      <p:sp>
        <p:nvSpPr>
          <p:cNvPr id="25" name="Dikdörtgen 22">
            <a:extLst>
              <a:ext uri="{FF2B5EF4-FFF2-40B4-BE49-F238E27FC236}">
                <a16:creationId xmlns:a16="http://schemas.microsoft.com/office/drawing/2014/main" id="{7674523A-BED3-9BA6-2601-606BC49AF452}"/>
              </a:ext>
            </a:extLst>
          </p:cNvPr>
          <p:cNvSpPr/>
          <p:nvPr userDrawn="1"/>
        </p:nvSpPr>
        <p:spPr>
          <a:xfrm>
            <a:off x="1" y="-773468"/>
            <a:ext cx="1132113" cy="466531"/>
          </a:xfrm>
          <a:prstGeom prst="rect">
            <a:avLst/>
          </a:prstGeom>
          <a:solidFill>
            <a:srgbClr val="FFF3CE"/>
          </a:solidFill>
          <a:ln w="57150">
            <a:solidFill>
              <a:srgbClr val="FFC3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30" name="Dikdörtgen 6">
            <a:extLst>
              <a:ext uri="{FF2B5EF4-FFF2-40B4-BE49-F238E27FC236}">
                <a16:creationId xmlns:a16="http://schemas.microsoft.com/office/drawing/2014/main" id="{E78E2873-ED8C-F2C9-B8B6-381BAE6A0FA4}"/>
              </a:ext>
            </a:extLst>
          </p:cNvPr>
          <p:cNvSpPr/>
          <p:nvPr userDrawn="1"/>
        </p:nvSpPr>
        <p:spPr>
          <a:xfrm>
            <a:off x="12652542" y="27728"/>
            <a:ext cx="1132113" cy="466531"/>
          </a:xfrm>
          <a:prstGeom prst="rect">
            <a:avLst/>
          </a:prstGeom>
          <a:solidFill>
            <a:srgbClr val="4473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0" name="Dikdörtgen 23">
            <a:extLst>
              <a:ext uri="{FF2B5EF4-FFF2-40B4-BE49-F238E27FC236}">
                <a16:creationId xmlns:a16="http://schemas.microsoft.com/office/drawing/2014/main" id="{E9DBBE0E-B98B-AC18-762B-511EC0B19EEA}"/>
              </a:ext>
            </a:extLst>
          </p:cNvPr>
          <p:cNvSpPr/>
          <p:nvPr userDrawn="1"/>
        </p:nvSpPr>
        <p:spPr>
          <a:xfrm>
            <a:off x="1228877" y="-773468"/>
            <a:ext cx="1132113" cy="466531"/>
          </a:xfrm>
          <a:prstGeom prst="rect">
            <a:avLst/>
          </a:prstGeom>
          <a:solidFill>
            <a:srgbClr val="FFEADB"/>
          </a:solidFill>
          <a:ln w="57150">
            <a:solidFill>
              <a:srgbClr val="E56D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1" name="Dikdörtgen 23">
            <a:extLst>
              <a:ext uri="{FF2B5EF4-FFF2-40B4-BE49-F238E27FC236}">
                <a16:creationId xmlns:a16="http://schemas.microsoft.com/office/drawing/2014/main" id="{EFCCA561-57E5-8BE5-9C65-030A63556582}"/>
              </a:ext>
            </a:extLst>
          </p:cNvPr>
          <p:cNvSpPr/>
          <p:nvPr userDrawn="1"/>
        </p:nvSpPr>
        <p:spPr>
          <a:xfrm>
            <a:off x="2457753" y="-773468"/>
            <a:ext cx="1132113" cy="466531"/>
          </a:xfrm>
          <a:prstGeom prst="rect">
            <a:avLst/>
          </a:prstGeom>
          <a:solidFill>
            <a:srgbClr val="E3F3DB"/>
          </a:solidFill>
          <a:ln w="57150">
            <a:solidFill>
              <a:srgbClr val="6EAD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2" name="Dikdörtgen 23">
            <a:extLst>
              <a:ext uri="{FF2B5EF4-FFF2-40B4-BE49-F238E27FC236}">
                <a16:creationId xmlns:a16="http://schemas.microsoft.com/office/drawing/2014/main" id="{CFE0375A-207D-6CC6-C319-ED0CD98B39AD}"/>
              </a:ext>
            </a:extLst>
          </p:cNvPr>
          <p:cNvSpPr/>
          <p:nvPr userDrawn="1"/>
        </p:nvSpPr>
        <p:spPr>
          <a:xfrm>
            <a:off x="3686629" y="-773468"/>
            <a:ext cx="1132113" cy="466531"/>
          </a:xfrm>
          <a:prstGeom prst="rect">
            <a:avLst/>
          </a:prstGeom>
          <a:solidFill>
            <a:srgbClr val="E5EFFF"/>
          </a:solidFill>
          <a:ln w="57150">
            <a:solidFill>
              <a:srgbClr val="4473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3" name="Dikdörtgen 23">
            <a:extLst>
              <a:ext uri="{FF2B5EF4-FFF2-40B4-BE49-F238E27FC236}">
                <a16:creationId xmlns:a16="http://schemas.microsoft.com/office/drawing/2014/main" id="{075AD28E-4D59-73A1-B6EB-729C796C1CD3}"/>
              </a:ext>
            </a:extLst>
          </p:cNvPr>
          <p:cNvSpPr/>
          <p:nvPr userDrawn="1"/>
        </p:nvSpPr>
        <p:spPr>
          <a:xfrm>
            <a:off x="4915505" y="-773468"/>
            <a:ext cx="1132113" cy="466531"/>
          </a:xfrm>
          <a:prstGeom prst="rect">
            <a:avLst/>
          </a:prstGeom>
          <a:solidFill>
            <a:srgbClr val="FFE0D6"/>
          </a:solidFill>
          <a:ln w="57150">
            <a:solidFill>
              <a:srgbClr val="C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4" name="Dikdörtgen 23">
            <a:extLst>
              <a:ext uri="{FF2B5EF4-FFF2-40B4-BE49-F238E27FC236}">
                <a16:creationId xmlns:a16="http://schemas.microsoft.com/office/drawing/2014/main" id="{B687AB50-5ED8-BAED-B6B0-9DF91C4C30F7}"/>
              </a:ext>
            </a:extLst>
          </p:cNvPr>
          <p:cNvSpPr/>
          <p:nvPr userDrawn="1"/>
        </p:nvSpPr>
        <p:spPr>
          <a:xfrm>
            <a:off x="6144381" y="-773468"/>
            <a:ext cx="1132113" cy="466531"/>
          </a:xfrm>
          <a:prstGeom prst="rect">
            <a:avLst/>
          </a:prstGeom>
          <a:solidFill>
            <a:srgbClr val="F1EEFC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5" name="Dikdörtgen 23">
            <a:extLst>
              <a:ext uri="{FF2B5EF4-FFF2-40B4-BE49-F238E27FC236}">
                <a16:creationId xmlns:a16="http://schemas.microsoft.com/office/drawing/2014/main" id="{79201D5B-7995-640E-A371-E197C412ACF9}"/>
              </a:ext>
            </a:extLst>
          </p:cNvPr>
          <p:cNvSpPr/>
          <p:nvPr userDrawn="1"/>
        </p:nvSpPr>
        <p:spPr>
          <a:xfrm>
            <a:off x="7373257" y="-773468"/>
            <a:ext cx="1132113" cy="466531"/>
          </a:xfrm>
          <a:prstGeom prst="rect">
            <a:avLst/>
          </a:prstGeom>
          <a:solidFill>
            <a:srgbClr val="F2F2F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6" name="Dikdörtgen 23">
            <a:extLst>
              <a:ext uri="{FF2B5EF4-FFF2-40B4-BE49-F238E27FC236}">
                <a16:creationId xmlns:a16="http://schemas.microsoft.com/office/drawing/2014/main" id="{362D2E98-CFA1-F849-A25F-0FECEA91CFC8}"/>
              </a:ext>
            </a:extLst>
          </p:cNvPr>
          <p:cNvSpPr/>
          <p:nvPr userDrawn="1"/>
        </p:nvSpPr>
        <p:spPr>
          <a:xfrm>
            <a:off x="8602133" y="-773468"/>
            <a:ext cx="1132113" cy="466531"/>
          </a:xfrm>
          <a:prstGeom prst="rect">
            <a:avLst/>
          </a:prstGeom>
          <a:solidFill>
            <a:srgbClr val="F8F5E3"/>
          </a:solidFill>
          <a:ln w="57150">
            <a:solidFill>
              <a:srgbClr val="BF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7" name="Dikdörtgen 23">
            <a:extLst>
              <a:ext uri="{FF2B5EF4-FFF2-40B4-BE49-F238E27FC236}">
                <a16:creationId xmlns:a16="http://schemas.microsoft.com/office/drawing/2014/main" id="{C57F412D-34D4-62A7-9662-1BFFE52140EF}"/>
              </a:ext>
            </a:extLst>
          </p:cNvPr>
          <p:cNvSpPr/>
          <p:nvPr userDrawn="1"/>
        </p:nvSpPr>
        <p:spPr>
          <a:xfrm>
            <a:off x="2457750" y="-1441320"/>
            <a:ext cx="1132113" cy="466531"/>
          </a:xfrm>
          <a:prstGeom prst="rect">
            <a:avLst/>
          </a:prstGeom>
          <a:solidFill>
            <a:srgbClr val="E4F2DE"/>
          </a:solidFill>
          <a:ln w="57150">
            <a:solidFill>
              <a:srgbClr val="1081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/>
          </a:p>
        </p:txBody>
      </p:sp>
      <p:sp>
        <p:nvSpPr>
          <p:cNvPr id="49" name="Dikdörtgen 6">
            <a:extLst>
              <a:ext uri="{FF2B5EF4-FFF2-40B4-BE49-F238E27FC236}">
                <a16:creationId xmlns:a16="http://schemas.microsoft.com/office/drawing/2014/main" id="{680940DE-4EC1-1880-E739-31C690C7F656}"/>
              </a:ext>
            </a:extLst>
          </p:cNvPr>
          <p:cNvSpPr/>
          <p:nvPr userDrawn="1"/>
        </p:nvSpPr>
        <p:spPr>
          <a:xfrm>
            <a:off x="12652542" y="736794"/>
            <a:ext cx="1132113" cy="466531"/>
          </a:xfrm>
          <a:prstGeom prst="rect">
            <a:avLst/>
          </a:prstGeom>
          <a:solidFill>
            <a:srgbClr val="F493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1" name="Dikdörtgen 6">
            <a:extLst>
              <a:ext uri="{FF2B5EF4-FFF2-40B4-BE49-F238E27FC236}">
                <a16:creationId xmlns:a16="http://schemas.microsoft.com/office/drawing/2014/main" id="{3D2C23B7-FC3D-228E-230C-7394A7E72F08}"/>
              </a:ext>
            </a:extLst>
          </p:cNvPr>
          <p:cNvSpPr/>
          <p:nvPr userDrawn="1"/>
        </p:nvSpPr>
        <p:spPr>
          <a:xfrm>
            <a:off x="12652542" y="1445860"/>
            <a:ext cx="1132113" cy="466531"/>
          </a:xfrm>
          <a:prstGeom prst="rect">
            <a:avLst/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2" name="Dikdörtgen 6">
            <a:extLst>
              <a:ext uri="{FF2B5EF4-FFF2-40B4-BE49-F238E27FC236}">
                <a16:creationId xmlns:a16="http://schemas.microsoft.com/office/drawing/2014/main" id="{86E5C1D5-4A65-BA3C-5EA0-002940C87243}"/>
              </a:ext>
            </a:extLst>
          </p:cNvPr>
          <p:cNvSpPr/>
          <p:nvPr userDrawn="1"/>
        </p:nvSpPr>
        <p:spPr>
          <a:xfrm>
            <a:off x="12652542" y="2154926"/>
            <a:ext cx="1132113" cy="466531"/>
          </a:xfrm>
          <a:prstGeom prst="rect">
            <a:avLst/>
          </a:prstGeom>
          <a:solidFill>
            <a:srgbClr val="1081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3" name="Dikdörtgen 6">
            <a:extLst>
              <a:ext uri="{FF2B5EF4-FFF2-40B4-BE49-F238E27FC236}">
                <a16:creationId xmlns:a16="http://schemas.microsoft.com/office/drawing/2014/main" id="{0147DBEB-EE61-C4DC-C190-5CECB856C6D9}"/>
              </a:ext>
            </a:extLst>
          </p:cNvPr>
          <p:cNvSpPr/>
          <p:nvPr userDrawn="1"/>
        </p:nvSpPr>
        <p:spPr>
          <a:xfrm>
            <a:off x="12652542" y="2863992"/>
            <a:ext cx="1132113" cy="46653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54" name="Dikdörtgen 6">
            <a:extLst>
              <a:ext uri="{FF2B5EF4-FFF2-40B4-BE49-F238E27FC236}">
                <a16:creationId xmlns:a16="http://schemas.microsoft.com/office/drawing/2014/main" id="{D1339B6E-627E-1152-DCC2-A24972107E0F}"/>
              </a:ext>
            </a:extLst>
          </p:cNvPr>
          <p:cNvSpPr/>
          <p:nvPr userDrawn="1"/>
        </p:nvSpPr>
        <p:spPr>
          <a:xfrm>
            <a:off x="12652542" y="3573058"/>
            <a:ext cx="1132113" cy="466531"/>
          </a:xfrm>
          <a:prstGeom prst="rect">
            <a:avLst/>
          </a:prstGeom>
          <a:solidFill>
            <a:srgbClr val="FBE5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E98D67D3-EEF3-73AD-79E3-09F886069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743" y="95698"/>
            <a:ext cx="11730748" cy="770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ikdörtgen 22">
            <a:extLst>
              <a:ext uri="{FF2B5EF4-FFF2-40B4-BE49-F238E27FC236}">
                <a16:creationId xmlns:a16="http://schemas.microsoft.com/office/drawing/2014/main" id="{EF7ABB1D-348F-4BDB-ED1E-240CBAC8FA05}"/>
              </a:ext>
            </a:extLst>
          </p:cNvPr>
          <p:cNvSpPr/>
          <p:nvPr userDrawn="1"/>
        </p:nvSpPr>
        <p:spPr>
          <a:xfrm>
            <a:off x="12652542" y="7118385"/>
            <a:ext cx="1132113" cy="466531"/>
          </a:xfrm>
          <a:prstGeom prst="rect">
            <a:avLst/>
          </a:prstGeom>
          <a:solidFill>
            <a:srgbClr val="FFE69A"/>
          </a:solidFill>
          <a:ln>
            <a:solidFill>
              <a:srgbClr val="FFE6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6292F7"/>
              </a:solidFill>
            </a:endParaRPr>
          </a:p>
        </p:txBody>
      </p:sp>
      <p:sp>
        <p:nvSpPr>
          <p:cNvPr id="11" name="Dikdörtgen 22">
            <a:extLst>
              <a:ext uri="{FF2B5EF4-FFF2-40B4-BE49-F238E27FC236}">
                <a16:creationId xmlns:a16="http://schemas.microsoft.com/office/drawing/2014/main" id="{CBE93740-B338-D1EA-6B58-CE0DDC72027F}"/>
              </a:ext>
            </a:extLst>
          </p:cNvPr>
          <p:cNvSpPr/>
          <p:nvPr userDrawn="1"/>
        </p:nvSpPr>
        <p:spPr>
          <a:xfrm>
            <a:off x="12652542" y="7827451"/>
            <a:ext cx="1132113" cy="466531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D48E2-B4B9-DE97-6561-E7739C1E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133" y="6510727"/>
            <a:ext cx="84735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1">
                <a:solidFill>
                  <a:schemeClr val="tx1"/>
                </a:solidFill>
                <a:latin typeface="Garamond" panose="02020404030301010803" pitchFamily="18" charset="0"/>
              </a:defRPr>
            </a:lvl1pPr>
          </a:lstStyle>
          <a:p>
            <a:fld id="{926C5CFF-FC03-5F4C-B716-CBEBB43E48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ikdörtgen 22">
            <a:extLst>
              <a:ext uri="{FF2B5EF4-FFF2-40B4-BE49-F238E27FC236}">
                <a16:creationId xmlns:a16="http://schemas.microsoft.com/office/drawing/2014/main" id="{2F6270D0-6DFD-6A84-CDF4-A83D296D9AB4}"/>
              </a:ext>
            </a:extLst>
          </p:cNvPr>
          <p:cNvSpPr/>
          <p:nvPr userDrawn="1"/>
        </p:nvSpPr>
        <p:spPr>
          <a:xfrm>
            <a:off x="12652542" y="8536517"/>
            <a:ext cx="1132113" cy="466531"/>
          </a:xfrm>
          <a:prstGeom prst="rect">
            <a:avLst/>
          </a:prstGeom>
          <a:solidFill>
            <a:srgbClr val="E30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800">
              <a:solidFill>
                <a:srgbClr val="F2F2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venir Next" panose="020B050302020202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nfirtina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onur-DAC2023-SpecialSession-AcceleratingGenomeAnalysis-July-11-2023.pdf" TargetMode="External"/><Relationship Id="rId3" Type="http://schemas.openxmlformats.org/officeDocument/2006/relationships/hyperlink" Target="https://people.inf.ethz.ch/omutlu/pub/AcceleratingGenomeAnalysis_dac23.pdf" TargetMode="External"/><Relationship Id="rId7" Type="http://schemas.openxmlformats.org/officeDocument/2006/relationships/hyperlink" Target="https://people.inf.ethz.ch/omutlu/pub/onur-DAC2023-SpecialSession-AcceleratingGenomeAnalysis-July-11-2023.pptx" TargetMode="External"/><Relationship Id="rId2" Type="http://schemas.openxmlformats.org/officeDocument/2006/relationships/hyperlink" Target="https://people.inf.ethz.ch/omutlu/pub/onur-Technion-AcceleratingGenomeAnalysis-Jan-26-2021-final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305.00492.pdf" TargetMode="External"/><Relationship Id="rId5" Type="http://schemas.openxmlformats.org/officeDocument/2006/relationships/hyperlink" Target="https://ieeexplore.ieee.org/document/10247887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www.dac.com/" TargetMode="External"/><Relationship Id="rId9" Type="http://schemas.openxmlformats.org/officeDocument/2006/relationships/hyperlink" Target="https://www.youtube.com/watch?v=osg9su2FDr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3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4.svg"/><Relationship Id="rId7" Type="http://schemas.openxmlformats.org/officeDocument/2006/relationships/image" Target="../media/image390.png"/><Relationship Id="rId12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jpg"/><Relationship Id="rId5" Type="http://schemas.openxmlformats.org/officeDocument/2006/relationships/image" Target="../media/image36.png"/><Relationship Id="rId10" Type="http://schemas.openxmlformats.org/officeDocument/2006/relationships/image" Target="../media/image18.jpeg"/><Relationship Id="rId4" Type="http://schemas.openxmlformats.org/officeDocument/2006/relationships/image" Target="../media/image55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fari.ethz.ch/digitaltechnik/lib/exe/fetch.php?media=numerical.methods.for.scientists.and.engineers_2ed_hamming_0486652416.pd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ti0M6TvRkTs" TargetMode="External"/><Relationship Id="rId3" Type="http://schemas.openxmlformats.org/officeDocument/2006/relationships/hyperlink" Target="https://academic.oup.com/bioinformatics/article/39/Supplement_1/i297/7210440" TargetMode="External"/><Relationship Id="rId7" Type="http://schemas.openxmlformats.org/officeDocument/2006/relationships/hyperlink" Target="https://people.inf.ethz.ch/omutlu/pub/RawHash_ismb-eccb23-talk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RawHash_ismb-eccb23-talk.pptx" TargetMode="External"/><Relationship Id="rId5" Type="http://schemas.openxmlformats.org/officeDocument/2006/relationships/hyperlink" Target="https://arxiv.org/abs/2301.09200" TargetMode="External"/><Relationship Id="rId10" Type="http://schemas.openxmlformats.org/officeDocument/2006/relationships/image" Target="../media/image63.png"/><Relationship Id="rId4" Type="http://schemas.openxmlformats.org/officeDocument/2006/relationships/hyperlink" Target="https://www.iscb.org/ismbeccb2023-programme/proceedings" TargetMode="External"/><Relationship Id="rId9" Type="http://schemas.openxmlformats.org/officeDocument/2006/relationships/hyperlink" Target="https://github.com/CMU-SAFARI/RawHash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wHash" TargetMode="External"/><Relationship Id="rId3" Type="http://schemas.openxmlformats.org/officeDocument/2006/relationships/hyperlink" Target="https://arxiv.org/pdf/2309.05771.pdf" TargetMode="External"/><Relationship Id="rId7" Type="http://schemas.openxmlformats.org/officeDocument/2006/relationships/hyperlink" Target="https://www.youtube.com/watch?v=ti0M6TvRkT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09.05771" TargetMode="External"/><Relationship Id="rId5" Type="http://schemas.openxmlformats.org/officeDocument/2006/relationships/hyperlink" Target="https://doi.org/10.1093/bioinformatics/btae478" TargetMode="External"/><Relationship Id="rId4" Type="http://schemas.openxmlformats.org/officeDocument/2006/relationships/hyperlink" Target="https://academic.oup.com/bioinformatics" TargetMode="External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hyperlink" Target="https://arxiv.org/pdf/2410.17801" TargetMode="External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CMU-SAFARI/RawHash" TargetMode="External"/><Relationship Id="rId5" Type="http://schemas.openxmlformats.org/officeDocument/2006/relationships/hyperlink" Target="https://youtu.be/D3-QytzMdMc" TargetMode="External"/><Relationship Id="rId4" Type="http://schemas.openxmlformats.org/officeDocument/2006/relationships/hyperlink" Target="https://arxiv.org/abs/2410.17801" TargetMode="External"/><Relationship Id="rId9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arxiv.org/pdf/2310.05037.pdf" TargetMode="External"/><Relationship Id="rId7" Type="http://schemas.openxmlformats.org/officeDocument/2006/relationships/hyperlink" Target="https://github.com/CMU-SAFARI/RawAlign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310.05037" TargetMode="External"/><Relationship Id="rId5" Type="http://schemas.openxmlformats.org/officeDocument/2006/relationships/hyperlink" Target="https://ieeexplore.ieee.org/stamp/stamp.jsp?arnumber=10810749" TargetMode="External"/><Relationship Id="rId4" Type="http://schemas.openxmlformats.org/officeDocument/2006/relationships/hyperlink" Target="https://ieeeaccess.ieee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6.10931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arxiv.org/abs/2506.10931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BLEND" TargetMode="External"/><Relationship Id="rId3" Type="http://schemas.openxmlformats.org/officeDocument/2006/relationships/hyperlink" Target="https://academic.oup.com/nargab/article/5/1/lqad004/6993940" TargetMode="External"/><Relationship Id="rId7" Type="http://schemas.openxmlformats.org/officeDocument/2006/relationships/hyperlink" Target="https://www.youtube.com/watch?v=k9NzGwaF_m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1/2022.11.23.517691" TargetMode="External"/><Relationship Id="rId5" Type="http://schemas.openxmlformats.org/officeDocument/2006/relationships/hyperlink" Target="https://arxiv.org/abs/2112.08687" TargetMode="External"/><Relationship Id="rId4" Type="http://schemas.openxmlformats.org/officeDocument/2006/relationships/hyperlink" Target="https://academic.oup.com/nargab" TargetMode="External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e.ethz.ch/~firtinac/pub/airlift-firtina-2023_04_16-apbc.pptx" TargetMode="External"/><Relationship Id="rId3" Type="http://schemas.openxmlformats.org/officeDocument/2006/relationships/hyperlink" Target="https://people.inf.ethz.ch/omutlu/pub/AirLift_genome-remapper_arxiv21.pdf" TargetMode="External"/><Relationship Id="rId7" Type="http://schemas.openxmlformats.org/officeDocument/2006/relationships/hyperlink" Target="http://bioinformatics.csu.edu.cn/APBC2023/" TargetMode="Externa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12.08735" TargetMode="External"/><Relationship Id="rId11" Type="http://schemas.openxmlformats.org/officeDocument/2006/relationships/hyperlink" Target="https://github.com/CMU-SAFARI/AirLift" TargetMode="External"/><Relationship Id="rId5" Type="http://schemas.openxmlformats.org/officeDocument/2006/relationships/hyperlink" Target="https://doi.org/10.1109/TCBB.2024.3433378" TargetMode="External"/><Relationship Id="rId10" Type="http://schemas.openxmlformats.org/officeDocument/2006/relationships/hyperlink" Target="https://www.youtube.com/watch?v=nJKJK15t5YM" TargetMode="External"/><Relationship Id="rId4" Type="http://schemas.openxmlformats.org/officeDocument/2006/relationships/hyperlink" Target="https://ieeexplore.ieee.org/xpl/RecentIssue.jsp?punumber=8857" TargetMode="External"/><Relationship Id="rId9" Type="http://schemas.openxmlformats.org/officeDocument/2006/relationships/hyperlink" Target="https://people.ee.ethz.ch/~firtinac/pub/airlift-firtina-2023_04_16-apbc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s://arxiv.org/pdf/2201.06255.pdf" TargetMode="External"/><Relationship Id="rId7" Type="http://schemas.openxmlformats.org/officeDocument/2006/relationships/hyperlink" Target="https://github.com/cmu-safari/fastremap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1.06255" TargetMode="External"/><Relationship Id="rId5" Type="http://schemas.openxmlformats.org/officeDocument/2006/relationships/hyperlink" Target="https://doi.org/10.1093/bioinformatics/btac554" TargetMode="External"/><Relationship Id="rId4" Type="http://schemas.openxmlformats.org/officeDocument/2006/relationships/hyperlink" Target="http://bioinformatics.oxfordjournals.org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e.ethz.ch/~firtinac/pub/apollo-firtina-2021_05_26-workshop.pdf" TargetMode="External"/><Relationship Id="rId3" Type="http://schemas.openxmlformats.org/officeDocument/2006/relationships/hyperlink" Target="https://people.inf.ethz.ch/omutlu/pub/apollo-technology-independent-genome-assembly-polishing_bioinformatics20.pdf" TargetMode="External"/><Relationship Id="rId7" Type="http://schemas.openxmlformats.org/officeDocument/2006/relationships/hyperlink" Target="https://people.ee.ethz.ch/~firtinac/pub/apollo-firtina-2021_05_26-workshop.ppt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2.04341" TargetMode="External"/><Relationship Id="rId5" Type="http://schemas.openxmlformats.org/officeDocument/2006/relationships/hyperlink" Target="https://doi.org/10.1093/bioinformatics/btaa179" TargetMode="External"/><Relationship Id="rId10" Type="http://schemas.openxmlformats.org/officeDocument/2006/relationships/image" Target="../media/image73.png"/><Relationship Id="rId4" Type="http://schemas.openxmlformats.org/officeDocument/2006/relationships/hyperlink" Target="http://bioinformatics.oxfordjournals.org/" TargetMode="External"/><Relationship Id="rId9" Type="http://schemas.openxmlformats.org/officeDocument/2006/relationships/hyperlink" Target="https://github.com/CMU-SAFARI/Apoll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ee.ethz.ch/~firtinac/pub/aphmm-firtina-2024-hipeac.pptx" TargetMode="External"/><Relationship Id="rId3" Type="http://schemas.openxmlformats.org/officeDocument/2006/relationships/hyperlink" Target="https://arxiv.org/pdf/2207.09765" TargetMode="External"/><Relationship Id="rId7" Type="http://schemas.openxmlformats.org/officeDocument/2006/relationships/hyperlink" Target="https://www.hipeac.net/2024/munich/" TargetMode="Externa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207.09765" TargetMode="External"/><Relationship Id="rId11" Type="http://schemas.openxmlformats.org/officeDocument/2006/relationships/hyperlink" Target="https://github.com/CMU-SAFARI/ApHMM-GPU" TargetMode="External"/><Relationship Id="rId5" Type="http://schemas.openxmlformats.org/officeDocument/2006/relationships/hyperlink" Target="https://dl.acm.org/doi/10.1145/3632950" TargetMode="External"/><Relationship Id="rId10" Type="http://schemas.openxmlformats.org/officeDocument/2006/relationships/hyperlink" Target="https://youtu.be/a8RFca-jXPk" TargetMode="External"/><Relationship Id="rId4" Type="http://schemas.openxmlformats.org/officeDocument/2006/relationships/hyperlink" Target="http://taco.acm.org/" TargetMode="External"/><Relationship Id="rId9" Type="http://schemas.openxmlformats.org/officeDocument/2006/relationships/hyperlink" Target="https://people.ee.ethz.ch/~firtinac/pub/aphmm-firtina-2024-hipeac.pdf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hyperlink" Target="https://arxiv.org/pdf/2211.03079" TargetMode="External"/><Relationship Id="rId7" Type="http://schemas.openxmlformats.org/officeDocument/2006/relationships/hyperlink" Target="https://github.com/CMU-SAFARI/Rubic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nomebiology.biomedcentral.com/articles/10.1186/s13059-024-03181-2" TargetMode="External"/><Relationship Id="rId5" Type="http://schemas.openxmlformats.org/officeDocument/2006/relationships/hyperlink" Target="https://arxiv.org/abs/2211.03079" TargetMode="External"/><Relationship Id="rId4" Type="http://schemas.openxmlformats.org/officeDocument/2006/relationships/hyperlink" Target="https://www.nature.com/nprot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s://www.frontiersin.org/journals/genetics/articles/10.3389/fgene.2024.1429306/full" TargetMode="External"/><Relationship Id="rId7" Type="http://schemas.openxmlformats.org/officeDocument/2006/relationships/hyperlink" Target="https://github.com/cmu-safari/targetcal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2rCsb4-nLmg&amp;t=21973s" TargetMode="External"/><Relationship Id="rId5" Type="http://schemas.openxmlformats.org/officeDocument/2006/relationships/hyperlink" Target="https://arxiv.org/abs/2212.04953" TargetMode="External"/><Relationship Id="rId4" Type="http://schemas.openxmlformats.org/officeDocument/2006/relationships/hyperlink" Target="https://www.frontiersin.org/journals/genetics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s://arxiv.org/pdf/2310.04366.pdf" TargetMode="External"/><Relationship Id="rId7" Type="http://schemas.openxmlformats.org/officeDocument/2006/relationships/hyperlink" Target="https://arxiv.org/abs/2310.0436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wordfish_micro23-talk.pdf" TargetMode="External"/><Relationship Id="rId5" Type="http://schemas.openxmlformats.org/officeDocument/2006/relationships/hyperlink" Target="https://people.inf.ethz.ch/omutlu/pub/Swordfish_micro23-talk.pptx" TargetMode="External"/><Relationship Id="rId4" Type="http://schemas.openxmlformats.org/officeDocument/2006/relationships/hyperlink" Target="https://dl.acm.org/doi/proceedings/10.1145/3613424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10" Type="http://schemas.openxmlformats.org/officeDocument/2006/relationships/image" Target="../media/image85.emf"/><Relationship Id="rId4" Type="http://schemas.openxmlformats.org/officeDocument/2006/relationships/image" Target="../media/image79.emf"/><Relationship Id="rId9" Type="http://schemas.openxmlformats.org/officeDocument/2006/relationships/image" Target="../media/image8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PIP_comparch22-lecture-slides.pdf" TargetMode="External"/><Relationship Id="rId3" Type="http://schemas.openxmlformats.org/officeDocument/2006/relationships/hyperlink" Target="https://arxiv.org/pdf/2209.08600.pdf" TargetMode="External"/><Relationship Id="rId7" Type="http://schemas.openxmlformats.org/officeDocument/2006/relationships/hyperlink" Target="https://people.inf.ethz.ch/omutlu/pub/GenPIP_comparch22-lecture-slides.pptx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PIP_micro22-talk.pdf" TargetMode="External"/><Relationship Id="rId11" Type="http://schemas.openxmlformats.org/officeDocument/2006/relationships/image" Target="../media/image88.png"/><Relationship Id="rId5" Type="http://schemas.openxmlformats.org/officeDocument/2006/relationships/hyperlink" Target="https://people.inf.ethz.ch/omutlu/pub/GenPIP_micro22-talk.pptx" TargetMode="External"/><Relationship Id="rId10" Type="http://schemas.openxmlformats.org/officeDocument/2006/relationships/hyperlink" Target="https://arxiv.org/abs/2209.08600" TargetMode="External"/><Relationship Id="rId4" Type="http://schemas.openxmlformats.org/officeDocument/2006/relationships/hyperlink" Target="http://www.microarch.org/micro55/" TargetMode="External"/><Relationship Id="rId9" Type="http://schemas.openxmlformats.org/officeDocument/2006/relationships/hyperlink" Target="https://youtu.be/PWWBtrL60dQ?t=8290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rQVqPJFqjo" TargetMode="External"/><Relationship Id="rId3" Type="http://schemas.openxmlformats.org/officeDocument/2006/relationships/hyperlink" Target="https://people.inf.ethz.ch/omutlu/pub/GenASM-approximate-string-matching-framework-for-genome-analysis_micro20.pdf" TargetMode="External"/><Relationship Id="rId7" Type="http://schemas.openxmlformats.org/officeDocument/2006/relationships/hyperlink" Target="https://people.inf.ethz.ch/omutlu/pub/GenASM-approximate-string-matching-framework-for-genome-analysis_micro20-lightning-talk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ASM-approximate-string-matching-framework-for-genome-analysis_micro20-lightning-talk.pptx" TargetMode="External"/><Relationship Id="rId11" Type="http://schemas.openxmlformats.org/officeDocument/2006/relationships/image" Target="../media/image89.png"/><Relationship Id="rId5" Type="http://schemas.openxmlformats.org/officeDocument/2006/relationships/hyperlink" Target="https://www.youtube.com/watch?v=nJs3RRnvk_k" TargetMode="External"/><Relationship Id="rId10" Type="http://schemas.openxmlformats.org/officeDocument/2006/relationships/hyperlink" Target="https://people.inf.ethz.ch/omutlu/pub/GenASM-approximate-string-matching-framework-for-genome-analysis_micro20-talk.pdf" TargetMode="External"/><Relationship Id="rId4" Type="http://schemas.openxmlformats.org/officeDocument/2006/relationships/hyperlink" Target="http://www.microarch.org/micro53/" TargetMode="External"/><Relationship Id="rId9" Type="http://schemas.openxmlformats.org/officeDocument/2006/relationships/hyperlink" Target="https://people.inf.ethz.ch/omutlu/pub/GenASM-approximate-string-matching-framework-for-genome-analysis_micro20-talk.pptx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SeGraM" TargetMode="External"/><Relationship Id="rId3" Type="http://schemas.openxmlformats.org/officeDocument/2006/relationships/hyperlink" Target="https://people.inf.ethz.ch/omutlu/pub/SeGraM_genomic-sequence-mapping-universal-accelerator_isca22.pdf" TargetMode="External"/><Relationship Id="rId7" Type="http://schemas.openxmlformats.org/officeDocument/2006/relationships/hyperlink" Target="https://arxiv.org/pdf/2205.05883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SeGraM_genomic-sequence-mapping-universal-accelerator_isca22-talk.pdf" TargetMode="External"/><Relationship Id="rId5" Type="http://schemas.openxmlformats.org/officeDocument/2006/relationships/hyperlink" Target="https://people.inf.ethz.ch/omutlu/pub/SeGraM_genomic-sequence-mapping-universal-accelerator_isca22-talk.pptx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://iscaconf.org/isca2022/" TargetMode="External"/><Relationship Id="rId9" Type="http://schemas.openxmlformats.org/officeDocument/2006/relationships/hyperlink" Target="https://www.youtube.com/watch?v=gyjqYoyDP9s%22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s://people.inf.ethz.ch/omutlu/pub/GenStore_asplos22-arxiv.pdf" TargetMode="External"/><Relationship Id="rId7" Type="http://schemas.openxmlformats.org/officeDocument/2006/relationships/hyperlink" Target="https://www.youtube.com/watch?v=Vi1af8KY0g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eople.inf.ethz.ch/omutlu/pub/GenStore_asplos22-lightning-talk.pdf" TargetMode="External"/><Relationship Id="rId5" Type="http://schemas.openxmlformats.org/officeDocument/2006/relationships/hyperlink" Target="https://people.inf.ethz.ch/omutlu/pub/GenStore_asplos22-lightning-talk.pptx" TargetMode="External"/><Relationship Id="rId4" Type="http://schemas.openxmlformats.org/officeDocument/2006/relationships/hyperlink" Target="https://asplos-conference.org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arxiv.org/pdf/2406.19113" TargetMode="External"/><Relationship Id="rId7" Type="http://schemas.openxmlformats.org/officeDocument/2006/relationships/hyperlink" Target="https://arxiv.org/abs/2406.1911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fari.ethz.ch/wp-content/uploads/MegIS-ISCA24-V6.pdf" TargetMode="External"/><Relationship Id="rId5" Type="http://schemas.openxmlformats.org/officeDocument/2006/relationships/hyperlink" Target="https://safari.ethz.ch/wp-content/uploads/MegIS-ISCA24-V6.pptx" TargetMode="External"/><Relationship Id="rId4" Type="http://schemas.openxmlformats.org/officeDocument/2006/relationships/hyperlink" Target="https://iscaconf.org/isca2024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onur-DAC2023-SpecialSession-AcceleratingGenomeAnalysis-July-11-2023.pdf" TargetMode="External"/><Relationship Id="rId3" Type="http://schemas.openxmlformats.org/officeDocument/2006/relationships/hyperlink" Target="https://people.inf.ethz.ch/omutlu/pub/AcceleratingGenomeAnalysis_dac23.pdf" TargetMode="External"/><Relationship Id="rId7" Type="http://schemas.openxmlformats.org/officeDocument/2006/relationships/hyperlink" Target="https://people.inf.ethz.ch/omutlu/pub/onur-DAC2023-SpecialSession-AcceleratingGenomeAnalysis-July-11-2023.pptx" TargetMode="External"/><Relationship Id="rId2" Type="http://schemas.openxmlformats.org/officeDocument/2006/relationships/hyperlink" Target="https://people.inf.ethz.ch/omutlu/pub/onur-Technion-AcceleratingGenomeAnalysis-Jan-26-2021-final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305.00492.pdf" TargetMode="External"/><Relationship Id="rId5" Type="http://schemas.openxmlformats.org/officeDocument/2006/relationships/hyperlink" Target="https://ieeexplore.ieee.org/document/10247887" TargetMode="External"/><Relationship Id="rId10" Type="http://schemas.openxmlformats.org/officeDocument/2006/relationships/image" Target="../media/image26.png"/><Relationship Id="rId4" Type="http://schemas.openxmlformats.org/officeDocument/2006/relationships/hyperlink" Target="https://www.dac.com/" TargetMode="External"/><Relationship Id="rId9" Type="http://schemas.openxmlformats.org/officeDocument/2006/relationships/hyperlink" Target="https://www.youtube.com/watch?v=osg9su2FDr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58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eg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tiff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jpeg"/><Relationship Id="rId7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emf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2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0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2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51.png"/><Relationship Id="rId5" Type="http://schemas.openxmlformats.org/officeDocument/2006/relationships/image" Target="../media/image243.png"/><Relationship Id="rId10" Type="http://schemas.openxmlformats.org/officeDocument/2006/relationships/image" Target="../media/image19.png"/><Relationship Id="rId4" Type="http://schemas.openxmlformats.org/officeDocument/2006/relationships/image" Target="../media/image1310.png"/><Relationship Id="rId9" Type="http://schemas.openxmlformats.org/officeDocument/2006/relationships/image" Target="../media/image1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3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204.png"/><Relationship Id="rId4" Type="http://schemas.openxmlformats.org/officeDocument/2006/relationships/image" Target="../media/image121.png"/><Relationship Id="rId9" Type="http://schemas.openxmlformats.org/officeDocument/2006/relationships/image" Target="../media/image2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2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chart" Target="../charts/char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chart" Target="../charts/char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58.sv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5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30.png"/><Relationship Id="rId5" Type="http://schemas.openxmlformats.org/officeDocument/2006/relationships/image" Target="../media/image2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.png"/><Relationship Id="rId9" Type="http://schemas.openxmlformats.org/officeDocument/2006/relationships/image" Target="../media/image128.svg"/><Relationship Id="rId14" Type="http://schemas.openxmlformats.org/officeDocument/2006/relationships/image" Target="../media/image13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canfirtina@gmail.com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7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3.jpeg"/><Relationship Id="rId5" Type="http://schemas.openxmlformats.org/officeDocument/2006/relationships/image" Target="../media/image22.png"/><Relationship Id="rId10" Type="http://schemas.openxmlformats.org/officeDocument/2006/relationships/image" Target="../media/image12.jpeg"/><Relationship Id="rId4" Type="http://schemas.openxmlformats.org/officeDocument/2006/relationships/image" Target="../media/image18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3.png"/><Relationship Id="rId12" Type="http://schemas.openxmlformats.org/officeDocument/2006/relationships/image" Target="../media/image25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14.jpeg"/><Relationship Id="rId5" Type="http://schemas.openxmlformats.org/officeDocument/2006/relationships/image" Target="../media/image19.png"/><Relationship Id="rId10" Type="http://schemas.openxmlformats.org/officeDocument/2006/relationships/image" Target="../media/image13.jpeg"/><Relationship Id="rId4" Type="http://schemas.openxmlformats.org/officeDocument/2006/relationships/image" Target="../media/image22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E4A9F0-F399-81B2-7485-8B38E28508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via Algorithm-Architecture Co-Design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98165-DE94-2148-A4A7-21A56B10BF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Accelerating AI-Driven Genome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4481B-A201-DAAE-B3E0-5D3F312EAF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ea typeface="Tahoma" panose="020B0604030504040204" pitchFamily="34" charset="0"/>
              </a:rPr>
              <a:t>Can Firtina | </a:t>
            </a:r>
            <a:r>
              <a:rPr lang="en-US" dirty="0">
                <a:ea typeface="Tahoma" panose="020B0604030504040204" pitchFamily="34" charset="0"/>
                <a:hlinkClick r:id="rId3"/>
              </a:rPr>
              <a:t>canfirtina@gmail.com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06F785-D7C4-FE4E-6413-9EEE508712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  <a:ea typeface="Tahoma" panose="020B0604030504040204" pitchFamily="34" charset="0"/>
              </a:rPr>
              <a:t>Senior Researcher and Lecturer at ETH Zurich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C90600-3427-0ED0-276B-D2DB8BA813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ea typeface="Tahoma" panose="020B0604030504040204" pitchFamily="34" charset="0"/>
              </a:rPr>
              <a:t>Incoming Assistant Professor of Computer Science at UMD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55F38C7-6B59-B264-1B75-12620EC2293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June 16,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A8DD48-A84E-B6B4-5782-166D1087E0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PASC25, Challenges in Systems Design for Omics, Switzerland</a:t>
            </a:r>
          </a:p>
        </p:txBody>
      </p:sp>
    </p:spTree>
    <p:extLst>
      <p:ext uri="{BB962C8B-B14F-4D97-AF65-F5344CB8AC3E}">
        <p14:creationId xmlns:p14="http://schemas.microsoft.com/office/powerpoint/2010/main" val="53958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BFD7-8CA6-D07E-2D56-7E6B5D82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Algorithm-Architecture Co-design is Critical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AB8080-228D-7310-01BC-D57609A5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13AE4D-CA46-B7CA-FC64-A4747FB71A7B}"/>
              </a:ext>
            </a:extLst>
          </p:cNvPr>
          <p:cNvGrpSpPr/>
          <p:nvPr/>
        </p:nvGrpSpPr>
        <p:grpSpPr>
          <a:xfrm>
            <a:off x="4728871" y="1700215"/>
            <a:ext cx="2734259" cy="3649827"/>
            <a:chOff x="3113087" y="1700215"/>
            <a:chExt cx="2734259" cy="364982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987448-156C-202C-1D4A-73B49A4C5F20}"/>
                </a:ext>
              </a:extLst>
            </p:cNvPr>
            <p:cNvGrpSpPr/>
            <p:nvPr/>
          </p:nvGrpSpPr>
          <p:grpSpPr>
            <a:xfrm>
              <a:off x="3382936" y="1916113"/>
              <a:ext cx="2194560" cy="3240722"/>
              <a:chOff x="3244849" y="1916113"/>
              <a:chExt cx="2194560" cy="3240722"/>
            </a:xfrm>
          </p:grpSpPr>
          <p:sp>
            <p:nvSpPr>
              <p:cNvPr id="7" name="Text Box 17">
                <a:extLst>
                  <a:ext uri="{FF2B5EF4-FFF2-40B4-BE49-F238E27FC236}">
                    <a16:creationId xmlns:a16="http://schemas.microsoft.com/office/drawing/2014/main" id="{55CB3F7A-A2C8-0719-77EB-8CDA8F5605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3712963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Micro-architecture</a:t>
                </a:r>
              </a:p>
            </p:txBody>
          </p:sp>
          <p:sp>
            <p:nvSpPr>
              <p:cNvPr id="8" name="Text Box 18">
                <a:extLst>
                  <a:ext uri="{FF2B5EF4-FFF2-40B4-BE49-F238E27FC236}">
                    <a16:creationId xmlns:a16="http://schemas.microsoft.com/office/drawing/2014/main" id="{A3F60789-E3D6-86F1-8129-4F3068FBD6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3353593"/>
                <a:ext cx="2194560" cy="365760"/>
              </a:xfrm>
              <a:prstGeom prst="rect">
                <a:avLst/>
              </a:prstGeom>
              <a:solidFill>
                <a:srgbClr val="FFF3C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SW/HW Interface</a:t>
                </a:r>
              </a:p>
            </p:txBody>
          </p:sp>
          <p:sp>
            <p:nvSpPr>
              <p:cNvPr id="9" name="Text Box 19">
                <a:extLst>
                  <a:ext uri="{FF2B5EF4-FFF2-40B4-BE49-F238E27FC236}">
                    <a16:creationId xmlns:a16="http://schemas.microsoft.com/office/drawing/2014/main" id="{D9F33EB6-9E98-E8D6-7F7D-A69EA0F214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263485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Program/Language</a:t>
                </a:r>
              </a:p>
            </p:txBody>
          </p:sp>
          <p:sp>
            <p:nvSpPr>
              <p:cNvPr id="10" name="Text Box 20">
                <a:extLst>
                  <a:ext uri="{FF2B5EF4-FFF2-40B4-BE49-F238E27FC236}">
                    <a16:creationId xmlns:a16="http://schemas.microsoft.com/office/drawing/2014/main" id="{3080F5E3-61E7-51B7-F011-8D47A0B654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227548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Algorithm</a:t>
                </a:r>
              </a:p>
            </p:txBody>
          </p:sp>
          <p:sp>
            <p:nvSpPr>
              <p:cNvPr id="11" name="Text Box 21">
                <a:extLst>
                  <a:ext uri="{FF2B5EF4-FFF2-40B4-BE49-F238E27FC236}">
                    <a16:creationId xmlns:a16="http://schemas.microsoft.com/office/drawing/2014/main" id="{9EC78266-9607-5601-9DBF-5F54166B37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191611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Problem</a:t>
                </a:r>
              </a:p>
            </p:txBody>
          </p:sp>
          <p:sp>
            <p:nvSpPr>
              <p:cNvPr id="12" name="Text Box 22">
                <a:extLst>
                  <a:ext uri="{FF2B5EF4-FFF2-40B4-BE49-F238E27FC236}">
                    <a16:creationId xmlns:a16="http://schemas.microsoft.com/office/drawing/2014/main" id="{6A016C08-994F-D8B9-1720-6DB903D6B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4072333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  <a:cs typeface="Arial" charset="0"/>
                  </a:rPr>
                  <a:t>Logic</a:t>
                </a:r>
              </a:p>
            </p:txBody>
          </p:sp>
          <p:sp>
            <p:nvSpPr>
              <p:cNvPr id="13" name="Text Box 23">
                <a:extLst>
                  <a:ext uri="{FF2B5EF4-FFF2-40B4-BE49-F238E27FC236}">
                    <a16:creationId xmlns:a16="http://schemas.microsoft.com/office/drawing/2014/main" id="{B997A0F4-129B-1F1B-12E9-57BDDCDD12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4431703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Devices</a:t>
                </a:r>
              </a:p>
            </p:txBody>
          </p:sp>
          <p:sp>
            <p:nvSpPr>
              <p:cNvPr id="14" name="Text Box 24">
                <a:extLst>
                  <a:ext uri="{FF2B5EF4-FFF2-40B4-BE49-F238E27FC236}">
                    <a16:creationId xmlns:a16="http://schemas.microsoft.com/office/drawing/2014/main" id="{359C2333-F127-E866-CDB7-7ED388FF24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2994223"/>
                <a:ext cx="2194560" cy="365760"/>
              </a:xfrm>
              <a:prstGeom prst="rect">
                <a:avLst/>
              </a:prstGeom>
              <a:solidFill>
                <a:srgbClr val="E5E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System Software</a:t>
                </a:r>
              </a:p>
            </p:txBody>
          </p:sp>
          <p:sp>
            <p:nvSpPr>
              <p:cNvPr id="15" name="Text Box 23">
                <a:extLst>
                  <a:ext uri="{FF2B5EF4-FFF2-40B4-BE49-F238E27FC236}">
                    <a16:creationId xmlns:a16="http://schemas.microsoft.com/office/drawing/2014/main" id="{651CEE20-64D1-D84B-1CD5-0222556DE2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4849" y="4791075"/>
                <a:ext cx="2194560" cy="365760"/>
              </a:xfrm>
              <a:prstGeom prst="rect">
                <a:avLst/>
              </a:prstGeom>
              <a:solidFill>
                <a:srgbClr val="E3F4DB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no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Next" panose="020B0503020202020204" pitchFamily="34" charset="0"/>
                    <a:ea typeface="ＭＳ Ｐゴシック" panose="020B0600070205080204" pitchFamily="34" charset="-128"/>
                  </a:rPr>
                  <a:t>Electrons</a:t>
                </a:r>
              </a:p>
            </p:txBody>
          </p:sp>
        </p:grp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E8F1498-8398-279B-1358-0167F7F8AC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55303" y="2157999"/>
              <a:ext cx="3649827" cy="2734259"/>
            </a:xfrm>
            <a:prstGeom prst="roundRect">
              <a:avLst>
                <a:gd name="adj" fmla="val 16667"/>
              </a:avLst>
            </a:prstGeom>
            <a:noFill/>
            <a:ln w="44450">
              <a:solidFill>
                <a:srgbClr val="4473C4"/>
              </a:solidFill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76C5BA2-D5FD-2438-85C0-513F84DFD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413" y="3284538"/>
            <a:ext cx="33954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Avenir Next" panose="020B0503020202020204" pitchFamily="34" charset="0"/>
                <a:ea typeface="ＭＳ Ｐゴシック" panose="020B0600070205080204" pitchFamily="34" charset="-128"/>
              </a:rPr>
              <a:t>Computer Architecture (expanded view)</a:t>
            </a:r>
          </a:p>
        </p:txBody>
      </p:sp>
    </p:spTree>
    <p:extLst>
      <p:ext uri="{BB962C8B-B14F-4D97-AF65-F5344CB8AC3E}">
        <p14:creationId xmlns:p14="http://schemas.microsoft.com/office/powerpoint/2010/main" val="5977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4B52D1-8136-8C06-EEEF-B04C7914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 and </a:t>
            </a:r>
            <a:r>
              <a:rPr lang="en-US" sz="2000" u="sng" dirty="0"/>
              <a:t>Can Firtina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</a:t>
            </a:r>
            <a:r>
              <a:rPr lang="en-US" sz="2000" b="1" dirty="0">
                <a:solidFill>
                  <a:srgbClr val="000000"/>
                </a:solidFill>
                <a:hlinkClick r:id="rId3"/>
              </a:rPr>
              <a:t>Accelerating Genome Analysis via Algorithm-Architecture Co-Design</a:t>
            </a:r>
            <a:r>
              <a:rPr lang="en-US" sz="2000" b="1" dirty="0">
                <a:hlinkClick r:id="rId2"/>
              </a:rPr>
              <a:t>"</a:t>
            </a:r>
            <a:br>
              <a:rPr lang="en-US" sz="2000" dirty="0"/>
            </a:br>
            <a:r>
              <a:rPr lang="en-US" sz="2000" i="1" dirty="0">
                <a:solidFill>
                  <a:srgbClr val="000000"/>
                </a:solidFill>
              </a:rPr>
              <a:t>Invited Special Session Paper in Proceedings of the 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60th Design Automation Conference</a:t>
            </a:r>
            <a:r>
              <a:rPr lang="en-US" sz="2000" i="1" dirty="0">
                <a:solidFill>
                  <a:srgbClr val="000000"/>
                </a:solidFill>
              </a:rPr>
              <a:t> (</a:t>
            </a:r>
            <a:r>
              <a:rPr lang="en-US" sz="2000" b="1" i="1" dirty="0">
                <a:solidFill>
                  <a:srgbClr val="000000"/>
                </a:solidFill>
              </a:rPr>
              <a:t>DAC</a:t>
            </a:r>
            <a:r>
              <a:rPr lang="en-US" sz="2000" i="1" dirty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 San Francisco, CA, USA, July 2023.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Related Invited Paper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Talk Video at DAC 2023</a:t>
            </a:r>
            <a:r>
              <a:rPr lang="en-US" sz="2000" dirty="0"/>
              <a:t>] (38 minutes, including Q&amp;A)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43B029-8602-0091-AC27-1761F8DE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 </a:t>
            </a:r>
            <a:r>
              <a:rPr lang="en-US" sz="2400" dirty="0"/>
              <a:t>[DAC '23]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0EB0F-871F-8A9A-CDAC-0F089592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699CA-BF5E-FAD9-89C2-1B696356F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750" y="3688445"/>
            <a:ext cx="11712500" cy="26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58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E03D7-2BA7-B826-3A98-665EB8AD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Genomes Reveals Key Insights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21D1B8-9DD8-517D-B190-61FA098C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98FFD9-1F1C-1855-3D14-A755C7E0D90E}"/>
              </a:ext>
            </a:extLst>
          </p:cNvPr>
          <p:cNvGrpSpPr/>
          <p:nvPr/>
        </p:nvGrpSpPr>
        <p:grpSpPr>
          <a:xfrm>
            <a:off x="1652555" y="3955175"/>
            <a:ext cx="2534134" cy="2604453"/>
            <a:chOff x="1088927" y="3955175"/>
            <a:chExt cx="2534134" cy="26044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E976FD-714B-E2DA-C536-51E070140E39}"/>
                </a:ext>
              </a:extLst>
            </p:cNvPr>
            <p:cNvSpPr/>
            <p:nvPr/>
          </p:nvSpPr>
          <p:spPr>
            <a:xfrm>
              <a:off x="1088927" y="5944075"/>
              <a:ext cx="2534134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Detecting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pathogens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the environment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5DEB3F-3B47-F9EA-EDFC-76285E05B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4482" y="3955175"/>
              <a:ext cx="1965960" cy="1965960"/>
            </a:xfrm>
            <a:prstGeom prst="roundRect">
              <a:avLst>
                <a:gd name="adj" fmla="val 33813"/>
              </a:avLst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83C019-784F-ED3E-8C60-AC72A256C4BD}"/>
              </a:ext>
            </a:extLst>
          </p:cNvPr>
          <p:cNvGrpSpPr/>
          <p:nvPr/>
        </p:nvGrpSpPr>
        <p:grpSpPr>
          <a:xfrm>
            <a:off x="7696590" y="3955175"/>
            <a:ext cx="2446077" cy="2612207"/>
            <a:chOff x="5608996" y="3955175"/>
            <a:chExt cx="2446077" cy="26122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25E381-9193-0B75-6964-A50107ED161D}"/>
                </a:ext>
              </a:extLst>
            </p:cNvPr>
            <p:cNvSpPr/>
            <p:nvPr/>
          </p:nvSpPr>
          <p:spPr>
            <a:xfrm>
              <a:off x="5608996" y="5951829"/>
              <a:ext cx="2446077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Rapid surveillance of</a:t>
              </a:r>
              <a:b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disease outbreaks</a:t>
              </a:r>
            </a:p>
          </p:txBody>
        </p:sp>
        <p:pic>
          <p:nvPicPr>
            <p:cNvPr id="9" name="Picture 8" descr="A computer with a dna strand on the screen&#10;&#10;Description automatically generated">
              <a:extLst>
                <a:ext uri="{FF2B5EF4-FFF2-40B4-BE49-F238E27FC236}">
                  <a16:creationId xmlns:a16="http://schemas.microsoft.com/office/drawing/2014/main" id="{F2374428-934E-B1FC-314A-BCC1D7764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559" y="3955175"/>
              <a:ext cx="1988900" cy="1988900"/>
            </a:xfrm>
            <a:prstGeom prst="roundRect">
              <a:avLst>
                <a:gd name="adj" fmla="val 37687"/>
              </a:avLst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AB841F-71FA-0EAF-567C-17F817DA38CD}"/>
              </a:ext>
            </a:extLst>
          </p:cNvPr>
          <p:cNvGrpSpPr/>
          <p:nvPr/>
        </p:nvGrpSpPr>
        <p:grpSpPr>
          <a:xfrm>
            <a:off x="7171774" y="989275"/>
            <a:ext cx="3517486" cy="2666844"/>
            <a:chOff x="5084180" y="989275"/>
            <a:chExt cx="3517486" cy="2666844"/>
          </a:xfrm>
        </p:grpSpPr>
        <p:pic>
          <p:nvPicPr>
            <p:cNvPr id="11" name="Picture 10" descr="A pair of hands holding a dna strand&#10;&#10;Description automatically generated">
              <a:extLst>
                <a:ext uri="{FF2B5EF4-FFF2-40B4-BE49-F238E27FC236}">
                  <a16:creationId xmlns:a16="http://schemas.microsoft.com/office/drawing/2014/main" id="{C714FB1D-5E54-BF54-0551-2DB0DC7AE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559" y="989275"/>
              <a:ext cx="1966262" cy="1965960"/>
            </a:xfrm>
            <a:prstGeom prst="roundRect">
              <a:avLst>
                <a:gd name="adj" fmla="val 33654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DFBCBA-7F40-CE62-FB6B-102800CDFAF9}"/>
                </a:ext>
              </a:extLst>
            </p:cNvPr>
            <p:cNvSpPr/>
            <p:nvPr/>
          </p:nvSpPr>
          <p:spPr>
            <a:xfrm>
              <a:off x="5084180" y="3040566"/>
              <a:ext cx="3517486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Alter</a:t>
              </a: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ing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genomes</a:t>
              </a: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to solve</a:t>
              </a:r>
              <a:b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fundamental challenges of life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F7E2A-A114-E5C2-C2B3-8943B103A520}"/>
              </a:ext>
            </a:extLst>
          </p:cNvPr>
          <p:cNvGrpSpPr/>
          <p:nvPr/>
        </p:nvGrpSpPr>
        <p:grpSpPr>
          <a:xfrm>
            <a:off x="1502741" y="989275"/>
            <a:ext cx="2833763" cy="2512955"/>
            <a:chOff x="356183" y="989275"/>
            <a:chExt cx="2833763" cy="25129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D37FEC-3E76-C9EC-8BBA-F563CE6386F9}"/>
                </a:ext>
              </a:extLst>
            </p:cNvPr>
            <p:cNvSpPr/>
            <p:nvPr/>
          </p:nvSpPr>
          <p:spPr>
            <a:xfrm>
              <a:off x="356183" y="3194453"/>
              <a:ext cx="2833763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Personalized Medicine</a:t>
              </a:r>
              <a:endPara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Picture 14" descr="A cartoon of a person inside a jar of pills&#10;&#10;Description automatically generated">
              <a:extLst>
                <a:ext uri="{FF2B5EF4-FFF2-40B4-BE49-F238E27FC236}">
                  <a16:creationId xmlns:a16="http://schemas.microsoft.com/office/drawing/2014/main" id="{8F1A99A8-D0A9-2253-0915-78B281FA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84" y="989275"/>
              <a:ext cx="1965960" cy="1965960"/>
            </a:xfrm>
            <a:prstGeom prst="roundRect">
              <a:avLst>
                <a:gd name="adj" fmla="val 34109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9075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386E-254F-A0C4-5949-0307F25D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the Entire Genomic Sequence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B96EF2-D906-3586-61CF-3C56A486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ABB45-BE16-3872-DF91-7A355FE3665F}"/>
              </a:ext>
            </a:extLst>
          </p:cNvPr>
          <p:cNvSpPr txBox="1"/>
          <p:nvPr/>
        </p:nvSpPr>
        <p:spPr>
          <a:xfrm>
            <a:off x="-1459149" y="67315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BF2FBD-6F71-924A-E83B-5AE0EC4E5B2D}"/>
              </a:ext>
            </a:extLst>
          </p:cNvPr>
          <p:cNvCxnSpPr>
            <a:cxnSpLocks/>
          </p:cNvCxnSpPr>
          <p:nvPr/>
        </p:nvCxnSpPr>
        <p:spPr>
          <a:xfrm>
            <a:off x="5933873" y="2069456"/>
            <a:ext cx="1" cy="36612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EFF1C3-965D-CC03-0B2C-D543B8B6D14D}"/>
              </a:ext>
            </a:extLst>
          </p:cNvPr>
          <p:cNvGrpSpPr/>
          <p:nvPr/>
        </p:nvGrpSpPr>
        <p:grpSpPr>
          <a:xfrm>
            <a:off x="3978885" y="866166"/>
            <a:ext cx="6052847" cy="1225955"/>
            <a:chOff x="2617012" y="866166"/>
            <a:chExt cx="6052847" cy="122595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12C416-2704-AA7F-7072-1C001432DC75}"/>
                </a:ext>
              </a:extLst>
            </p:cNvPr>
            <p:cNvGrpSpPr/>
            <p:nvPr/>
          </p:nvGrpSpPr>
          <p:grpSpPr>
            <a:xfrm>
              <a:off x="3939158" y="866166"/>
              <a:ext cx="4730701" cy="1225955"/>
              <a:chOff x="3939158" y="866166"/>
              <a:chExt cx="4730701" cy="122595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9703BB-9E78-7BAC-AB7A-27F8AD5330D8}"/>
                  </a:ext>
                </a:extLst>
              </p:cNvPr>
              <p:cNvSpPr txBox="1"/>
              <p:nvPr/>
            </p:nvSpPr>
            <p:spPr>
              <a:xfrm>
                <a:off x="5392322" y="1171367"/>
                <a:ext cx="3277537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Genome: 6.4B bps</a:t>
                </a:r>
              </a:p>
              <a:p>
                <a:pPr algn="ctr">
                  <a:defRPr/>
                </a:pPr>
                <a:r>
                  <a:rPr lang="en-US" sz="2000" b="1" dirty="0">
                    <a:solidFill>
                      <a:srgbClr val="C007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(Non-human-readable)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490AD8-A686-CB1C-5BFE-EB211C6C6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3959023" y="846301"/>
                <a:ext cx="1225955" cy="1265686"/>
              </a:xfrm>
              <a:prstGeom prst="rect">
                <a:avLst/>
              </a:prstGeom>
            </p:spPr>
          </p:pic>
        </p:grpSp>
        <p:pic>
          <p:nvPicPr>
            <p:cNvPr id="8" name="Content Placeholder 5">
              <a:extLst>
                <a:ext uri="{FF2B5EF4-FFF2-40B4-BE49-F238E27FC236}">
                  <a16:creationId xmlns:a16="http://schemas.microsoft.com/office/drawing/2014/main" id="{B7272834-5EAA-D8C6-90E3-4ED425DFC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Glas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2617012" y="1008785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1A20DE5-010B-3BDA-0694-8E0788E9550F}"/>
                </a:ext>
              </a:extLst>
            </p:cNvPr>
            <p:cNvCxnSpPr>
              <a:cxnSpLocks/>
            </p:cNvCxnSpPr>
            <p:nvPr/>
          </p:nvCxnSpPr>
          <p:spPr>
            <a:xfrm>
              <a:off x="3405930" y="1479145"/>
              <a:ext cx="53322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464E74-B55F-0A81-555D-B9EBE2CB426D}"/>
              </a:ext>
            </a:extLst>
          </p:cNvPr>
          <p:cNvGrpSpPr/>
          <p:nvPr/>
        </p:nvGrpSpPr>
        <p:grpSpPr>
          <a:xfrm>
            <a:off x="1629937" y="5546451"/>
            <a:ext cx="8607872" cy="987959"/>
            <a:chOff x="134327" y="5546451"/>
            <a:chExt cx="8607872" cy="98795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8CBE82-D234-2823-18D2-3DAB96F09DE4}"/>
                </a:ext>
              </a:extLst>
            </p:cNvPr>
            <p:cNvGrpSpPr/>
            <p:nvPr/>
          </p:nvGrpSpPr>
          <p:grpSpPr>
            <a:xfrm>
              <a:off x="1466104" y="5835824"/>
              <a:ext cx="7276095" cy="698586"/>
              <a:chOff x="1466104" y="5835824"/>
              <a:chExt cx="7276095" cy="698586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4B4DFDA1-447C-8811-8FC5-CC9829A600F0}"/>
                  </a:ext>
                </a:extLst>
              </p:cNvPr>
              <p:cNvSpPr/>
              <p:nvPr/>
            </p:nvSpPr>
            <p:spPr>
              <a:xfrm>
                <a:off x="1466104" y="5835824"/>
                <a:ext cx="7276095" cy="365760"/>
              </a:xfrm>
              <a:prstGeom prst="roundRect">
                <a:avLst/>
              </a:prstGeom>
              <a:solidFill>
                <a:srgbClr val="F8F4E2"/>
              </a:solidFill>
              <a:ln w="15875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9DE427-A0EE-AAEC-DF27-BAF69C7549B3}"/>
                  </a:ext>
                </a:extLst>
              </p:cNvPr>
              <p:cNvSpPr txBox="1"/>
              <p:nvPr/>
            </p:nvSpPr>
            <p:spPr>
              <a:xfrm>
                <a:off x="1834540" y="6226633"/>
                <a:ext cx="65392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Whole Human Genome: 6.4B bps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b="1" dirty="0">
                    <a:solidFill>
                      <a:srgbClr val="4473C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(Human-readable)</a:t>
                </a:r>
                <a:endParaRPr lang="en-CH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4" name="Content Placeholder 5">
              <a:extLst>
                <a:ext uri="{FF2B5EF4-FFF2-40B4-BE49-F238E27FC236}">
                  <a16:creationId xmlns:a16="http://schemas.microsoft.com/office/drawing/2014/main" id="{724B231D-A72F-2F13-CE56-64D6A6970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134327" y="554645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2794FD-4134-3AF5-D41D-5DC8ABE03F84}"/>
                </a:ext>
              </a:extLst>
            </p:cNvPr>
            <p:cNvCxnSpPr>
              <a:cxnSpLocks/>
            </p:cNvCxnSpPr>
            <p:nvPr/>
          </p:nvCxnSpPr>
          <p:spPr>
            <a:xfrm>
              <a:off x="898109" y="6018704"/>
              <a:ext cx="56799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A400253-C300-A039-D646-13A923078BEE}"/>
              </a:ext>
            </a:extLst>
          </p:cNvPr>
          <p:cNvSpPr/>
          <p:nvPr/>
        </p:nvSpPr>
        <p:spPr>
          <a:xfrm>
            <a:off x="5710507" y="2142354"/>
            <a:ext cx="425789" cy="3654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82BA4B-8824-C8DF-CE83-585DC39BAFD7}"/>
              </a:ext>
            </a:extLst>
          </p:cNvPr>
          <p:cNvGrpSpPr/>
          <p:nvPr/>
        </p:nvGrpSpPr>
        <p:grpSpPr>
          <a:xfrm>
            <a:off x="4916646" y="3080011"/>
            <a:ext cx="4655817" cy="816051"/>
            <a:chOff x="2852047" y="2972311"/>
            <a:chExt cx="4655817" cy="816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BA1B2C-16D4-3523-1F03-CCB3F68D30C3}"/>
                </a:ext>
              </a:extLst>
            </p:cNvPr>
            <p:cNvGrpSpPr/>
            <p:nvPr/>
          </p:nvGrpSpPr>
          <p:grpSpPr>
            <a:xfrm>
              <a:off x="2852047" y="3172809"/>
              <a:ext cx="4655817" cy="615553"/>
              <a:chOff x="2852047" y="3172809"/>
              <a:chExt cx="4655817" cy="615553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4C52E7C-0AF3-8382-A06B-0BA61AC69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6" r="1"/>
              <a:stretch/>
            </p:blipFill>
            <p:spPr>
              <a:xfrm>
                <a:off x="2852047" y="3251986"/>
                <a:ext cx="2031169" cy="4572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AD5865-1FEB-F2CE-8076-41CA982E89A4}"/>
                  </a:ext>
                </a:extLst>
              </p:cNvPr>
              <p:cNvSpPr txBox="1"/>
              <p:nvPr/>
            </p:nvSpPr>
            <p:spPr>
              <a:xfrm>
                <a:off x="5144744" y="3172809"/>
                <a:ext cx="236312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Raw Genomic Data</a:t>
                </a:r>
                <a:br>
                  <a:rPr lang="en-US" sz="2000" b="1" dirty="0">
                    <a:solidFill>
                      <a:srgbClr val="F493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(Human-readable?)</a:t>
                </a:r>
              </a:p>
            </p:txBody>
          </p:sp>
        </p:grp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C5623D6-79BD-A0AD-5018-42B6F66ACBBD}"/>
                </a:ext>
              </a:extLst>
            </p:cNvPr>
            <p:cNvCxnSpPr>
              <a:cxnSpLocks/>
            </p:cNvCxnSpPr>
            <p:nvPr/>
          </p:nvCxnSpPr>
          <p:spPr>
            <a:xfrm>
              <a:off x="3867631" y="2972311"/>
              <a:ext cx="0" cy="4547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3BD59F-DE28-83D5-E0FF-A8A74A6FC240}"/>
              </a:ext>
            </a:extLst>
          </p:cNvPr>
          <p:cNvGrpSpPr/>
          <p:nvPr/>
        </p:nvGrpSpPr>
        <p:grpSpPr>
          <a:xfrm>
            <a:off x="2778873" y="2084948"/>
            <a:ext cx="3740274" cy="1102755"/>
            <a:chOff x="-569277" y="2115885"/>
            <a:chExt cx="3740274" cy="110275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B4DADF3-8F34-7CB2-D889-406B4EDD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585723" y="2115885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BE817A0-1F2C-6D68-E315-8787B8048965}"/>
                </a:ext>
              </a:extLst>
            </p:cNvPr>
            <p:cNvGrpSpPr/>
            <p:nvPr/>
          </p:nvGrpSpPr>
          <p:grpSpPr>
            <a:xfrm>
              <a:off x="-569277" y="2523637"/>
              <a:ext cx="3740274" cy="695003"/>
              <a:chOff x="-569277" y="2523637"/>
              <a:chExt cx="3740274" cy="69500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F698A0-46D3-35E8-A5DC-85893603B61D}"/>
                  </a:ext>
                </a:extLst>
              </p:cNvPr>
              <p:cNvSpPr txBox="1"/>
              <p:nvPr/>
            </p:nvSpPr>
            <p:spPr>
              <a:xfrm>
                <a:off x="-569277" y="2717249"/>
                <a:ext cx="252215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Sequencing Device</a:t>
                </a:r>
                <a:endParaRPr lang="en-CH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328B458-3C6E-7ECE-9F74-6CCCAC775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9485" y="2523637"/>
                <a:ext cx="1091512" cy="695003"/>
              </a:xfrm>
              <a:prstGeom prst="rect">
                <a:avLst/>
              </a:prstGeom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EE0A141-8A5F-E5E6-09D7-89679BDDE38E}"/>
              </a:ext>
            </a:extLst>
          </p:cNvPr>
          <p:cNvGrpSpPr/>
          <p:nvPr/>
        </p:nvGrpSpPr>
        <p:grpSpPr>
          <a:xfrm>
            <a:off x="3358900" y="3766573"/>
            <a:ext cx="3249851" cy="2021253"/>
            <a:chOff x="1997027" y="3766573"/>
            <a:chExt cx="3249851" cy="202125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AFA9985-7900-FA5D-C1E2-9F3B3D84B25D}"/>
                </a:ext>
              </a:extLst>
            </p:cNvPr>
            <p:cNvGrpSpPr/>
            <p:nvPr/>
          </p:nvGrpSpPr>
          <p:grpSpPr>
            <a:xfrm>
              <a:off x="1997027" y="3766573"/>
              <a:ext cx="3249851" cy="1568007"/>
              <a:chOff x="3636140" y="1861042"/>
              <a:chExt cx="3249851" cy="1568007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646444F-EBB0-3DCB-1FA1-08F2A8AB7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0872" y="1861042"/>
                <a:ext cx="0" cy="45635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87D9827-C434-8CC5-64A1-345078706654}"/>
                  </a:ext>
                </a:extLst>
              </p:cNvPr>
              <p:cNvGrpSpPr/>
              <p:nvPr/>
            </p:nvGrpSpPr>
            <p:grpSpPr>
              <a:xfrm>
                <a:off x="3636140" y="2313227"/>
                <a:ext cx="3249851" cy="1115822"/>
                <a:chOff x="3730731" y="2313227"/>
                <a:chExt cx="3249851" cy="1115822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3E71A570-9242-2B2D-07CE-8B2E7C0AD6C1}"/>
                    </a:ext>
                  </a:extLst>
                </p:cNvPr>
                <p:cNvSpPr txBox="1"/>
                <p:nvPr/>
              </p:nvSpPr>
              <p:spPr>
                <a:xfrm>
                  <a:off x="3730731" y="2563362"/>
                  <a:ext cx="1707903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000" b="1" dirty="0">
                      <a:latin typeface="Avenir Next" panose="020B050302020202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Translator (Basecalling)</a:t>
                  </a:r>
                  <a:endParaRPr lang="en-CH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37C0205B-12A7-E706-61E7-195C5047D528}"/>
                    </a:ext>
                  </a:extLst>
                </p:cNvPr>
                <p:cNvGrpSpPr/>
                <p:nvPr/>
              </p:nvGrpSpPr>
              <p:grpSpPr>
                <a:xfrm>
                  <a:off x="5630344" y="2313227"/>
                  <a:ext cx="1350238" cy="1115822"/>
                  <a:chOff x="5511819" y="2313227"/>
                  <a:chExt cx="1350238" cy="1115822"/>
                </a:xfrm>
              </p:grpSpPr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A4DBE914-861A-C95F-893B-3A5DD60E4D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1819" y="2313227"/>
                    <a:ext cx="1350238" cy="1115822"/>
                  </a:xfrm>
                  <a:prstGeom prst="rect">
                    <a:avLst/>
                  </a:prstGeom>
                </p:spPr>
              </p:pic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6EABA1D5-DB93-D326-3442-F24B43C21A5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862175" y="2546755"/>
                    <a:ext cx="649526" cy="648766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4473C4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2000" dirty="0">
                        <a:solidFill>
                          <a:schemeClr val="tx1"/>
                        </a:solidFill>
                        <a:latin typeface="Avenir Next" panose="020B0503020202020204" pitchFamily="34" charset="0"/>
                      </a:rPr>
                      <a:t>AI</a:t>
                    </a:r>
                  </a:p>
                </p:txBody>
              </p:sp>
            </p:grpSp>
          </p:grp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E950080-732A-D634-F6A2-6C3279E3E0C1}"/>
                </a:ext>
              </a:extLst>
            </p:cNvPr>
            <p:cNvCxnSpPr>
              <a:cxnSpLocks/>
            </p:cNvCxnSpPr>
            <p:nvPr/>
          </p:nvCxnSpPr>
          <p:spPr>
            <a:xfrm>
              <a:off x="4574156" y="5331470"/>
              <a:ext cx="0" cy="4563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93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207-FF6C-C339-9DC8-EF0CF6A4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Data: Giant Jigsaw Puzzle to Solve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20FE05-EB35-8A0F-F610-A4AE6687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14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FAA0E5-589A-C608-DA76-1053FE7DC1CF}"/>
              </a:ext>
            </a:extLst>
          </p:cNvPr>
          <p:cNvGrpSpPr/>
          <p:nvPr/>
        </p:nvGrpSpPr>
        <p:grpSpPr>
          <a:xfrm>
            <a:off x="3039347" y="1791559"/>
            <a:ext cx="7171905" cy="1600373"/>
            <a:chOff x="-7806886" y="-1258203"/>
            <a:chExt cx="7171905" cy="16003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4BE98F-EB57-F5AF-ADED-95D9BFBE7928}"/>
                </a:ext>
              </a:extLst>
            </p:cNvPr>
            <p:cNvSpPr/>
            <p:nvPr/>
          </p:nvSpPr>
          <p:spPr>
            <a:xfrm>
              <a:off x="-5363300" y="-1082942"/>
              <a:ext cx="163751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DD0C86-B857-E129-C9C4-651BF27E081D}"/>
                </a:ext>
              </a:extLst>
            </p:cNvPr>
            <p:cNvSpPr/>
            <p:nvPr/>
          </p:nvSpPr>
          <p:spPr>
            <a:xfrm>
              <a:off x="-4894099" y="-872315"/>
              <a:ext cx="92876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4828F2-9858-33B0-7B26-7B5C906008D5}"/>
                </a:ext>
              </a:extLst>
            </p:cNvPr>
            <p:cNvSpPr/>
            <p:nvPr/>
          </p:nvSpPr>
          <p:spPr>
            <a:xfrm>
              <a:off x="-4179844" y="-397940"/>
              <a:ext cx="90248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1FBB6B-5B18-DBE2-00FF-EEAB6EC7A10B}"/>
                </a:ext>
              </a:extLst>
            </p:cNvPr>
            <p:cNvSpPr/>
            <p:nvPr/>
          </p:nvSpPr>
          <p:spPr>
            <a:xfrm>
              <a:off x="-4337425" y="-600328"/>
              <a:ext cx="8798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E5ABFB-7E43-1ACB-EF41-B4AF60BD9B85}"/>
                </a:ext>
              </a:extLst>
            </p:cNvPr>
            <p:cNvSpPr/>
            <p:nvPr/>
          </p:nvSpPr>
          <p:spPr>
            <a:xfrm>
              <a:off x="-7806886" y="-637085"/>
              <a:ext cx="95373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E01D1D-E87E-26D7-2A87-0E35DAD7A11C}"/>
                </a:ext>
              </a:extLst>
            </p:cNvPr>
            <p:cNvSpPr/>
            <p:nvPr/>
          </p:nvSpPr>
          <p:spPr>
            <a:xfrm>
              <a:off x="-7666635" y="-350225"/>
              <a:ext cx="167433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22FE7B-ADF7-FA5F-4008-A150F7236974}"/>
                </a:ext>
              </a:extLst>
            </p:cNvPr>
            <p:cNvSpPr/>
            <p:nvPr/>
          </p:nvSpPr>
          <p:spPr>
            <a:xfrm>
              <a:off x="-7400321" y="-23590"/>
              <a:ext cx="259102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FB4727-5AE8-B89F-38AA-762829CA3ECB}"/>
                </a:ext>
              </a:extLst>
            </p:cNvPr>
            <p:cNvSpPr/>
            <p:nvPr/>
          </p:nvSpPr>
          <p:spPr>
            <a:xfrm>
              <a:off x="-3191250" y="-1111375"/>
              <a:ext cx="56127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05F77D-7CFC-EBD0-8A53-BDD253A1B8BA}"/>
                </a:ext>
              </a:extLst>
            </p:cNvPr>
            <p:cNvSpPr/>
            <p:nvPr/>
          </p:nvSpPr>
          <p:spPr>
            <a:xfrm>
              <a:off x="-6710575" y="-541275"/>
              <a:ext cx="1002276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80C3B3-E5C3-6741-5C33-C1D96D37C6DA}"/>
                </a:ext>
              </a:extLst>
            </p:cNvPr>
            <p:cNvSpPr/>
            <p:nvPr/>
          </p:nvSpPr>
          <p:spPr>
            <a:xfrm>
              <a:off x="-3487531" y="-220030"/>
              <a:ext cx="241818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1434A7-CF36-73AD-279D-A671D99ACD3C}"/>
                </a:ext>
              </a:extLst>
            </p:cNvPr>
            <p:cNvSpPr/>
            <p:nvPr/>
          </p:nvSpPr>
          <p:spPr>
            <a:xfrm>
              <a:off x="-3792169" y="-993835"/>
              <a:ext cx="42775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295D13-441D-37A9-1F69-34C8EFC64485}"/>
                </a:ext>
              </a:extLst>
            </p:cNvPr>
            <p:cNvSpPr/>
            <p:nvPr/>
          </p:nvSpPr>
          <p:spPr>
            <a:xfrm>
              <a:off x="-6470384" y="-1258203"/>
              <a:ext cx="15157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FD7D5E-2E66-4CA9-2584-3D01F0C2FC24}"/>
                </a:ext>
              </a:extLst>
            </p:cNvPr>
            <p:cNvSpPr/>
            <p:nvPr/>
          </p:nvSpPr>
          <p:spPr>
            <a:xfrm>
              <a:off x="-1083901" y="-1231306"/>
              <a:ext cx="448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E40BC44-840A-C3C7-8FF8-A9C7E5E01FB4}"/>
                </a:ext>
              </a:extLst>
            </p:cNvPr>
            <p:cNvSpPr/>
            <p:nvPr/>
          </p:nvSpPr>
          <p:spPr>
            <a:xfrm>
              <a:off x="-2836191" y="-660729"/>
              <a:ext cx="197292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CE4F0D-58E3-ACF2-FB45-D29AF3E5022F}"/>
                </a:ext>
              </a:extLst>
            </p:cNvPr>
            <p:cNvSpPr/>
            <p:nvPr/>
          </p:nvSpPr>
          <p:spPr>
            <a:xfrm>
              <a:off x="-4693376" y="-431146"/>
              <a:ext cx="82965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94DC40D-E757-9217-D619-7857EF9F45A5}"/>
                </a:ext>
              </a:extLst>
            </p:cNvPr>
            <p:cNvSpPr/>
            <p:nvPr/>
          </p:nvSpPr>
          <p:spPr>
            <a:xfrm>
              <a:off x="-3876936" y="-23590"/>
              <a:ext cx="264362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215DAA-251A-F34C-BC3F-CF418743FB15}"/>
                </a:ext>
              </a:extLst>
            </p:cNvPr>
            <p:cNvSpPr/>
            <p:nvPr/>
          </p:nvSpPr>
          <p:spPr>
            <a:xfrm>
              <a:off x="-2707517" y="-1231306"/>
              <a:ext cx="148209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2B705E-0279-5471-71F6-7D85F90C6F2E}"/>
                </a:ext>
              </a:extLst>
            </p:cNvPr>
            <p:cNvSpPr/>
            <p:nvPr/>
          </p:nvSpPr>
          <p:spPr>
            <a:xfrm>
              <a:off x="-7741341" y="-102490"/>
              <a:ext cx="588978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60567E-D27F-4FEB-BB66-172A0B0B73F5}"/>
                </a:ext>
              </a:extLst>
            </p:cNvPr>
            <p:cNvSpPr/>
            <p:nvPr/>
          </p:nvSpPr>
          <p:spPr>
            <a:xfrm>
              <a:off x="-4637967" y="-32612"/>
              <a:ext cx="69004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B553CB-E2B8-6F4C-B55C-AF3D0FC48D1B}"/>
                </a:ext>
              </a:extLst>
            </p:cNvPr>
            <p:cNvSpPr/>
            <p:nvPr/>
          </p:nvSpPr>
          <p:spPr>
            <a:xfrm>
              <a:off x="-6909377" y="-1182240"/>
              <a:ext cx="1370893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5E39F6-2442-B148-45BE-B2D0E3D46996}"/>
                </a:ext>
              </a:extLst>
            </p:cNvPr>
            <p:cNvSpPr/>
            <p:nvPr/>
          </p:nvSpPr>
          <p:spPr>
            <a:xfrm>
              <a:off x="-5902579" y="-261964"/>
              <a:ext cx="1881280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01CA455-1473-6601-3449-CFD700B09FE8}"/>
                </a:ext>
              </a:extLst>
            </p:cNvPr>
            <p:cNvSpPr/>
            <p:nvPr/>
          </p:nvSpPr>
          <p:spPr>
            <a:xfrm>
              <a:off x="-3656345" y="-1183000"/>
              <a:ext cx="70696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AE5234-CADE-BF7C-4B68-B27AD501F98A}"/>
                </a:ext>
              </a:extLst>
            </p:cNvPr>
            <p:cNvSpPr/>
            <p:nvPr/>
          </p:nvSpPr>
          <p:spPr>
            <a:xfrm>
              <a:off x="-5625405" y="-520806"/>
              <a:ext cx="838312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F77E6AA-57BA-7252-758C-FC9F93934943}"/>
                </a:ext>
              </a:extLst>
            </p:cNvPr>
            <p:cNvSpPr/>
            <p:nvPr/>
          </p:nvSpPr>
          <p:spPr>
            <a:xfrm>
              <a:off x="-3191250" y="-666635"/>
              <a:ext cx="253975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AEBC74-6CB5-687C-9DD5-B6BD5187241A}"/>
                </a:ext>
              </a:extLst>
            </p:cNvPr>
            <p:cNvSpPr/>
            <p:nvPr/>
          </p:nvSpPr>
          <p:spPr>
            <a:xfrm>
              <a:off x="-2121039" y="-966088"/>
              <a:ext cx="74083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F8F316-AFB6-34A7-187A-B477EF6B55DE}"/>
                </a:ext>
              </a:extLst>
            </p:cNvPr>
            <p:cNvSpPr/>
            <p:nvPr/>
          </p:nvSpPr>
          <p:spPr>
            <a:xfrm>
              <a:off x="-2479815" y="-785824"/>
              <a:ext cx="121942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BFC93C4-F90B-0063-4E70-2C347EF5D3CF}"/>
                </a:ext>
              </a:extLst>
            </p:cNvPr>
            <p:cNvSpPr/>
            <p:nvPr/>
          </p:nvSpPr>
          <p:spPr>
            <a:xfrm>
              <a:off x="-7752578" y="-1231306"/>
              <a:ext cx="556934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7ED6D0-76CA-0801-0A89-EF8907C43389}"/>
                </a:ext>
              </a:extLst>
            </p:cNvPr>
            <p:cNvSpPr/>
            <p:nvPr/>
          </p:nvSpPr>
          <p:spPr>
            <a:xfrm>
              <a:off x="-6195160" y="-779649"/>
              <a:ext cx="1233221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F805568-B89A-26F7-8AEA-3E59D940F84B}"/>
                </a:ext>
              </a:extLst>
            </p:cNvPr>
            <p:cNvSpPr/>
            <p:nvPr/>
          </p:nvSpPr>
          <p:spPr>
            <a:xfrm>
              <a:off x="-7408765" y="-1067763"/>
              <a:ext cx="1432129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nir Next" panose="020B0503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6A52478-A670-A3FA-F921-9D8939DB7443}"/>
              </a:ext>
            </a:extLst>
          </p:cNvPr>
          <p:cNvGrpSpPr>
            <a:grpSpLocks noChangeAspect="1"/>
          </p:cNvGrpSpPr>
          <p:nvPr/>
        </p:nvGrpSpPr>
        <p:grpSpPr>
          <a:xfrm>
            <a:off x="8198091" y="1793032"/>
            <a:ext cx="1606359" cy="1613570"/>
            <a:chOff x="-3412647" y="4320361"/>
            <a:chExt cx="940285" cy="944506"/>
          </a:xfrm>
        </p:grpSpPr>
        <p:pic>
          <p:nvPicPr>
            <p:cNvPr id="35" name="Content Placeholder 5">
              <a:extLst>
                <a:ext uri="{FF2B5EF4-FFF2-40B4-BE49-F238E27FC236}">
                  <a16:creationId xmlns:a16="http://schemas.microsoft.com/office/drawing/2014/main" id="{99DE9195-294A-1853-53BA-68737F308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2411F34-9DF2-0975-D40A-EF28586EE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pic>
        <p:nvPicPr>
          <p:cNvPr id="37" name="Content Placeholder 5">
            <a:extLst>
              <a:ext uri="{FF2B5EF4-FFF2-40B4-BE49-F238E27FC236}">
                <a16:creationId xmlns:a16="http://schemas.microsoft.com/office/drawing/2014/main" id="{398F83A3-6495-B6D5-76D1-DDDB3DBF0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/>
        </p:blipFill>
        <p:spPr>
          <a:xfrm>
            <a:off x="1678578" y="2674784"/>
            <a:ext cx="937761" cy="944506"/>
          </a:xfrm>
          <a:prstGeom prst="roundRect">
            <a:avLst>
              <a:gd name="adj" fmla="val 35390"/>
            </a:avLst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EB42058-669F-27D0-7506-F588297EB54C}"/>
              </a:ext>
            </a:extLst>
          </p:cNvPr>
          <p:cNvGrpSpPr>
            <a:grpSpLocks noChangeAspect="1"/>
          </p:cNvGrpSpPr>
          <p:nvPr/>
        </p:nvGrpSpPr>
        <p:grpSpPr>
          <a:xfrm>
            <a:off x="1679139" y="2674768"/>
            <a:ext cx="937624" cy="941832"/>
            <a:chOff x="-3412647" y="4320361"/>
            <a:chExt cx="940285" cy="944506"/>
          </a:xfrm>
        </p:grpSpPr>
        <p:pic>
          <p:nvPicPr>
            <p:cNvPr id="39" name="Content Placeholder 5">
              <a:extLst>
                <a:ext uri="{FF2B5EF4-FFF2-40B4-BE49-F238E27FC236}">
                  <a16:creationId xmlns:a16="http://schemas.microsoft.com/office/drawing/2014/main" id="{B176A9F4-BFF4-3F29-5607-235BED5C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" b="107"/>
            <a:stretch/>
          </p:blipFill>
          <p:spPr>
            <a:xfrm>
              <a:off x="-3412647" y="4320361"/>
              <a:ext cx="937761" cy="944506"/>
            </a:xfrm>
            <a:prstGeom prst="roundRect">
              <a:avLst>
                <a:gd name="adj" fmla="val 35390"/>
              </a:avLst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5B5E6E-47F9-9450-0FB1-6B61D4885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49" b="74734"/>
            <a:stretch/>
          </p:blipFill>
          <p:spPr>
            <a:xfrm>
              <a:off x="-3412647" y="4320361"/>
              <a:ext cx="940285" cy="944506"/>
            </a:xfrm>
            <a:prstGeom prst="roundRect">
              <a:avLst>
                <a:gd name="adj" fmla="val 36446"/>
              </a:avLst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0C1D17A-25D3-3B18-8ABC-B56FEC9608D4}"/>
              </a:ext>
            </a:extLst>
          </p:cNvPr>
          <p:cNvGrpSpPr/>
          <p:nvPr/>
        </p:nvGrpSpPr>
        <p:grpSpPr>
          <a:xfrm>
            <a:off x="1706676" y="981354"/>
            <a:ext cx="8579774" cy="965868"/>
            <a:chOff x="296162" y="981354"/>
            <a:chExt cx="8579774" cy="96586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1F8DD29-B2FF-33BF-0EA0-0ECDF328F004}"/>
                </a:ext>
              </a:extLst>
            </p:cNvPr>
            <p:cNvGrpSpPr/>
            <p:nvPr/>
          </p:nvGrpSpPr>
          <p:grpSpPr>
            <a:xfrm>
              <a:off x="1597312" y="981354"/>
              <a:ext cx="7278624" cy="718691"/>
              <a:chOff x="1329413" y="981354"/>
              <a:chExt cx="7278624" cy="718691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59E40D40-460E-B981-7AC0-4884DF6E4AD4}"/>
                  </a:ext>
                </a:extLst>
              </p:cNvPr>
              <p:cNvSpPr/>
              <p:nvPr/>
            </p:nvSpPr>
            <p:spPr>
              <a:xfrm>
                <a:off x="1329413" y="1334285"/>
                <a:ext cx="7278624" cy="365760"/>
              </a:xfrm>
              <a:prstGeom prst="roundRect">
                <a:avLst/>
              </a:prstGeom>
              <a:solidFill>
                <a:srgbClr val="FFE69A"/>
              </a:solidFill>
              <a:ln w="15875" cap="flat" cmpd="sng" algn="ctr">
                <a:solidFill>
                  <a:srgbClr val="FFAE3C"/>
                </a:solidFill>
                <a:prstDash val="solid"/>
              </a:ln>
              <a:effectLst/>
            </p:spPr>
            <p:txBody>
              <a:bodyPr lIns="0" tIns="0" rIns="0" bIns="0" rtlCol="0" anchor="ctr">
                <a:noAutofit/>
              </a:bodyPr>
              <a:lstStyle/>
              <a:p>
                <a:pPr algn="ctr">
                  <a:defRPr/>
                </a:pP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AAA</a:t>
                </a:r>
                <a:r>
                  <a:rPr lang="en-CH" sz="2000" b="1">
                    <a:solidFill>
                      <a:srgbClr val="F49314"/>
                    </a:solidFill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...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F4931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4473C4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kumimoji="0" lang="en-CH" sz="2000" b="1" i="0" u="none" strike="noStrike" kern="1200" cap="none" spc="0" normalizeH="0" baseline="0" noProof="0">
                    <a:ln>
                      <a:noFill/>
                    </a:ln>
                    <a:solidFill>
                      <a:srgbClr val="10813D"/>
                    </a:solidFill>
                    <a:effectLst/>
                    <a:uLnTx/>
                    <a:uFillTx/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kern="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D23082A-9EB7-2FED-32F1-199474687C80}"/>
                  </a:ext>
                </a:extLst>
              </p:cNvPr>
              <p:cNvSpPr txBox="1"/>
              <p:nvPr/>
            </p:nvSpPr>
            <p:spPr>
              <a:xfrm>
                <a:off x="1753060" y="981354"/>
                <a:ext cx="643133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Human (Reference) Genome: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3.2 Billion bps (haploid)</a:t>
                </a:r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DBC9B8C-3944-5306-5421-FC9CAF91E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62" y="1032822"/>
              <a:ext cx="914400" cy="914400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CD2985E-5CFB-2180-362C-7011919805FC}"/>
                </a:ext>
              </a:extLst>
            </p:cNvPr>
            <p:cNvCxnSpPr>
              <a:cxnSpLocks/>
            </p:cNvCxnSpPr>
            <p:nvPr/>
          </p:nvCxnSpPr>
          <p:spPr>
            <a:xfrm>
              <a:off x="1077460" y="1521046"/>
              <a:ext cx="52782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8EB5EE-890B-9EE6-6605-048DFCEA64EE}"/>
              </a:ext>
            </a:extLst>
          </p:cNvPr>
          <p:cNvGrpSpPr/>
          <p:nvPr/>
        </p:nvGrpSpPr>
        <p:grpSpPr>
          <a:xfrm>
            <a:off x="1848169" y="4611760"/>
            <a:ext cx="2826465" cy="548640"/>
            <a:chOff x="1833005" y="4758265"/>
            <a:chExt cx="2826465" cy="54864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3EDB81E-AC8A-0516-E52B-4D593DCDB073}"/>
                </a:ext>
              </a:extLst>
            </p:cNvPr>
            <p:cNvSpPr/>
            <p:nvPr/>
          </p:nvSpPr>
          <p:spPr>
            <a:xfrm>
              <a:off x="2472810" y="4878697"/>
              <a:ext cx="218666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Unknown origins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1374EA8-908C-F524-CA00-4887660E8B1F}"/>
                </a:ext>
              </a:extLst>
            </p:cNvPr>
            <p:cNvGrpSpPr/>
            <p:nvPr/>
          </p:nvGrpSpPr>
          <p:grpSpPr>
            <a:xfrm>
              <a:off x="1833005" y="4758265"/>
              <a:ext cx="548640" cy="548640"/>
              <a:chOff x="3954918" y="4777353"/>
              <a:chExt cx="548640" cy="54864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C1D2952-6BE7-9E40-375D-4F1F59CA4B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54918" y="4777353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5400" b="1" baseline="-400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Quire Sans" panose="020B0502040400020003" pitchFamily="34" charset="0"/>
                  </a:rPr>
                  <a:t>?</a:t>
                </a:r>
              </a:p>
            </p:txBody>
          </p:sp>
          <p:pic>
            <p:nvPicPr>
              <p:cNvPr id="51" name="Graphic 50" descr="Database with solid fill">
                <a:extLst>
                  <a:ext uri="{FF2B5EF4-FFF2-40B4-BE49-F238E27FC236}">
                    <a16:creationId xmlns:a16="http://schemas.microsoft.com/office/drawing/2014/main" id="{00551B31-B4A6-1619-5F2F-71E645FFFA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000638" y="4823073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1974BD-F8D9-E675-1F8A-1414DA06833B}"/>
              </a:ext>
            </a:extLst>
          </p:cNvPr>
          <p:cNvGrpSpPr/>
          <p:nvPr/>
        </p:nvGrpSpPr>
        <p:grpSpPr>
          <a:xfrm>
            <a:off x="1848169" y="5294548"/>
            <a:ext cx="4824765" cy="548640"/>
            <a:chOff x="916512" y="5584737"/>
            <a:chExt cx="4824765" cy="54864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4565AD6-3F27-0D95-1F82-5BFF0B5DCB2B}"/>
                </a:ext>
              </a:extLst>
            </p:cNvPr>
            <p:cNvSpPr/>
            <p:nvPr/>
          </p:nvSpPr>
          <p:spPr>
            <a:xfrm>
              <a:off x="1570470" y="5705169"/>
              <a:ext cx="4170807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Non-identical reference genome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8427B02-F962-8268-CD03-D560E8D78DE2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23D44BA-7D55-5A60-4B60-BEDD28B133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56" name="Graphic 55" descr="Confused person with solid fill">
                <a:extLst>
                  <a:ext uri="{FF2B5EF4-FFF2-40B4-BE49-F238E27FC236}">
                    <a16:creationId xmlns:a16="http://schemas.microsoft.com/office/drawing/2014/main" id="{590CD4A6-1D40-4F7D-6FED-49E4C6999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6A22F24-3AB6-3AB6-274D-6B8BFEC59B44}"/>
              </a:ext>
            </a:extLst>
          </p:cNvPr>
          <p:cNvGrpSpPr/>
          <p:nvPr/>
        </p:nvGrpSpPr>
        <p:grpSpPr>
          <a:xfrm>
            <a:off x="1848169" y="3928972"/>
            <a:ext cx="3190423" cy="548640"/>
            <a:chOff x="916512" y="5584737"/>
            <a:chExt cx="3190423" cy="5486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6C53AA9-833D-7C7F-3777-A8BA61F275B3}"/>
                </a:ext>
              </a:extLst>
            </p:cNvPr>
            <p:cNvSpPr/>
            <p:nvPr/>
          </p:nvSpPr>
          <p:spPr>
            <a:xfrm>
              <a:off x="1570471" y="5705169"/>
              <a:ext cx="2536464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Small pieces (reads)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3743612-0A37-6D5E-24F5-1434A3D55405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926170A-941B-44B1-C899-2908703D1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1" name="Graphic 60" descr="Puzzle pieces with solid fill">
                <a:extLst>
                  <a:ext uri="{FF2B5EF4-FFF2-40B4-BE49-F238E27FC236}">
                    <a16:creationId xmlns:a16="http://schemas.microsoft.com/office/drawing/2014/main" id="{DFC2B53A-8062-FBAC-1A6A-C2AAFB98C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26EE75-B5B8-5BD3-8014-984CC1519053}"/>
              </a:ext>
            </a:extLst>
          </p:cNvPr>
          <p:cNvGrpSpPr/>
          <p:nvPr/>
        </p:nvGrpSpPr>
        <p:grpSpPr>
          <a:xfrm>
            <a:off x="1848169" y="5977336"/>
            <a:ext cx="4637267" cy="548640"/>
            <a:chOff x="916512" y="5584737"/>
            <a:chExt cx="4637267" cy="548640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980D98E-3F12-A242-F676-8E3441F63BB9}"/>
                </a:ext>
              </a:extLst>
            </p:cNvPr>
            <p:cNvSpPr/>
            <p:nvPr/>
          </p:nvSpPr>
          <p:spPr>
            <a:xfrm>
              <a:off x="1570471" y="5705169"/>
              <a:ext cx="3983308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 volume of data to analyze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5DA83FD-23B6-1CA0-A64B-A2A75BDAAD74}"/>
                </a:ext>
              </a:extLst>
            </p:cNvPr>
            <p:cNvGrpSpPr/>
            <p:nvPr/>
          </p:nvGrpSpPr>
          <p:grpSpPr>
            <a:xfrm>
              <a:off x="916512" y="5584737"/>
              <a:ext cx="548640" cy="548640"/>
              <a:chOff x="1525220" y="5584737"/>
              <a:chExt cx="548640" cy="54864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DA6255F5-7A08-BB8E-1034-44629423CE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5220" y="5584737"/>
                <a:ext cx="548640" cy="548640"/>
              </a:xfrm>
              <a:prstGeom prst="ellipse">
                <a:avLst/>
              </a:prstGeom>
              <a:solidFill>
                <a:srgbClr val="FFE0D6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b="1" baseline="-4000" dirty="0">
                  <a:solidFill>
                    <a:srgbClr val="C00000"/>
                  </a:solidFill>
                  <a:latin typeface="Avenir Next" panose="020B0503020202020204" pitchFamily="34" charset="0"/>
                  <a:cs typeface="Quire Sans" panose="020B0502040400020003" pitchFamily="34" charset="0"/>
                </a:endParaRPr>
              </a:p>
            </p:txBody>
          </p:sp>
          <p:pic>
            <p:nvPicPr>
              <p:cNvPr id="66" name="Graphic 65" descr="Database with solid fill">
                <a:extLst>
                  <a:ext uri="{FF2B5EF4-FFF2-40B4-BE49-F238E27FC236}">
                    <a16:creationId xmlns:a16="http://schemas.microsoft.com/office/drawing/2014/main" id="{5DAB68C2-9BDC-121C-A3E0-12A63C585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570940" y="5630457"/>
                <a:ext cx="457200" cy="457200"/>
              </a:xfrm>
              <a:prstGeom prst="rect">
                <a:avLst/>
              </a:prstGeom>
            </p:spPr>
          </p:pic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89A525F-146D-9DC7-16EC-0BC689E8AD61}"/>
              </a:ext>
            </a:extLst>
          </p:cNvPr>
          <p:cNvSpPr/>
          <p:nvPr/>
        </p:nvSpPr>
        <p:spPr>
          <a:xfrm>
            <a:off x="2774485" y="1724999"/>
            <a:ext cx="7483867" cy="1674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49A43DC-80B9-D1E7-EA78-57F1979158D1}"/>
              </a:ext>
            </a:extLst>
          </p:cNvPr>
          <p:cNvSpPr/>
          <p:nvPr/>
        </p:nvSpPr>
        <p:spPr>
          <a:xfrm>
            <a:off x="5622178" y="2960476"/>
            <a:ext cx="980189" cy="365760"/>
          </a:xfrm>
          <a:prstGeom prst="rect">
            <a:avLst/>
          </a:prstGeom>
          <a:solidFill>
            <a:srgbClr val="F8F3E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T Mono" panose="02060509020205020204" pitchFamily="49" charset="77"/>
              </a:rPr>
              <a:t>AAA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10813D"/>
                </a:solidFill>
                <a:effectLst/>
                <a:uLnTx/>
                <a:uFillTx/>
                <a:latin typeface="PT Mono" panose="02060509020205020204" pitchFamily="49" charset="77"/>
              </a:rPr>
              <a:t>T</a:t>
            </a:r>
            <a:r>
              <a:rPr kumimoji="0" lang="en-CH" sz="2000" b="1" i="0" u="none" strike="noStrike" kern="1200" cap="none" spc="0" normalizeH="0" baseline="0" noProof="0">
                <a:ln>
                  <a:noFill/>
                </a:ln>
                <a:solidFill>
                  <a:srgbClr val="4473C4"/>
                </a:solidFill>
                <a:effectLst/>
                <a:uLnTx/>
                <a:uFillTx/>
                <a:latin typeface="PT Mono" panose="02060509020205020204" pitchFamily="49" charset="77"/>
              </a:rPr>
              <a:t>GG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F49314"/>
              </a:solidFill>
              <a:effectLst/>
              <a:uLnTx/>
              <a:uFillTx/>
              <a:latin typeface="PT Mono" panose="02060509020205020204" pitchFamily="49" charset="77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CB08591-1834-C5A7-9425-AE77F8CAC3B8}"/>
              </a:ext>
            </a:extLst>
          </p:cNvPr>
          <p:cNvGrpSpPr/>
          <p:nvPr/>
        </p:nvGrpSpPr>
        <p:grpSpPr>
          <a:xfrm>
            <a:off x="4698993" y="2896870"/>
            <a:ext cx="920536" cy="453712"/>
            <a:chOff x="3288479" y="2896870"/>
            <a:chExt cx="920536" cy="453712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6243C-8C5A-F9E1-962B-FBE28F51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" t="7018" r="5169" b="10285"/>
            <a:stretch/>
          </p:blipFill>
          <p:spPr>
            <a:xfrm>
              <a:off x="3288479" y="2896870"/>
              <a:ext cx="535640" cy="453712"/>
            </a:xfrm>
            <a:prstGeom prst="rect">
              <a:avLst/>
            </a:prstGeom>
          </p:spPr>
        </p:pic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9778AD0-8257-2BF1-4C2F-77A22DFC994C}"/>
                </a:ext>
              </a:extLst>
            </p:cNvPr>
            <p:cNvCxnSpPr>
              <a:cxnSpLocks/>
            </p:cNvCxnSpPr>
            <p:nvPr/>
          </p:nvCxnSpPr>
          <p:spPr>
            <a:xfrm>
              <a:off x="3827176" y="3143356"/>
              <a:ext cx="38183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50DB403B-F5D6-F4C6-28BA-45A189DF9C2A}"/>
              </a:ext>
            </a:extLst>
          </p:cNvPr>
          <p:cNvSpPr txBox="1"/>
          <p:nvPr/>
        </p:nvSpPr>
        <p:spPr>
          <a:xfrm>
            <a:off x="4589005" y="3394826"/>
            <a:ext cx="31273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Read:</a:t>
            </a: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~100 – 100,000 bps</a:t>
            </a:r>
            <a:endParaRPr lang="en-CH" sz="2000" b="1" dirty="0">
              <a:solidFill>
                <a:srgbClr val="F4931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45A1D5-FF5F-CE44-50EE-286EE1FD92AF}"/>
              </a:ext>
            </a:extLst>
          </p:cNvPr>
          <p:cNvSpPr/>
          <p:nvPr/>
        </p:nvSpPr>
        <p:spPr>
          <a:xfrm>
            <a:off x="4595477" y="3382989"/>
            <a:ext cx="3127375" cy="409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F1E6BEC-75A1-BB75-3288-C0BFDFA941F6}"/>
              </a:ext>
            </a:extLst>
          </p:cNvPr>
          <p:cNvSpPr txBox="1"/>
          <p:nvPr/>
        </p:nvSpPr>
        <p:spPr>
          <a:xfrm>
            <a:off x="4774702" y="2402029"/>
            <a:ext cx="4247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CH" sz="4000" b="1" dirty="0">
              <a:solidFill>
                <a:srgbClr val="C00000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DB03D8C-35CF-1AB5-0B42-0C7F0EC0494A}"/>
              </a:ext>
            </a:extLst>
          </p:cNvPr>
          <p:cNvCxnSpPr>
            <a:cxnSpLocks/>
          </p:cNvCxnSpPr>
          <p:nvPr/>
        </p:nvCxnSpPr>
        <p:spPr>
          <a:xfrm flipH="1">
            <a:off x="2442360" y="3143356"/>
            <a:ext cx="22322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39CDF54-AEEF-9E20-81EF-F514DE3A898F}"/>
                  </a:ext>
                </a:extLst>
              </p:cNvPr>
              <p:cNvSpPr txBox="1"/>
              <p:nvPr/>
            </p:nvSpPr>
            <p:spPr>
              <a:xfrm>
                <a:off x="2859551" y="2824687"/>
                <a:ext cx="163961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Scale: </a:t>
                </a:r>
                <a:r>
                  <a:rPr lang="en-US" sz="200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~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1/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8</m:t>
                        </m:r>
                      </m:sup>
                    </m:sSup>
                  </m:oMath>
                </a14:m>
                <a:endParaRPr lang="en-CH" sz="2000" b="1" dirty="0">
                  <a:solidFill>
                    <a:srgbClr val="F4931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F39CDF54-AEEF-9E20-81EF-F514DE3A8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551" y="2824687"/>
                <a:ext cx="1639612" cy="307777"/>
              </a:xfrm>
              <a:prstGeom prst="rect">
                <a:avLst/>
              </a:prstGeom>
              <a:blipFill>
                <a:blip r:embed="rId14"/>
                <a:stretch>
                  <a:fillRect l="-9231" t="-24000" r="-3077" b="-4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845DA016-540B-77BF-639C-45E758855150}"/>
              </a:ext>
            </a:extLst>
          </p:cNvPr>
          <p:cNvGrpSpPr/>
          <p:nvPr/>
        </p:nvGrpSpPr>
        <p:grpSpPr>
          <a:xfrm>
            <a:off x="2245401" y="2882837"/>
            <a:ext cx="2432702" cy="645732"/>
            <a:chOff x="834887" y="2882837"/>
            <a:chExt cx="2432702" cy="645732"/>
          </a:xfrm>
        </p:grpSpPr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59E64D04-8AC4-39EC-61E1-5062EA3C2F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6300" y="2882837"/>
              <a:ext cx="2391289" cy="2351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AD382D2B-F25C-6ACE-5FC9-DD1259C125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4887" y="3153003"/>
              <a:ext cx="2429233" cy="37556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F90068-9A05-1E9D-88C6-A4198BC705A8}"/>
              </a:ext>
            </a:extLst>
          </p:cNvPr>
          <p:cNvCxnSpPr>
            <a:cxnSpLocks/>
          </p:cNvCxnSpPr>
          <p:nvPr/>
        </p:nvCxnSpPr>
        <p:spPr>
          <a:xfrm flipH="1" flipV="1">
            <a:off x="2498997" y="1866762"/>
            <a:ext cx="2167051" cy="1251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07A9CCD-1C70-AE17-AEF7-3193A6ECEF88}"/>
              </a:ext>
            </a:extLst>
          </p:cNvPr>
          <p:cNvSpPr/>
          <p:nvPr/>
        </p:nvSpPr>
        <p:spPr>
          <a:xfrm>
            <a:off x="2645146" y="1744631"/>
            <a:ext cx="1862383" cy="1910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89D6FAB-CD96-3108-B02C-4D3519BA8B3E}"/>
              </a:ext>
            </a:extLst>
          </p:cNvPr>
          <p:cNvGrpSpPr/>
          <p:nvPr/>
        </p:nvGrpSpPr>
        <p:grpSpPr>
          <a:xfrm>
            <a:off x="5727359" y="1626177"/>
            <a:ext cx="621780" cy="1417320"/>
            <a:chOff x="4316845" y="1626177"/>
            <a:chExt cx="621780" cy="1417320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C86AA373-D15D-5665-D647-F90261E59A96}"/>
                </a:ext>
              </a:extLst>
            </p:cNvPr>
            <p:cNvCxnSpPr>
              <a:cxnSpLocks/>
            </p:cNvCxnSpPr>
            <p:nvPr/>
          </p:nvCxnSpPr>
          <p:spPr>
            <a:xfrm>
              <a:off x="462773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AE36D5D3-2E64-6872-EB36-EF5C066B5A72}"/>
                </a:ext>
              </a:extLst>
            </p:cNvPr>
            <p:cNvCxnSpPr>
              <a:cxnSpLocks/>
            </p:cNvCxnSpPr>
            <p:nvPr/>
          </p:nvCxnSpPr>
          <p:spPr>
            <a:xfrm>
              <a:off x="4472290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C4D83A1D-B73B-7AC2-D46E-77EBB8AE9657}"/>
                </a:ext>
              </a:extLst>
            </p:cNvPr>
            <p:cNvCxnSpPr>
              <a:cxnSpLocks/>
            </p:cNvCxnSpPr>
            <p:nvPr/>
          </p:nvCxnSpPr>
          <p:spPr>
            <a:xfrm>
              <a:off x="431684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5E1DBCC4-2340-596A-94DD-F3274E1923A8}"/>
                </a:ext>
              </a:extLst>
            </p:cNvPr>
            <p:cNvCxnSpPr>
              <a:cxnSpLocks/>
            </p:cNvCxnSpPr>
            <p:nvPr/>
          </p:nvCxnSpPr>
          <p:spPr>
            <a:xfrm>
              <a:off x="4938625" y="1626177"/>
              <a:ext cx="0" cy="141732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4B64108-6155-AB31-3F75-FE30B932D7EE}"/>
              </a:ext>
            </a:extLst>
          </p:cNvPr>
          <p:cNvGrpSpPr/>
          <p:nvPr/>
        </p:nvGrpSpPr>
        <p:grpSpPr>
          <a:xfrm>
            <a:off x="6193694" y="1626177"/>
            <a:ext cx="310889" cy="1417320"/>
            <a:chOff x="4783180" y="1626177"/>
            <a:chExt cx="310889" cy="1417320"/>
          </a:xfrm>
        </p:grpSpPr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239AF7E4-6601-A2DC-BBFD-519933ACD58B}"/>
                </a:ext>
              </a:extLst>
            </p:cNvPr>
            <p:cNvCxnSpPr>
              <a:cxnSpLocks/>
            </p:cNvCxnSpPr>
            <p:nvPr/>
          </p:nvCxnSpPr>
          <p:spPr>
            <a:xfrm>
              <a:off x="4783180" y="1626177"/>
              <a:ext cx="0" cy="140716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EF2A57E0-EB09-DDD4-1237-7E00BCFA1363}"/>
                </a:ext>
              </a:extLst>
            </p:cNvPr>
            <p:cNvCxnSpPr>
              <a:cxnSpLocks/>
            </p:cNvCxnSpPr>
            <p:nvPr/>
          </p:nvCxnSpPr>
          <p:spPr>
            <a:xfrm>
              <a:off x="5094069" y="1626177"/>
              <a:ext cx="0" cy="1417320"/>
            </a:xfrm>
            <a:prstGeom prst="straightConnector1">
              <a:avLst/>
            </a:prstGeom>
            <a:ln w="38100">
              <a:solidFill>
                <a:srgbClr val="C00700"/>
              </a:solidFill>
              <a:prstDash val="sysDot"/>
              <a:headEnd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06641116-584F-E154-C1F2-3D91EE86B7F5}"/>
              </a:ext>
            </a:extLst>
          </p:cNvPr>
          <p:cNvSpPr/>
          <p:nvPr/>
        </p:nvSpPr>
        <p:spPr>
          <a:xfrm>
            <a:off x="5491299" y="1706437"/>
            <a:ext cx="1203961" cy="1237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0DE677C-D7B2-73AC-605D-ECF74BDC0110}"/>
              </a:ext>
            </a:extLst>
          </p:cNvPr>
          <p:cNvGrpSpPr/>
          <p:nvPr/>
        </p:nvGrpSpPr>
        <p:grpSpPr>
          <a:xfrm>
            <a:off x="3010714" y="2962656"/>
            <a:ext cx="7276095" cy="698586"/>
            <a:chOff x="1466104" y="5835824"/>
            <a:chExt cx="7276095" cy="698586"/>
          </a:xfrm>
        </p:grpSpPr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FB0EF243-6427-FF2B-8CC5-374390738A1A}"/>
                </a:ext>
              </a:extLst>
            </p:cNvPr>
            <p:cNvSpPr/>
            <p:nvPr/>
          </p:nvSpPr>
          <p:spPr>
            <a:xfrm>
              <a:off x="1466104" y="5835824"/>
              <a:ext cx="7276095" cy="365760"/>
            </a:xfrm>
            <a:prstGeom prst="roundRect">
              <a:avLst/>
            </a:prstGeom>
            <a:solidFill>
              <a:srgbClr val="F8F4E2"/>
            </a:solidFill>
            <a:ln w="1587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CCC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...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F4931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kern="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1ACED58-879F-1EFF-F7C2-23662BDAC93B}"/>
                </a:ext>
              </a:extLst>
            </p:cNvPr>
            <p:cNvSpPr txBox="1"/>
            <p:nvPr/>
          </p:nvSpPr>
          <p:spPr>
            <a:xfrm>
              <a:off x="2410828" y="6226633"/>
              <a:ext cx="5386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Entire Genomic Sequence of an Organism</a:t>
              </a:r>
              <a:endParaRPr lang="en-CH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A1C832C-8BD7-C904-FD01-8D5EEAA32844}"/>
              </a:ext>
            </a:extLst>
          </p:cNvPr>
          <p:cNvCxnSpPr>
            <a:cxnSpLocks/>
          </p:cNvCxnSpPr>
          <p:nvPr/>
        </p:nvCxnSpPr>
        <p:spPr>
          <a:xfrm>
            <a:off x="2442360" y="3145536"/>
            <a:ext cx="567995" cy="0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779AF99-B830-2008-B3AB-395A20E56DF2}"/>
              </a:ext>
            </a:extLst>
          </p:cNvPr>
          <p:cNvGrpSpPr/>
          <p:nvPr/>
        </p:nvGrpSpPr>
        <p:grpSpPr>
          <a:xfrm>
            <a:off x="6672942" y="3640365"/>
            <a:ext cx="3407431" cy="2988800"/>
            <a:chOff x="5262428" y="3640365"/>
            <a:chExt cx="3407431" cy="298880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BE7C9-2C32-7561-6B79-51D9CF7FF14B}"/>
                </a:ext>
              </a:extLst>
            </p:cNvPr>
            <p:cNvGrpSpPr/>
            <p:nvPr/>
          </p:nvGrpSpPr>
          <p:grpSpPr>
            <a:xfrm rot="16200000">
              <a:off x="4325170" y="4798325"/>
              <a:ext cx="2768098" cy="893582"/>
              <a:chOff x="607595" y="4127413"/>
              <a:chExt cx="5978469" cy="636426"/>
            </a:xfrm>
          </p:grpSpPr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DB81084B-B820-D466-F9C8-F96D4EB7C8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596159" y="4414856"/>
                <a:ext cx="1341" cy="348983"/>
              </a:xfrm>
              <a:prstGeom prst="straightConnector1">
                <a:avLst/>
              </a:prstGeom>
              <a:ln w="76200">
                <a:solidFill>
                  <a:srgbClr val="C006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ight Brace 100">
                <a:extLst>
                  <a:ext uri="{FF2B5EF4-FFF2-40B4-BE49-F238E27FC236}">
                    <a16:creationId xmlns:a16="http://schemas.microsoft.com/office/drawing/2014/main" id="{E4B524ED-420C-7577-045D-E352C075E2E1}"/>
                  </a:ext>
                </a:extLst>
              </p:cNvPr>
              <p:cNvSpPr/>
              <p:nvPr/>
            </p:nvSpPr>
            <p:spPr>
              <a:xfrm rot="5400000">
                <a:off x="3392501" y="1342507"/>
                <a:ext cx="408657" cy="5978469"/>
              </a:xfrm>
              <a:prstGeom prst="rightBrace">
                <a:avLst>
                  <a:gd name="adj1" fmla="val 30298"/>
                  <a:gd name="adj2" fmla="val 50000"/>
                </a:avLst>
              </a:prstGeom>
              <a:ln w="57150">
                <a:solidFill>
                  <a:srgbClr val="C006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AC16B2E-F88C-C785-7AC6-A1FA3EFC2CDD}"/>
                </a:ext>
              </a:extLst>
            </p:cNvPr>
            <p:cNvGrpSpPr/>
            <p:nvPr/>
          </p:nvGrpSpPr>
          <p:grpSpPr>
            <a:xfrm>
              <a:off x="6305867" y="3640365"/>
              <a:ext cx="2363992" cy="2980373"/>
              <a:chOff x="6305867" y="3640365"/>
              <a:chExt cx="2363992" cy="2980373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3C8398D-01C9-D23C-B8F8-2E50AB391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400000"/>
                        </a14:imgEffect>
                        <a14:imgEffect>
                          <a14:brightnessContrast bright="-100000" contrast="92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81129" y="3640365"/>
                <a:ext cx="2088730" cy="2088730"/>
              </a:xfrm>
              <a:prstGeom prst="rect">
                <a:avLst/>
              </a:prstGeom>
            </p:spPr>
          </p:pic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D6C6816-2EC6-C05D-64FD-000A818C1910}"/>
                  </a:ext>
                </a:extLst>
              </p:cNvPr>
              <p:cNvSpPr/>
              <p:nvPr/>
            </p:nvSpPr>
            <p:spPr>
              <a:xfrm>
                <a:off x="6305867" y="5697408"/>
                <a:ext cx="2266582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Data Science for Massive Datasets</a:t>
                </a:r>
                <a:b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(TBs to PBs)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099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2" grpId="0"/>
      <p:bldP spid="72" grpId="1"/>
      <p:bldP spid="73" grpId="0" animBg="1"/>
      <p:bldP spid="74" grpId="0"/>
      <p:bldP spid="74" grpId="1"/>
      <p:bldP spid="76" grpId="0"/>
      <p:bldP spid="76" grpId="1"/>
      <p:bldP spid="81" grpId="0" animBg="1"/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E06AC-9627-0A30-83D9-310ED284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 Common Genome Analysis Pipeline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F69413-891C-63DC-C9BF-E6436827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15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753EF-D237-5F98-B250-75B550E1FE47}"/>
              </a:ext>
            </a:extLst>
          </p:cNvPr>
          <p:cNvGrpSpPr/>
          <p:nvPr/>
        </p:nvGrpSpPr>
        <p:grpSpPr>
          <a:xfrm>
            <a:off x="1775873" y="3551724"/>
            <a:ext cx="8605616" cy="1541261"/>
            <a:chOff x="651875" y="5238400"/>
            <a:chExt cx="7430874" cy="13308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7908590-9A0A-276A-4A02-23DECF881BA1}"/>
                </a:ext>
              </a:extLst>
            </p:cNvPr>
            <p:cNvGrpSpPr/>
            <p:nvPr/>
          </p:nvGrpSpPr>
          <p:grpSpPr>
            <a:xfrm>
              <a:off x="651875" y="5238400"/>
              <a:ext cx="7430874" cy="1330865"/>
              <a:chOff x="651875" y="5238393"/>
              <a:chExt cx="7430871" cy="133086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A6C2D9F-253B-A22E-37B1-748A8120E228}"/>
                  </a:ext>
                </a:extLst>
              </p:cNvPr>
              <p:cNvGrpSpPr/>
              <p:nvPr/>
            </p:nvGrpSpPr>
            <p:grpSpPr>
              <a:xfrm>
                <a:off x="1061249" y="5600380"/>
                <a:ext cx="2124438" cy="947425"/>
                <a:chOff x="1061249" y="5600383"/>
                <a:chExt cx="2124439" cy="947425"/>
              </a:xfrm>
            </p:grpSpPr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2F08E2EB-F2FF-775C-B7AE-455FA2196797}"/>
                    </a:ext>
                  </a:extLst>
                </p:cNvPr>
                <p:cNvSpPr/>
                <p:nvPr/>
              </p:nvSpPr>
              <p:spPr>
                <a:xfrm>
                  <a:off x="1061249" y="5600383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00DFB01A-09D3-EF99-068B-E57A9C6E33AC}"/>
                    </a:ext>
                  </a:extLst>
                </p:cNvPr>
                <p:cNvGrpSpPr/>
                <p:nvPr/>
              </p:nvGrpSpPr>
              <p:grpSpPr>
                <a:xfrm>
                  <a:off x="1364039" y="5660342"/>
                  <a:ext cx="1518859" cy="823871"/>
                  <a:chOff x="1364039" y="5660342"/>
                  <a:chExt cx="1518859" cy="823871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C66CCFD6-3733-B30C-E2FD-D027D4BA8A76}"/>
                      </a:ext>
                    </a:extLst>
                  </p:cNvPr>
                  <p:cNvSpPr txBox="1"/>
                  <p:nvPr/>
                </p:nvSpPr>
                <p:spPr>
                  <a:xfrm>
                    <a:off x="1734968" y="5660342"/>
                    <a:ext cx="7770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Assembly</a:t>
                    </a: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A6A3CFC-6E00-89D4-A52F-8B5CA51EBE35}"/>
                      </a:ext>
                    </a:extLst>
                  </p:cNvPr>
                  <p:cNvSpPr/>
                  <p:nvPr/>
                </p:nvSpPr>
                <p:spPr>
                  <a:xfrm>
                    <a:off x="1364039" y="6424058"/>
                    <a:ext cx="1518848" cy="60155"/>
                  </a:xfrm>
                  <a:prstGeom prst="rect">
                    <a:avLst/>
                  </a:prstGeom>
                  <a:solidFill>
                    <a:srgbClr val="FCEEE4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  <p:txBody>
                  <a:bodyPr lIns="0" rIns="0" rtlCol="0" anchor="ctr">
                    <a:noAutofit/>
                  </a:bodyPr>
                  <a:lstStyle/>
                  <a:p>
                    <a:pPr algn="ctr">
                      <a:defRPr/>
                    </a:pPr>
                    <a:endParaRPr lang="en-CH" sz="1200" b="1" kern="0" dirty="0">
                      <a:solidFill>
                        <a:srgbClr val="5B9BD5"/>
                      </a:solidFill>
                      <a:latin typeface="Corbel" panose="020B0503020204020204" pitchFamily="34" charset="0"/>
                    </a:endParaRPr>
                  </a:p>
                </p:txBody>
              </p: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D6ECE38C-C34F-2C5E-4E94-058016C91B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077340" y="6266915"/>
                    <a:ext cx="0" cy="13078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headEnd w="sm" len="med"/>
                    <a:tailEnd type="triangle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C18D11AD-1A6A-5620-1CF5-D855D600A0F1}"/>
                      </a:ext>
                    </a:extLst>
                  </p:cNvPr>
                  <p:cNvGrpSpPr/>
                  <p:nvPr/>
                </p:nvGrpSpPr>
                <p:grpSpPr>
                  <a:xfrm>
                    <a:off x="1364040" y="5911616"/>
                    <a:ext cx="1518858" cy="313191"/>
                    <a:chOff x="9537230" y="8572266"/>
                    <a:chExt cx="1847027" cy="380861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945AD5EE-31C9-5415-9F40-3BB5D34F22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7230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6A6040AD-F31F-7657-65F9-7397B949C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53685" y="8726121"/>
                      <a:ext cx="537666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B39D08E5-27DF-82CA-6259-86F0328E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37574" y="8726121"/>
                      <a:ext cx="746683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1AC29124-A9C2-DC3B-8EF4-6B3ECF6EFC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3408" y="8879975"/>
                      <a:ext cx="627854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80CEA8E1-38F9-C43F-87E2-C3BE2502A8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59676" y="8879975"/>
                      <a:ext cx="798999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608D8A7E-9CE3-C8F1-7695-9EF0CB0DD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98099" y="8572266"/>
                      <a:ext cx="822441" cy="73152"/>
                    </a:xfrm>
                    <a:prstGeom prst="rect">
                      <a:avLst/>
                    </a:prstGeom>
                    <a:solidFill>
                      <a:srgbClr val="F8F3E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684235F-597A-33BE-E899-C5C6A3C3312B}"/>
                  </a:ext>
                </a:extLst>
              </p:cNvPr>
              <p:cNvGrpSpPr/>
              <p:nvPr/>
            </p:nvGrpSpPr>
            <p:grpSpPr>
              <a:xfrm>
                <a:off x="3324894" y="5600381"/>
                <a:ext cx="2124438" cy="947425"/>
                <a:chOff x="3324895" y="5600384"/>
                <a:chExt cx="2124439" cy="947425"/>
              </a:xfrm>
            </p:grpSpPr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F76BC725-E0BA-A15F-61D5-7190135508FB}"/>
                    </a:ext>
                  </a:extLst>
                </p:cNvPr>
                <p:cNvSpPr/>
                <p:nvPr/>
              </p:nvSpPr>
              <p:spPr>
                <a:xfrm>
                  <a:off x="3324895" y="5600384"/>
                  <a:ext cx="2124439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E3C02EF-BD81-F918-A4F5-049F58415A2B}"/>
                    </a:ext>
                  </a:extLst>
                </p:cNvPr>
                <p:cNvGrpSpPr/>
                <p:nvPr/>
              </p:nvGrpSpPr>
              <p:grpSpPr>
                <a:xfrm>
                  <a:off x="3627686" y="5660342"/>
                  <a:ext cx="1518857" cy="809493"/>
                  <a:chOff x="3627686" y="5660342"/>
                  <a:chExt cx="1518857" cy="809493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3816DE75-776E-278B-5A98-4786EAFDFCF1}"/>
                      </a:ext>
                    </a:extLst>
                  </p:cNvPr>
                  <p:cNvSpPr txBox="1"/>
                  <p:nvPr/>
                </p:nvSpPr>
                <p:spPr>
                  <a:xfrm>
                    <a:off x="3833864" y="5660342"/>
                    <a:ext cx="1106501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Variant Calling</a:t>
                    </a: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CC678CC2-1DA7-DCFE-4E5C-9BEDEB5C5FE7}"/>
                      </a:ext>
                    </a:extLst>
                  </p:cNvPr>
                  <p:cNvGrpSpPr/>
                  <p:nvPr/>
                </p:nvGrpSpPr>
                <p:grpSpPr>
                  <a:xfrm>
                    <a:off x="3627686" y="5932147"/>
                    <a:ext cx="1518857" cy="537688"/>
                    <a:chOff x="12291404" y="8541569"/>
                    <a:chExt cx="1847027" cy="653862"/>
                  </a:xfrm>
                </p:grpSpPr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375E7A55-7FB5-E2E9-82DA-E332BF3F4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291404" y="8757592"/>
                      <a:ext cx="1847027" cy="380861"/>
                      <a:chOff x="9537230" y="8572266"/>
                      <a:chExt cx="1847027" cy="380861"/>
                    </a:xfrm>
                  </p:grpSpPr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3094C506-235B-CA15-45F7-7EE7AF8272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37230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7" name="Rectangle 36">
                        <a:extLst>
                          <a:ext uri="{FF2B5EF4-FFF2-40B4-BE49-F238E27FC236}">
                            <a16:creationId xmlns:a16="http://schemas.microsoft.com/office/drawing/2014/main" id="{3FEEFF71-819D-E17A-F565-00C26CE360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753685" y="8726121"/>
                        <a:ext cx="537666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47C4F30F-CAA6-568F-AE0A-0EFE1C7DB4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637574" y="8726121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9D911F2E-3404-0892-6D57-05B8C09CC0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3408" y="8879975"/>
                        <a:ext cx="627854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526B37A9-0DB7-A836-CD5D-0B6780959B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59676" y="887997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3D0E6B02-4452-648A-5995-BC6058E67D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98099" y="8572266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F8F3E1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39F04BF6-50F0-76A5-DB85-DF913FE40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91404" y="8572266"/>
                      <a:ext cx="1847015" cy="73152"/>
                    </a:xfrm>
                    <a:prstGeom prst="rect">
                      <a:avLst/>
                    </a:prstGeom>
                    <a:solidFill>
                      <a:srgbClr val="FFE69A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CA7BAAC7-CF2A-24A7-5B81-5602DEAFA5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3165547" y="8840728"/>
                      <a:ext cx="653860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64BC09A3-7D4E-276F-00D2-6975E4DBE60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2445464" y="8840728"/>
                      <a:ext cx="653862" cy="55543"/>
                    </a:xfrm>
                    <a:prstGeom prst="rect">
                      <a:avLst/>
                    </a:prstGeom>
                    <a:noFill/>
                    <a:ln w="9525" cap="flat" cmpd="sng" algn="ctr">
                      <a:solidFill>
                        <a:srgbClr val="C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lIns="0" rIns="0" rtlCol="0" anchor="ctr">
                      <a:noAutofit/>
                    </a:bodyPr>
                    <a:lstStyle/>
                    <a:p>
                      <a:pPr algn="ctr">
                        <a:defRPr/>
                      </a:pPr>
                      <a:endParaRPr lang="en-CH" sz="1200" b="1" kern="0" dirty="0">
                        <a:solidFill>
                          <a:srgbClr val="5B9BD5"/>
                        </a:solidFill>
                        <a:latin typeface="Corbel" panose="020B0503020204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0B035CC6-13B9-803E-13DE-CAAE0226DFB9}"/>
                  </a:ext>
                </a:extLst>
              </p:cNvPr>
              <p:cNvGrpSpPr/>
              <p:nvPr/>
            </p:nvGrpSpPr>
            <p:grpSpPr>
              <a:xfrm>
                <a:off x="5588540" y="5238393"/>
                <a:ext cx="2494206" cy="1309414"/>
                <a:chOff x="5588542" y="5238395"/>
                <a:chExt cx="2494207" cy="1309415"/>
              </a:xfrm>
            </p:grpSpPr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B2D13656-4BA0-B17E-2EFE-8B36B0599988}"/>
                    </a:ext>
                  </a:extLst>
                </p:cNvPr>
                <p:cNvSpPr/>
                <p:nvPr/>
              </p:nvSpPr>
              <p:spPr>
                <a:xfrm>
                  <a:off x="5588542" y="5600385"/>
                  <a:ext cx="2494207" cy="947425"/>
                </a:xfrm>
                <a:prstGeom prst="roundRect">
                  <a:avLst/>
                </a:prstGeom>
                <a:solidFill>
                  <a:srgbClr val="E5EFFE"/>
                </a:solidFill>
                <a:ln w="31750" cap="flat" cmpd="sng" algn="ctr">
                  <a:solidFill>
                    <a:srgbClr val="4473C4"/>
                  </a:solidFill>
                  <a:prstDash val="solid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 defTabSz="1600847"/>
                  <a:endParaRPr lang="en-US" sz="1200" b="1" kern="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E5962A86-6B51-D67A-312F-A2A070E31784}"/>
                    </a:ext>
                  </a:extLst>
                </p:cNvPr>
                <p:cNvGrpSpPr/>
                <p:nvPr/>
              </p:nvGrpSpPr>
              <p:grpSpPr>
                <a:xfrm>
                  <a:off x="5845272" y="5238395"/>
                  <a:ext cx="1980746" cy="1246411"/>
                  <a:chOff x="5845272" y="5238395"/>
                  <a:chExt cx="1980746" cy="1246411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01AAE22-544F-5E7D-8B52-BC49A7FC9154}"/>
                      </a:ext>
                    </a:extLst>
                  </p:cNvPr>
                  <p:cNvSpPr txBox="1"/>
                  <p:nvPr/>
                </p:nvSpPr>
                <p:spPr>
                  <a:xfrm>
                    <a:off x="6247013" y="5660342"/>
                    <a:ext cx="1177266" cy="1860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algn="ctr" defTabSz="1600847"/>
                    <a:r>
                      <a:rPr lang="en-US" sz="1400" b="1" kern="0" dirty="0">
                        <a:latin typeface="Avenir Next" panose="020B050302020202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Metagenomics</a:t>
                    </a:r>
                  </a:p>
                </p:txBody>
              </p:sp>
              <p:grpSp>
                <p:nvGrpSpPr>
                  <p:cNvPr id="17" name="Group 16">
                    <a:extLst>
                      <a:ext uri="{FF2B5EF4-FFF2-40B4-BE49-F238E27FC236}">
                        <a16:creationId xmlns:a16="http://schemas.microsoft.com/office/drawing/2014/main" id="{B5186ACB-6FB2-D78C-BCA2-2DE495BF4CFB}"/>
                      </a:ext>
                    </a:extLst>
                  </p:cNvPr>
                  <p:cNvGrpSpPr/>
                  <p:nvPr/>
                </p:nvGrpSpPr>
                <p:grpSpPr>
                  <a:xfrm>
                    <a:off x="5845272" y="5238395"/>
                    <a:ext cx="1980746" cy="1246411"/>
                    <a:chOff x="15157176" y="7794451"/>
                    <a:chExt cx="2408713" cy="1515715"/>
                  </a:xfrm>
                </p:grpSpPr>
                <p:graphicFrame>
                  <p:nvGraphicFramePr>
                    <p:cNvPr id="18" name="Chart 17">
                      <a:extLst>
                        <a:ext uri="{FF2B5EF4-FFF2-40B4-BE49-F238E27FC236}">
                          <a16:creationId xmlns:a16="http://schemas.microsoft.com/office/drawing/2014/main" id="{B331A3F3-B74D-1E48-03DC-CB0B97260617}"/>
                        </a:ext>
                      </a:extLst>
                    </p:cNvPr>
                    <p:cNvGraphicFramePr>
                      <a:graphicFrameLocks noChangeAspect="1"/>
                    </p:cNvGraphicFramePr>
                    <p:nvPr/>
                  </p:nvGraphicFramePr>
                  <p:xfrm>
                    <a:off x="16565249" y="7794451"/>
                    <a:ext cx="1000640" cy="1515715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2"/>
                    </a:graphicData>
                  </a:graphic>
                </p:graphicFrame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FB5900CB-FD88-42E0-1F78-020AC00744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900464"/>
                      <a:ext cx="1408073" cy="73152"/>
                      <a:chOff x="14910799" y="8900464"/>
                      <a:chExt cx="1408073" cy="73152"/>
                    </a:xfrm>
                  </p:grpSpPr>
                  <p:cxnSp>
                    <p:nvCxnSpPr>
                      <p:cNvPr id="26" name="Straight Arrow Connector 25">
                        <a:extLst>
                          <a:ext uri="{FF2B5EF4-FFF2-40B4-BE49-F238E27FC236}">
                            <a16:creationId xmlns:a16="http://schemas.microsoft.com/office/drawing/2014/main" id="{FCDCCB9F-DC1D-53E2-21F0-21D42CD9C7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937040"/>
                        <a:ext cx="418384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7" name="Rectangle 26">
                        <a:extLst>
                          <a:ext uri="{FF2B5EF4-FFF2-40B4-BE49-F238E27FC236}">
                            <a16:creationId xmlns:a16="http://schemas.microsoft.com/office/drawing/2014/main" id="{EABECDAF-D40B-C397-1DE4-0D821E8BB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900464"/>
                        <a:ext cx="746683" cy="73152"/>
                      </a:xfrm>
                      <a:prstGeom prst="rect">
                        <a:avLst/>
                      </a:prstGeom>
                      <a:solidFill>
                        <a:srgbClr val="ABD2F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F9EBBA9C-A2DD-01F1-A5CF-134C504C73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9116488"/>
                      <a:ext cx="1450449" cy="73152"/>
                      <a:chOff x="14910799" y="9107415"/>
                      <a:chExt cx="1450449" cy="73152"/>
                    </a:xfrm>
                  </p:grpSpPr>
                  <p:cxnSp>
                    <p:nvCxnSpPr>
                      <p:cNvPr id="24" name="Straight Arrow Connector 23">
                        <a:extLst>
                          <a:ext uri="{FF2B5EF4-FFF2-40B4-BE49-F238E27FC236}">
                            <a16:creationId xmlns:a16="http://schemas.microsoft.com/office/drawing/2014/main" id="{E1207A84-9E19-0F37-6AD5-53D37383D1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9143991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5" name="Rectangle 24">
                        <a:extLst>
                          <a:ext uri="{FF2B5EF4-FFF2-40B4-BE49-F238E27FC236}">
                            <a16:creationId xmlns:a16="http://schemas.microsoft.com/office/drawing/2014/main" id="{BF4F1615-14D2-9138-3475-16141A7AB3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9107415"/>
                        <a:ext cx="798999" cy="73152"/>
                      </a:xfrm>
                      <a:prstGeom prst="rect">
                        <a:avLst/>
                      </a:prstGeom>
                      <a:solidFill>
                        <a:srgbClr val="D77976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F047A1A2-CDCF-BE7B-3FED-269C003C00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57176" y="8684440"/>
                      <a:ext cx="1450449" cy="73152"/>
                      <a:chOff x="14910799" y="8689317"/>
                      <a:chExt cx="1450449" cy="73152"/>
                    </a:xfrm>
                  </p:grpSpPr>
                  <p:cxnSp>
                    <p:nvCxnSpPr>
                      <p:cNvPr id="22" name="Straight Arrow Connector 21">
                        <a:extLst>
                          <a:ext uri="{FF2B5EF4-FFF2-40B4-BE49-F238E27FC236}">
                            <a16:creationId xmlns:a16="http://schemas.microsoft.com/office/drawing/2014/main" id="{C8C13C58-8562-9694-33EB-E5799DCA2E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900488" y="8725893"/>
                        <a:ext cx="460760" cy="0"/>
                      </a:xfrm>
                      <a:prstGeom prst="straightConnector1">
                        <a:avLst/>
                      </a:prstGeom>
                      <a:ln w="12700">
                        <a:solidFill>
                          <a:schemeClr val="tx1"/>
                        </a:solidFill>
                        <a:headEnd w="sm" len="med"/>
                        <a:tailEnd type="triangle" w="sm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06D09EA6-124A-E9DD-D014-6A61DE9231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910799" y="8689317"/>
                        <a:ext cx="822441" cy="73152"/>
                      </a:xfrm>
                      <a:prstGeom prst="rect">
                        <a:avLst/>
                      </a:prstGeom>
                      <a:solidFill>
                        <a:srgbClr val="8BB778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lIns="0" rIns="0" rtlCol="0" anchor="ctr">
                        <a:noAutofit/>
                      </a:bodyPr>
                      <a:lstStyle/>
                      <a:p>
                        <a:pPr algn="ctr">
                          <a:defRPr/>
                        </a:pPr>
                        <a:endParaRPr lang="en-CH" sz="1200" b="1" kern="0" dirty="0">
                          <a:solidFill>
                            <a:srgbClr val="5B9BD5"/>
                          </a:solidFill>
                          <a:latin typeface="Corbel" panose="020B0503020204020204" pitchFamily="34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FA9FBA-6462-F13B-628E-2E4EEF8A36FE}"/>
                  </a:ext>
                </a:extLst>
              </p:cNvPr>
              <p:cNvSpPr txBox="1"/>
              <p:nvPr/>
            </p:nvSpPr>
            <p:spPr>
              <a:xfrm rot="16200000">
                <a:off x="336862" y="5882178"/>
                <a:ext cx="1002094" cy="37206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 defTabSz="1600847"/>
                <a:r>
                  <a:rPr lang="en-US" sz="1400" b="1" kern="0" dirty="0"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Downstream Analysis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22B1CC8-AC0E-2E02-618E-3C4F8F1913FE}"/>
                </a:ext>
              </a:extLst>
            </p:cNvPr>
            <p:cNvGrpSpPr/>
            <p:nvPr/>
          </p:nvGrpSpPr>
          <p:grpSpPr>
            <a:xfrm>
              <a:off x="2123470" y="5403294"/>
              <a:ext cx="4712176" cy="197091"/>
              <a:chOff x="2123470" y="5403294"/>
              <a:chExt cx="4712176" cy="197091"/>
            </a:xfrm>
          </p:grpSpPr>
          <p:cxnSp>
            <p:nvCxnSpPr>
              <p:cNvPr id="7" name="Elbow Connector 6">
                <a:extLst>
                  <a:ext uri="{FF2B5EF4-FFF2-40B4-BE49-F238E27FC236}">
                    <a16:creationId xmlns:a16="http://schemas.microsoft.com/office/drawing/2014/main" id="{9DDE8723-7E54-DDA8-566B-CE4015A8174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2123470" y="5403294"/>
                <a:ext cx="2263529" cy="197089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Elbow Connector 7">
                <a:extLst>
                  <a:ext uri="{FF2B5EF4-FFF2-40B4-BE49-F238E27FC236}">
                    <a16:creationId xmlns:a16="http://schemas.microsoft.com/office/drawing/2014/main" id="{6C28412D-77B5-0C06-5AC3-B21855F393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848" y="5403297"/>
                <a:ext cx="2447798" cy="197088"/>
              </a:xfrm>
              <a:prstGeom prst="bentConnector2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7EC507D-8343-F7E1-F4FA-77098FC753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6999" y="5403294"/>
                <a:ext cx="116" cy="1970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D68B2F-BC76-DB00-689A-7EE930E20696}"/>
              </a:ext>
            </a:extLst>
          </p:cNvPr>
          <p:cNvGrpSpPr/>
          <p:nvPr/>
        </p:nvGrpSpPr>
        <p:grpSpPr>
          <a:xfrm>
            <a:off x="1860154" y="980316"/>
            <a:ext cx="1261716" cy="1482426"/>
            <a:chOff x="495878" y="980316"/>
            <a:chExt cx="1261716" cy="148242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3735519-EFD3-6C14-71F1-C780F5B53CBC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7E9A6A0-FFA8-67C0-5D24-AD0291D033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ABD14D3-C030-22F9-3F49-52C5704E7450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E0BD17A3-DEDC-1390-DD8B-9BDB793F1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D2CDFEF-CEE2-ADB1-EC66-49722AF71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17B4A6E-5180-98BE-D820-8BE31D95F5E6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3D224D9F-9B70-1C01-130A-E8C3AFB1F6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0" name="Graphic 59" descr="Heartbeat with solid fill">
                  <a:extLst>
                    <a:ext uri="{FF2B5EF4-FFF2-40B4-BE49-F238E27FC236}">
                      <a16:creationId xmlns:a16="http://schemas.microsoft.com/office/drawing/2014/main" id="{8963A5CC-AAF1-61E0-B482-F3ABEEB083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7A2A6840-27F9-C176-99BD-AF4944BD85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4B70A6-D738-95D1-5776-601BF971898D}"/>
              </a:ext>
            </a:extLst>
          </p:cNvPr>
          <p:cNvCxnSpPr>
            <a:cxnSpLocks/>
          </p:cNvCxnSpPr>
          <p:nvPr/>
        </p:nvCxnSpPr>
        <p:spPr>
          <a:xfrm>
            <a:off x="3220275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14C50AB-711D-7057-F159-1C77986BFDDE}"/>
              </a:ext>
            </a:extLst>
          </p:cNvPr>
          <p:cNvCxnSpPr>
            <a:cxnSpLocks/>
          </p:cNvCxnSpPr>
          <p:nvPr/>
        </p:nvCxnSpPr>
        <p:spPr>
          <a:xfrm>
            <a:off x="514822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2E44023-C311-CA87-FCFB-1EB7B71A8D21}"/>
              </a:ext>
            </a:extLst>
          </p:cNvPr>
          <p:cNvGrpSpPr/>
          <p:nvPr/>
        </p:nvGrpSpPr>
        <p:grpSpPr>
          <a:xfrm>
            <a:off x="8665989" y="980316"/>
            <a:ext cx="1840319" cy="1540653"/>
            <a:chOff x="6926963" y="980316"/>
            <a:chExt cx="1840319" cy="154065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0320F24-92F9-FAAB-9910-7ABCB2B31502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0F5B000-71EE-22E5-3758-27B127E57615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E4FAF9F-2B47-CEC7-73ED-374E29A52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6162180-629A-C502-BD2C-54A02FB0987F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4A5B678-6B51-BBB8-C92E-344154A663D8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E1F5552-427F-9BE6-0F00-32071D993C53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87761EF-7629-F356-4AC2-8BC1E5361B7E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D94E4EC-B186-D50E-7AE4-643AB31DC4C8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5F2F22A-8FD0-B5AA-C620-31BA2982C439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EB3EC58-231B-DCB1-DD01-5A6B7DE017A4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B04B284B-BBFF-7CAB-5BEB-6510122394C0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A109D5F-5C09-88A2-11E1-A0BF0EF1110C}"/>
              </a:ext>
            </a:extLst>
          </p:cNvPr>
          <p:cNvGrpSpPr/>
          <p:nvPr/>
        </p:nvGrpSpPr>
        <p:grpSpPr>
          <a:xfrm>
            <a:off x="3630114" y="980316"/>
            <a:ext cx="1599680" cy="1540653"/>
            <a:chOff x="2430453" y="980316"/>
            <a:chExt cx="1599680" cy="154065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B26C83-3346-143D-05D8-761C23236E7B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4E7FA023-DB7A-2BB6-9078-015581EE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6F013D88-D2BE-15A9-CEE5-E79A307F2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3A66B0E-B3A3-22C5-D1E6-31BD14268B12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4D24CF7-5F44-8884-0482-301FFEDB8527}"/>
              </a:ext>
            </a:extLst>
          </p:cNvPr>
          <p:cNvCxnSpPr>
            <a:cxnSpLocks/>
          </p:cNvCxnSpPr>
          <p:nvPr/>
        </p:nvCxnSpPr>
        <p:spPr>
          <a:xfrm>
            <a:off x="8336337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628C21C-E92D-57DE-B99A-D646D1D26720}"/>
              </a:ext>
            </a:extLst>
          </p:cNvPr>
          <p:cNvGrpSpPr/>
          <p:nvPr/>
        </p:nvGrpSpPr>
        <p:grpSpPr>
          <a:xfrm>
            <a:off x="5738038" y="980316"/>
            <a:ext cx="2419707" cy="1277622"/>
            <a:chOff x="4231357" y="980316"/>
            <a:chExt cx="2419707" cy="127762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5DFA06F-C838-9653-B9DA-43D53E194485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52B9405-C436-8A52-D2E8-DC1D598C5210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0F2E6114-C2C2-F24C-8876-4BCEBD3221B4}"/>
              </a:ext>
            </a:extLst>
          </p:cNvPr>
          <p:cNvCxnSpPr>
            <a:cxnSpLocks/>
          </p:cNvCxnSpPr>
          <p:nvPr/>
        </p:nvCxnSpPr>
        <p:spPr>
          <a:xfrm rot="5400000">
            <a:off x="7118896" y="1503687"/>
            <a:ext cx="1449970" cy="348453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9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7DCA7-2126-C856-2CAC-ED1CD473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DE9F4-2BA8-2718-D71A-C852405F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Genome Analysis is Energy Inefficient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269B5-A307-C7C2-C465-15E8892A6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16</a:t>
            </a:fld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1B8360E-22AB-E0A5-710A-3CA684ABE3BE}"/>
              </a:ext>
            </a:extLst>
          </p:cNvPr>
          <p:cNvGrpSpPr/>
          <p:nvPr/>
        </p:nvGrpSpPr>
        <p:grpSpPr>
          <a:xfrm>
            <a:off x="1860154" y="980316"/>
            <a:ext cx="1261716" cy="1482426"/>
            <a:chOff x="495878" y="980316"/>
            <a:chExt cx="1261716" cy="148242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AFA6BD-6209-F7FD-14A3-5728AD3C27D3}"/>
                </a:ext>
              </a:extLst>
            </p:cNvPr>
            <p:cNvSpPr txBox="1"/>
            <p:nvPr/>
          </p:nvSpPr>
          <p:spPr>
            <a:xfrm>
              <a:off x="628737" y="980316"/>
              <a:ext cx="995998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Raw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6252158-2F0E-FF4D-3F81-0CEAD406F5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878" y="1687375"/>
              <a:ext cx="1261716" cy="775367"/>
              <a:chOff x="6948264" y="1776271"/>
              <a:chExt cx="1108922" cy="68146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B863402-9C1A-1C26-604B-FDADFA843B68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691413A1-5F46-8CCF-82B3-AA7CD79BF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2BBE3AEA-5D5C-265E-DA79-9C7FFD068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73CC726-C7E5-1090-69C7-7F8D7663FC17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59" name="Graphic 58" descr="Heartbeat with solid fill">
                  <a:extLst>
                    <a:ext uri="{FF2B5EF4-FFF2-40B4-BE49-F238E27FC236}">
                      <a16:creationId xmlns:a16="http://schemas.microsoft.com/office/drawing/2014/main" id="{D66B443A-5A72-7CF1-43AD-0FBB008EB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0" name="Graphic 59" descr="Heartbeat with solid fill">
                  <a:extLst>
                    <a:ext uri="{FF2B5EF4-FFF2-40B4-BE49-F238E27FC236}">
                      <a16:creationId xmlns:a16="http://schemas.microsoft.com/office/drawing/2014/main" id="{B055DDFB-7D37-8295-D0D3-B3E816B506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61" name="Graphic 60" descr="Heartbeat with solid fill">
                  <a:extLst>
                    <a:ext uri="{FF2B5EF4-FFF2-40B4-BE49-F238E27FC236}">
                      <a16:creationId xmlns:a16="http://schemas.microsoft.com/office/drawing/2014/main" id="{D6024488-8974-6D82-E2C6-2D53F931EA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AEDFED2-A48B-7BB4-A2AC-26C25682A465}"/>
              </a:ext>
            </a:extLst>
          </p:cNvPr>
          <p:cNvCxnSpPr>
            <a:cxnSpLocks/>
          </p:cNvCxnSpPr>
          <p:nvPr/>
        </p:nvCxnSpPr>
        <p:spPr>
          <a:xfrm>
            <a:off x="3220275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540904D5-2443-79A2-1530-DB2371D243FF}"/>
              </a:ext>
            </a:extLst>
          </p:cNvPr>
          <p:cNvCxnSpPr>
            <a:cxnSpLocks/>
          </p:cNvCxnSpPr>
          <p:nvPr/>
        </p:nvCxnSpPr>
        <p:spPr>
          <a:xfrm>
            <a:off x="5148224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C7EE4F-92F4-02E6-D1F7-FABA13925B41}"/>
              </a:ext>
            </a:extLst>
          </p:cNvPr>
          <p:cNvGrpSpPr/>
          <p:nvPr/>
        </p:nvGrpSpPr>
        <p:grpSpPr>
          <a:xfrm>
            <a:off x="8665989" y="980316"/>
            <a:ext cx="1840319" cy="1540653"/>
            <a:chOff x="6926963" y="980316"/>
            <a:chExt cx="1840319" cy="1540653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7EF9ED1-7B3F-E98D-FF9E-DBBF0211099B}"/>
                </a:ext>
              </a:extLst>
            </p:cNvPr>
            <p:cNvSpPr txBox="1"/>
            <p:nvPr/>
          </p:nvSpPr>
          <p:spPr>
            <a:xfrm>
              <a:off x="6926963" y="980316"/>
              <a:ext cx="184031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Mapping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528D850-A320-37D4-F9E5-12B5749E5BFE}"/>
                </a:ext>
              </a:extLst>
            </p:cNvPr>
            <p:cNvGrpSpPr/>
            <p:nvPr/>
          </p:nvGrpSpPr>
          <p:grpSpPr>
            <a:xfrm>
              <a:off x="7047282" y="1629148"/>
              <a:ext cx="1599680" cy="891821"/>
              <a:chOff x="6928109" y="1584573"/>
              <a:chExt cx="1599680" cy="89182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08FFF413-107C-D4F8-22E2-7CF2D133B2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B5CB2567-E7DD-2BFE-9A62-72B3ABD6B63A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5D62E7A-4C95-5F00-C7BE-91DD672C458D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808BF25A-60E6-3F51-3C04-C593515DD29A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A19198BD-15DD-8DF7-B89A-2859DA70B2D8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4901B111-2329-360A-0731-9D3BC1AC0CA4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69930908-C9AF-862A-2020-27CD27F41BBE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0BE70FB2-3B4B-92C6-E512-05624C69572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F0DBE136-8356-B557-1A95-08B52FA40366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CH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Corbel" panose="020B0503020204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262EEB6-504B-841E-25AF-F70C23400283}"/>
              </a:ext>
            </a:extLst>
          </p:cNvPr>
          <p:cNvGrpSpPr/>
          <p:nvPr/>
        </p:nvGrpSpPr>
        <p:grpSpPr>
          <a:xfrm>
            <a:off x="3630114" y="980316"/>
            <a:ext cx="1599680" cy="1540653"/>
            <a:chOff x="2430453" y="980316"/>
            <a:chExt cx="1599680" cy="154065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DD18DDA-20DB-1E8E-2622-8493CCEFF95D}"/>
                </a:ext>
              </a:extLst>
            </p:cNvPr>
            <p:cNvGrpSpPr/>
            <p:nvPr/>
          </p:nvGrpSpPr>
          <p:grpSpPr>
            <a:xfrm>
              <a:off x="2430453" y="1629148"/>
              <a:ext cx="1599680" cy="891821"/>
              <a:chOff x="3515351" y="4007757"/>
              <a:chExt cx="1599680" cy="891821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F8ED952-490D-A9E2-F5F7-0059741F3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4678" y="4145247"/>
                <a:ext cx="601025" cy="496680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85FA6CD3-9568-53BA-6899-54784E821C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3515351" y="4007757"/>
                <a:ext cx="1599680" cy="891821"/>
              </a:xfrm>
              <a:prstGeom prst="rect">
                <a:avLst/>
              </a:prstGeom>
            </p:spPr>
          </p:pic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79F9159-31A0-1947-B377-8EF0017804C5}"/>
                </a:ext>
              </a:extLst>
            </p:cNvPr>
            <p:cNvSpPr txBox="1"/>
            <p:nvPr/>
          </p:nvSpPr>
          <p:spPr>
            <a:xfrm>
              <a:off x="2484251" y="980316"/>
              <a:ext cx="1492085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Basecalling (Translator)</a:t>
              </a: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B025C9C-67AF-519E-D1DA-52E7DCE2B240}"/>
              </a:ext>
            </a:extLst>
          </p:cNvPr>
          <p:cNvCxnSpPr>
            <a:cxnSpLocks/>
          </p:cNvCxnSpPr>
          <p:nvPr/>
        </p:nvCxnSpPr>
        <p:spPr>
          <a:xfrm>
            <a:off x="8336337" y="2075058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8756EA6D-8F35-4161-D6E2-9FF2A60CD0E2}"/>
              </a:ext>
            </a:extLst>
          </p:cNvPr>
          <p:cNvGrpSpPr/>
          <p:nvPr/>
        </p:nvGrpSpPr>
        <p:grpSpPr>
          <a:xfrm>
            <a:off x="5738038" y="980316"/>
            <a:ext cx="2419707" cy="1277622"/>
            <a:chOff x="4231357" y="980316"/>
            <a:chExt cx="2419707" cy="1277622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E22794C-F03E-2A7A-1A45-AB36C096665F}"/>
                </a:ext>
              </a:extLst>
            </p:cNvPr>
            <p:cNvSpPr/>
            <p:nvPr/>
          </p:nvSpPr>
          <p:spPr>
            <a:xfrm>
              <a:off x="4231357" y="1892178"/>
              <a:ext cx="2419707" cy="365760"/>
            </a:xfrm>
            <a:prstGeom prst="rect">
              <a:avLst/>
            </a:prstGeom>
            <a:solidFill>
              <a:srgbClr val="F8F3E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>
                <a:defRPr/>
              </a:pP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AAA</a:t>
              </a:r>
              <a:r>
                <a:rPr kumimoji="0" lang="en-CH" sz="2000" b="1" i="0" u="none" strike="noStrike" kern="1200" cap="none" spc="0" normalizeH="0" baseline="0" noProof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GG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lang="en-CH" sz="2000" b="1">
                  <a:solidFill>
                    <a:srgbClr val="F49314"/>
                  </a:solidFill>
                  <a:latin typeface="PT Mono" panose="02060509020205020204" pitchFamily="49" charset="77"/>
                </a:rPr>
                <a:t>CC</a:t>
              </a:r>
              <a:r>
                <a:rPr lang="en-CH" sz="2000" b="1">
                  <a:solidFill>
                    <a:srgbClr val="7030A0"/>
                  </a:solidFill>
                  <a:latin typeface="PT Mono" panose="02060509020205020204" pitchFamily="49" charset="77"/>
                </a:rPr>
                <a:t>A</a:t>
              </a:r>
              <a:r>
                <a:rPr lang="en-CH" sz="2000" b="1">
                  <a:solidFill>
                    <a:srgbClr val="10813D"/>
                  </a:solidFill>
                  <a:latin typeface="PT Mono" panose="02060509020205020204" pitchFamily="49" charset="77"/>
                </a:rPr>
                <a:t>TT</a:t>
              </a:r>
              <a:r>
                <a:rPr lang="en-CH" sz="2000" b="1">
                  <a:solidFill>
                    <a:srgbClr val="4473C4"/>
                  </a:solidFill>
                  <a:latin typeface="PT Mono" panose="02060509020205020204" pitchFamily="49" charset="77"/>
                </a:rPr>
                <a:t>G</a:t>
              </a:r>
              <a:endParaRPr kumimoji="0" lang="en-CH" sz="2000" b="1" i="0" u="none" strike="noStrike" kern="1200" cap="none" spc="0" normalizeH="0" baseline="0" noProof="0" dirty="0">
                <a:ln>
                  <a:noFill/>
                </a:ln>
                <a:solidFill>
                  <a:srgbClr val="F49314"/>
                </a:solidFill>
                <a:effectLst/>
                <a:uLnTx/>
                <a:uFillTx/>
                <a:latin typeface="PT Mono" panose="02060509020205020204" pitchFamily="49" charset="7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A188B76-450F-2C98-A448-029A88EC0360}"/>
                </a:ext>
              </a:extLst>
            </p:cNvPr>
            <p:cNvSpPr txBox="1"/>
            <p:nvPr/>
          </p:nvSpPr>
          <p:spPr>
            <a:xfrm>
              <a:off x="4714751" y="980316"/>
              <a:ext cx="1506715" cy="92333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1600847"/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Basecalled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(Translated)</a:t>
              </a:r>
              <a:b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kern="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Reads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C2E4BA7-46C9-F0F2-D80E-C9F92B95D7D6}"/>
              </a:ext>
            </a:extLst>
          </p:cNvPr>
          <p:cNvGrpSpPr/>
          <p:nvPr/>
        </p:nvGrpSpPr>
        <p:grpSpPr>
          <a:xfrm>
            <a:off x="1620371" y="5144732"/>
            <a:ext cx="8875057" cy="1418094"/>
            <a:chOff x="95300" y="5144732"/>
            <a:chExt cx="8875057" cy="141809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C61D2E3-92BE-764C-F389-F5B9C3EDF082}"/>
                </a:ext>
              </a:extLst>
            </p:cNvPr>
            <p:cNvSpPr txBox="1"/>
            <p:nvPr/>
          </p:nvSpPr>
          <p:spPr>
            <a:xfrm>
              <a:off x="95300" y="6008828"/>
              <a:ext cx="83744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 err="1">
                  <a:latin typeface="Avenir Next" panose="020B0503020202020204" pitchFamily="34" charset="0"/>
                </a:rPr>
                <a:t>Boroumand</a:t>
              </a:r>
              <a:r>
                <a:rPr lang="en-US" sz="1000" dirty="0">
                  <a:latin typeface="Avenir Next" panose="020B0503020202020204" pitchFamily="34" charset="0"/>
                </a:rPr>
                <a:t> et al., “Google Workloads for Consumer Devices: Mitigating Data Movement Bottlenecks,” ASPLOS 2018</a:t>
              </a:r>
            </a:p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 err="1">
                  <a:latin typeface="Avenir Next" panose="020B0503020202020204" pitchFamily="34" charset="0"/>
                </a:rPr>
                <a:t>Kestor</a:t>
              </a:r>
              <a:r>
                <a:rPr lang="en-US" sz="1000" dirty="0">
                  <a:latin typeface="Avenir Next" panose="020B0503020202020204" pitchFamily="34" charset="0"/>
                </a:rPr>
                <a:t> et al., “Quantifying the Energy Cost of Data Movement in Scientific Applications,” IISWC 2013 </a:t>
              </a:r>
            </a:p>
            <a:p>
              <a:r>
                <a:rPr lang="en-US" sz="1000" baseline="30000" dirty="0">
                  <a:latin typeface="Avenir Next" panose="020B0503020202020204" pitchFamily="34" charset="0"/>
                </a:rPr>
                <a:t>- </a:t>
              </a:r>
              <a:r>
                <a:rPr lang="en-US" sz="1000" dirty="0">
                  <a:latin typeface="Avenir Next" panose="020B0503020202020204" pitchFamily="34" charset="0"/>
                </a:rPr>
                <a:t>Pandiyan and Wu, “Quantifying the energy cost of data movement for emerging smart phone workloads on mobile platforms,” IISWC 2014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06576BAB-4CFB-1130-566C-A60876CF40E3}"/>
                    </a:ext>
                  </a:extLst>
                </p:cNvPr>
                <p:cNvSpPr/>
                <p:nvPr/>
              </p:nvSpPr>
              <p:spPr>
                <a:xfrm>
                  <a:off x="1347802" y="5144732"/>
                  <a:ext cx="7622555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000" dirty="0">
                      <a:latin typeface="Avenir Next" panose="020B0503020202020204" pitchFamily="34" charset="0"/>
                    </a:rPr>
                    <a:t>Single </a:t>
                  </a:r>
                  <a:r>
                    <a:rPr lang="en-US" sz="20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memory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 request </a:t>
                  </a:r>
                  <a:r>
                    <a:rPr lang="en-US" sz="2000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consumes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 </a:t>
                  </a:r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&gt;160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C00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 - 800</a:t>
                  </a:r>
                  <a14:m>
                    <m:oMath xmlns:m="http://schemas.openxmlformats.org/officeDocument/2006/math">
                      <m:r>
                        <a:rPr lang="en-US" sz="2000" b="1" i="1" dirty="0" smtClean="0">
                          <a:solidFill>
                            <a:srgbClr val="C006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000" b="1" dirty="0">
                      <a:solidFill>
                        <a:srgbClr val="C00600"/>
                      </a:solidFill>
                      <a:latin typeface="Avenir Next" panose="020B0503020202020204" pitchFamily="34" charset="0"/>
                    </a:rPr>
                    <a:t> more energy </a:t>
                  </a:r>
                  <a:r>
                    <a:rPr lang="en-US" sz="2000" dirty="0">
                      <a:latin typeface="Avenir Next" panose="020B0503020202020204" pitchFamily="34" charset="0"/>
                    </a:rPr>
                    <a:t>compared to performing an </a:t>
                  </a:r>
                  <a:r>
                    <a:rPr lang="en-US" sz="20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addition operation</a:t>
                  </a: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5F69A27C-8333-1946-F123-5BDD8A6557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802" y="5144732"/>
                  <a:ext cx="7622555" cy="707886"/>
                </a:xfrm>
                <a:prstGeom prst="rect">
                  <a:avLst/>
                </a:prstGeom>
                <a:blipFill>
                  <a:blip r:embed="rId7"/>
                  <a:stretch>
                    <a:fillRect l="-832" t="-5357" r="-499"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A9C3C9A-033D-C231-57DB-52BE453958CF}"/>
              </a:ext>
            </a:extLst>
          </p:cNvPr>
          <p:cNvGrpSpPr/>
          <p:nvPr/>
        </p:nvGrpSpPr>
        <p:grpSpPr>
          <a:xfrm>
            <a:off x="5089830" y="2611697"/>
            <a:ext cx="4933065" cy="2071385"/>
            <a:chOff x="3603931" y="2611697"/>
            <a:chExt cx="4933065" cy="2071385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F95DE35-D776-C576-932A-9A3661CD75C5}"/>
                </a:ext>
              </a:extLst>
            </p:cNvPr>
            <p:cNvSpPr txBox="1"/>
            <p:nvPr/>
          </p:nvSpPr>
          <p:spPr>
            <a:xfrm>
              <a:off x="4835118" y="4067529"/>
              <a:ext cx="3163915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Costly and large volumes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data movement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5EFFE17-B27B-55B3-3F3E-41CB2ABB03E9}"/>
                </a:ext>
              </a:extLst>
            </p:cNvPr>
            <p:cNvGrpSpPr/>
            <p:nvPr/>
          </p:nvGrpSpPr>
          <p:grpSpPr>
            <a:xfrm>
              <a:off x="3603931" y="2611697"/>
              <a:ext cx="4933065" cy="1318528"/>
              <a:chOff x="3603931" y="2611697"/>
              <a:chExt cx="4933065" cy="1318528"/>
            </a:xfrm>
          </p:grpSpPr>
          <p:pic>
            <p:nvPicPr>
              <p:cNvPr id="115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FB285E5F-3BA2-CD7B-86B3-E6B7CF53A3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66144">
                <a:off x="4090114" y="2611697"/>
                <a:ext cx="1318528" cy="131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28A84D40-F0FE-571D-F417-BB880D3C2D0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20055">
                <a:off x="5619354" y="3036251"/>
                <a:ext cx="1599680" cy="416939"/>
                <a:chOff x="4729714" y="3204770"/>
                <a:chExt cx="2268648" cy="591298"/>
              </a:xfrm>
            </p:grpSpPr>
            <p:pic>
              <p:nvPicPr>
                <p:cNvPr id="121" name="Picture 25" descr="dimm.png">
                  <a:extLst>
                    <a:ext uri="{FF2B5EF4-FFF2-40B4-BE49-F238E27FC236}">
                      <a16:creationId xmlns:a16="http://schemas.microsoft.com/office/drawing/2014/main" id="{EC20A691-5AED-030B-FE0E-D077915909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4729714" y="3204770"/>
                  <a:ext cx="1924215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2" name="Picture 26" descr="dimm.png">
                  <a:extLst>
                    <a:ext uri="{FF2B5EF4-FFF2-40B4-BE49-F238E27FC236}">
                      <a16:creationId xmlns:a16="http://schemas.microsoft.com/office/drawing/2014/main" id="{A7DFBA1A-F09E-45F9-0B86-9CC437690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5072821" y="3337227"/>
                  <a:ext cx="1925541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17" name="Content Placeholder 6" descr="barcelona-die-photo-color.jpg">
                <a:extLst>
                  <a:ext uri="{FF2B5EF4-FFF2-40B4-BE49-F238E27FC236}">
                    <a16:creationId xmlns:a16="http://schemas.microsoft.com/office/drawing/2014/main" id="{D3E3D6AC-A119-36B2-5021-A11F5793F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1938" y="2807134"/>
                <a:ext cx="915058" cy="891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8" name="Line 15">
                <a:extLst>
                  <a:ext uri="{FF2B5EF4-FFF2-40B4-BE49-F238E27FC236}">
                    <a16:creationId xmlns:a16="http://schemas.microsoft.com/office/drawing/2014/main" id="{8D46FAAA-A57F-C77E-C27A-BFC2EB231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3931" y="3220109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119" name="Line 15">
                <a:extLst>
                  <a:ext uri="{FF2B5EF4-FFF2-40B4-BE49-F238E27FC236}">
                    <a16:creationId xmlns:a16="http://schemas.microsoft.com/office/drawing/2014/main" id="{476B64E0-3E1A-9EB0-2E40-514FA0A06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3993" y="3220109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120" name="Line 15">
                <a:extLst>
                  <a:ext uri="{FF2B5EF4-FFF2-40B4-BE49-F238E27FC236}">
                    <a16:creationId xmlns:a16="http://schemas.microsoft.com/office/drawing/2014/main" id="{C09EEBBD-DEC1-5128-5FA6-4C1F963426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68209" y="3215246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9B686B8-FDCA-D646-5B8D-87139B417EDA}"/>
              </a:ext>
            </a:extLst>
          </p:cNvPr>
          <p:cNvGrpSpPr/>
          <p:nvPr/>
        </p:nvGrpSpPr>
        <p:grpSpPr>
          <a:xfrm>
            <a:off x="1924474" y="2922625"/>
            <a:ext cx="3375496" cy="1760457"/>
            <a:chOff x="438575" y="2922625"/>
            <a:chExt cx="3375496" cy="176045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1556B3C-B699-2FB3-E4B5-6708C327A221}"/>
                </a:ext>
              </a:extLst>
            </p:cNvPr>
            <p:cNvGrpSpPr/>
            <p:nvPr/>
          </p:nvGrpSpPr>
          <p:grpSpPr>
            <a:xfrm>
              <a:off x="2032472" y="2923459"/>
              <a:ext cx="1781599" cy="1759623"/>
              <a:chOff x="2032472" y="2923459"/>
              <a:chExt cx="1781599" cy="1759623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E05066CB-16B8-2195-E5F1-5E9569FA4C20}"/>
                  </a:ext>
                </a:extLst>
              </p:cNvPr>
              <p:cNvSpPr txBox="1"/>
              <p:nvPr/>
            </p:nvSpPr>
            <p:spPr>
              <a:xfrm>
                <a:off x="2032472" y="4067529"/>
                <a:ext cx="1781599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0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Power-Hungry Devices</a:t>
                </a:r>
              </a:p>
            </p:txBody>
          </p: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FBBE57DB-481B-1C17-1577-6AD730171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1" t="22181" r="3717" b="22434"/>
              <a:stretch/>
            </p:blipFill>
            <p:spPr>
              <a:xfrm>
                <a:off x="2345648" y="2923459"/>
                <a:ext cx="1155251" cy="695004"/>
              </a:xfrm>
              <a:prstGeom prst="rect">
                <a:avLst/>
              </a:prstGeom>
            </p:spPr>
          </p:pic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A96F9F9-2AA3-5C2C-7E67-EA88C5297013}"/>
                </a:ext>
              </a:extLst>
            </p:cNvPr>
            <p:cNvGrpSpPr/>
            <p:nvPr/>
          </p:nvGrpSpPr>
          <p:grpSpPr>
            <a:xfrm>
              <a:off x="438575" y="2922625"/>
              <a:ext cx="1824841" cy="695003"/>
              <a:chOff x="438575" y="2922625"/>
              <a:chExt cx="1824841" cy="695003"/>
            </a:xfrm>
          </p:grpSpPr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BEF7EE5F-ED86-EFA2-00E0-2DE0FD84F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575" y="2922625"/>
                <a:ext cx="1091512" cy="695003"/>
              </a:xfrm>
              <a:prstGeom prst="rect">
                <a:avLst/>
              </a:prstGeom>
            </p:spPr>
          </p:pic>
          <p:sp>
            <p:nvSpPr>
              <p:cNvPr id="127" name="Line 15">
                <a:extLst>
                  <a:ext uri="{FF2B5EF4-FFF2-40B4-BE49-F238E27FC236}">
                    <a16:creationId xmlns:a16="http://schemas.microsoft.com/office/drawing/2014/main" id="{3965519D-B09D-D41A-E842-3D5ACC6978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04397" y="3215246"/>
                <a:ext cx="659019" cy="0"/>
              </a:xfrm>
              <a:prstGeom prst="line">
                <a:avLst/>
              </a:prstGeom>
              <a:noFill/>
              <a:ln w="76200">
                <a:solidFill>
                  <a:srgbClr val="4473C4"/>
                </a:solidFill>
                <a:round/>
                <a:headEnd type="triangle" w="med" len="med"/>
                <a:tailEnd type="non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0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2083-566D-21E4-FDB3-B81B6D43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Genome Analysis is Computationally Costly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CDDC79-8C35-2022-D1B7-0572B764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33960C-BB11-F613-4B77-CC05F81D9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5940840"/>
              </p:ext>
            </p:extLst>
          </p:nvPr>
        </p:nvGraphicFramePr>
        <p:xfrm>
          <a:off x="1685849" y="1018567"/>
          <a:ext cx="879806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88E6A8C-723E-4C94-B3BB-D99CD43D199F}"/>
              </a:ext>
            </a:extLst>
          </p:cNvPr>
          <p:cNvSpPr/>
          <p:nvPr/>
        </p:nvSpPr>
        <p:spPr>
          <a:xfrm>
            <a:off x="2818258" y="1242913"/>
            <a:ext cx="3924591" cy="3346021"/>
          </a:xfrm>
          <a:prstGeom prst="roundRect">
            <a:avLst/>
          </a:prstGeom>
          <a:noFill/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endParaRPr lang="en-US" sz="1200" b="1" kern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0FC9DC-7CFF-9647-79E1-629D21341972}"/>
              </a:ext>
            </a:extLst>
          </p:cNvPr>
          <p:cNvGrpSpPr/>
          <p:nvPr/>
        </p:nvGrpSpPr>
        <p:grpSpPr>
          <a:xfrm>
            <a:off x="2737794" y="5380798"/>
            <a:ext cx="6660996" cy="777240"/>
            <a:chOff x="2005631" y="5061765"/>
            <a:chExt cx="6660996" cy="77724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BA61C84-634F-F1CA-9D99-E18B8CDFAD17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0DA72AB-71FF-C070-4684-C0C17920A0CA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0F34268-BA33-2A61-ABEC-F2E26C685E8B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0" name="Graphic 9" descr="Clock with solid fill">
                <a:extLst>
                  <a:ext uri="{FF2B5EF4-FFF2-40B4-BE49-F238E27FC236}">
                    <a16:creationId xmlns:a16="http://schemas.microsoft.com/office/drawing/2014/main" id="{40AD38F5-003D-F21E-104B-81257DF0A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6716E18F-8D57-4484-6A14-E37317525D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665" y="1100737"/>
            <a:ext cx="2982001" cy="2977553"/>
          </a:xfrm>
          <a:prstGeom prst="roundRect">
            <a:avLst>
              <a:gd name="adj" fmla="val 35390"/>
            </a:avLst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BFD4B60-0196-CC91-7E96-6CDC76418E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71" t="61309" r="2407" b="23336"/>
          <a:stretch/>
        </p:blipFill>
        <p:spPr>
          <a:xfrm>
            <a:off x="7545874" y="1566314"/>
            <a:ext cx="1731582" cy="1744037"/>
          </a:xfrm>
          <a:prstGeom prst="roundRect">
            <a:avLst>
              <a:gd name="adj" fmla="val 35390"/>
            </a:avLst>
          </a:prstGeom>
        </p:spPr>
      </p:pic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39E6C233-4DAA-FDC6-A7F1-D523C0C0572B}"/>
              </a:ext>
            </a:extLst>
          </p:cNvPr>
          <p:cNvSpPr>
            <a:spLocks/>
          </p:cNvSpPr>
          <p:nvPr/>
        </p:nvSpPr>
        <p:spPr>
          <a:xfrm rot="16200000">
            <a:off x="4337928" y="2172786"/>
            <a:ext cx="3219844" cy="668595"/>
          </a:xfrm>
          <a:prstGeom prst="stripedRightArrow">
            <a:avLst>
              <a:gd name="adj1" fmla="val 49091"/>
              <a:gd name="adj2" fmla="val 96057"/>
            </a:avLst>
          </a:prstGeom>
          <a:solidFill>
            <a:srgbClr val="C00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40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B9309-1C53-7784-BC9C-1AA20D2AE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Application Scope and Accuracy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968C3D-6181-D3F7-E27E-A747F07F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B8F16F-EF05-02AE-607B-6A777A508D1A}"/>
              </a:ext>
            </a:extLst>
          </p:cNvPr>
          <p:cNvGrpSpPr/>
          <p:nvPr/>
        </p:nvGrpSpPr>
        <p:grpSpPr>
          <a:xfrm>
            <a:off x="270225" y="1072172"/>
            <a:ext cx="7483887" cy="1645920"/>
            <a:chOff x="270225" y="1072172"/>
            <a:chExt cx="7483887" cy="16459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D7287B-0A85-D217-6500-D86C3C68DC31}"/>
                </a:ext>
              </a:extLst>
            </p:cNvPr>
            <p:cNvSpPr txBox="1"/>
            <p:nvPr/>
          </p:nvSpPr>
          <p:spPr>
            <a:xfrm>
              <a:off x="4021475" y="1587356"/>
              <a:ext cx="373263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Energy-efficient analysis for Resource-constrained devices</a:t>
              </a:r>
            </a:p>
          </p:txBody>
        </p:sp>
        <p:pic>
          <p:nvPicPr>
            <p:cNvPr id="6" name="Picture 5" descr="A drone flying over a city&#10;&#10;Description automatically generated">
              <a:extLst>
                <a:ext uri="{FF2B5EF4-FFF2-40B4-BE49-F238E27FC236}">
                  <a16:creationId xmlns:a16="http://schemas.microsoft.com/office/drawing/2014/main" id="{6776AE76-DD29-F449-0704-C6D771F096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7" b="3296"/>
            <a:stretch/>
          </p:blipFill>
          <p:spPr>
            <a:xfrm>
              <a:off x="270225" y="1072172"/>
              <a:ext cx="3434534" cy="16459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4113F-1178-9B85-ACEF-2DBBD0DDD212}"/>
              </a:ext>
            </a:extLst>
          </p:cNvPr>
          <p:cNvGrpSpPr/>
          <p:nvPr/>
        </p:nvGrpSpPr>
        <p:grpSpPr>
          <a:xfrm>
            <a:off x="1773432" y="2861117"/>
            <a:ext cx="5896021" cy="1645920"/>
            <a:chOff x="391442" y="2861117"/>
            <a:chExt cx="5896021" cy="16459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B52642-6D7C-514C-858A-EF665D648EDD}"/>
                </a:ext>
              </a:extLst>
            </p:cNvPr>
            <p:cNvSpPr txBox="1"/>
            <p:nvPr/>
          </p:nvSpPr>
          <p:spPr>
            <a:xfrm>
              <a:off x="391442" y="3376300"/>
              <a:ext cx="201054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Urgent analysis within minutes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C590CC-9A61-D0AC-9790-C66EC51E7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31"/>
            <a:stretch/>
          </p:blipFill>
          <p:spPr>
            <a:xfrm>
              <a:off x="2852929" y="2861117"/>
              <a:ext cx="3434534" cy="164592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C5E98-949B-B9DE-DA2B-006A3DA10F3D}"/>
              </a:ext>
            </a:extLst>
          </p:cNvPr>
          <p:cNvGrpSpPr/>
          <p:nvPr/>
        </p:nvGrpSpPr>
        <p:grpSpPr>
          <a:xfrm>
            <a:off x="4108740" y="4650062"/>
            <a:ext cx="7477063" cy="1645919"/>
            <a:chOff x="1396713" y="4650062"/>
            <a:chExt cx="7477063" cy="16459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ED274-014F-2918-19E2-01E916422E6B}"/>
                </a:ext>
              </a:extLst>
            </p:cNvPr>
            <p:cNvSpPr txBox="1"/>
            <p:nvPr/>
          </p:nvSpPr>
          <p:spPr>
            <a:xfrm>
              <a:off x="1396713" y="5165245"/>
              <a:ext cx="3669063" cy="9233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Large-scale analysis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sacrificing accuracy</a:t>
              </a:r>
              <a:b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 performance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F87454-A869-42B8-F58B-05F5A024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8120" b="-1"/>
            <a:stretch/>
          </p:blipFill>
          <p:spPr>
            <a:xfrm>
              <a:off x="5435632" y="4650062"/>
              <a:ext cx="3438144" cy="1645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9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56A64-D958-7BDD-AEED-C3CC916ED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rgbClr val="4473C4"/>
                </a:solidFill>
              </a:rPr>
              <a:t>Enabling New Directions in</a:t>
            </a:r>
            <a:br>
              <a:rPr lang="en-US" b="0" dirty="0">
                <a:solidFill>
                  <a:srgbClr val="4473C4"/>
                </a:solidFill>
              </a:rPr>
            </a:br>
            <a:r>
              <a:rPr lang="en-US" b="0" dirty="0"/>
              <a:t>Genome Analysis</a:t>
            </a:r>
            <a:br>
              <a:rPr lang="en-US" b="0" dirty="0"/>
            </a:br>
            <a:r>
              <a:rPr lang="en-US" dirty="0"/>
              <a:t>via New Algorithms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3C4AC0-F988-D740-A1B5-188C7AD9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6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D1F5F0-642A-201E-C4EC-FE1EEDB2CB6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19672"/>
            <a:ext cx="12192000" cy="3383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BC413B-69D7-8927-4004-5DD7A4A9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Goal of Computing: Beyond Numbers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047E38D-C22D-876B-8913-7DB350B16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19" y="1144488"/>
            <a:ext cx="11081203" cy="4876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“The purpose of </a:t>
            </a:r>
            <a:r>
              <a:rPr lang="en-US" sz="5400" dirty="0"/>
              <a:t>computing</a:t>
            </a:r>
            <a:r>
              <a:rPr lang="en-US" sz="3200" dirty="0"/>
              <a:t> is [to gain] </a:t>
            </a:r>
            <a:r>
              <a:rPr lang="en-US" sz="5400" dirty="0"/>
              <a:t>insight</a:t>
            </a:r>
            <a:r>
              <a:rPr lang="en-US" sz="3200" dirty="0"/>
              <a:t>, not numbers”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CE8184-3058-357A-257A-E9913AC1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533" y="3427512"/>
            <a:ext cx="1752600" cy="228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1C75B1-C431-6CBF-8350-2B114F963023}"/>
              </a:ext>
            </a:extLst>
          </p:cNvPr>
          <p:cNvSpPr/>
          <p:nvPr/>
        </p:nvSpPr>
        <p:spPr>
          <a:xfrm>
            <a:off x="7103550" y="5313402"/>
            <a:ext cx="2279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Richard Hamming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A0FE8A-B857-D81F-B99E-D14DD7AC6208}"/>
              </a:ext>
            </a:extLst>
          </p:cNvPr>
          <p:cNvSpPr/>
          <p:nvPr/>
        </p:nvSpPr>
        <p:spPr>
          <a:xfrm>
            <a:off x="2303335" y="6534947"/>
            <a:ext cx="6325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"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Numerical Methods for Scientists and Engineers</a:t>
            </a:r>
            <a:r>
              <a:rPr lang="en-US" sz="1400" dirty="0">
                <a:solidFill>
                  <a:schemeClr val="bg1"/>
                </a:solidFill>
                <a:latin typeface="Avenir Next" panose="020B0503020202020204" pitchFamily="34" charset="0"/>
              </a:rPr>
              <a:t>," Richard Hamming, 1962.</a:t>
            </a:r>
            <a:endParaRPr lang="en-US" sz="1400" i="0" dirty="0">
              <a:solidFill>
                <a:schemeClr val="bg1"/>
              </a:solidFill>
              <a:effectLst/>
              <a:latin typeface="Avenir Next" panose="020B05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0DC55-5554-B5B9-9089-43D77601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6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368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4661A9-145B-57DA-BAC7-9CE3F841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Joel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Gagandeep Singh, 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err="1">
                <a:solidFill>
                  <a:srgbClr val="000000"/>
                </a:solidFill>
              </a:rPr>
              <a:t>Haiyu</a:t>
            </a:r>
            <a:r>
              <a:rPr lang="en-US" sz="2000" dirty="0">
                <a:solidFill>
                  <a:srgbClr val="000000"/>
                </a:solidFill>
              </a:rPr>
              <a:t> Mao, and 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"RawHash: Enabling Fast and Accurate Real-Time Analysis of Raw Nanopore Signals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for Large Genomes"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Proceedings of the 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31st Annual Conference on Intelligent Systems for Molecular Biology (</a:t>
            </a:r>
            <a:r>
              <a:rPr lang="en-US" sz="2000" b="1" i="1" dirty="0">
                <a:solidFill>
                  <a:srgbClr val="000000"/>
                </a:solidFill>
                <a:hlinkClick r:id="rId4"/>
              </a:rPr>
              <a:t>ISMB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) and the 22nd European Conference on Computational Biology (</a:t>
            </a:r>
            <a:r>
              <a:rPr lang="en-US" sz="2000" b="1" i="1" dirty="0">
                <a:solidFill>
                  <a:srgbClr val="000000"/>
                </a:solidFill>
                <a:hlinkClick r:id="rId4"/>
              </a:rPr>
              <a:t>ECCB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 July 2023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3"/>
              </a:rPr>
              <a:t>Online link at Bioinformatics Journal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6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8"/>
              </a:rPr>
              <a:t>Talk Video at ISMB/ECCB 2023</a:t>
            </a:r>
            <a:r>
              <a:rPr lang="en-US" sz="2000" dirty="0">
                <a:solidFill>
                  <a:srgbClr val="000000"/>
                </a:solidFill>
              </a:rPr>
              <a:t>] </a:t>
            </a:r>
            <a:r>
              <a:rPr lang="en-US" sz="2000" dirty="0"/>
              <a:t>(19 minutes)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9"/>
              </a:rPr>
              <a:t>RawHash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02DD-E38F-7488-2B70-5A221CEB3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CD6A8D-7E58-6AF0-F0F4-CB0473D3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New Frontiers: Raw Signal Analysis </a:t>
            </a:r>
            <a:r>
              <a:rPr lang="en-US" sz="2400" dirty="0"/>
              <a:t>[ISMB '23]</a:t>
            </a:r>
            <a:endParaRPr lang="en-US" dirty="0"/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A8E02A1-42DC-B55D-2E27-E51C57A16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88" y="4000501"/>
            <a:ext cx="6925624" cy="25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11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CCBE63-87A0-081A-5513-07E715953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>
                <a:solidFill>
                  <a:srgbClr val="000000"/>
                </a:solidFill>
              </a:rPr>
              <a:t>Can Firtina,</a:t>
            </a:r>
            <a:r>
              <a:rPr lang="en-US" sz="2000" dirty="0">
                <a:solidFill>
                  <a:srgbClr val="000000"/>
                </a:solidFill>
              </a:rPr>
              <a:t> Melina Soysal, Joël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and 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"RawHash2: Mapping Raw Nanopore Signals Using Hash-Based Seeding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and Adaptive Quantization"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Bioinformatics</a:t>
            </a:r>
            <a:r>
              <a:rPr lang="en-US" sz="2000" dirty="0">
                <a:solidFill>
                  <a:srgbClr val="000000"/>
                </a:solidFill>
              </a:rPr>
              <a:t>, July 2024.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Online link at Bioinformatics Journal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7"/>
              </a:rPr>
              <a:t>RawHash Talk Video</a:t>
            </a:r>
            <a:r>
              <a:rPr lang="en-US" sz="2000" dirty="0">
                <a:solidFill>
                  <a:srgbClr val="000000"/>
                </a:solidFill>
              </a:rPr>
              <a:t>] </a:t>
            </a:r>
            <a:r>
              <a:rPr lang="en-US" sz="2000" dirty="0"/>
              <a:t>(19 minutes)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8"/>
              </a:rPr>
              <a:t>RawHash2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AECF3-DC8E-DB31-4F04-D3AC162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BED34-9383-D205-4E49-CFD7CD86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Real-Time Raw Signal Analysis </a:t>
            </a:r>
            <a:r>
              <a:rPr lang="en-US" sz="2400" dirty="0"/>
              <a:t>[Bioinformatics '24]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6A14A-D42B-7EA3-9BB4-2D6B3AD02B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153"/>
          <a:stretch/>
        </p:blipFill>
        <p:spPr>
          <a:xfrm>
            <a:off x="2311400" y="3256600"/>
            <a:ext cx="7569200" cy="31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4BCC55-46F9-71AB-836D-2B4C09BEB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Maximilian </a:t>
            </a:r>
            <a:r>
              <a:rPr lang="en-US" sz="2000" dirty="0" err="1">
                <a:solidFill>
                  <a:srgbClr val="000000"/>
                </a:solidFill>
              </a:rPr>
              <a:t>Mordig</a:t>
            </a:r>
            <a:r>
              <a:rPr lang="en-US" sz="2000" dirty="0">
                <a:solidFill>
                  <a:srgbClr val="000000"/>
                </a:solidFill>
              </a:rPr>
              <a:t>, Harun Mustafa, Sayan Goswami, 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Stefano Mercogliano, Furkan Eris, Joël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Andre Kahles, and Onur Mutlu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"Rawsamble: Overlapping and Assembling Raw Nanopore Signals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using a Hash-based Seeding Mechanism"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 err="1">
                <a:solidFill>
                  <a:srgbClr val="000000"/>
                </a:solidFill>
              </a:rPr>
              <a:t>arXiv</a:t>
            </a:r>
            <a:r>
              <a:rPr lang="en-US" sz="2000" dirty="0">
                <a:solidFill>
                  <a:srgbClr val="000000"/>
                </a:solidFill>
              </a:rPr>
              <a:t>, October 2024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4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Talk Video at CSHL Data Science 2024</a:t>
            </a:r>
            <a:r>
              <a:rPr lang="en-US" sz="2000" dirty="0">
                <a:solidFill>
                  <a:srgbClr val="000000"/>
                </a:solidFill>
              </a:rPr>
              <a:t>] (16 minutes)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endParaRPr lang="en-US" sz="2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02062-E3FA-09FE-49DB-5BD915F4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3B962D-AED8-C8F9-D92E-75C59F27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Directions: Assembling Raw Signals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255CB-3B67-06E4-2970-4F52E7CC9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4" y="4445992"/>
            <a:ext cx="8991092" cy="20819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843D65-DFE0-C6EA-AD8C-3E4E78895F0A}"/>
              </a:ext>
            </a:extLst>
          </p:cNvPr>
          <p:cNvGrpSpPr/>
          <p:nvPr/>
        </p:nvGrpSpPr>
        <p:grpSpPr>
          <a:xfrm>
            <a:off x="4208849" y="3067935"/>
            <a:ext cx="943323" cy="1263756"/>
            <a:chOff x="7886832" y="83041"/>
            <a:chExt cx="943323" cy="126375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672CB1-9857-0013-5D0A-147CBCCD3B27}"/>
                </a:ext>
              </a:extLst>
            </p:cNvPr>
            <p:cNvSpPr txBox="1"/>
            <p:nvPr/>
          </p:nvSpPr>
          <p:spPr>
            <a:xfrm>
              <a:off x="8009926" y="83041"/>
              <a:ext cx="70707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arXiv</a:t>
              </a:r>
              <a:endPara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417809-33F4-F62A-3D9F-06262D220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886832" y="403474"/>
              <a:ext cx="943323" cy="94332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51589C-7F66-FCF1-DB67-22CF13B8148C}"/>
              </a:ext>
            </a:extLst>
          </p:cNvPr>
          <p:cNvGrpSpPr/>
          <p:nvPr/>
        </p:nvGrpSpPr>
        <p:grpSpPr>
          <a:xfrm>
            <a:off x="7281303" y="3107196"/>
            <a:ext cx="1590044" cy="1246548"/>
            <a:chOff x="7326474" y="98758"/>
            <a:chExt cx="1590044" cy="12465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78B940-7240-1E7C-6F03-3DE5C18DCA07}"/>
                </a:ext>
              </a:extLst>
            </p:cNvPr>
            <p:cNvSpPr txBox="1"/>
            <p:nvPr/>
          </p:nvSpPr>
          <p:spPr>
            <a:xfrm>
              <a:off x="7326474" y="98758"/>
              <a:ext cx="159004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Source code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F18B10-BC2C-21A4-B870-9796A6595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7650580" y="403474"/>
              <a:ext cx="941832" cy="941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750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E2F2F0-6366-39E7-15FA-626049C41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Joel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Mohammad </a:t>
            </a:r>
            <a:r>
              <a:rPr lang="en-US" sz="2000" dirty="0" err="1">
                <a:solidFill>
                  <a:srgbClr val="000000"/>
                </a:solidFill>
              </a:rPr>
              <a:t>Sadrosadati</a:t>
            </a:r>
            <a:r>
              <a:rPr lang="en-US" sz="2000" dirty="0">
                <a:solidFill>
                  <a:srgbClr val="000000"/>
                </a:solidFill>
              </a:rPr>
              <a:t>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and 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"RawAlign: Accurate, Fast, and Scalable Raw Nanopore Signal Mapping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via Combining Seeding and Alignment"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IEEE Access</a:t>
            </a:r>
            <a:r>
              <a:rPr lang="en-US" sz="2000" i="1" dirty="0">
                <a:solidFill>
                  <a:srgbClr val="000000"/>
                </a:solidFill>
              </a:rPr>
              <a:t>,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December 2024.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Online link at IEEE Access Journal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RawAlign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CCE56-63DE-FA90-3FE3-9691965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EAE0D9-830A-3785-9CE3-BA841EF4F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Quickly Aligning Raw Signals </a:t>
            </a:r>
            <a:r>
              <a:rPr lang="en-US" sz="2400" dirty="0"/>
              <a:t>[IEEE Access '24]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27325-EB16-1B2A-B33D-4B10BB4D9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918" y="3094893"/>
            <a:ext cx="8398165" cy="34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02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47CAD-7440-4433-C4FF-5F82F8071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27BBDF-9D6C-8B71-FFCC-3F7A4B944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Melina Soysal, Konstantina </a:t>
            </a:r>
            <a:r>
              <a:rPr lang="en-US" sz="2000" dirty="0" err="1">
                <a:solidFill>
                  <a:srgbClr val="000000"/>
                </a:solidFill>
              </a:rPr>
              <a:t>Koliogeorgi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Rakesh Nadig,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err="1">
                <a:solidFill>
                  <a:srgbClr val="000000"/>
                </a:solidFill>
              </a:rPr>
              <a:t>Haiyu</a:t>
            </a:r>
            <a:r>
              <a:rPr lang="en-US" sz="2000" dirty="0">
                <a:solidFill>
                  <a:srgbClr val="000000"/>
                </a:solidFill>
              </a:rPr>
              <a:t> Mao, Geraldo Francisco Oliveira Junior, Yu Liang, Klea </a:t>
            </a:r>
            <a:r>
              <a:rPr lang="en-US" sz="2000" dirty="0" err="1">
                <a:solidFill>
                  <a:srgbClr val="000000"/>
                </a:solidFill>
              </a:rPr>
              <a:t>Zambaku</a:t>
            </a:r>
            <a:r>
              <a:rPr lang="en-US" sz="2000" dirty="0">
                <a:solidFill>
                  <a:srgbClr val="000000"/>
                </a:solidFill>
              </a:rPr>
              <a:t>, Mohammad </a:t>
            </a:r>
            <a:r>
              <a:rPr lang="en-US" sz="2000" dirty="0" err="1">
                <a:solidFill>
                  <a:srgbClr val="000000"/>
                </a:solidFill>
              </a:rPr>
              <a:t>Sadrosadati</a:t>
            </a:r>
            <a:r>
              <a:rPr lang="en-US" sz="2000" dirty="0">
                <a:solidFill>
                  <a:srgbClr val="000000"/>
                </a:solidFill>
              </a:rPr>
              <a:t>, and Onur Mutlu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"MARS: Processing-In-Memory Acceleration of Raw Signal Genome Analysis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Inside the Storage Subsystem"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In 39th International Conference on Supercomputing (ICS),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June 2025.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4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7DBEF7-BBF7-17F4-7434-2DED4D2E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02B04D-6DC0-853D-8BE4-46895F7C1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In-Storage Raw Signal Analysis </a:t>
            </a:r>
            <a:r>
              <a:rPr lang="en-US" sz="2400" dirty="0"/>
              <a:t>[ICS '25]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6D0F9B-01D1-C73B-8105-CDE27DF41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7" y="3515767"/>
            <a:ext cx="10609767" cy="29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0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B25445-4902-ACA3-3F32-5703C0B3C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>
                <a:solidFill>
                  <a:srgbClr val="000000"/>
                </a:solidFill>
              </a:rPr>
              <a:t>Can </a:t>
            </a:r>
            <a:r>
              <a:rPr lang="en-US" sz="2000" u="sng" dirty="0" err="1">
                <a:solidFill>
                  <a:srgbClr val="000000"/>
                </a:solidFill>
              </a:rPr>
              <a:t>Firtina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Jisung</a:t>
            </a:r>
            <a:r>
              <a:rPr lang="en-US" sz="2000" dirty="0">
                <a:solidFill>
                  <a:srgbClr val="000000"/>
                </a:solidFill>
              </a:rPr>
              <a:t> Park,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Jeremie S. Kim, Damla Senol Cali, Taha </a:t>
            </a:r>
            <a:r>
              <a:rPr lang="en-US" sz="2000" dirty="0" err="1">
                <a:solidFill>
                  <a:srgbClr val="000000"/>
                </a:solidFill>
              </a:rPr>
              <a:t>Shahroodi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Gagandeep Singh, Konstantinos Kanellopoulos, Can Alkan, 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"BLEND: A Fast, Memory-Efficient, and Accurate Mechanism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to Find Fuzzy Seed Matches in Genome Analysis"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NAR Genomics and Bioinformatics</a:t>
            </a:r>
            <a:r>
              <a:rPr lang="en-US" sz="2000" dirty="0">
                <a:solidFill>
                  <a:srgbClr val="000000"/>
                </a:solidFill>
              </a:rPr>
              <a:t>, March 2023. 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Online link at NAR Genomics and Bioinformatics Journal</a:t>
            </a:r>
            <a:r>
              <a:rPr lang="en-US" sz="2000" dirty="0">
                <a:solidFill>
                  <a:srgbClr val="000000"/>
                </a:solidFill>
              </a:rPr>
              <a:t>] 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bioRxiv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7"/>
              </a:rPr>
              <a:t>Talk Video at RECOMB 2023</a:t>
            </a:r>
            <a:r>
              <a:rPr lang="en-US" sz="2000" dirty="0">
                <a:solidFill>
                  <a:srgbClr val="000000"/>
                </a:solidFill>
              </a:rPr>
              <a:t>] </a:t>
            </a:r>
            <a:r>
              <a:rPr lang="en-US" sz="2000" dirty="0"/>
              <a:t>(23 minutes)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8"/>
              </a:rPr>
              <a:t>BLEND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D0F4A-DCAD-613D-168D-5B4A2BA6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0BC0F4-8144-3E72-C402-B520170B6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Tolerating Noise in String Matching </a:t>
            </a:r>
            <a:r>
              <a:rPr lang="en-US" sz="2400" dirty="0"/>
              <a:t>[NARGAB '23]</a:t>
            </a:r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E3A6F65-800A-4509-C703-6C6FE6E2D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771066"/>
            <a:ext cx="9784179" cy="258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28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FA2B57-2A36-BA69-8F80-29BF7B406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Jeremie S. Kim*, </a:t>
            </a:r>
            <a:r>
              <a:rPr lang="en-US" sz="2000" u="sng" dirty="0">
                <a:solidFill>
                  <a:srgbClr val="000000"/>
                </a:solidFill>
              </a:rPr>
              <a:t>Can Firtina*</a:t>
            </a:r>
            <a:r>
              <a:rPr lang="en-US" sz="2000" dirty="0">
                <a:solidFill>
                  <a:srgbClr val="000000"/>
                </a:solidFill>
              </a:rPr>
              <a:t>, 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Damla Senol Cali, Nastaran </a:t>
            </a:r>
            <a:r>
              <a:rPr lang="en-US" sz="2000" dirty="0" err="1">
                <a:solidFill>
                  <a:srgbClr val="000000"/>
                </a:solidFill>
              </a:rPr>
              <a:t>Hajinazar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Can Alkan,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"AirLift: A Fast and Comprehensive Technique for Remapping Alignments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between Reference Genomes"</a:t>
            </a:r>
            <a:br>
              <a:rPr lang="en-US" sz="2000" dirty="0"/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IEEE/ACM TCBB</a:t>
            </a:r>
            <a:r>
              <a:rPr lang="en-US" sz="2000" dirty="0">
                <a:solidFill>
                  <a:srgbClr val="000000"/>
                </a:solidFill>
              </a:rPr>
              <a:t>, August 2024.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Online link at IEEE/ACM TCBB Journal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6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Presented at the </a:t>
            </a:r>
            <a:r>
              <a:rPr lang="en-US" sz="2000" dirty="0">
                <a:hlinkClick r:id="rId7"/>
              </a:rPr>
              <a:t>21st Asia Pacific Bioinformatics Conference (</a:t>
            </a:r>
            <a:r>
              <a:rPr lang="en-US" sz="2000" b="1" dirty="0">
                <a:hlinkClick r:id="rId7"/>
              </a:rPr>
              <a:t>APBC</a:t>
            </a:r>
            <a:r>
              <a:rPr lang="en-US" sz="2000" dirty="0">
                <a:hlinkClick r:id="rId7"/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Changsha, China, April 2023.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8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hlinkClick r:id="rId9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10"/>
              </a:rPr>
              <a:t>Talk Video at BIO-Arch 2023 Workshop</a:t>
            </a:r>
            <a:r>
              <a:rPr lang="en-US" sz="2000" dirty="0">
                <a:solidFill>
                  <a:srgbClr val="000000"/>
                </a:solidFill>
              </a:rPr>
              <a:t>] (22 minutes)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11"/>
              </a:rPr>
              <a:t>AirLift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6B6454-E30C-4CE3-D6D7-5117A666D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610CD33-9B27-A25E-F163-87C98A8D9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Mitigating Useless Computations </a:t>
            </a:r>
            <a:r>
              <a:rPr lang="en-US" sz="2400" dirty="0"/>
              <a:t>[IEEE/ACM TCBB '24]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B5B3D3-C7D4-DE2E-DE12-972B22E260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884" y="4294553"/>
            <a:ext cx="8624466" cy="1951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F297B-1DDD-36AE-0411-3295AEF74133}"/>
              </a:ext>
            </a:extLst>
          </p:cNvPr>
          <p:cNvSpPr txBox="1"/>
          <p:nvPr/>
        </p:nvSpPr>
        <p:spPr>
          <a:xfrm>
            <a:off x="2863852" y="6472238"/>
            <a:ext cx="1821011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US" sz="1600" dirty="0">
                <a:latin typeface="Avenir Next" panose="020B0503020202020204" pitchFamily="34" charset="0"/>
              </a:rPr>
              <a:t>*Equal contribution</a:t>
            </a:r>
          </a:p>
        </p:txBody>
      </p:sp>
    </p:spTree>
    <p:extLst>
      <p:ext uri="{BB962C8B-B14F-4D97-AF65-F5344CB8AC3E}">
        <p14:creationId xmlns:p14="http://schemas.microsoft.com/office/powerpoint/2010/main" val="2123582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465E5C-DC20-B14A-3B66-443E842B5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Jeremie S. Kim,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Damla Senol Cali, Can Alkan, and 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"FastRemap: A Tool for Quickly Remapping Reads between Genome Assemblies"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Bioinformatics</a:t>
            </a:r>
            <a:r>
              <a:rPr lang="en-US" sz="2000" dirty="0">
                <a:solidFill>
                  <a:srgbClr val="000000"/>
                </a:solidFill>
              </a:rPr>
              <a:t>, October 2022. 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Online link at Bioinformatics Journal</a:t>
            </a:r>
            <a:r>
              <a:rPr lang="en-US" sz="2000" dirty="0">
                <a:solidFill>
                  <a:srgbClr val="000000"/>
                </a:solidFill>
              </a:rPr>
              <a:t>] 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arXiv preprint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FastRemap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54DBB-B109-A509-980E-0415DD4D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14F01-194E-3F83-75D9-B936D76D8C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57" y="2756550"/>
            <a:ext cx="8641485" cy="362068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4014040-5DAB-70C7-C5F0-97EFA633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Mitigating Useless Computations </a:t>
            </a:r>
            <a:r>
              <a:rPr lang="en-US" sz="2400" dirty="0"/>
              <a:t>[Bioinformatics '22]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2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CD26-D795-D2E3-A179-774814E5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26" y="1709738"/>
            <a:ext cx="11730749" cy="307008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rgbClr val="4473C4"/>
                </a:solidFill>
              </a:rPr>
              <a:t>Utilizing AI/ML in</a:t>
            </a:r>
            <a:br>
              <a:rPr lang="en-US" b="0" dirty="0">
                <a:solidFill>
                  <a:srgbClr val="4473C4"/>
                </a:solidFill>
              </a:rPr>
            </a:br>
            <a:r>
              <a:rPr lang="en-US" b="0" dirty="0"/>
              <a:t>Genome Analysis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via New Algorithms and</a:t>
            </a:r>
            <a:br>
              <a:rPr lang="en-US" dirty="0"/>
            </a:br>
            <a:r>
              <a:rPr lang="en-US" dirty="0"/>
              <a:t>Architectures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AA976C-5D80-2FF5-AAE5-213F255B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71ACF7D-A3FA-7323-68E0-FE1A758E7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/>
              <a:t>Can </a:t>
            </a:r>
            <a:r>
              <a:rPr lang="en-US" sz="2000" u="sng" dirty="0" err="1"/>
              <a:t>Firtina</a:t>
            </a:r>
            <a:r>
              <a:rPr lang="en-US" sz="2000" dirty="0"/>
              <a:t>, Jeremie S. Kim, Mohammed </a:t>
            </a:r>
            <a:r>
              <a:rPr lang="en-US" sz="2000" dirty="0" err="1"/>
              <a:t>Alser</a:t>
            </a:r>
            <a:r>
              <a:rPr lang="en-US" sz="2000" dirty="0"/>
              <a:t>, Damla Senol Cali, A. </a:t>
            </a:r>
            <a:r>
              <a:rPr lang="en-US" sz="2000" dirty="0" err="1"/>
              <a:t>Ercument</a:t>
            </a:r>
            <a:r>
              <a:rPr lang="en-US" sz="2000" dirty="0"/>
              <a:t> Cicek, Can Alkan,</a:t>
            </a:r>
            <a:br>
              <a:rPr lang="en-US" sz="2000" dirty="0"/>
            </a:br>
            <a:r>
              <a:rPr lang="en-US" sz="2000" dirty="0"/>
              <a:t>and Onur Mutlu,</a:t>
            </a:r>
            <a:br>
              <a:rPr lang="en-US" sz="2000" dirty="0"/>
            </a:br>
            <a:r>
              <a:rPr lang="en-US" sz="2000" b="1" dirty="0">
                <a:hlinkClick r:id="rId3"/>
              </a:rPr>
              <a:t>"Apollo: A Sequencing-Technology-Independent, Scalable,</a:t>
            </a:r>
            <a:br>
              <a:rPr lang="en-US" sz="2000" b="1" dirty="0">
                <a:hlinkClick r:id="rId3"/>
              </a:rPr>
            </a:br>
            <a:r>
              <a:rPr lang="en-US" sz="2000" b="1" dirty="0">
                <a:hlinkClick r:id="rId3"/>
              </a:rPr>
              <a:t>and Accurate Assembly Polishing Algorithm"</a:t>
            </a:r>
            <a:br>
              <a:rPr lang="en-US" sz="2000" dirty="0"/>
            </a:br>
            <a:r>
              <a:rPr lang="en-US" sz="2000" i="1" dirty="0">
                <a:hlinkClick r:id="rId4"/>
              </a:rPr>
              <a:t>Bioinformatics</a:t>
            </a:r>
            <a:r>
              <a:rPr lang="en-US" sz="2000" dirty="0"/>
              <a:t>, June 2020.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Online link at Bioinformatics Journal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Slides (pptx)</a:t>
            </a:r>
            <a:r>
              <a:rPr lang="en-US" sz="2000" dirty="0"/>
              <a:t>][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Source Code</a:t>
            </a:r>
            <a:r>
              <a:rPr lang="en-US" sz="2000" dirty="0"/>
              <a:t>]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B808D-7399-765D-3DEE-C7D26FCD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2ADD8-6C10-CEB3-4683-471ED950D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Correction using ML </a:t>
            </a:r>
            <a:r>
              <a:rPr lang="en-US" sz="2400" dirty="0"/>
              <a:t>[Bioinformatics '20]</a:t>
            </a: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38E76BF0-F2BC-8A7E-34F5-230B4F892F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7569" y="3316436"/>
            <a:ext cx="7776865" cy="29272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19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A608EC-2A9B-5029-C1CE-DD630A4BE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is Everywhere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284D1-FD01-E57C-B87F-AFD3E829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D5ADE1D-B915-1BF2-BE3B-64D1A9A63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8828"/>
          <a:stretch/>
        </p:blipFill>
        <p:spPr>
          <a:xfrm>
            <a:off x="2180592" y="967744"/>
            <a:ext cx="2030783" cy="1993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02D87C-5CBF-88B2-BBA1-3754F71333B6}"/>
              </a:ext>
            </a:extLst>
          </p:cNvPr>
          <p:cNvSpPr txBox="1"/>
          <p:nvPr/>
        </p:nvSpPr>
        <p:spPr>
          <a:xfrm>
            <a:off x="1407305" y="3102066"/>
            <a:ext cx="357735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Large recommender systems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4C371E-8951-1CF6-30B6-63F084A489A9}"/>
              </a:ext>
            </a:extLst>
          </p:cNvPr>
          <p:cNvGrpSpPr/>
          <p:nvPr/>
        </p:nvGrpSpPr>
        <p:grpSpPr>
          <a:xfrm>
            <a:off x="7669981" y="1210089"/>
            <a:ext cx="3010833" cy="2292087"/>
            <a:chOff x="5277314" y="1243849"/>
            <a:chExt cx="3010833" cy="22920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81C0FB-1A88-1C73-1C60-B17511931881}"/>
                </a:ext>
              </a:extLst>
            </p:cNvPr>
            <p:cNvGrpSpPr/>
            <p:nvPr/>
          </p:nvGrpSpPr>
          <p:grpSpPr>
            <a:xfrm>
              <a:off x="5330284" y="1243849"/>
              <a:ext cx="2904895" cy="1509241"/>
              <a:chOff x="5330284" y="1295108"/>
              <a:chExt cx="2904895" cy="150924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6C2C90-383B-2DE7-CFA7-CBB677B02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2568" t="19162" r="32855" b="16818"/>
              <a:stretch/>
            </p:blipFill>
            <p:spPr>
              <a:xfrm>
                <a:off x="5330284" y="1568754"/>
                <a:ext cx="825191" cy="85943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0BAF3BB-A1B3-E43E-BB37-BEAAC063C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960" t="24803" r="19131" b="32532"/>
              <a:stretch/>
            </p:blipFill>
            <p:spPr>
              <a:xfrm>
                <a:off x="6395227" y="1295108"/>
                <a:ext cx="1839952" cy="70336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2F1B121-D0B0-F2D7-5137-59CD61726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6276" t="25379" r="16436" b="24884"/>
              <a:stretch/>
            </p:blipFill>
            <p:spPr>
              <a:xfrm>
                <a:off x="6601525" y="2210885"/>
                <a:ext cx="1427356" cy="593464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79DEC8-4A2E-E753-F390-C5D08E3752BD}"/>
                </a:ext>
              </a:extLst>
            </p:cNvPr>
            <p:cNvSpPr txBox="1"/>
            <p:nvPr/>
          </p:nvSpPr>
          <p:spPr>
            <a:xfrm>
              <a:off x="5277314" y="3135826"/>
              <a:ext cx="301083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Language Models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99C2AA3-CACB-449E-0981-78254641E96B}"/>
              </a:ext>
            </a:extLst>
          </p:cNvPr>
          <p:cNvGrpSpPr/>
          <p:nvPr/>
        </p:nvGrpSpPr>
        <p:grpSpPr>
          <a:xfrm>
            <a:off x="1659310" y="3947325"/>
            <a:ext cx="3073346" cy="2461822"/>
            <a:chOff x="450165" y="3836707"/>
            <a:chExt cx="3073346" cy="2461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48AA0D-6EFC-FC45-4021-DFC1AFC6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0165" y="3836707"/>
              <a:ext cx="3073346" cy="19863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96D2AF-AD85-DA25-E4D3-27FF44541469}"/>
                </a:ext>
              </a:extLst>
            </p:cNvPr>
            <p:cNvSpPr txBox="1"/>
            <p:nvPr/>
          </p:nvSpPr>
          <p:spPr>
            <a:xfrm>
              <a:off x="569751" y="5898419"/>
              <a:ext cx="283417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Candara" panose="020E0502030303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Graph/Tree Processing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A48044-4FFE-5866-623F-AC87A528B1C7}"/>
              </a:ext>
            </a:extLst>
          </p:cNvPr>
          <p:cNvGrpSpPr/>
          <p:nvPr/>
        </p:nvGrpSpPr>
        <p:grpSpPr>
          <a:xfrm>
            <a:off x="8193601" y="4100993"/>
            <a:ext cx="1963593" cy="2308154"/>
            <a:chOff x="5800935" y="3990375"/>
            <a:chExt cx="1963593" cy="23081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D44C8E-782C-74BB-0F92-7D86C340D8C1}"/>
                </a:ext>
              </a:extLst>
            </p:cNvPr>
            <p:cNvSpPr txBox="1"/>
            <p:nvPr/>
          </p:nvSpPr>
          <p:spPr>
            <a:xfrm>
              <a:off x="6161694" y="5898419"/>
              <a:ext cx="124207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Genomics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83E0B5-D773-76DC-D395-BAF2C68B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4" t="3824" r="-3844" b="5665"/>
            <a:stretch/>
          </p:blipFill>
          <p:spPr>
            <a:xfrm>
              <a:off x="5800935" y="3990375"/>
              <a:ext cx="1963593" cy="1679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176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33F981-8B58-6765-5224-EB58C4AA9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u="sng" dirty="0">
                <a:solidFill>
                  <a:srgbClr val="000000"/>
                </a:solidFill>
              </a:rPr>
              <a:t>Can </a:t>
            </a:r>
            <a:r>
              <a:rPr lang="en-US" sz="2000" u="sng" dirty="0" err="1">
                <a:solidFill>
                  <a:srgbClr val="000000"/>
                </a:solidFill>
              </a:rPr>
              <a:t>Firtina</a:t>
            </a:r>
            <a:r>
              <a:rPr lang="en-US" sz="2000" dirty="0">
                <a:solidFill>
                  <a:srgbClr val="000000"/>
                </a:solidFill>
              </a:rPr>
              <a:t>, Kamlesh Pillai, Gurpreet S. Kalsi, </a:t>
            </a:r>
            <a:r>
              <a:rPr lang="en-US" sz="2000" dirty="0" err="1">
                <a:solidFill>
                  <a:srgbClr val="000000"/>
                </a:solidFill>
              </a:rPr>
              <a:t>Bharathwaj</a:t>
            </a:r>
            <a:r>
              <a:rPr lang="en-US" sz="2000" dirty="0">
                <a:solidFill>
                  <a:srgbClr val="000000"/>
                </a:solidFill>
              </a:rPr>
              <a:t> Suresh, </a:t>
            </a:r>
            <a:r>
              <a:rPr lang="en-US" sz="2000" dirty="0" err="1">
                <a:solidFill>
                  <a:srgbClr val="000000"/>
                </a:solidFill>
              </a:rPr>
              <a:t>Damla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Senol</a:t>
            </a:r>
            <a:r>
              <a:rPr lang="en-US" sz="2000" dirty="0">
                <a:solidFill>
                  <a:srgbClr val="000000"/>
                </a:solidFill>
              </a:rPr>
              <a:t> Cali, Jeremie S. Kim, Taha </a:t>
            </a:r>
            <a:r>
              <a:rPr lang="en-US" sz="2000" dirty="0" err="1">
                <a:solidFill>
                  <a:srgbClr val="000000"/>
                </a:solidFill>
              </a:rPr>
              <a:t>Shahroodi</a:t>
            </a:r>
            <a:r>
              <a:rPr lang="en-US" sz="2000" dirty="0">
                <a:solidFill>
                  <a:srgbClr val="000000"/>
                </a:solidFill>
              </a:rPr>
              <a:t>, 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Joel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Juan Gomez Luna, Sreenivas </a:t>
            </a:r>
            <a:r>
              <a:rPr lang="en-US" sz="2000" dirty="0" err="1">
                <a:solidFill>
                  <a:srgbClr val="000000"/>
                </a:solidFill>
              </a:rPr>
              <a:t>Subramoney</a:t>
            </a:r>
            <a:r>
              <a:rPr lang="en-US" sz="2000" dirty="0">
                <a:solidFill>
                  <a:srgbClr val="000000"/>
                </a:solidFill>
              </a:rPr>
              <a:t>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"ApHMM: Accelerating Profile Hidden Markov Models for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Fast and Energy-efficient Genome Analysis"</a:t>
            </a:r>
            <a:br>
              <a:rPr lang="en-US" sz="2000" dirty="0"/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ACM Transactions on Architecture and Code Optimization</a:t>
            </a:r>
            <a:r>
              <a:rPr lang="en-US" sz="2000" i="1" dirty="0">
                <a:solidFill>
                  <a:srgbClr val="000000"/>
                </a:solidFill>
              </a:rPr>
              <a:t> (</a:t>
            </a:r>
            <a:r>
              <a:rPr lang="en-US" sz="2000" b="1" i="1" dirty="0">
                <a:solidFill>
                  <a:srgbClr val="000000"/>
                </a:solidFill>
              </a:rPr>
              <a:t>TACO</a:t>
            </a:r>
            <a:r>
              <a:rPr lang="en-US" sz="2000" i="1" dirty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 Feb 2024.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ACM Digital Library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6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Presented at the </a:t>
            </a:r>
            <a:r>
              <a:rPr lang="en-US" sz="2000" dirty="0">
                <a:hlinkClick r:id="rId7"/>
              </a:rPr>
              <a:t>19th HiPEAC Conference</a:t>
            </a:r>
            <a:r>
              <a:rPr lang="en-US" sz="2000" dirty="0">
                <a:solidFill>
                  <a:srgbClr val="000000"/>
                </a:solidFill>
              </a:rPr>
              <a:t>, Munich, Germany, January 2024.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8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hlinkClick r:id="rId9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10"/>
              </a:rPr>
              <a:t>Talk Video HiPEAC 2024</a:t>
            </a:r>
            <a:r>
              <a:rPr lang="en-US" sz="2000" dirty="0">
                <a:solidFill>
                  <a:srgbClr val="000000"/>
                </a:solidFill>
              </a:rPr>
              <a:t>] (35 minutes)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11"/>
              </a:rPr>
              <a:t>ApHMM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8242C7-B7C3-C40C-64C1-EB8D58B2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3D8579-5C69-2045-028A-4433CF91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ctr">
            <a:noAutofit/>
          </a:bodyPr>
          <a:lstStyle/>
          <a:p>
            <a:r>
              <a:rPr lang="en-US" dirty="0"/>
              <a:t>Accelerating ML &amp; Genome Graphs </a:t>
            </a:r>
            <a:r>
              <a:rPr lang="en-US" sz="2400" dirty="0"/>
              <a:t>[ACM TACO '24]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7FF4F-8256-6354-EB12-814F5B3372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295259"/>
            <a:ext cx="8496944" cy="22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91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EC2F59-9CF4-F992-9C45-68DB7521E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42" y="866164"/>
            <a:ext cx="11781295" cy="5644562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Gagandeep Singh,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Kristof </a:t>
            </a:r>
            <a:r>
              <a:rPr lang="en-US" sz="2000" dirty="0" err="1">
                <a:solidFill>
                  <a:srgbClr val="000000"/>
                </a:solidFill>
              </a:rPr>
              <a:t>Denolf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Alireza </a:t>
            </a:r>
            <a:r>
              <a:rPr lang="en-US" sz="2000" dirty="0" err="1">
                <a:solidFill>
                  <a:srgbClr val="000000"/>
                </a:solidFill>
              </a:rPr>
              <a:t>Khodamoradi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Henk </a:t>
            </a:r>
            <a:r>
              <a:rPr lang="en-US" sz="2000" dirty="0" err="1">
                <a:solidFill>
                  <a:srgbClr val="000000"/>
                </a:solidFill>
              </a:rPr>
              <a:t>Corporaal</a:t>
            </a:r>
            <a:r>
              <a:rPr lang="en-US" sz="2000" dirty="0">
                <a:solidFill>
                  <a:srgbClr val="000000"/>
                </a:solidFill>
              </a:rPr>
              <a:t>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"RUBICON: A Framework for Designing Efficient Deep Learning-Based Genomic Basecallers"</a:t>
            </a:r>
            <a:br>
              <a:rPr lang="en-US" sz="2000" dirty="0"/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Genome Biology</a:t>
            </a:r>
            <a:r>
              <a:rPr lang="en-US" sz="2000" dirty="0">
                <a:solidFill>
                  <a:srgbClr val="000000"/>
                </a:solidFill>
              </a:rPr>
              <a:t>, February 2024.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6"/>
              </a:rPr>
              <a:t>Online link at Genome Biology Journal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7"/>
              </a:rPr>
              <a:t>RUBICON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D95D4A-A315-EFCF-FEE4-E2FFDC87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E91BDB-CC40-CEE2-115E-1558CF05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Translating Raw Signals using ML </a:t>
            </a:r>
            <a:r>
              <a:rPr lang="en-US" sz="2400" dirty="0"/>
              <a:t>[Genome Biology '24]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E142C-A5D7-BC1C-EA61-FDE19E626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1" y="3190388"/>
            <a:ext cx="10005077" cy="28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70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B3C8C-D17D-F0E5-0375-0D24835C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M.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Gagandeep Singh,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Joel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Mohammad </a:t>
            </a:r>
            <a:r>
              <a:rPr lang="en-US" sz="2000" dirty="0" err="1">
                <a:solidFill>
                  <a:srgbClr val="000000"/>
                </a:solidFill>
              </a:rPr>
              <a:t>Sadrosadati</a:t>
            </a:r>
            <a:r>
              <a:rPr lang="en-US" sz="2000" dirty="0">
                <a:solidFill>
                  <a:srgbClr val="000000"/>
                </a:solidFill>
              </a:rPr>
              <a:t>, 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Can Alkan, and 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"TargetCall: Eliminating the Wasted Computation in Basecalling</a:t>
            </a:r>
            <a:b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Pre-Basecalling Filtering"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  <a:hlinkClick r:id="rId4"/>
              </a:rPr>
              <a:t>Frontiers in Genetics</a:t>
            </a:r>
            <a:r>
              <a:rPr lang="en-US" sz="2000" i="1" dirty="0">
                <a:solidFill>
                  <a:srgbClr val="000000"/>
                </a:solidFill>
              </a:rPr>
              <a:t>,</a:t>
            </a:r>
            <a:r>
              <a:rPr lang="en-US" sz="2000" dirty="0">
                <a:solidFill>
                  <a:srgbClr val="000000"/>
                </a:solidFill>
              </a:rPr>
              <a:t> October 2024.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3"/>
              </a:rPr>
              <a:t>Online link at Frontiers in Genetics Journal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Talk Video at BIO-Arch 2023 Workshop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TargetCall Source Code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00D545-955C-5DEE-E980-6C434542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4D5BAD-00BA-F824-B5BE-7D8BF00A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Eliminating Useless Basecalling </a:t>
            </a:r>
            <a:r>
              <a:rPr lang="en-US" sz="2400" dirty="0"/>
              <a:t>[Frontiers In Genetics '24]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95F1D-F294-6F9E-5E21-CD85DCD1F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38" y="3508234"/>
            <a:ext cx="6103924" cy="28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09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A2787-0888-307D-DAD6-16D28D21D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Taha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Shahroodi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 Gagandeep Singh, Mahdi Zahedi,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Haiyu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 Mao, Joel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Lindegger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sz="2000" u="sng" kern="0" dirty="0">
                <a:solidFill>
                  <a:srgbClr val="000000"/>
                </a:solidFill>
                <a:ea typeface="+mn-ea"/>
                <a:cs typeface="+mn-cs"/>
              </a:rPr>
              <a:t>Can Firtina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</a:t>
            </a:r>
            <a:b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Stephan Wong, Onur Mutlu, and Said </a:t>
            </a:r>
            <a:r>
              <a:rPr lang="en-US" sz="2000" kern="0" dirty="0" err="1">
                <a:solidFill>
                  <a:srgbClr val="000000"/>
                </a:solidFill>
                <a:ea typeface="+mn-ea"/>
                <a:cs typeface="+mn-cs"/>
              </a:rPr>
              <a:t>Hamdioui</a:t>
            </a:r>
            <a: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  <a:t>,</a:t>
            </a:r>
            <a:b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</a:rPr>
              <a:t>"</a:t>
            </a: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Swordfish: A Framework for Evaluating Deep Neural Network-based Basecalling</a:t>
            </a:r>
            <a:br>
              <a:rPr lang="en-US" sz="2000" b="1" kern="0" dirty="0">
                <a:solidFill>
                  <a:srgbClr val="4473C4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Computation-In-Memory with Non-Ideal Memristors</a:t>
            </a:r>
            <a:r>
              <a:rPr lang="en-US" sz="2000" b="1" kern="0" dirty="0">
                <a:solidFill>
                  <a:srgbClr val="4473C4"/>
                </a:solidFill>
                <a:ea typeface="+mn-ea"/>
                <a:cs typeface="+mn-cs"/>
              </a:rPr>
              <a:t>"</a:t>
            </a:r>
            <a:br>
              <a:rPr lang="en-US" sz="2000" kern="0" dirty="0">
                <a:solidFill>
                  <a:srgbClr val="0000FF"/>
                </a:solidFill>
                <a:ea typeface="+mn-ea"/>
                <a:cs typeface="+mn-cs"/>
              </a:rPr>
            </a:b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</a:rPr>
              <a:t>Proceedings of the </a:t>
            </a: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  <a:hlinkClick r:id="rId4"/>
              </a:rPr>
              <a:t>56th International Symposium on Microarchitecture </a:t>
            </a: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2000" b="1" i="1" kern="0" dirty="0">
                <a:solidFill>
                  <a:srgbClr val="000000"/>
                </a:solidFill>
                <a:ea typeface="+mn-ea"/>
                <a:cs typeface="+mn-cs"/>
              </a:rPr>
              <a:t>MICRO</a:t>
            </a:r>
            <a:r>
              <a:rPr lang="en-US" sz="2000" i="1" kern="0" dirty="0">
                <a:solidFill>
                  <a:srgbClr val="000000"/>
                </a:solidFill>
                <a:ea typeface="+mn-ea"/>
                <a:cs typeface="+mn-cs"/>
              </a:rPr>
              <a:t>), Toronto, ON, Canada, November 2023.</a:t>
            </a:r>
            <a:br>
              <a:rPr lang="en-US" sz="2000" kern="0" dirty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5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/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hlinkClick r:id="rId7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AD7224-FC3E-0E8A-AC3E-D1AB0883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46279-BE0E-577D-1EAB-C3CC43B2D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Basecalling using PIM </a:t>
            </a:r>
            <a:r>
              <a:rPr lang="en-US" sz="2400" dirty="0"/>
              <a:t>[MICRO '23]</a:t>
            </a:r>
          </a:p>
        </p:txBody>
      </p:sp>
      <p:pic>
        <p:nvPicPr>
          <p:cNvPr id="6" name="Picture 5" descr="A close-up of a computer&#10;&#10;Description automatically generated">
            <a:extLst>
              <a:ext uri="{FF2B5EF4-FFF2-40B4-BE49-F238E27FC236}">
                <a16:creationId xmlns:a16="http://schemas.microsoft.com/office/drawing/2014/main" id="{C1F8311E-7ECA-D941-709A-5C84BFAD0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64" y="3429000"/>
            <a:ext cx="10235673" cy="25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71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10A9-5C94-BF2F-1FDA-B09A995B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venir Next" panose="020B0503020202020204"/>
              </a:rPr>
              <a:t>DNN Hardware Acceleration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9A367-133B-DD3C-C12B-255225706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34</a:t>
            </a:fld>
            <a:endParaRPr lang="en-US"/>
          </a:p>
        </p:txBody>
      </p:sp>
      <p:sp>
        <p:nvSpPr>
          <p:cNvPr id="4" name="Down Arrow 7">
            <a:extLst>
              <a:ext uri="{FF2B5EF4-FFF2-40B4-BE49-F238E27FC236}">
                <a16:creationId xmlns:a16="http://schemas.microsoft.com/office/drawing/2014/main" id="{AF5F7940-5BD0-3313-47EE-286D8B3F73B5}"/>
              </a:ext>
            </a:extLst>
          </p:cNvPr>
          <p:cNvSpPr/>
          <p:nvPr/>
        </p:nvSpPr>
        <p:spPr>
          <a:xfrm>
            <a:off x="8292002" y="3610378"/>
            <a:ext cx="674915" cy="78426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venir Next" panose="020B0503020202020204"/>
            </a:endParaRPr>
          </a:p>
        </p:txBody>
      </p:sp>
      <p:sp>
        <p:nvSpPr>
          <p:cNvPr id="5" name="Down Arrow 8">
            <a:extLst>
              <a:ext uri="{FF2B5EF4-FFF2-40B4-BE49-F238E27FC236}">
                <a16:creationId xmlns:a16="http://schemas.microsoft.com/office/drawing/2014/main" id="{CDA769A0-2C2D-CF8F-F357-D48B85C77087}"/>
              </a:ext>
            </a:extLst>
          </p:cNvPr>
          <p:cNvSpPr/>
          <p:nvPr/>
        </p:nvSpPr>
        <p:spPr>
          <a:xfrm>
            <a:off x="3690538" y="3610378"/>
            <a:ext cx="674915" cy="784261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venir Next" panose="020B050302020202020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C24535-6085-F9FC-228A-E065D70766CA}"/>
              </a:ext>
            </a:extLst>
          </p:cNvPr>
          <p:cNvSpPr/>
          <p:nvPr/>
        </p:nvSpPr>
        <p:spPr>
          <a:xfrm>
            <a:off x="2718169" y="841441"/>
            <a:ext cx="7344478" cy="70046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venir Next" panose="020B0503020202020204"/>
                <a:cs typeface="Arial" panose="020B0604020202020204" pitchFamily="34" charset="0"/>
              </a:rPr>
              <a:t>DNN execution is dominated by: 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1C1F13E-D3DC-1F03-6DDB-D9D9B11D4888}"/>
              </a:ext>
            </a:extLst>
          </p:cNvPr>
          <p:cNvSpPr/>
          <p:nvPr/>
        </p:nvSpPr>
        <p:spPr>
          <a:xfrm>
            <a:off x="2042953" y="4394639"/>
            <a:ext cx="3970086" cy="2009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Memristor-based crossbars support VMM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77D02629-9837-7C66-E047-E49F499CF166}"/>
              </a:ext>
            </a:extLst>
          </p:cNvPr>
          <p:cNvSpPr/>
          <p:nvPr/>
        </p:nvSpPr>
        <p:spPr>
          <a:xfrm>
            <a:off x="2042953" y="1601317"/>
            <a:ext cx="3970086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457200"/>
            <a:r>
              <a:rPr lang="en-US" sz="2800">
                <a:solidFill>
                  <a:schemeClr val="tx1"/>
                </a:solidFill>
                <a:latin typeface="Avenir Next" panose="020B0503020202020204"/>
              </a:rPr>
              <a:t>Vector-Matrix Multiplication (VMM)</a:t>
            </a:r>
            <a:endParaRPr lang="en-US" sz="2800" dirty="0">
              <a:solidFill>
                <a:schemeClr val="tx1"/>
              </a:solidFill>
              <a:latin typeface="Avenir Next" panose="020B0503020202020204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E69BE6-3F01-13BC-0E5B-5DE35B60064B}"/>
              </a:ext>
            </a:extLst>
          </p:cNvPr>
          <p:cNvSpPr/>
          <p:nvPr/>
        </p:nvSpPr>
        <p:spPr>
          <a:xfrm>
            <a:off x="6644416" y="1601317"/>
            <a:ext cx="3970086" cy="200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Data movement between memory and accelerator</a:t>
            </a:r>
          </a:p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(e.g., GPU or TPU)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A109D53B-AD00-EB5F-DFDE-5C6B9E2A8935}"/>
              </a:ext>
            </a:extLst>
          </p:cNvPr>
          <p:cNvSpPr/>
          <p:nvPr/>
        </p:nvSpPr>
        <p:spPr>
          <a:xfrm>
            <a:off x="6644416" y="4394639"/>
            <a:ext cx="3970086" cy="20090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857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dirty="0">
                <a:solidFill>
                  <a:schemeClr val="tx1"/>
                </a:solidFill>
                <a:latin typeface="Avenir Next" panose="020B0503020202020204"/>
              </a:rPr>
              <a:t>Processing in Memory (PIM) minimizes data movement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3DB3E8-8083-7189-7590-E41E60156058}"/>
              </a:ext>
            </a:extLst>
          </p:cNvPr>
          <p:cNvSpPr/>
          <p:nvPr/>
        </p:nvSpPr>
        <p:spPr>
          <a:xfrm>
            <a:off x="-1842" y="843279"/>
            <a:ext cx="12193842" cy="5721183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17E137B-A6FD-65C1-E2A2-FCE1320DE56B}"/>
              </a:ext>
            </a:extLst>
          </p:cNvPr>
          <p:cNvSpPr/>
          <p:nvPr/>
        </p:nvSpPr>
        <p:spPr>
          <a:xfrm>
            <a:off x="-218209" y="3003441"/>
            <a:ext cx="12531436" cy="1457844"/>
          </a:xfrm>
          <a:prstGeom prst="roundRect">
            <a:avLst>
              <a:gd name="adj" fmla="val 0"/>
            </a:avLst>
          </a:prstGeom>
          <a:solidFill>
            <a:srgbClr val="E5EFFF"/>
          </a:solidFill>
          <a:ln w="57150" cap="sq">
            <a:solidFill>
              <a:srgbClr val="4473C4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Avenir Next" panose="020B0503020202020204"/>
                <a:cs typeface="Arial" panose="020B0604020202020204" pitchFamily="34" charset="0"/>
              </a:rPr>
              <a:t>Memristor-based PIM for DNN Acceleration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FD02E6-DB0F-02EE-1141-251666A969C3}"/>
              </a:ext>
            </a:extLst>
          </p:cNvPr>
          <p:cNvSpPr txBox="1"/>
          <p:nvPr/>
        </p:nvSpPr>
        <p:spPr>
          <a:xfrm>
            <a:off x="0" y="6510727"/>
            <a:ext cx="10420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[Ankit+, ASPLOS 2019], [Chi+, ISCA 2016],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[Lou+, PACT2020],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[</a:t>
            </a:r>
            <a:r>
              <a:rPr lang="en-US" sz="1800" b="1" dirty="0" err="1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Shafiee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  <a:latin typeface="Avenir Next" panose="020B0503020202020204"/>
                <a:cs typeface="Lato" panose="020F0502020204030203" pitchFamily="34" charset="0"/>
              </a:rPr>
              <a:t>+, ISCA 2016]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venir Next" panose="020B0503020202020204"/>
              <a:cs typeface="Lato" panose="020F0502020204030203" pitchFamily="34" charset="0"/>
            </a:endParaRPr>
          </a:p>
          <a:p>
            <a:pPr lvl="1"/>
            <a:endParaRPr lang="en-US" b="1" dirty="0">
              <a:solidFill>
                <a:schemeClr val="bg2">
                  <a:lumMod val="50000"/>
                </a:schemeClr>
              </a:solidFill>
              <a:latin typeface="Avenir Next" panose="020B0503020202020204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2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7D67-C0E3-D3BD-DD0C-72FBADC2F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A631-3F3E-A30A-0922-9948A1B2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VMM in Memristor-based Crossbars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39FFC-036C-59A8-AEDC-78466D365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35</a:t>
            </a:fld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52CA568E-B31E-9564-1EE5-CABC0E524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051" y="2084461"/>
            <a:ext cx="2394612" cy="987092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CF38D0EF-3F19-D5C6-A941-98BB9CA80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54" y="2410153"/>
            <a:ext cx="399943" cy="399943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74F5F389-669F-F5CD-FB67-F6E33936A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111" y="1271181"/>
            <a:ext cx="2504052" cy="2707083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4F4475DC-3827-DA47-19A6-1ECD81265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7136" y="2193827"/>
            <a:ext cx="2048885" cy="731744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616D4762-C7E5-40BD-C4FB-6D0FC81D7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623" y="2084461"/>
            <a:ext cx="846584" cy="94064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A25B031E-B28B-C8BC-4D66-0855D7C4A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9072" y="1080498"/>
            <a:ext cx="3655361" cy="34609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7">
            <a:extLst>
              <a:ext uri="{FF2B5EF4-FFF2-40B4-BE49-F238E27FC236}">
                <a16:creationId xmlns:a16="http://schemas.microsoft.com/office/drawing/2014/main" id="{99ED8EC0-078B-0A14-13D4-9DC95E98C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5244" y="1183306"/>
            <a:ext cx="1189586" cy="2808203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DB0E4C47-D7FD-F1C1-BC19-8B40A39A3A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0200" y="4473213"/>
            <a:ext cx="3117315" cy="986492"/>
          </a:xfrm>
          <a:prstGeom prst="rect">
            <a:avLst/>
          </a:prstGeom>
        </p:spPr>
      </p:pic>
      <p:cxnSp>
        <p:nvCxnSpPr>
          <p:cNvPr id="12" name="直接箭头连接符 22">
            <a:extLst>
              <a:ext uri="{FF2B5EF4-FFF2-40B4-BE49-F238E27FC236}">
                <a16:creationId xmlns:a16="http://schemas.microsoft.com/office/drawing/2014/main" id="{22D679E2-8850-A5C6-ED80-761DE4577B59}"/>
              </a:ext>
            </a:extLst>
          </p:cNvPr>
          <p:cNvCxnSpPr/>
          <p:nvPr/>
        </p:nvCxnSpPr>
        <p:spPr>
          <a:xfrm flipH="1">
            <a:off x="5110700" y="1449691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47">
            <a:extLst>
              <a:ext uri="{FF2B5EF4-FFF2-40B4-BE49-F238E27FC236}">
                <a16:creationId xmlns:a16="http://schemas.microsoft.com/office/drawing/2014/main" id="{90FC231F-E0D7-ECAA-9734-23F384D162E4}"/>
              </a:ext>
            </a:extLst>
          </p:cNvPr>
          <p:cNvGrpSpPr/>
          <p:nvPr/>
        </p:nvGrpSpPr>
        <p:grpSpPr>
          <a:xfrm>
            <a:off x="4279856" y="1467896"/>
            <a:ext cx="830844" cy="2236488"/>
            <a:chOff x="2382229" y="2776110"/>
            <a:chExt cx="830844" cy="2236488"/>
          </a:xfrm>
        </p:grpSpPr>
        <p:grpSp>
          <p:nvGrpSpPr>
            <p:cNvPr id="14" name="组合 46">
              <a:extLst>
                <a:ext uri="{FF2B5EF4-FFF2-40B4-BE49-F238E27FC236}">
                  <a16:creationId xmlns:a16="http://schemas.microsoft.com/office/drawing/2014/main" id="{25ED1D32-8FF1-E0CF-F70C-E52BD769E2B9}"/>
                </a:ext>
              </a:extLst>
            </p:cNvPr>
            <p:cNvGrpSpPr/>
            <p:nvPr/>
          </p:nvGrpSpPr>
          <p:grpSpPr>
            <a:xfrm>
              <a:off x="2382229" y="2776110"/>
              <a:ext cx="830844" cy="1493556"/>
              <a:chOff x="2382229" y="2776110"/>
              <a:chExt cx="830844" cy="1493556"/>
            </a:xfrm>
          </p:grpSpPr>
          <p:cxnSp>
            <p:nvCxnSpPr>
              <p:cNvPr id="16" name="直接连接符 3">
                <a:extLst>
                  <a:ext uri="{FF2B5EF4-FFF2-40B4-BE49-F238E27FC236}">
                    <a16:creationId xmlns:a16="http://schemas.microsoft.com/office/drawing/2014/main" id="{4CE4FCBE-6623-232E-B8D8-7E06648AA243}"/>
                  </a:ext>
                </a:extLst>
              </p:cNvPr>
              <p:cNvCxnSpPr/>
              <p:nvPr/>
            </p:nvCxnSpPr>
            <p:spPr>
              <a:xfrm>
                <a:off x="2412583" y="2776110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26">
                <a:extLst>
                  <a:ext uri="{FF2B5EF4-FFF2-40B4-BE49-F238E27FC236}">
                    <a16:creationId xmlns:a16="http://schemas.microsoft.com/office/drawing/2014/main" id="{6ECD7E0A-3517-2E5D-FA7C-922055CFA733}"/>
                  </a:ext>
                </a:extLst>
              </p:cNvPr>
              <p:cNvCxnSpPr/>
              <p:nvPr/>
            </p:nvCxnSpPr>
            <p:spPr>
              <a:xfrm>
                <a:off x="2412583" y="354584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27">
                <a:extLst>
                  <a:ext uri="{FF2B5EF4-FFF2-40B4-BE49-F238E27FC236}">
                    <a16:creationId xmlns:a16="http://schemas.microsoft.com/office/drawing/2014/main" id="{4417FBAD-4A5F-0523-D1F3-D02EB19CB31F}"/>
                  </a:ext>
                </a:extLst>
              </p:cNvPr>
              <p:cNvCxnSpPr/>
              <p:nvPr/>
            </p:nvCxnSpPr>
            <p:spPr>
              <a:xfrm>
                <a:off x="2382229" y="426966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直接连接符 28">
              <a:extLst>
                <a:ext uri="{FF2B5EF4-FFF2-40B4-BE49-F238E27FC236}">
                  <a16:creationId xmlns:a16="http://schemas.microsoft.com/office/drawing/2014/main" id="{27B0DF66-C8DB-B070-C49E-B9BF8CEB7EC6}"/>
                </a:ext>
              </a:extLst>
            </p:cNvPr>
            <p:cNvCxnSpPr/>
            <p:nvPr/>
          </p:nvCxnSpPr>
          <p:spPr>
            <a:xfrm>
              <a:off x="2412583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直接箭头连接符 29">
            <a:extLst>
              <a:ext uri="{FF2B5EF4-FFF2-40B4-BE49-F238E27FC236}">
                <a16:creationId xmlns:a16="http://schemas.microsoft.com/office/drawing/2014/main" id="{43949A71-2771-057D-7EE7-5DA81AC19411}"/>
              </a:ext>
            </a:extLst>
          </p:cNvPr>
          <p:cNvCxnSpPr/>
          <p:nvPr/>
        </p:nvCxnSpPr>
        <p:spPr>
          <a:xfrm flipH="1">
            <a:off x="5934125" y="1469051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30">
            <a:extLst>
              <a:ext uri="{FF2B5EF4-FFF2-40B4-BE49-F238E27FC236}">
                <a16:creationId xmlns:a16="http://schemas.microsoft.com/office/drawing/2014/main" id="{27DBFF62-906A-10D5-6D97-6DDE395F90BB}"/>
              </a:ext>
            </a:extLst>
          </p:cNvPr>
          <p:cNvCxnSpPr/>
          <p:nvPr/>
        </p:nvCxnSpPr>
        <p:spPr>
          <a:xfrm flipH="1">
            <a:off x="6799941" y="1458388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31">
            <a:extLst>
              <a:ext uri="{FF2B5EF4-FFF2-40B4-BE49-F238E27FC236}">
                <a16:creationId xmlns:a16="http://schemas.microsoft.com/office/drawing/2014/main" id="{86417C45-A998-9EFF-CEAC-9D91F5F80045}"/>
              </a:ext>
            </a:extLst>
          </p:cNvPr>
          <p:cNvCxnSpPr/>
          <p:nvPr/>
        </p:nvCxnSpPr>
        <p:spPr>
          <a:xfrm flipH="1">
            <a:off x="7591600" y="1469051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48">
            <a:extLst>
              <a:ext uri="{FF2B5EF4-FFF2-40B4-BE49-F238E27FC236}">
                <a16:creationId xmlns:a16="http://schemas.microsoft.com/office/drawing/2014/main" id="{BB3C5A5F-DB9A-E420-ED6F-87C8D2CB4517}"/>
              </a:ext>
            </a:extLst>
          </p:cNvPr>
          <p:cNvGrpSpPr/>
          <p:nvPr/>
        </p:nvGrpSpPr>
        <p:grpSpPr>
          <a:xfrm>
            <a:off x="5102943" y="1467896"/>
            <a:ext cx="830844" cy="2236488"/>
            <a:chOff x="3205316" y="2776110"/>
            <a:chExt cx="830844" cy="2236488"/>
          </a:xfrm>
        </p:grpSpPr>
        <p:cxnSp>
          <p:nvCxnSpPr>
            <p:cNvPr id="23" name="直接连接符 32">
              <a:extLst>
                <a:ext uri="{FF2B5EF4-FFF2-40B4-BE49-F238E27FC236}">
                  <a16:creationId xmlns:a16="http://schemas.microsoft.com/office/drawing/2014/main" id="{C377A87C-E931-C9DE-C8C0-9BF99611DECA}"/>
                </a:ext>
              </a:extLst>
            </p:cNvPr>
            <p:cNvCxnSpPr/>
            <p:nvPr/>
          </p:nvCxnSpPr>
          <p:spPr>
            <a:xfrm>
              <a:off x="3235670" y="2776110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33">
              <a:extLst>
                <a:ext uri="{FF2B5EF4-FFF2-40B4-BE49-F238E27FC236}">
                  <a16:creationId xmlns:a16="http://schemas.microsoft.com/office/drawing/2014/main" id="{5C222A3B-E917-3908-B08B-FBC6EAA59D58}"/>
                </a:ext>
              </a:extLst>
            </p:cNvPr>
            <p:cNvCxnSpPr/>
            <p:nvPr/>
          </p:nvCxnSpPr>
          <p:spPr>
            <a:xfrm>
              <a:off x="3235670" y="354584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4">
              <a:extLst>
                <a:ext uri="{FF2B5EF4-FFF2-40B4-BE49-F238E27FC236}">
                  <a16:creationId xmlns:a16="http://schemas.microsoft.com/office/drawing/2014/main" id="{2741C763-714F-5672-FC11-6E1EDE9D163B}"/>
                </a:ext>
              </a:extLst>
            </p:cNvPr>
            <p:cNvCxnSpPr/>
            <p:nvPr/>
          </p:nvCxnSpPr>
          <p:spPr>
            <a:xfrm>
              <a:off x="3205316" y="426966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35">
              <a:extLst>
                <a:ext uri="{FF2B5EF4-FFF2-40B4-BE49-F238E27FC236}">
                  <a16:creationId xmlns:a16="http://schemas.microsoft.com/office/drawing/2014/main" id="{A5EAFE16-A61F-1477-FD3C-4450AD46BE7C}"/>
                </a:ext>
              </a:extLst>
            </p:cNvPr>
            <p:cNvCxnSpPr/>
            <p:nvPr/>
          </p:nvCxnSpPr>
          <p:spPr>
            <a:xfrm>
              <a:off x="3235670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40">
            <a:extLst>
              <a:ext uri="{FF2B5EF4-FFF2-40B4-BE49-F238E27FC236}">
                <a16:creationId xmlns:a16="http://schemas.microsoft.com/office/drawing/2014/main" id="{E2AE1C98-7FE7-A489-8FEE-82AF83F100F6}"/>
              </a:ext>
            </a:extLst>
          </p:cNvPr>
          <p:cNvGrpSpPr/>
          <p:nvPr/>
        </p:nvGrpSpPr>
        <p:grpSpPr>
          <a:xfrm>
            <a:off x="5917084" y="1469051"/>
            <a:ext cx="896170" cy="2236488"/>
            <a:chOff x="4019457" y="2777265"/>
            <a:chExt cx="830844" cy="2236488"/>
          </a:xfrm>
        </p:grpSpPr>
        <p:cxnSp>
          <p:nvCxnSpPr>
            <p:cNvPr id="28" name="直接连接符 36">
              <a:extLst>
                <a:ext uri="{FF2B5EF4-FFF2-40B4-BE49-F238E27FC236}">
                  <a16:creationId xmlns:a16="http://schemas.microsoft.com/office/drawing/2014/main" id="{C287C98E-AE64-0030-5481-927EC1802596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37">
              <a:extLst>
                <a:ext uri="{FF2B5EF4-FFF2-40B4-BE49-F238E27FC236}">
                  <a16:creationId xmlns:a16="http://schemas.microsoft.com/office/drawing/2014/main" id="{1512C618-4F9C-994E-BB63-47494CC43BDB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38">
              <a:extLst>
                <a:ext uri="{FF2B5EF4-FFF2-40B4-BE49-F238E27FC236}">
                  <a16:creationId xmlns:a16="http://schemas.microsoft.com/office/drawing/2014/main" id="{192DF397-092D-3F7E-A885-1F8D31072144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9">
              <a:extLst>
                <a:ext uri="{FF2B5EF4-FFF2-40B4-BE49-F238E27FC236}">
                  <a16:creationId xmlns:a16="http://schemas.microsoft.com/office/drawing/2014/main" id="{6394F502-DC16-4072-8258-148033ACAF60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41">
            <a:extLst>
              <a:ext uri="{FF2B5EF4-FFF2-40B4-BE49-F238E27FC236}">
                <a16:creationId xmlns:a16="http://schemas.microsoft.com/office/drawing/2014/main" id="{1EE65B6F-77F9-9ABF-62A9-C383B8D0B2E2}"/>
              </a:ext>
            </a:extLst>
          </p:cNvPr>
          <p:cNvGrpSpPr/>
          <p:nvPr/>
        </p:nvGrpSpPr>
        <p:grpSpPr>
          <a:xfrm>
            <a:off x="6763313" y="1463254"/>
            <a:ext cx="851439" cy="2236488"/>
            <a:chOff x="4019457" y="2777265"/>
            <a:chExt cx="830844" cy="2236488"/>
          </a:xfrm>
        </p:grpSpPr>
        <p:cxnSp>
          <p:nvCxnSpPr>
            <p:cNvPr id="33" name="直接连接符 42">
              <a:extLst>
                <a:ext uri="{FF2B5EF4-FFF2-40B4-BE49-F238E27FC236}">
                  <a16:creationId xmlns:a16="http://schemas.microsoft.com/office/drawing/2014/main" id="{04FAAFBD-EEB3-2CF1-593D-A5105B6F6D34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43">
              <a:extLst>
                <a:ext uri="{FF2B5EF4-FFF2-40B4-BE49-F238E27FC236}">
                  <a16:creationId xmlns:a16="http://schemas.microsoft.com/office/drawing/2014/main" id="{2E2535E0-3289-0DA3-6FA0-A9E3682083D1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44">
              <a:extLst>
                <a:ext uri="{FF2B5EF4-FFF2-40B4-BE49-F238E27FC236}">
                  <a16:creationId xmlns:a16="http://schemas.microsoft.com/office/drawing/2014/main" id="{82D66C06-2403-50C4-BCF8-69D1FEA954F0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45">
              <a:extLst>
                <a:ext uri="{FF2B5EF4-FFF2-40B4-BE49-F238E27FC236}">
                  <a16:creationId xmlns:a16="http://schemas.microsoft.com/office/drawing/2014/main" id="{9C6B70A1-0E0B-E82C-9BC4-02C44DF709C3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Content Placeholder 4">
            <a:extLst>
              <a:ext uri="{FF2B5EF4-FFF2-40B4-BE49-F238E27FC236}">
                <a16:creationId xmlns:a16="http://schemas.microsoft.com/office/drawing/2014/main" id="{D5C71782-0227-46BA-FC6A-97C0EF005366}"/>
              </a:ext>
            </a:extLst>
          </p:cNvPr>
          <p:cNvSpPr txBox="1">
            <a:spLocks/>
          </p:cNvSpPr>
          <p:nvPr/>
        </p:nvSpPr>
        <p:spPr>
          <a:xfrm rot="16200000">
            <a:off x="3144601" y="2420999"/>
            <a:ext cx="2763708" cy="2883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Font typeface="Arial" panose="020B0604020202020204" pitchFamily="34" charset="0"/>
              <a:buNone/>
            </a:pPr>
            <a:r>
              <a:rPr lang="en-US" sz="1400" b="1" dirty="0">
                <a:cs typeface="Lato" panose="020F0502020204030203" pitchFamily="34" charset="0"/>
              </a:rPr>
              <a:t>Digital to Analog Converters</a:t>
            </a:r>
            <a:endParaRPr lang="en-US" sz="1400" dirty="0">
              <a:cs typeface="Lato" panose="020F0502020204030203" pitchFamily="34" charset="0"/>
            </a:endParaRPr>
          </a:p>
        </p:txBody>
      </p:sp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67131E56-6D9E-ED07-6EAC-BBE9E67572BC}"/>
              </a:ext>
            </a:extLst>
          </p:cNvPr>
          <p:cNvSpPr txBox="1">
            <a:spLocks/>
          </p:cNvSpPr>
          <p:nvPr/>
        </p:nvSpPr>
        <p:spPr>
          <a:xfrm>
            <a:off x="5006127" y="4227889"/>
            <a:ext cx="2750823" cy="2406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4000" indent="-243000" algn="l" defTabSz="685800" rtl="0" eaLnBrk="1" latinLnBrk="0" hangingPunct="1">
              <a:lnSpc>
                <a:spcPct val="90000"/>
              </a:lnSpc>
              <a:spcBef>
                <a:spcPts val="1063"/>
              </a:spcBef>
              <a:buClr>
                <a:schemeClr val="tx1"/>
              </a:buClr>
              <a:buSzPct val="45000"/>
              <a:buFont typeface="Wingdings" charset="2"/>
              <a:buChar char=""/>
              <a:defRPr sz="24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Cambria" panose="02040503050406030204" pitchFamily="18" charset="0"/>
              <a:buChar char="-"/>
              <a:defRPr sz="20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None/>
            </a:pPr>
            <a:r>
              <a:rPr lang="en-US" sz="1400" b="1" dirty="0">
                <a:cs typeface="Lato" panose="020F0502020204030203" pitchFamily="34" charset="0"/>
              </a:rPr>
              <a:t>Analog to Digital Converters</a:t>
            </a:r>
            <a:endParaRPr lang="en-US" sz="1400" dirty="0"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9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CE316-8EE9-87AD-B742-32C8CA63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2B0E5-A8AC-1737-7C31-89AC9FA9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Non-idealities in Memristor-based Crossbars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D44C4F-7F2C-2D1E-76FA-ECE16ED19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36</a:t>
            </a:fld>
            <a:endParaRPr lang="en-US"/>
          </a:p>
        </p:txBody>
      </p:sp>
      <p:pic>
        <p:nvPicPr>
          <p:cNvPr id="4" name="图片 10">
            <a:extLst>
              <a:ext uri="{FF2B5EF4-FFF2-40B4-BE49-F238E27FC236}">
                <a16:creationId xmlns:a16="http://schemas.microsoft.com/office/drawing/2014/main" id="{CA2DCE82-90E4-1690-EEEC-C643F27AA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073" y="1080502"/>
            <a:ext cx="3655361" cy="346092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E83F544-A249-4249-5C03-85E380F6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45" y="1183310"/>
            <a:ext cx="1189586" cy="2808203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B4CE6DED-658C-4567-22AE-23934452F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01" y="4473217"/>
            <a:ext cx="3117315" cy="986492"/>
          </a:xfrm>
          <a:prstGeom prst="rect">
            <a:avLst/>
          </a:prstGeom>
        </p:spPr>
      </p:pic>
      <p:cxnSp>
        <p:nvCxnSpPr>
          <p:cNvPr id="7" name="直接箭头连接符 22">
            <a:extLst>
              <a:ext uri="{FF2B5EF4-FFF2-40B4-BE49-F238E27FC236}">
                <a16:creationId xmlns:a16="http://schemas.microsoft.com/office/drawing/2014/main" id="{D205AA92-5073-7BC1-289A-25E5AA06A454}"/>
              </a:ext>
            </a:extLst>
          </p:cNvPr>
          <p:cNvCxnSpPr/>
          <p:nvPr/>
        </p:nvCxnSpPr>
        <p:spPr>
          <a:xfrm flipH="1">
            <a:off x="5110701" y="1449695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47">
            <a:extLst>
              <a:ext uri="{FF2B5EF4-FFF2-40B4-BE49-F238E27FC236}">
                <a16:creationId xmlns:a16="http://schemas.microsoft.com/office/drawing/2014/main" id="{5AAE0BA7-6532-225C-EC8B-447E0A778BB9}"/>
              </a:ext>
            </a:extLst>
          </p:cNvPr>
          <p:cNvGrpSpPr/>
          <p:nvPr/>
        </p:nvGrpSpPr>
        <p:grpSpPr>
          <a:xfrm>
            <a:off x="4279857" y="1467900"/>
            <a:ext cx="830844" cy="2236488"/>
            <a:chOff x="2382229" y="2776110"/>
            <a:chExt cx="830844" cy="2236488"/>
          </a:xfrm>
        </p:grpSpPr>
        <p:grpSp>
          <p:nvGrpSpPr>
            <p:cNvPr id="9" name="组合 46">
              <a:extLst>
                <a:ext uri="{FF2B5EF4-FFF2-40B4-BE49-F238E27FC236}">
                  <a16:creationId xmlns:a16="http://schemas.microsoft.com/office/drawing/2014/main" id="{33938953-A879-EA54-0AFB-4B5397F729A9}"/>
                </a:ext>
              </a:extLst>
            </p:cNvPr>
            <p:cNvGrpSpPr/>
            <p:nvPr/>
          </p:nvGrpSpPr>
          <p:grpSpPr>
            <a:xfrm>
              <a:off x="2382229" y="2776110"/>
              <a:ext cx="830844" cy="1493556"/>
              <a:chOff x="2382229" y="2776110"/>
              <a:chExt cx="830844" cy="1493556"/>
            </a:xfrm>
          </p:grpSpPr>
          <p:cxnSp>
            <p:nvCxnSpPr>
              <p:cNvPr id="11" name="直接连接符 3">
                <a:extLst>
                  <a:ext uri="{FF2B5EF4-FFF2-40B4-BE49-F238E27FC236}">
                    <a16:creationId xmlns:a16="http://schemas.microsoft.com/office/drawing/2014/main" id="{A4A7CB55-C2EC-9901-4EF1-0CF20CE57EF7}"/>
                  </a:ext>
                </a:extLst>
              </p:cNvPr>
              <p:cNvCxnSpPr/>
              <p:nvPr/>
            </p:nvCxnSpPr>
            <p:spPr>
              <a:xfrm>
                <a:off x="2412583" y="2776110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26">
                <a:extLst>
                  <a:ext uri="{FF2B5EF4-FFF2-40B4-BE49-F238E27FC236}">
                    <a16:creationId xmlns:a16="http://schemas.microsoft.com/office/drawing/2014/main" id="{28A4EC93-D4AC-997A-ABE4-CE873FF1BDD3}"/>
                  </a:ext>
                </a:extLst>
              </p:cNvPr>
              <p:cNvCxnSpPr/>
              <p:nvPr/>
            </p:nvCxnSpPr>
            <p:spPr>
              <a:xfrm>
                <a:off x="2412583" y="354584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27">
                <a:extLst>
                  <a:ext uri="{FF2B5EF4-FFF2-40B4-BE49-F238E27FC236}">
                    <a16:creationId xmlns:a16="http://schemas.microsoft.com/office/drawing/2014/main" id="{28B5E952-1890-A693-5C21-4AD889648A21}"/>
                  </a:ext>
                </a:extLst>
              </p:cNvPr>
              <p:cNvCxnSpPr/>
              <p:nvPr/>
            </p:nvCxnSpPr>
            <p:spPr>
              <a:xfrm>
                <a:off x="2382229" y="4269666"/>
                <a:ext cx="80049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直接连接符 28">
              <a:extLst>
                <a:ext uri="{FF2B5EF4-FFF2-40B4-BE49-F238E27FC236}">
                  <a16:creationId xmlns:a16="http://schemas.microsoft.com/office/drawing/2014/main" id="{7D7FDB06-189D-4B36-0A99-582A619EA2B2}"/>
                </a:ext>
              </a:extLst>
            </p:cNvPr>
            <p:cNvCxnSpPr/>
            <p:nvPr/>
          </p:nvCxnSpPr>
          <p:spPr>
            <a:xfrm>
              <a:off x="2412583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直接箭头连接符 29">
            <a:extLst>
              <a:ext uri="{FF2B5EF4-FFF2-40B4-BE49-F238E27FC236}">
                <a16:creationId xmlns:a16="http://schemas.microsoft.com/office/drawing/2014/main" id="{68EDE1E5-105C-FEE8-0772-6E321C31A0EE}"/>
              </a:ext>
            </a:extLst>
          </p:cNvPr>
          <p:cNvCxnSpPr/>
          <p:nvPr/>
        </p:nvCxnSpPr>
        <p:spPr>
          <a:xfrm flipH="1">
            <a:off x="5934126" y="1469055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30">
            <a:extLst>
              <a:ext uri="{FF2B5EF4-FFF2-40B4-BE49-F238E27FC236}">
                <a16:creationId xmlns:a16="http://schemas.microsoft.com/office/drawing/2014/main" id="{F7EBA599-6A24-A2D5-3BFB-5E4BE2D1FAFD}"/>
              </a:ext>
            </a:extLst>
          </p:cNvPr>
          <p:cNvCxnSpPr/>
          <p:nvPr/>
        </p:nvCxnSpPr>
        <p:spPr>
          <a:xfrm flipH="1">
            <a:off x="6799942" y="1458392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31">
            <a:extLst>
              <a:ext uri="{FF2B5EF4-FFF2-40B4-BE49-F238E27FC236}">
                <a16:creationId xmlns:a16="http://schemas.microsoft.com/office/drawing/2014/main" id="{77FC94DB-A1F6-47EA-E707-28B44478BDAC}"/>
              </a:ext>
            </a:extLst>
          </p:cNvPr>
          <p:cNvCxnSpPr/>
          <p:nvPr/>
        </p:nvCxnSpPr>
        <p:spPr>
          <a:xfrm flipH="1">
            <a:off x="7591601" y="1469055"/>
            <a:ext cx="13313" cy="30235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48">
            <a:extLst>
              <a:ext uri="{FF2B5EF4-FFF2-40B4-BE49-F238E27FC236}">
                <a16:creationId xmlns:a16="http://schemas.microsoft.com/office/drawing/2014/main" id="{62D8F6AC-0CBF-5EE8-EDEE-EA78B13A8841}"/>
              </a:ext>
            </a:extLst>
          </p:cNvPr>
          <p:cNvGrpSpPr/>
          <p:nvPr/>
        </p:nvGrpSpPr>
        <p:grpSpPr>
          <a:xfrm>
            <a:off x="5102944" y="1467900"/>
            <a:ext cx="830844" cy="2236488"/>
            <a:chOff x="3205316" y="2776110"/>
            <a:chExt cx="830844" cy="2236488"/>
          </a:xfrm>
        </p:grpSpPr>
        <p:cxnSp>
          <p:nvCxnSpPr>
            <p:cNvPr id="18" name="直接连接符 32">
              <a:extLst>
                <a:ext uri="{FF2B5EF4-FFF2-40B4-BE49-F238E27FC236}">
                  <a16:creationId xmlns:a16="http://schemas.microsoft.com/office/drawing/2014/main" id="{81F921BF-CDBB-1561-4DA3-3ADF9D81993D}"/>
                </a:ext>
              </a:extLst>
            </p:cNvPr>
            <p:cNvCxnSpPr/>
            <p:nvPr/>
          </p:nvCxnSpPr>
          <p:spPr>
            <a:xfrm>
              <a:off x="3235670" y="2776110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33">
              <a:extLst>
                <a:ext uri="{FF2B5EF4-FFF2-40B4-BE49-F238E27FC236}">
                  <a16:creationId xmlns:a16="http://schemas.microsoft.com/office/drawing/2014/main" id="{ABEFBD49-C370-F9F8-D905-1D139D3158D8}"/>
                </a:ext>
              </a:extLst>
            </p:cNvPr>
            <p:cNvCxnSpPr/>
            <p:nvPr/>
          </p:nvCxnSpPr>
          <p:spPr>
            <a:xfrm>
              <a:off x="3235670" y="354584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34">
              <a:extLst>
                <a:ext uri="{FF2B5EF4-FFF2-40B4-BE49-F238E27FC236}">
                  <a16:creationId xmlns:a16="http://schemas.microsoft.com/office/drawing/2014/main" id="{8ECB945D-99FD-CD4A-90B2-C845FE845AE7}"/>
                </a:ext>
              </a:extLst>
            </p:cNvPr>
            <p:cNvCxnSpPr/>
            <p:nvPr/>
          </p:nvCxnSpPr>
          <p:spPr>
            <a:xfrm>
              <a:off x="3205316" y="4269666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35">
              <a:extLst>
                <a:ext uri="{FF2B5EF4-FFF2-40B4-BE49-F238E27FC236}">
                  <a16:creationId xmlns:a16="http://schemas.microsoft.com/office/drawing/2014/main" id="{89481A77-126D-7BD5-DC43-AD316C8B2133}"/>
                </a:ext>
              </a:extLst>
            </p:cNvPr>
            <p:cNvCxnSpPr/>
            <p:nvPr/>
          </p:nvCxnSpPr>
          <p:spPr>
            <a:xfrm>
              <a:off x="3235670" y="5012598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40">
            <a:extLst>
              <a:ext uri="{FF2B5EF4-FFF2-40B4-BE49-F238E27FC236}">
                <a16:creationId xmlns:a16="http://schemas.microsoft.com/office/drawing/2014/main" id="{8ED2E4AC-CDFC-15B6-3619-58250607DAD7}"/>
              </a:ext>
            </a:extLst>
          </p:cNvPr>
          <p:cNvGrpSpPr/>
          <p:nvPr/>
        </p:nvGrpSpPr>
        <p:grpSpPr>
          <a:xfrm>
            <a:off x="5917085" y="1469055"/>
            <a:ext cx="896170" cy="2236488"/>
            <a:chOff x="4019457" y="2777265"/>
            <a:chExt cx="830844" cy="2236488"/>
          </a:xfrm>
        </p:grpSpPr>
        <p:cxnSp>
          <p:nvCxnSpPr>
            <p:cNvPr id="23" name="直接连接符 36">
              <a:extLst>
                <a:ext uri="{FF2B5EF4-FFF2-40B4-BE49-F238E27FC236}">
                  <a16:creationId xmlns:a16="http://schemas.microsoft.com/office/drawing/2014/main" id="{D66507C1-7D05-7D93-1E24-3A7FBBA8AA3B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37">
              <a:extLst>
                <a:ext uri="{FF2B5EF4-FFF2-40B4-BE49-F238E27FC236}">
                  <a16:creationId xmlns:a16="http://schemas.microsoft.com/office/drawing/2014/main" id="{14C9A832-4819-9335-2E1D-1550A6B3FC42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38">
              <a:extLst>
                <a:ext uri="{FF2B5EF4-FFF2-40B4-BE49-F238E27FC236}">
                  <a16:creationId xmlns:a16="http://schemas.microsoft.com/office/drawing/2014/main" id="{8D8C9BB3-B91C-C278-B722-EC8196FD60A8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39">
              <a:extLst>
                <a:ext uri="{FF2B5EF4-FFF2-40B4-BE49-F238E27FC236}">
                  <a16:creationId xmlns:a16="http://schemas.microsoft.com/office/drawing/2014/main" id="{6E2DCB27-0FB8-0120-EC31-AE743B87EF30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41">
            <a:extLst>
              <a:ext uri="{FF2B5EF4-FFF2-40B4-BE49-F238E27FC236}">
                <a16:creationId xmlns:a16="http://schemas.microsoft.com/office/drawing/2014/main" id="{5D25329E-C531-B20E-E9D9-4254DDA10E1B}"/>
              </a:ext>
            </a:extLst>
          </p:cNvPr>
          <p:cNvGrpSpPr/>
          <p:nvPr/>
        </p:nvGrpSpPr>
        <p:grpSpPr>
          <a:xfrm>
            <a:off x="6763314" y="1463258"/>
            <a:ext cx="851439" cy="2236488"/>
            <a:chOff x="4019457" y="2777265"/>
            <a:chExt cx="830844" cy="2236488"/>
          </a:xfrm>
        </p:grpSpPr>
        <p:cxnSp>
          <p:nvCxnSpPr>
            <p:cNvPr id="28" name="直接连接符 42">
              <a:extLst>
                <a:ext uri="{FF2B5EF4-FFF2-40B4-BE49-F238E27FC236}">
                  <a16:creationId xmlns:a16="http://schemas.microsoft.com/office/drawing/2014/main" id="{03629D34-FC68-48F7-2FC4-3C7ADE1D62D8}"/>
                </a:ext>
              </a:extLst>
            </p:cNvPr>
            <p:cNvCxnSpPr/>
            <p:nvPr/>
          </p:nvCxnSpPr>
          <p:spPr>
            <a:xfrm>
              <a:off x="4049811" y="2777265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43">
              <a:extLst>
                <a:ext uri="{FF2B5EF4-FFF2-40B4-BE49-F238E27FC236}">
                  <a16:creationId xmlns:a16="http://schemas.microsoft.com/office/drawing/2014/main" id="{1673A7C5-4C44-6E8A-D3C4-489F18A4B509}"/>
                </a:ext>
              </a:extLst>
            </p:cNvPr>
            <p:cNvCxnSpPr/>
            <p:nvPr/>
          </p:nvCxnSpPr>
          <p:spPr>
            <a:xfrm>
              <a:off x="4049811" y="354700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44">
              <a:extLst>
                <a:ext uri="{FF2B5EF4-FFF2-40B4-BE49-F238E27FC236}">
                  <a16:creationId xmlns:a16="http://schemas.microsoft.com/office/drawing/2014/main" id="{413AE51D-0520-2AFA-3673-F33394B3C59E}"/>
                </a:ext>
              </a:extLst>
            </p:cNvPr>
            <p:cNvCxnSpPr/>
            <p:nvPr/>
          </p:nvCxnSpPr>
          <p:spPr>
            <a:xfrm>
              <a:off x="4019457" y="4270821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45">
              <a:extLst>
                <a:ext uri="{FF2B5EF4-FFF2-40B4-BE49-F238E27FC236}">
                  <a16:creationId xmlns:a16="http://schemas.microsoft.com/office/drawing/2014/main" id="{78A6030E-739A-174D-71AE-3635CB2072E9}"/>
                </a:ext>
              </a:extLst>
            </p:cNvPr>
            <p:cNvCxnSpPr/>
            <p:nvPr/>
          </p:nvCxnSpPr>
          <p:spPr>
            <a:xfrm>
              <a:off x="4049811" y="5013753"/>
              <a:ext cx="800490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982B83A6-4589-23CD-E114-69867151A8BA}"/>
              </a:ext>
            </a:extLst>
          </p:cNvPr>
          <p:cNvSpPr txBox="1">
            <a:spLocks/>
          </p:cNvSpPr>
          <p:nvPr/>
        </p:nvSpPr>
        <p:spPr>
          <a:xfrm rot="16200000">
            <a:off x="3117339" y="2479671"/>
            <a:ext cx="2732300" cy="2023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Font typeface="Arial" panose="020B0604020202020204" pitchFamily="34" charset="0"/>
              <a:buNone/>
            </a:pPr>
            <a:r>
              <a:rPr lang="en-US" sz="1400" b="1" dirty="0">
                <a:cs typeface="Lato" panose="020F0502020204030203" pitchFamily="34" charset="0"/>
              </a:rPr>
              <a:t>Digital to Analog Converters</a:t>
            </a:r>
            <a:endParaRPr lang="en-US" sz="1400" dirty="0">
              <a:cs typeface="Lato" panose="020F0502020204030203" pitchFamily="34" charset="0"/>
            </a:endParaRP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DCA70E2-E6B6-39E7-82D7-3E410D0CD33D}"/>
              </a:ext>
            </a:extLst>
          </p:cNvPr>
          <p:cNvSpPr txBox="1">
            <a:spLocks/>
          </p:cNvSpPr>
          <p:nvPr/>
        </p:nvSpPr>
        <p:spPr>
          <a:xfrm>
            <a:off x="5006128" y="4227893"/>
            <a:ext cx="2750823" cy="2406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24000" indent="-243000" algn="l" defTabSz="685800" rtl="0" eaLnBrk="1" latinLnBrk="0" hangingPunct="1">
              <a:lnSpc>
                <a:spcPct val="90000"/>
              </a:lnSpc>
              <a:spcBef>
                <a:spcPts val="1063"/>
              </a:spcBef>
              <a:buClr>
                <a:schemeClr val="tx1"/>
              </a:buClr>
              <a:buSzPct val="45000"/>
              <a:buFont typeface="Wingdings" charset="2"/>
              <a:buChar char=""/>
              <a:defRPr sz="24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Cambria" panose="02040503050406030204" pitchFamily="18" charset="0"/>
              <a:buChar char="-"/>
              <a:defRPr sz="20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Segoe UI" panose="020B0502040204020203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venir Next"/>
                <a:ea typeface="Lato" panose="020F0502020204030203" pitchFamily="34" charset="0"/>
                <a:cs typeface="Lato" panose="020F0502020204030203" pitchFamily="34" charset="0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000" indent="0">
              <a:buNone/>
            </a:pPr>
            <a:r>
              <a:rPr lang="en-US" sz="1400" b="1" dirty="0">
                <a:cs typeface="Lato" panose="020F0502020204030203" pitchFamily="34" charset="0"/>
              </a:rPr>
              <a:t>Analog to Digital Converters</a:t>
            </a:r>
            <a:endParaRPr lang="en-US" sz="1400" dirty="0">
              <a:cs typeface="Lato" panose="020F0502020204030203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9EB0B1-496F-EF9B-BA16-328CA7CED34E}"/>
              </a:ext>
            </a:extLst>
          </p:cNvPr>
          <p:cNvGrpSpPr/>
          <p:nvPr/>
        </p:nvGrpSpPr>
        <p:grpSpPr>
          <a:xfrm>
            <a:off x="1688828" y="1067362"/>
            <a:ext cx="2875403" cy="1186393"/>
            <a:chOff x="78237" y="828369"/>
            <a:chExt cx="2875403" cy="118639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F4D711-D516-AFFA-3CC7-744AB38C3C21}"/>
                </a:ext>
              </a:extLst>
            </p:cNvPr>
            <p:cNvSpPr txBox="1"/>
            <p:nvPr/>
          </p:nvSpPr>
          <p:spPr>
            <a:xfrm>
              <a:off x="78237" y="1645430"/>
              <a:ext cx="19841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Non-ideal DAC</a:t>
              </a:r>
            </a:p>
          </p:txBody>
        </p:sp>
        <p:sp>
          <p:nvSpPr>
            <p:cNvPr id="36" name="Lightning Bolt 35">
              <a:extLst>
                <a:ext uri="{FF2B5EF4-FFF2-40B4-BE49-F238E27FC236}">
                  <a16:creationId xmlns:a16="http://schemas.microsoft.com/office/drawing/2014/main" id="{782429CE-C5D3-752D-B137-236D275EAFD8}"/>
                </a:ext>
              </a:extLst>
            </p:cNvPr>
            <p:cNvSpPr/>
            <p:nvPr/>
          </p:nvSpPr>
          <p:spPr>
            <a:xfrm rot="1800000">
              <a:off x="2119780" y="828369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C16C0B48-CCEB-4BA7-8CA4-34CA5D20D500}"/>
                </a:ext>
              </a:extLst>
            </p:cNvPr>
            <p:cNvSpPr/>
            <p:nvPr/>
          </p:nvSpPr>
          <p:spPr>
            <a:xfrm rot="11487980" flipH="1">
              <a:off x="1460431" y="846341"/>
              <a:ext cx="1117539" cy="1030713"/>
            </a:xfrm>
            <a:prstGeom prst="arc">
              <a:avLst>
                <a:gd name="adj1" fmla="val 16199996"/>
                <a:gd name="adj2" fmla="val 127622"/>
              </a:avLst>
            </a:prstGeom>
            <a:ln w="44450" cap="rnd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2BAB8A3-E301-D422-3830-B9367A692C72}"/>
              </a:ext>
            </a:extLst>
          </p:cNvPr>
          <p:cNvGrpSpPr/>
          <p:nvPr/>
        </p:nvGrpSpPr>
        <p:grpSpPr>
          <a:xfrm>
            <a:off x="7490482" y="884442"/>
            <a:ext cx="3379661" cy="1465796"/>
            <a:chOff x="5879891" y="645449"/>
            <a:chExt cx="3379661" cy="146579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CB86BA-B5F3-EE51-5293-92090F5976C8}"/>
                </a:ext>
              </a:extLst>
            </p:cNvPr>
            <p:cNvSpPr txBox="1"/>
            <p:nvPr/>
          </p:nvSpPr>
          <p:spPr>
            <a:xfrm>
              <a:off x="6402477" y="1372581"/>
              <a:ext cx="2857075" cy="73866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Variation in </a:t>
              </a:r>
            </a:p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Synaptic Conductance</a:t>
              </a:r>
            </a:p>
          </p:txBody>
        </p:sp>
        <p:sp>
          <p:nvSpPr>
            <p:cNvPr id="40" name="Lightning Bolt 39">
              <a:extLst>
                <a:ext uri="{FF2B5EF4-FFF2-40B4-BE49-F238E27FC236}">
                  <a16:creationId xmlns:a16="http://schemas.microsoft.com/office/drawing/2014/main" id="{32B61438-F312-AB83-EA18-980D67D7BB53}"/>
                </a:ext>
              </a:extLst>
            </p:cNvPr>
            <p:cNvSpPr/>
            <p:nvPr/>
          </p:nvSpPr>
          <p:spPr>
            <a:xfrm rot="19800000" flipH="1">
              <a:off x="5879891" y="645449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C8290247-DA68-B3BD-AD2F-D1D6113441BD}"/>
                </a:ext>
              </a:extLst>
            </p:cNvPr>
            <p:cNvSpPr/>
            <p:nvPr/>
          </p:nvSpPr>
          <p:spPr>
            <a:xfrm rot="4977794" flipH="1">
              <a:off x="6171891" y="928507"/>
              <a:ext cx="1117539" cy="1030713"/>
            </a:xfrm>
            <a:prstGeom prst="arc">
              <a:avLst>
                <a:gd name="adj1" fmla="val 16199996"/>
                <a:gd name="adj2" fmla="val 127622"/>
              </a:avLst>
            </a:prstGeom>
            <a:ln w="44450" cap="rnd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3C3673D-18F7-3241-9284-8F145105EC61}"/>
              </a:ext>
            </a:extLst>
          </p:cNvPr>
          <p:cNvGrpSpPr/>
          <p:nvPr/>
        </p:nvGrpSpPr>
        <p:grpSpPr>
          <a:xfrm>
            <a:off x="7480586" y="2590449"/>
            <a:ext cx="3937279" cy="502546"/>
            <a:chOff x="5869995" y="2472643"/>
            <a:chExt cx="3937279" cy="50254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2C4184-E01A-1C9A-77B7-0E7C1BFAE8EC}"/>
                </a:ext>
              </a:extLst>
            </p:cNvPr>
            <p:cNvSpPr txBox="1"/>
            <p:nvPr/>
          </p:nvSpPr>
          <p:spPr>
            <a:xfrm>
              <a:off x="7022221" y="2605857"/>
              <a:ext cx="2785053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Wire Resistance</a:t>
              </a:r>
            </a:p>
          </p:txBody>
        </p:sp>
        <p:sp>
          <p:nvSpPr>
            <p:cNvPr id="44" name="Lightning Bolt 43">
              <a:extLst>
                <a:ext uri="{FF2B5EF4-FFF2-40B4-BE49-F238E27FC236}">
                  <a16:creationId xmlns:a16="http://schemas.microsoft.com/office/drawing/2014/main" id="{A10B194D-2F6D-10DB-FD7B-9EEC4AF2C3D8}"/>
                </a:ext>
              </a:extLst>
            </p:cNvPr>
            <p:cNvSpPr/>
            <p:nvPr/>
          </p:nvSpPr>
          <p:spPr>
            <a:xfrm rot="19800000" flipH="1">
              <a:off x="5869995" y="2472643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5CB233-66C3-8058-FC47-9043952C9B2D}"/>
                </a:ext>
              </a:extLst>
            </p:cNvPr>
            <p:cNvCxnSpPr>
              <a:cxnSpLocks/>
            </p:cNvCxnSpPr>
            <p:nvPr/>
          </p:nvCxnSpPr>
          <p:spPr>
            <a:xfrm>
              <a:off x="6517588" y="2828202"/>
              <a:ext cx="415290" cy="0"/>
            </a:xfrm>
            <a:prstGeom prst="line">
              <a:avLst/>
            </a:prstGeom>
            <a:ln w="4445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98F1B4-740B-AEB6-B3AC-D79916FDAE28}"/>
              </a:ext>
            </a:extLst>
          </p:cNvPr>
          <p:cNvGrpSpPr/>
          <p:nvPr/>
        </p:nvGrpSpPr>
        <p:grpSpPr>
          <a:xfrm>
            <a:off x="7545999" y="3550905"/>
            <a:ext cx="3492543" cy="1305040"/>
            <a:chOff x="5935408" y="3311912"/>
            <a:chExt cx="3492543" cy="130504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3164FD-C4CE-FEBD-CF84-843CAB541A67}"/>
                </a:ext>
              </a:extLst>
            </p:cNvPr>
            <p:cNvSpPr txBox="1"/>
            <p:nvPr/>
          </p:nvSpPr>
          <p:spPr>
            <a:xfrm>
              <a:off x="6839859" y="4098433"/>
              <a:ext cx="2588092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2400" b="1" spc="-38" dirty="0">
                  <a:latin typeface="Avenir Next"/>
                  <a:ea typeface="Lato" panose="020F0502020204030203" pitchFamily="34" charset="0"/>
                  <a:cs typeface="Lato" panose="020F0502020204030203" pitchFamily="34" charset="0"/>
                </a:rPr>
                <a:t>Non-ideal ADC</a:t>
              </a:r>
            </a:p>
          </p:txBody>
        </p:sp>
        <p:sp>
          <p:nvSpPr>
            <p:cNvPr id="48" name="Lightning Bolt 47">
              <a:extLst>
                <a:ext uri="{FF2B5EF4-FFF2-40B4-BE49-F238E27FC236}">
                  <a16:creationId xmlns:a16="http://schemas.microsoft.com/office/drawing/2014/main" id="{F38657B0-A223-40BD-44A2-F724D1D6E9F6}"/>
                </a:ext>
              </a:extLst>
            </p:cNvPr>
            <p:cNvSpPr/>
            <p:nvPr/>
          </p:nvSpPr>
          <p:spPr>
            <a:xfrm rot="19800000" flipH="1">
              <a:off x="5935408" y="3311912"/>
              <a:ext cx="833860" cy="490356"/>
            </a:xfrm>
            <a:prstGeom prst="lightningBol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1334E1C4-1008-58FE-9B65-69BB75BEF0B5}"/>
                </a:ext>
              </a:extLst>
            </p:cNvPr>
            <p:cNvSpPr/>
            <p:nvPr/>
          </p:nvSpPr>
          <p:spPr>
            <a:xfrm rot="4977794" flipH="1">
              <a:off x="6117328" y="3542826"/>
              <a:ext cx="1117539" cy="1030713"/>
            </a:xfrm>
            <a:prstGeom prst="arc">
              <a:avLst>
                <a:gd name="adj1" fmla="val 16199996"/>
                <a:gd name="adj2" fmla="val 127622"/>
              </a:avLst>
            </a:prstGeom>
            <a:ln w="44450" cap="rnd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venir Next"/>
              </a:endParaRPr>
            </a:p>
          </p:txBody>
        </p:sp>
      </p:grpSp>
      <p:sp>
        <p:nvSpPr>
          <p:cNvPr id="50" name="Rounded Rectangle 7">
            <a:extLst>
              <a:ext uri="{FF2B5EF4-FFF2-40B4-BE49-F238E27FC236}">
                <a16:creationId xmlns:a16="http://schemas.microsoft.com/office/drawing/2014/main" id="{85C44FFB-091A-55EF-791D-8A93B04B699B}"/>
              </a:ext>
            </a:extLst>
          </p:cNvPr>
          <p:cNvSpPr/>
          <p:nvPr/>
        </p:nvSpPr>
        <p:spPr>
          <a:xfrm>
            <a:off x="531628" y="5407047"/>
            <a:ext cx="10886237" cy="1235390"/>
          </a:xfrm>
          <a:prstGeom prst="roundRect">
            <a:avLst>
              <a:gd name="adj" fmla="val 13951"/>
            </a:avLst>
          </a:prstGeom>
          <a:solidFill>
            <a:srgbClr val="FBE5D6"/>
          </a:solidFill>
          <a:ln w="31750">
            <a:solidFill>
              <a:srgbClr val="C00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Subpar utilization of trained models</a:t>
            </a:r>
            <a:br>
              <a:rPr lang="en-US" sz="3600" dirty="0">
                <a:solidFill>
                  <a:srgbClr val="FF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600" b="1" dirty="0">
                <a:solidFill>
                  <a:srgbClr val="C006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due to non-idealities</a:t>
            </a:r>
            <a:endParaRPr lang="en-US" sz="2800" b="1" dirty="0">
              <a:solidFill>
                <a:srgbClr val="C00600"/>
              </a:solidFill>
              <a:latin typeface="Avenir Next" panose="020B0503020202020204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17AC-FAF1-CACE-1242-8CBDDEC1F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39FD-F9D2-AD4E-D8B5-A5FEA6D9B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Accuracy: All Non-idealities without Mitigation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D54259-7711-AEAB-F103-FE1523EC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641B3-ABEC-379F-7641-DCEE2A6361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1016"/>
          <a:stretch>
            <a:fillRect/>
          </a:stretch>
        </p:blipFill>
        <p:spPr>
          <a:xfrm>
            <a:off x="3233297" y="868873"/>
            <a:ext cx="2995620" cy="3771940"/>
          </a:xfrm>
          <a:custGeom>
            <a:avLst/>
            <a:gdLst>
              <a:gd name="connsiteX0" fmla="*/ 0 w 5122599"/>
              <a:gd name="connsiteY0" fmla="*/ 0 h 6450128"/>
              <a:gd name="connsiteX1" fmla="*/ 5122599 w 5122599"/>
              <a:gd name="connsiteY1" fmla="*/ 0 h 6450128"/>
              <a:gd name="connsiteX2" fmla="*/ 5122599 w 5122599"/>
              <a:gd name="connsiteY2" fmla="*/ 6450128 h 6450128"/>
              <a:gd name="connsiteX3" fmla="*/ 0 w 5122599"/>
              <a:gd name="connsiteY3" fmla="*/ 6450128 h 645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2599" h="6450128">
                <a:moveTo>
                  <a:pt x="0" y="0"/>
                </a:moveTo>
                <a:lnTo>
                  <a:pt x="5122599" y="0"/>
                </a:lnTo>
                <a:lnTo>
                  <a:pt x="5122599" y="6450128"/>
                </a:lnTo>
                <a:lnTo>
                  <a:pt x="0" y="645012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00250-168D-0B53-ECC9-E48AEAEA81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87" r="47246"/>
          <a:stretch>
            <a:fillRect/>
          </a:stretch>
        </p:blipFill>
        <p:spPr>
          <a:xfrm>
            <a:off x="7281365" y="868873"/>
            <a:ext cx="2466763" cy="3771940"/>
          </a:xfrm>
          <a:custGeom>
            <a:avLst/>
            <a:gdLst>
              <a:gd name="connsiteX0" fmla="*/ 0 w 4218237"/>
              <a:gd name="connsiteY0" fmla="*/ 0 h 6450128"/>
              <a:gd name="connsiteX1" fmla="*/ 4218237 w 4218237"/>
              <a:gd name="connsiteY1" fmla="*/ 0 h 6450128"/>
              <a:gd name="connsiteX2" fmla="*/ 4218237 w 4218237"/>
              <a:gd name="connsiteY2" fmla="*/ 6450128 h 6450128"/>
              <a:gd name="connsiteX3" fmla="*/ 0 w 4218237"/>
              <a:gd name="connsiteY3" fmla="*/ 6450128 h 645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237" h="6450128">
                <a:moveTo>
                  <a:pt x="0" y="0"/>
                </a:moveTo>
                <a:lnTo>
                  <a:pt x="4218237" y="0"/>
                </a:lnTo>
                <a:lnTo>
                  <a:pt x="4218237" y="6450128"/>
                </a:lnTo>
                <a:lnTo>
                  <a:pt x="0" y="6450128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18FBB8-D937-D9DD-89EB-429ED61EE31C}"/>
              </a:ext>
            </a:extLst>
          </p:cNvPr>
          <p:cNvSpPr txBox="1"/>
          <p:nvPr/>
        </p:nvSpPr>
        <p:spPr>
          <a:xfrm>
            <a:off x="2011841" y="3429000"/>
            <a:ext cx="16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" panose="020B0503020202020204"/>
                <a:ea typeface="Cambria" panose="02040503050406030204" pitchFamily="18" charset="0"/>
              </a:rPr>
              <a:t>Non-idealities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44C9D-9B33-1D25-8F9F-E803B26A1F5D}"/>
              </a:ext>
            </a:extLst>
          </p:cNvPr>
          <p:cNvSpPr txBox="1"/>
          <p:nvPr/>
        </p:nvSpPr>
        <p:spPr>
          <a:xfrm rot="16200000">
            <a:off x="1966846" y="1860121"/>
            <a:ext cx="193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Next" panose="020B0503020202020204"/>
                <a:ea typeface="Cambria" panose="02040503050406030204" pitchFamily="18" charset="0"/>
              </a:rPr>
              <a:t>Accuracy (%)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5ED24-E0BE-90FF-BC3B-7E9A114C5F86}"/>
              </a:ext>
            </a:extLst>
          </p:cNvPr>
          <p:cNvSpPr/>
          <p:nvPr/>
        </p:nvSpPr>
        <p:spPr>
          <a:xfrm>
            <a:off x="3702104" y="774482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D1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88DE6-3E9F-59F8-B44C-6F9ACF7DA028}"/>
              </a:ext>
            </a:extLst>
          </p:cNvPr>
          <p:cNvSpPr/>
          <p:nvPr/>
        </p:nvSpPr>
        <p:spPr>
          <a:xfrm>
            <a:off x="7099649" y="774482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D2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944E86-F0EF-0B12-A7B4-51BF2BC25015}"/>
              </a:ext>
            </a:extLst>
          </p:cNvPr>
          <p:cNvSpPr txBox="1"/>
          <p:nvPr/>
        </p:nvSpPr>
        <p:spPr>
          <a:xfrm>
            <a:off x="4496027" y="803748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EAC16-0279-1516-86FE-88891822980E}"/>
              </a:ext>
            </a:extLst>
          </p:cNvPr>
          <p:cNvSpPr txBox="1"/>
          <p:nvPr/>
        </p:nvSpPr>
        <p:spPr>
          <a:xfrm>
            <a:off x="7975006" y="803748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158ADD-737D-9327-1473-2E446419790C}"/>
              </a:ext>
            </a:extLst>
          </p:cNvPr>
          <p:cNvGrpSpPr/>
          <p:nvPr/>
        </p:nvGrpSpPr>
        <p:grpSpPr>
          <a:xfrm>
            <a:off x="5581724" y="1111250"/>
            <a:ext cx="3989228" cy="963594"/>
            <a:chOff x="7258221" y="1119773"/>
            <a:chExt cx="5318971" cy="128479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E5E663B-C45E-EE9D-70DB-43F216734E2B}"/>
                </a:ext>
              </a:extLst>
            </p:cNvPr>
            <p:cNvCxnSpPr>
              <a:cxnSpLocks/>
            </p:cNvCxnSpPr>
            <p:nvPr/>
          </p:nvCxnSpPr>
          <p:spPr>
            <a:xfrm>
              <a:off x="7258221" y="1119773"/>
              <a:ext cx="0" cy="958207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4563D00-17A7-59D4-CA68-9811101CC24F}"/>
                </a:ext>
              </a:extLst>
            </p:cNvPr>
            <p:cNvCxnSpPr>
              <a:cxnSpLocks/>
            </p:cNvCxnSpPr>
            <p:nvPr/>
          </p:nvCxnSpPr>
          <p:spPr>
            <a:xfrm>
              <a:off x="7896550" y="1119773"/>
              <a:ext cx="0" cy="109679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8B85839-D928-7DE3-74E2-DDA78C78DA90}"/>
                </a:ext>
              </a:extLst>
            </p:cNvPr>
            <p:cNvCxnSpPr>
              <a:cxnSpLocks/>
            </p:cNvCxnSpPr>
            <p:nvPr/>
          </p:nvCxnSpPr>
          <p:spPr>
            <a:xfrm>
              <a:off x="11953291" y="1119773"/>
              <a:ext cx="0" cy="1201163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246636C-4CB6-E805-DD86-97BB8894CCCF}"/>
                </a:ext>
              </a:extLst>
            </p:cNvPr>
            <p:cNvCxnSpPr>
              <a:cxnSpLocks/>
            </p:cNvCxnSpPr>
            <p:nvPr/>
          </p:nvCxnSpPr>
          <p:spPr>
            <a:xfrm>
              <a:off x="12577192" y="1119773"/>
              <a:ext cx="0" cy="128479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524E0A75-54C4-1D49-B2A6-2925F05E1B34}"/>
              </a:ext>
            </a:extLst>
          </p:cNvPr>
          <p:cNvSpPr/>
          <p:nvPr/>
        </p:nvSpPr>
        <p:spPr>
          <a:xfrm>
            <a:off x="1066800" y="5296404"/>
            <a:ext cx="10058400" cy="1148846"/>
          </a:xfrm>
          <a:prstGeom prst="roundRect">
            <a:avLst/>
          </a:prstGeom>
          <a:solidFill>
            <a:srgbClr val="FDDFD4"/>
          </a:solidFill>
          <a:ln w="38100">
            <a:solidFill>
              <a:srgbClr val="BF0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Combined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 non-idealities leads to </a:t>
            </a:r>
            <a:r>
              <a:rPr lang="en-US" sz="2400" dirty="0">
                <a:solidFill>
                  <a:srgbClr val="C0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significant accuracy loss 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400" b="1" dirty="0">
                <a:solidFill>
                  <a:srgbClr val="C00000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&gt;18%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E1CD4A-6267-D0F0-EEC7-9EA4C2C005C6}"/>
              </a:ext>
            </a:extLst>
          </p:cNvPr>
          <p:cNvSpPr/>
          <p:nvPr/>
        </p:nvSpPr>
        <p:spPr>
          <a:xfrm>
            <a:off x="3874835" y="1205604"/>
            <a:ext cx="1487195" cy="1931491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C6D4D4-2653-BDAF-514F-9C6DF69899A1}"/>
              </a:ext>
            </a:extLst>
          </p:cNvPr>
          <p:cNvSpPr/>
          <p:nvPr/>
        </p:nvSpPr>
        <p:spPr>
          <a:xfrm>
            <a:off x="7249302" y="1147017"/>
            <a:ext cx="1487195" cy="1931491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7" grpId="0" animBg="1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5D918-E806-FF29-DE12-079535795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Accuracy: Enhancement Techniques on All Non-idealities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6A5DD0-DD94-613B-3963-DCBA2D42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4D955-0573-A8CC-D9B0-489AA9EE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43" r="38872"/>
          <a:stretch>
            <a:fillRect/>
          </a:stretch>
        </p:blipFill>
        <p:spPr>
          <a:xfrm>
            <a:off x="6959486" y="1100174"/>
            <a:ext cx="3586486" cy="3396476"/>
          </a:xfrm>
          <a:custGeom>
            <a:avLst/>
            <a:gdLst>
              <a:gd name="connsiteX0" fmla="*/ 0 w 5497699"/>
              <a:gd name="connsiteY0" fmla="*/ 0 h 5206434"/>
              <a:gd name="connsiteX1" fmla="*/ 5497699 w 5497699"/>
              <a:gd name="connsiteY1" fmla="*/ 0 h 5206434"/>
              <a:gd name="connsiteX2" fmla="*/ 5497699 w 5497699"/>
              <a:gd name="connsiteY2" fmla="*/ 5206434 h 5206434"/>
              <a:gd name="connsiteX3" fmla="*/ 0 w 5497699"/>
              <a:gd name="connsiteY3" fmla="*/ 5206434 h 5206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7699" h="5206434">
                <a:moveTo>
                  <a:pt x="0" y="0"/>
                </a:moveTo>
                <a:lnTo>
                  <a:pt x="5497699" y="0"/>
                </a:lnTo>
                <a:lnTo>
                  <a:pt x="5497699" y="5206434"/>
                </a:lnTo>
                <a:lnTo>
                  <a:pt x="0" y="52064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B9775-DB8D-2481-4A0B-B439A417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7411"/>
          <a:stretch>
            <a:fillRect/>
          </a:stretch>
        </p:blipFill>
        <p:spPr>
          <a:xfrm>
            <a:off x="2313289" y="1100174"/>
            <a:ext cx="4267343" cy="3396477"/>
          </a:xfrm>
          <a:custGeom>
            <a:avLst/>
            <a:gdLst>
              <a:gd name="connsiteX0" fmla="*/ 0 w 6541380"/>
              <a:gd name="connsiteY0" fmla="*/ 0 h 5206436"/>
              <a:gd name="connsiteX1" fmla="*/ 6541380 w 6541380"/>
              <a:gd name="connsiteY1" fmla="*/ 0 h 5206436"/>
              <a:gd name="connsiteX2" fmla="*/ 6541380 w 6541380"/>
              <a:gd name="connsiteY2" fmla="*/ 5206436 h 5206436"/>
              <a:gd name="connsiteX3" fmla="*/ 0 w 6541380"/>
              <a:gd name="connsiteY3" fmla="*/ 5206436 h 520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1380" h="5206436">
                <a:moveTo>
                  <a:pt x="0" y="0"/>
                </a:moveTo>
                <a:lnTo>
                  <a:pt x="6541380" y="0"/>
                </a:lnTo>
                <a:lnTo>
                  <a:pt x="6541380" y="5206436"/>
                </a:lnTo>
                <a:lnTo>
                  <a:pt x="0" y="5206436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F8A3BD-3C02-2104-247C-3CD876EF0702}"/>
              </a:ext>
            </a:extLst>
          </p:cNvPr>
          <p:cNvSpPr/>
          <p:nvPr/>
        </p:nvSpPr>
        <p:spPr>
          <a:xfrm>
            <a:off x="2848712" y="1060105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D1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5795B7-DF65-5830-26DD-D4D84B0684A3}"/>
              </a:ext>
            </a:extLst>
          </p:cNvPr>
          <p:cNvCxnSpPr>
            <a:cxnSpLocks/>
          </p:cNvCxnSpPr>
          <p:nvPr/>
        </p:nvCxnSpPr>
        <p:spPr>
          <a:xfrm>
            <a:off x="7099694" y="1404385"/>
            <a:ext cx="326571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2E9D97E-9090-E46F-FB5D-DD83EB2E62B6}"/>
              </a:ext>
            </a:extLst>
          </p:cNvPr>
          <p:cNvCxnSpPr>
            <a:cxnSpLocks/>
          </p:cNvCxnSpPr>
          <p:nvPr/>
        </p:nvCxnSpPr>
        <p:spPr>
          <a:xfrm>
            <a:off x="2985302" y="1404385"/>
            <a:ext cx="3450799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6245DE8-84E6-1A1A-541E-C14BF3B092F2}"/>
              </a:ext>
            </a:extLst>
          </p:cNvPr>
          <p:cNvGrpSpPr/>
          <p:nvPr/>
        </p:nvGrpSpPr>
        <p:grpSpPr>
          <a:xfrm>
            <a:off x="6321978" y="1393578"/>
            <a:ext cx="4011244" cy="210145"/>
            <a:chOff x="5432830" y="2137854"/>
            <a:chExt cx="5348328" cy="28019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60DD97-DB0B-47E5-1813-764F2EFC62ED}"/>
                </a:ext>
              </a:extLst>
            </p:cNvPr>
            <p:cNvCxnSpPr>
              <a:cxnSpLocks/>
            </p:cNvCxnSpPr>
            <p:nvPr/>
          </p:nvCxnSpPr>
          <p:spPr>
            <a:xfrm>
              <a:off x="5432830" y="2137854"/>
              <a:ext cx="0" cy="280191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2E72F7-CC0C-0BDB-3514-EA9B20365335}"/>
                </a:ext>
              </a:extLst>
            </p:cNvPr>
            <p:cNvCxnSpPr>
              <a:cxnSpLocks/>
            </p:cNvCxnSpPr>
            <p:nvPr/>
          </p:nvCxnSpPr>
          <p:spPr>
            <a:xfrm>
              <a:off x="10781158" y="2137854"/>
              <a:ext cx="0" cy="237274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9859B79-76CC-AA33-CC73-63176F03BB6D}"/>
              </a:ext>
            </a:extLst>
          </p:cNvPr>
          <p:cNvSpPr txBox="1"/>
          <p:nvPr/>
        </p:nvSpPr>
        <p:spPr>
          <a:xfrm rot="16200000">
            <a:off x="1140369" y="2026954"/>
            <a:ext cx="1933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/>
                <a:ea typeface="Cambria" panose="02040503050406030204" pitchFamily="18" charset="0"/>
              </a:rPr>
              <a:t>Accuracy (%)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B528F-66D5-0F45-2465-EB6A8D849438}"/>
              </a:ext>
            </a:extLst>
          </p:cNvPr>
          <p:cNvSpPr txBox="1"/>
          <p:nvPr/>
        </p:nvSpPr>
        <p:spPr>
          <a:xfrm>
            <a:off x="4337589" y="1097347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645408-6D6A-F3AA-4E9F-61E5A4C1C5B5}"/>
              </a:ext>
            </a:extLst>
          </p:cNvPr>
          <p:cNvSpPr txBox="1"/>
          <p:nvPr/>
        </p:nvSpPr>
        <p:spPr>
          <a:xfrm>
            <a:off x="8187553" y="1097347"/>
            <a:ext cx="107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Next" panose="020B0503020202020204"/>
              </a:rPr>
              <a:t>Baseline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6D9F88-424E-6752-7D76-97C28F35F39B}"/>
              </a:ext>
            </a:extLst>
          </p:cNvPr>
          <p:cNvSpPr/>
          <p:nvPr/>
        </p:nvSpPr>
        <p:spPr>
          <a:xfrm>
            <a:off x="6865142" y="1060105"/>
            <a:ext cx="655664" cy="4311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venir Next" panose="020B0503020202020204"/>
                <a:ea typeface="Cambria" panose="02040503050406030204" pitchFamily="18" charset="0"/>
              </a:rPr>
              <a:t>D3</a:t>
            </a:r>
            <a:endParaRPr lang="en-NL" sz="1600" dirty="0">
              <a:solidFill>
                <a:schemeClr val="tx1"/>
              </a:solidFill>
              <a:latin typeface="Avenir Next" panose="020B0503020202020204"/>
              <a:ea typeface="Cambria" panose="02040503050406030204" pitchFamily="18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1DA6FADC-2F52-1A84-AB10-4AC4D4581CE4}"/>
              </a:ext>
            </a:extLst>
          </p:cNvPr>
          <p:cNvSpPr/>
          <p:nvPr/>
        </p:nvSpPr>
        <p:spPr>
          <a:xfrm>
            <a:off x="1066800" y="5296404"/>
            <a:ext cx="10058400" cy="1148846"/>
          </a:xfrm>
          <a:prstGeom prst="roundRect">
            <a:avLst/>
          </a:prstGeom>
          <a:solidFill>
            <a:srgbClr val="E4F3DE"/>
          </a:solidFill>
          <a:ln w="38100">
            <a:solidFill>
              <a:srgbClr val="1081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0813B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Accuracy loss drops to 6%</a:t>
            </a:r>
            <a:r>
              <a:rPr lang="en-US" sz="2400" dirty="0">
                <a:solidFill>
                  <a:srgbClr val="10813B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b="1" dirty="0">
                <a:solidFill>
                  <a:srgbClr val="10813B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from 18% </a:t>
            </a:r>
            <a:r>
              <a:rPr lang="en-US" sz="2400" dirty="0">
                <a:solidFill>
                  <a:schemeClr val="tx1"/>
                </a:solidFill>
                <a:latin typeface="Avenir Next" panose="020B0503020202020204"/>
                <a:ea typeface="Lato" panose="020F0502020204030203" pitchFamily="34" charset="0"/>
                <a:cs typeface="Lato" panose="020F0502020204030203" pitchFamily="34" charset="0"/>
              </a:rPr>
              <a:t>after handling all non-idealities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DFEB9B-6292-C9DD-3E76-4625262A9A32}"/>
              </a:ext>
            </a:extLst>
          </p:cNvPr>
          <p:cNvSpPr txBox="1"/>
          <p:nvPr/>
        </p:nvSpPr>
        <p:spPr>
          <a:xfrm>
            <a:off x="4119145" y="4475388"/>
            <a:ext cx="4620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venir Next" panose="020B0503020202020204"/>
              </a:rPr>
              <a:t>Enhancement Technique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9A69BE-A338-38EB-5FF1-49012159D0B8}"/>
              </a:ext>
            </a:extLst>
          </p:cNvPr>
          <p:cNvSpPr/>
          <p:nvPr/>
        </p:nvSpPr>
        <p:spPr>
          <a:xfrm>
            <a:off x="3090804" y="1475970"/>
            <a:ext cx="2729131" cy="195302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8EC3DC-B771-2C59-F35E-0AE3DF98349D}"/>
              </a:ext>
            </a:extLst>
          </p:cNvPr>
          <p:cNvSpPr/>
          <p:nvPr/>
        </p:nvSpPr>
        <p:spPr>
          <a:xfrm>
            <a:off x="7022856" y="1475970"/>
            <a:ext cx="2729131" cy="1953028"/>
          </a:xfrm>
          <a:prstGeom prst="rect">
            <a:avLst/>
          </a:prstGeom>
          <a:solidFill>
            <a:srgbClr val="FFFFFF">
              <a:alpha val="80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3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16A89D-D05C-06D9-A4B0-BB0CCF9C9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0" dirty="0" err="1">
                <a:solidFill>
                  <a:srgbClr val="000000"/>
                </a:solidFill>
              </a:rPr>
              <a:t>Haiyu</a:t>
            </a:r>
            <a:r>
              <a:rPr lang="en-US" sz="2000" kern="0" dirty="0">
                <a:solidFill>
                  <a:srgbClr val="000000"/>
                </a:solidFill>
              </a:rPr>
              <a:t> Mao, Mohammed </a:t>
            </a:r>
            <a:r>
              <a:rPr lang="en-US" sz="2000" kern="0" dirty="0" err="1">
                <a:solidFill>
                  <a:srgbClr val="000000"/>
                </a:solidFill>
              </a:rPr>
              <a:t>Alser</a:t>
            </a:r>
            <a:r>
              <a:rPr lang="en-US" sz="2000" kern="0" dirty="0">
                <a:solidFill>
                  <a:srgbClr val="000000"/>
                </a:solidFill>
              </a:rPr>
              <a:t>, Mohammad </a:t>
            </a:r>
            <a:r>
              <a:rPr lang="en-US" sz="2000" kern="0" dirty="0" err="1">
                <a:solidFill>
                  <a:srgbClr val="000000"/>
                </a:solidFill>
              </a:rPr>
              <a:t>Sadrosadati</a:t>
            </a:r>
            <a:r>
              <a:rPr lang="en-US" sz="2000" kern="0" dirty="0">
                <a:solidFill>
                  <a:srgbClr val="000000"/>
                </a:solidFill>
              </a:rPr>
              <a:t>, </a:t>
            </a:r>
            <a:r>
              <a:rPr lang="en-US" sz="2000" u="sng" kern="0" dirty="0">
                <a:solidFill>
                  <a:srgbClr val="000000"/>
                </a:solidFill>
              </a:rPr>
              <a:t>Can Firtina</a:t>
            </a:r>
            <a:r>
              <a:rPr lang="en-US" sz="2000" kern="0" dirty="0">
                <a:solidFill>
                  <a:srgbClr val="000000"/>
                </a:solidFill>
              </a:rPr>
              <a:t>, Akanksha Baranwal,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Damla Senol Cali, Aditya </a:t>
            </a:r>
            <a:r>
              <a:rPr lang="en-US" sz="2000" kern="0" dirty="0" err="1">
                <a:solidFill>
                  <a:srgbClr val="000000"/>
                </a:solidFill>
              </a:rPr>
              <a:t>Manglik</a:t>
            </a:r>
            <a:r>
              <a:rPr lang="en-US" sz="2000" kern="0" dirty="0">
                <a:solidFill>
                  <a:srgbClr val="000000"/>
                </a:solidFill>
              </a:rPr>
              <a:t>, Nour </a:t>
            </a:r>
            <a:r>
              <a:rPr lang="en-US" sz="2000" kern="0" dirty="0" err="1">
                <a:solidFill>
                  <a:srgbClr val="000000"/>
                </a:solidFill>
              </a:rPr>
              <a:t>Almadhoun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</a:rPr>
              <a:t>Alserr</a:t>
            </a:r>
            <a:r>
              <a:rPr lang="en-US" sz="2000" kern="0" dirty="0">
                <a:solidFill>
                  <a:srgbClr val="000000"/>
                </a:solidFill>
              </a:rPr>
              <a:t>, and Onur Mutlu,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b="1" kern="0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"GenPIP: In-Memory Acceleration of Genome Analysis via Tight Integration</a:t>
            </a:r>
            <a:br>
              <a:rPr lang="en-US" sz="2000" b="1" kern="0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kern="0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 Basecalling and Read Mapping"</a:t>
            </a:r>
            <a:br>
              <a:rPr lang="en-US" sz="2000" kern="0" dirty="0">
                <a:solidFill>
                  <a:srgbClr val="0000FF"/>
                </a:solidFill>
              </a:rPr>
            </a:br>
            <a:r>
              <a:rPr lang="en-US" sz="2000" i="1" kern="0" dirty="0">
                <a:solidFill>
                  <a:srgbClr val="000000"/>
                </a:solidFill>
              </a:rPr>
              <a:t>Proceedings of the </a:t>
            </a:r>
            <a:r>
              <a:rPr lang="en-US" sz="2000" i="1" kern="0" dirty="0">
                <a:solidFill>
                  <a:srgbClr val="000000"/>
                </a:solidFill>
                <a:hlinkClick r:id="rId4"/>
              </a:rPr>
              <a:t>55th International Symposium on Microarchitecture</a:t>
            </a:r>
            <a:r>
              <a:rPr lang="en-US" sz="2000" i="1" kern="0" dirty="0">
                <a:solidFill>
                  <a:srgbClr val="000000"/>
                </a:solidFill>
              </a:rPr>
              <a:t> (</a:t>
            </a:r>
            <a:r>
              <a:rPr lang="en-US" sz="2000" b="1" i="1" kern="0" dirty="0">
                <a:solidFill>
                  <a:srgbClr val="000000"/>
                </a:solidFill>
              </a:rPr>
              <a:t>MICRO</a:t>
            </a:r>
            <a:r>
              <a:rPr lang="en-US" sz="2000" i="1" kern="0" dirty="0">
                <a:solidFill>
                  <a:srgbClr val="000000"/>
                </a:solidFill>
              </a:rPr>
              <a:t>)</a:t>
            </a:r>
            <a:r>
              <a:rPr lang="en-US" sz="2000" kern="0" dirty="0">
                <a:solidFill>
                  <a:srgbClr val="000000"/>
                </a:solidFill>
              </a:rPr>
              <a:t>, Chicago, IL, USA, October 2022.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5"/>
              </a:rPr>
              <a:t>Slides (pptx)</a:t>
            </a:r>
            <a:r>
              <a:rPr lang="en-US" sz="2000" kern="0" dirty="0">
                <a:solidFill>
                  <a:srgbClr val="000000"/>
                </a:solidFill>
              </a:rPr>
              <a:t> </a:t>
            </a:r>
            <a:r>
              <a:rPr lang="en-US" sz="2000" kern="0" dirty="0">
                <a:solidFill>
                  <a:srgbClr val="000000"/>
                </a:solidFill>
                <a:hlinkClick r:id="rId6"/>
              </a:rPr>
              <a:t>(pdf)</a:t>
            </a:r>
            <a:r>
              <a:rPr lang="en-US" sz="2000" kern="0" dirty="0">
                <a:solidFill>
                  <a:srgbClr val="000000"/>
                </a:solidFill>
              </a:rPr>
              <a:t>]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7"/>
              </a:rPr>
              <a:t>Longer Lecture Slides (pptx)</a:t>
            </a:r>
            <a:r>
              <a:rPr lang="en-US" sz="2000" kern="0" dirty="0">
                <a:solidFill>
                  <a:srgbClr val="000000"/>
                </a:solidFill>
              </a:rPr>
              <a:t> </a:t>
            </a:r>
            <a:r>
              <a:rPr lang="en-US" sz="2000" kern="0" dirty="0">
                <a:solidFill>
                  <a:srgbClr val="000000"/>
                </a:solidFill>
                <a:hlinkClick r:id="rId8"/>
              </a:rPr>
              <a:t>(pdf)</a:t>
            </a:r>
            <a:r>
              <a:rPr lang="en-US" sz="2000" kern="0" dirty="0">
                <a:solidFill>
                  <a:srgbClr val="000000"/>
                </a:solidFill>
              </a:rPr>
              <a:t>]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9"/>
              </a:rPr>
              <a:t>Lecture Video</a:t>
            </a:r>
            <a:r>
              <a:rPr lang="en-US" sz="2000" kern="0" dirty="0">
                <a:solidFill>
                  <a:srgbClr val="000000"/>
                </a:solidFill>
              </a:rPr>
              <a:t> (25 minutes)]</a:t>
            </a:r>
            <a:br>
              <a:rPr lang="en-US" sz="2000" kern="0" dirty="0">
                <a:solidFill>
                  <a:srgbClr val="000000"/>
                </a:solidFill>
              </a:rPr>
            </a:br>
            <a:r>
              <a:rPr lang="en-US" sz="2000" kern="0" dirty="0">
                <a:solidFill>
                  <a:srgbClr val="000000"/>
                </a:solidFill>
              </a:rPr>
              <a:t>[</a:t>
            </a:r>
            <a:r>
              <a:rPr lang="en-US" sz="2000" kern="0" dirty="0">
                <a:solidFill>
                  <a:srgbClr val="000000"/>
                </a:solidFill>
                <a:hlinkClick r:id="rId10"/>
              </a:rPr>
              <a:t>arXiv version</a:t>
            </a:r>
            <a:r>
              <a:rPr lang="en-US" sz="2000" kern="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29C86E-8476-5196-9B16-2AB99B8D5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2EA9C0-14C1-3438-99BF-C5703C7F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ML-based Genome Analysis via PIM </a:t>
            </a:r>
            <a:r>
              <a:rPr lang="en-US" sz="2400" dirty="0"/>
              <a:t>[MICRO '22]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B7275-37A0-75D4-C72B-156833E134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560" y="4000911"/>
            <a:ext cx="11068880" cy="208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7BB91-9EAC-8E24-5FB3-42B9EE95E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3364F6-862B-B1DF-F072-C9BEFD5D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is Bottlenecked by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E9E03-99EE-D406-20C1-626466B9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5809C83-57AF-F268-221E-8FC80A53FA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828"/>
          <a:stretch/>
        </p:blipFill>
        <p:spPr>
          <a:xfrm>
            <a:off x="2180592" y="967744"/>
            <a:ext cx="2030783" cy="1993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6C2B9-2D0C-81C9-70FD-759CFBF1D89A}"/>
              </a:ext>
            </a:extLst>
          </p:cNvPr>
          <p:cNvSpPr txBox="1"/>
          <p:nvPr/>
        </p:nvSpPr>
        <p:spPr>
          <a:xfrm>
            <a:off x="1407305" y="3102066"/>
            <a:ext cx="357735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 algn="ctr">
              <a:defRPr sz="2400" b="1">
                <a:latin typeface="Candara" panose="020E0502030303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B0503020202020204" pitchFamily="34" charset="0"/>
              </a:rPr>
              <a:t>Large recommender systems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B5EE1D-670B-A28B-F5E0-DB8F7E609409}"/>
              </a:ext>
            </a:extLst>
          </p:cNvPr>
          <p:cNvGrpSpPr/>
          <p:nvPr/>
        </p:nvGrpSpPr>
        <p:grpSpPr>
          <a:xfrm>
            <a:off x="7669981" y="1210089"/>
            <a:ext cx="3010833" cy="2292087"/>
            <a:chOff x="5277314" y="1243849"/>
            <a:chExt cx="3010833" cy="229208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E6C636E-9EFF-9461-18E7-991A4EC35C7B}"/>
                </a:ext>
              </a:extLst>
            </p:cNvPr>
            <p:cNvGrpSpPr/>
            <p:nvPr/>
          </p:nvGrpSpPr>
          <p:grpSpPr>
            <a:xfrm>
              <a:off x="5330284" y="1243849"/>
              <a:ext cx="2904895" cy="1509241"/>
              <a:chOff x="5330284" y="1295108"/>
              <a:chExt cx="2904895" cy="150924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B4E0374-F21C-C363-889A-41C7D784D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2568" t="19162" r="32855" b="16818"/>
              <a:stretch/>
            </p:blipFill>
            <p:spPr>
              <a:xfrm>
                <a:off x="5330284" y="1568754"/>
                <a:ext cx="825191" cy="85943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7A6A0A2-A570-E95B-03B1-9403373E1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8960" t="24803" r="19131" b="32532"/>
              <a:stretch/>
            </p:blipFill>
            <p:spPr>
              <a:xfrm>
                <a:off x="6395227" y="1295108"/>
                <a:ext cx="1839952" cy="703361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1720242-7365-C2BC-BFE3-9BB52E4D5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6276" t="25379" r="16436" b="24884"/>
              <a:stretch/>
            </p:blipFill>
            <p:spPr>
              <a:xfrm>
                <a:off x="6601525" y="2210885"/>
                <a:ext cx="1427356" cy="593464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E1A8F2-38CA-9174-41F9-9CDE27CC3A02}"/>
                </a:ext>
              </a:extLst>
            </p:cNvPr>
            <p:cNvSpPr txBox="1"/>
            <p:nvPr/>
          </p:nvSpPr>
          <p:spPr>
            <a:xfrm>
              <a:off x="5277314" y="3135826"/>
              <a:ext cx="301083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Language Models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FC98D-2229-1BCE-EE05-1F2C67F7F4D4}"/>
              </a:ext>
            </a:extLst>
          </p:cNvPr>
          <p:cNvGrpSpPr/>
          <p:nvPr/>
        </p:nvGrpSpPr>
        <p:grpSpPr>
          <a:xfrm>
            <a:off x="1659310" y="3947325"/>
            <a:ext cx="3073346" cy="2461822"/>
            <a:chOff x="450165" y="3836707"/>
            <a:chExt cx="3073346" cy="246182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83EA7A-0F5A-8BC7-F7AD-4CDCE18CF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165" y="3836707"/>
              <a:ext cx="3073346" cy="19863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B437F2-39A8-8D7E-03CA-CC702F0F60F2}"/>
                </a:ext>
              </a:extLst>
            </p:cNvPr>
            <p:cNvSpPr txBox="1"/>
            <p:nvPr/>
          </p:nvSpPr>
          <p:spPr>
            <a:xfrm>
              <a:off x="569751" y="5898419"/>
              <a:ext cx="2834173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algn="ctr">
                <a:defRPr sz="2400" b="1">
                  <a:latin typeface="Candara" panose="020E0502030303020204" pitchFamily="34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Graph/Tree Processing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5F34ED-9F5A-04AF-5F60-C38031D226B0}"/>
              </a:ext>
            </a:extLst>
          </p:cNvPr>
          <p:cNvGrpSpPr/>
          <p:nvPr/>
        </p:nvGrpSpPr>
        <p:grpSpPr>
          <a:xfrm>
            <a:off x="8193601" y="4100993"/>
            <a:ext cx="1963593" cy="2308154"/>
            <a:chOff x="5800935" y="3990375"/>
            <a:chExt cx="1963593" cy="230815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5EE58C-ACFB-A7B6-29FF-5A5B05D1964F}"/>
                </a:ext>
              </a:extLst>
            </p:cNvPr>
            <p:cNvSpPr txBox="1"/>
            <p:nvPr/>
          </p:nvSpPr>
          <p:spPr>
            <a:xfrm>
              <a:off x="6161694" y="5898419"/>
              <a:ext cx="1242075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Genomics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AE536C-1A9B-4641-ED37-AB1751F2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4" t="3824" r="-3844" b="5665"/>
            <a:stretch/>
          </p:blipFill>
          <p:spPr>
            <a:xfrm>
              <a:off x="5800935" y="3990375"/>
              <a:ext cx="1963593" cy="1679001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328AC17-4A22-B054-78B4-6F6C9F77C137}"/>
              </a:ext>
            </a:extLst>
          </p:cNvPr>
          <p:cNvSpPr/>
          <p:nvPr/>
        </p:nvSpPr>
        <p:spPr>
          <a:xfrm>
            <a:off x="90434" y="936172"/>
            <a:ext cx="12101565" cy="5574554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6A74B97-0746-193B-075C-BD4848454F52}"/>
              </a:ext>
            </a:extLst>
          </p:cNvPr>
          <p:cNvSpPr/>
          <p:nvPr/>
        </p:nvSpPr>
        <p:spPr>
          <a:xfrm>
            <a:off x="-254187" y="2724148"/>
            <a:ext cx="12802868" cy="1409705"/>
          </a:xfrm>
          <a:prstGeom prst="roundRect">
            <a:avLst/>
          </a:prstGeom>
          <a:solidFill>
            <a:srgbClr val="FFE0D6"/>
          </a:solidFill>
          <a:ln w="31750" cap="flat" cmpd="sng" algn="ctr">
            <a:solidFill>
              <a:srgbClr val="C006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C00600"/>
                </a:solidFill>
                <a:effectLst/>
                <a:uLnTx/>
                <a:uFillTx/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 →</a:t>
            </a:r>
            <a:b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&amp; Energy Bottleneck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600"/>
              </a:solidFill>
              <a:effectLst/>
              <a:uLnTx/>
              <a:uFillTx/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18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8E156-3DC8-AF44-9BF4-A8A4A739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1: Large Data Movement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D80FD-3C4D-3F91-FC58-AFE822EDF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40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F4D97C-2240-4663-B955-8A8B526D0A39}"/>
              </a:ext>
            </a:extLst>
          </p:cNvPr>
          <p:cNvGrpSpPr/>
          <p:nvPr/>
        </p:nvGrpSpPr>
        <p:grpSpPr>
          <a:xfrm>
            <a:off x="1668090" y="1710322"/>
            <a:ext cx="1071258" cy="523206"/>
            <a:chOff x="320538" y="1839686"/>
            <a:chExt cx="1071258" cy="523206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3A066B99-1DC7-C8A8-F5C7-D396270F22C8}"/>
                </a:ext>
              </a:extLst>
            </p:cNvPr>
            <p:cNvSpPr/>
            <p:nvPr/>
          </p:nvSpPr>
          <p:spPr>
            <a:xfrm>
              <a:off x="366963" y="1839686"/>
              <a:ext cx="978408" cy="484632"/>
            </a:xfrm>
            <a:prstGeom prst="homePlate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928413-2C9E-A94C-4347-22F7EC5360B9}"/>
                </a:ext>
              </a:extLst>
            </p:cNvPr>
            <p:cNvSpPr txBox="1"/>
            <p:nvPr/>
          </p:nvSpPr>
          <p:spPr>
            <a:xfrm>
              <a:off x="320538" y="1850572"/>
              <a:ext cx="1071258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Raw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Signals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7" name="Chevron 6">
            <a:extLst>
              <a:ext uri="{FF2B5EF4-FFF2-40B4-BE49-F238E27FC236}">
                <a16:creationId xmlns:a16="http://schemas.microsoft.com/office/drawing/2014/main" id="{D07EC5AA-F29E-CA75-AA60-BFE6EB02264C}"/>
              </a:ext>
            </a:extLst>
          </p:cNvPr>
          <p:cNvSpPr/>
          <p:nvPr/>
        </p:nvSpPr>
        <p:spPr>
          <a:xfrm>
            <a:off x="2523207" y="1710322"/>
            <a:ext cx="1839688" cy="484632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Basecalling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BABC679F-94A0-A6B2-CA55-5701EA648E1D}"/>
              </a:ext>
            </a:extLst>
          </p:cNvPr>
          <p:cNvSpPr/>
          <p:nvPr/>
        </p:nvSpPr>
        <p:spPr>
          <a:xfrm>
            <a:off x="4188721" y="1710322"/>
            <a:ext cx="1273631" cy="484632"/>
          </a:xfrm>
          <a:prstGeom prst="chevron">
            <a:avLst/>
          </a:prstGeom>
          <a:solidFill>
            <a:srgbClr val="FE6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9EF0E9-3789-BEF5-FA4C-D2E4172CAEE0}"/>
              </a:ext>
            </a:extLst>
          </p:cNvPr>
          <p:cNvGrpSpPr/>
          <p:nvPr/>
        </p:nvGrpSpPr>
        <p:grpSpPr>
          <a:xfrm>
            <a:off x="5288178" y="1710322"/>
            <a:ext cx="1839688" cy="523206"/>
            <a:chOff x="3820884" y="1251857"/>
            <a:chExt cx="1839688" cy="523206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4DDF9B6D-7323-E4CB-9214-EEB6DDCE9BA1}"/>
                </a:ext>
              </a:extLst>
            </p:cNvPr>
            <p:cNvSpPr/>
            <p:nvPr/>
          </p:nvSpPr>
          <p:spPr>
            <a:xfrm>
              <a:off x="3820884" y="1251857"/>
              <a:ext cx="1839688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50BF57-ACF1-4BA6-6A4A-52FD77B81590}"/>
                </a:ext>
              </a:extLst>
            </p:cNvPr>
            <p:cNvSpPr txBox="1"/>
            <p:nvPr/>
          </p:nvSpPr>
          <p:spPr>
            <a:xfrm>
              <a:off x="3995057" y="1262743"/>
              <a:ext cx="1449373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control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26051E-7002-E695-FFD2-70F285BE1A3E}"/>
              </a:ext>
            </a:extLst>
          </p:cNvPr>
          <p:cNvGrpSpPr/>
          <p:nvPr/>
        </p:nvGrpSpPr>
        <p:grpSpPr>
          <a:xfrm>
            <a:off x="6899261" y="1700130"/>
            <a:ext cx="1578431" cy="512320"/>
            <a:chOff x="5431967" y="1241665"/>
            <a:chExt cx="1578431" cy="512320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F145E7F1-8DEC-D894-5C30-624D9EC05A61}"/>
                </a:ext>
              </a:extLst>
            </p:cNvPr>
            <p:cNvSpPr/>
            <p:nvPr/>
          </p:nvSpPr>
          <p:spPr>
            <a:xfrm>
              <a:off x="5486397" y="1251857"/>
              <a:ext cx="1426030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31E15-5FAA-DFD5-521E-0611F0DC3143}"/>
                </a:ext>
              </a:extLst>
            </p:cNvPr>
            <p:cNvSpPr txBox="1"/>
            <p:nvPr/>
          </p:nvSpPr>
          <p:spPr>
            <a:xfrm>
              <a:off x="5431967" y="1241665"/>
              <a:ext cx="1578431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High-quality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93ED6C3-5044-D1C2-E037-15EBD701E159}"/>
              </a:ext>
            </a:extLst>
          </p:cNvPr>
          <p:cNvGrpSpPr/>
          <p:nvPr/>
        </p:nvGrpSpPr>
        <p:grpSpPr>
          <a:xfrm>
            <a:off x="8205547" y="1710322"/>
            <a:ext cx="1328061" cy="516474"/>
            <a:chOff x="6738253" y="1251857"/>
            <a:chExt cx="1328061" cy="516474"/>
          </a:xfrm>
        </p:grpSpPr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24090348-730B-6C58-6719-32922163BFC0}"/>
                </a:ext>
              </a:extLst>
            </p:cNvPr>
            <p:cNvSpPr/>
            <p:nvPr/>
          </p:nvSpPr>
          <p:spPr>
            <a:xfrm>
              <a:off x="6738253" y="1251857"/>
              <a:ext cx="1328061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435473-D07B-DAE4-53C0-867781F7C621}"/>
                </a:ext>
              </a:extLst>
            </p:cNvPr>
            <p:cNvSpPr txBox="1"/>
            <p:nvPr/>
          </p:nvSpPr>
          <p:spPr>
            <a:xfrm>
              <a:off x="6912427" y="1262743"/>
              <a:ext cx="968831" cy="50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342E8A-E486-E1F3-75AA-A6F69DF4FA95}"/>
              </a:ext>
            </a:extLst>
          </p:cNvPr>
          <p:cNvGrpSpPr/>
          <p:nvPr/>
        </p:nvGrpSpPr>
        <p:grpSpPr>
          <a:xfrm>
            <a:off x="9294119" y="1700130"/>
            <a:ext cx="1197434" cy="512320"/>
            <a:chOff x="7826825" y="1241665"/>
            <a:chExt cx="1197434" cy="512320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7A63CB36-415F-0019-677E-49FE0343676B}"/>
                </a:ext>
              </a:extLst>
            </p:cNvPr>
            <p:cNvSpPr/>
            <p:nvPr/>
          </p:nvSpPr>
          <p:spPr>
            <a:xfrm>
              <a:off x="7881254" y="1251857"/>
              <a:ext cx="1055918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913B0E-9380-5D6B-AD30-6C20A11CC7D2}"/>
                </a:ext>
              </a:extLst>
            </p:cNvPr>
            <p:cNvSpPr txBox="1"/>
            <p:nvPr/>
          </p:nvSpPr>
          <p:spPr>
            <a:xfrm>
              <a:off x="7826825" y="1241665"/>
              <a:ext cx="1197434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Mapped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4CF33733-304C-5043-A333-34C5EAB44B03}"/>
              </a:ext>
            </a:extLst>
          </p:cNvPr>
          <p:cNvSpPr/>
          <p:nvPr/>
        </p:nvSpPr>
        <p:spPr>
          <a:xfrm>
            <a:off x="1714515" y="3822148"/>
            <a:ext cx="8529815" cy="1153886"/>
          </a:xfrm>
          <a:prstGeom prst="roundRect">
            <a:avLst>
              <a:gd name="adj" fmla="val 1116"/>
            </a:avLst>
          </a:prstGeom>
          <a:solidFill>
            <a:srgbClr val="C00000">
              <a:alpha val="1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Large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data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movement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between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genome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analysis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steps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B5E167-E828-8CDC-5CC4-66CF22BF2410}"/>
              </a:ext>
            </a:extLst>
          </p:cNvPr>
          <p:cNvSpPr/>
          <p:nvPr/>
        </p:nvSpPr>
        <p:spPr>
          <a:xfrm>
            <a:off x="2034890" y="2671516"/>
            <a:ext cx="1386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3913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888162CF-0121-C402-F07A-5432A64F0146}"/>
              </a:ext>
            </a:extLst>
          </p:cNvPr>
          <p:cNvCxnSpPr>
            <a:cxnSpLocks/>
            <a:stCxn id="6" idx="2"/>
            <a:endCxn id="22" idx="0"/>
          </p:cNvCxnSpPr>
          <p:nvPr/>
        </p:nvCxnSpPr>
        <p:spPr>
          <a:xfrm rot="16200000" flipH="1">
            <a:off x="2246832" y="2190415"/>
            <a:ext cx="437988" cy="524214"/>
          </a:xfrm>
          <a:prstGeom prst="bentConnector3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2B0FFF8-45A7-157E-75F2-EEC9A7EC5E61}"/>
              </a:ext>
            </a:extLst>
          </p:cNvPr>
          <p:cNvSpPr/>
          <p:nvPr/>
        </p:nvSpPr>
        <p:spPr>
          <a:xfrm>
            <a:off x="4102742" y="2682402"/>
            <a:ext cx="121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546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49C5822-F579-2E99-EEA3-BE44ED8ECE6A}"/>
              </a:ext>
            </a:extLst>
          </p:cNvPr>
          <p:cNvCxnSpPr>
            <a:stCxn id="8" idx="2"/>
            <a:endCxn id="24" idx="0"/>
          </p:cNvCxnSpPr>
          <p:nvPr/>
        </p:nvCxnSpPr>
        <p:spPr>
          <a:xfrm>
            <a:off x="4704379" y="2194954"/>
            <a:ext cx="5645" cy="487448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96E5E9B-5EB0-BA23-5AF2-CE5E89F15385}"/>
              </a:ext>
            </a:extLst>
          </p:cNvPr>
          <p:cNvSpPr/>
          <p:nvPr/>
        </p:nvSpPr>
        <p:spPr>
          <a:xfrm>
            <a:off x="6208022" y="2682402"/>
            <a:ext cx="121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F3911130-3629-141B-7E1E-C921CE4816CA}"/>
              </a:ext>
            </a:extLst>
          </p:cNvPr>
          <p:cNvCxnSpPr>
            <a:stCxn id="14" idx="2"/>
            <a:endCxn id="26" idx="0"/>
          </p:cNvCxnSpPr>
          <p:nvPr/>
        </p:nvCxnSpPr>
        <p:spPr>
          <a:xfrm rot="5400000">
            <a:off x="7016915" y="2010840"/>
            <a:ext cx="469952" cy="873173"/>
          </a:xfrm>
          <a:prstGeom prst="bentConnector3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B44FDD9-A41C-842F-BB4B-5709B2A8A488}"/>
              </a:ext>
            </a:extLst>
          </p:cNvPr>
          <p:cNvSpPr/>
          <p:nvPr/>
        </p:nvSpPr>
        <p:spPr>
          <a:xfrm>
            <a:off x="9156475" y="2681706"/>
            <a:ext cx="121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GB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81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389EC5A-61AE-8D57-1737-FC70E1BD743D}"/>
              </a:ext>
            </a:extLst>
          </p:cNvPr>
          <p:cNvCxnSpPr>
            <a:cxnSpLocks/>
          </p:cNvCxnSpPr>
          <p:nvPr/>
        </p:nvCxnSpPr>
        <p:spPr>
          <a:xfrm>
            <a:off x="9762208" y="2221948"/>
            <a:ext cx="1549" cy="448872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653A0D8B-2F6A-653F-0983-F73EF66239D0}"/>
              </a:ext>
            </a:extLst>
          </p:cNvPr>
          <p:cNvSpPr/>
          <p:nvPr/>
        </p:nvSpPr>
        <p:spPr>
          <a:xfrm>
            <a:off x="2013118" y="2689340"/>
            <a:ext cx="5387695" cy="431050"/>
          </a:xfrm>
          <a:prstGeom prst="roundRect">
            <a:avLst>
              <a:gd name="adj" fmla="val 1116"/>
            </a:avLst>
          </a:prstGeom>
          <a:solidFill>
            <a:srgbClr val="C00000">
              <a:alpha val="1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4EC76F-181F-2023-0FA5-1F45E4497697}"/>
              </a:ext>
            </a:extLst>
          </p:cNvPr>
          <p:cNvSpPr/>
          <p:nvPr/>
        </p:nvSpPr>
        <p:spPr>
          <a:xfrm>
            <a:off x="1587034" y="6526242"/>
            <a:ext cx="8657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华文楷体" panose="02010600040101010101" pitchFamily="2" charset="-122"/>
                <a:cs typeface="+mn-cs"/>
              </a:rPr>
              <a:t>[NC'19]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Rory Bowden, Robert W Davies, Andreas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Heger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Alistair 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Pagnamenta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Mariateresa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 de Cesare, Laura 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Oikkonen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Duncan Parkes, Colin Freeman, Fatima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Dhalla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Smita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"/>
                <a:ea typeface="+mn-ea"/>
                <a:cs typeface="+mn-cs"/>
              </a:rPr>
              <a:t> Y Patel, et al. Sequencing of human genomes with nanopore technology. Nature Communications, 2019. </a:t>
            </a:r>
          </a:p>
        </p:txBody>
      </p:sp>
    </p:spTree>
    <p:extLst>
      <p:ext uri="{BB962C8B-B14F-4D97-AF65-F5344CB8AC3E}">
        <p14:creationId xmlns:p14="http://schemas.microsoft.com/office/powerpoint/2010/main" val="171998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22" grpId="0"/>
      <p:bldP spid="24" grpId="0"/>
      <p:bldP spid="26" grpId="0"/>
      <p:bldP spid="28" grpId="0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5B5B6-1213-1665-E291-F5CDF424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D718C-FEDE-AE5A-6486-DE2577397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2: Wasted Computation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38229F-F1B6-2F88-1309-38F84AA2F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E3BFEF-2F55-1F8C-1C2C-69057F3ADDEB}"/>
              </a:ext>
            </a:extLst>
          </p:cNvPr>
          <p:cNvGrpSpPr/>
          <p:nvPr/>
        </p:nvGrpSpPr>
        <p:grpSpPr>
          <a:xfrm>
            <a:off x="1668103" y="1710309"/>
            <a:ext cx="1071258" cy="523206"/>
            <a:chOff x="320538" y="1839686"/>
            <a:chExt cx="1071258" cy="523206"/>
          </a:xfrm>
        </p:grpSpPr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2D85EEEC-D823-951A-D6FC-21495BE19D41}"/>
                </a:ext>
              </a:extLst>
            </p:cNvPr>
            <p:cNvSpPr/>
            <p:nvPr/>
          </p:nvSpPr>
          <p:spPr>
            <a:xfrm>
              <a:off x="366963" y="1839686"/>
              <a:ext cx="978408" cy="484632"/>
            </a:xfrm>
            <a:prstGeom prst="homePlate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1EEB87-14DD-9246-1042-9FD43F8AECC6}"/>
                </a:ext>
              </a:extLst>
            </p:cNvPr>
            <p:cNvSpPr txBox="1"/>
            <p:nvPr/>
          </p:nvSpPr>
          <p:spPr>
            <a:xfrm>
              <a:off x="320538" y="1850572"/>
              <a:ext cx="1071258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Raw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Signals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7" name="Chevron 6">
            <a:extLst>
              <a:ext uri="{FF2B5EF4-FFF2-40B4-BE49-F238E27FC236}">
                <a16:creationId xmlns:a16="http://schemas.microsoft.com/office/drawing/2014/main" id="{CD31FE97-FCD2-4443-7D47-300768A1BD70}"/>
              </a:ext>
            </a:extLst>
          </p:cNvPr>
          <p:cNvSpPr/>
          <p:nvPr/>
        </p:nvSpPr>
        <p:spPr>
          <a:xfrm>
            <a:off x="2523220" y="1710309"/>
            <a:ext cx="1839688" cy="484632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Basecalling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699CCA7-D035-1078-C5DF-6EDC56CBA8AA}"/>
              </a:ext>
            </a:extLst>
          </p:cNvPr>
          <p:cNvSpPr/>
          <p:nvPr/>
        </p:nvSpPr>
        <p:spPr>
          <a:xfrm>
            <a:off x="4188734" y="1710309"/>
            <a:ext cx="1273631" cy="484632"/>
          </a:xfrm>
          <a:prstGeom prst="chevron">
            <a:avLst/>
          </a:prstGeom>
          <a:solidFill>
            <a:srgbClr val="FE6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C9DD9F-D140-B2F9-53A3-EC3EFA08A7FB}"/>
              </a:ext>
            </a:extLst>
          </p:cNvPr>
          <p:cNvGrpSpPr/>
          <p:nvPr/>
        </p:nvGrpSpPr>
        <p:grpSpPr>
          <a:xfrm>
            <a:off x="5288191" y="1710309"/>
            <a:ext cx="1839688" cy="523206"/>
            <a:chOff x="3820884" y="1251857"/>
            <a:chExt cx="1839688" cy="523206"/>
          </a:xfrm>
        </p:grpSpPr>
        <p:sp>
          <p:nvSpPr>
            <p:cNvPr id="10" name="Chevron 9">
              <a:extLst>
                <a:ext uri="{FF2B5EF4-FFF2-40B4-BE49-F238E27FC236}">
                  <a16:creationId xmlns:a16="http://schemas.microsoft.com/office/drawing/2014/main" id="{F7BFB16A-8959-6B51-6FAB-FCDD357E6963}"/>
                </a:ext>
              </a:extLst>
            </p:cNvPr>
            <p:cNvSpPr/>
            <p:nvPr/>
          </p:nvSpPr>
          <p:spPr>
            <a:xfrm>
              <a:off x="3820884" y="1251857"/>
              <a:ext cx="1839688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23293D-63AA-1E96-61BD-88CA871E7B56}"/>
                </a:ext>
              </a:extLst>
            </p:cNvPr>
            <p:cNvSpPr txBox="1"/>
            <p:nvPr/>
          </p:nvSpPr>
          <p:spPr>
            <a:xfrm>
              <a:off x="3995057" y="1262743"/>
              <a:ext cx="1449373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control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F3B04-1AD7-B67A-5CE9-F2EF71631BBE}"/>
              </a:ext>
            </a:extLst>
          </p:cNvPr>
          <p:cNvGrpSpPr/>
          <p:nvPr/>
        </p:nvGrpSpPr>
        <p:grpSpPr>
          <a:xfrm>
            <a:off x="6899274" y="1700117"/>
            <a:ext cx="1578431" cy="512320"/>
            <a:chOff x="5431967" y="1241665"/>
            <a:chExt cx="1578431" cy="512320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046AA07C-9847-C2AF-936A-A58D7A5600E0}"/>
                </a:ext>
              </a:extLst>
            </p:cNvPr>
            <p:cNvSpPr/>
            <p:nvPr/>
          </p:nvSpPr>
          <p:spPr>
            <a:xfrm>
              <a:off x="5486397" y="1251857"/>
              <a:ext cx="1426030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6755E1-AE92-9868-131E-26206ED68FCE}"/>
                </a:ext>
              </a:extLst>
            </p:cNvPr>
            <p:cNvSpPr txBox="1"/>
            <p:nvPr/>
          </p:nvSpPr>
          <p:spPr>
            <a:xfrm>
              <a:off x="5431967" y="1241665"/>
              <a:ext cx="1578431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High-quality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8A0BD5-9111-B8EA-9D5E-38CE78F8C54D}"/>
              </a:ext>
            </a:extLst>
          </p:cNvPr>
          <p:cNvGrpSpPr/>
          <p:nvPr/>
        </p:nvGrpSpPr>
        <p:grpSpPr>
          <a:xfrm>
            <a:off x="8205560" y="1710309"/>
            <a:ext cx="1328061" cy="516474"/>
            <a:chOff x="6738253" y="1251857"/>
            <a:chExt cx="1328061" cy="516474"/>
          </a:xfrm>
        </p:grpSpPr>
        <p:sp>
          <p:nvSpPr>
            <p:cNvPr id="16" name="Chevron 15">
              <a:extLst>
                <a:ext uri="{FF2B5EF4-FFF2-40B4-BE49-F238E27FC236}">
                  <a16:creationId xmlns:a16="http://schemas.microsoft.com/office/drawing/2014/main" id="{7FD15553-BEFF-E1BF-F491-2F944A55DDC0}"/>
                </a:ext>
              </a:extLst>
            </p:cNvPr>
            <p:cNvSpPr/>
            <p:nvPr/>
          </p:nvSpPr>
          <p:spPr>
            <a:xfrm>
              <a:off x="6738253" y="1251857"/>
              <a:ext cx="1328061" cy="484632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49B419-314B-CF52-3F30-2DC34C6BBBAE}"/>
                </a:ext>
              </a:extLst>
            </p:cNvPr>
            <p:cNvSpPr txBox="1"/>
            <p:nvPr/>
          </p:nvSpPr>
          <p:spPr>
            <a:xfrm>
              <a:off x="6912427" y="1262743"/>
              <a:ext cx="968831" cy="505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 </a:t>
              </a:r>
              <a:endPara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800449-842D-0EAD-491D-2C301A5531B7}"/>
              </a:ext>
            </a:extLst>
          </p:cNvPr>
          <p:cNvGrpSpPr/>
          <p:nvPr/>
        </p:nvGrpSpPr>
        <p:grpSpPr>
          <a:xfrm>
            <a:off x="9294132" y="1700117"/>
            <a:ext cx="1197434" cy="512320"/>
            <a:chOff x="7826825" y="1241665"/>
            <a:chExt cx="1197434" cy="512320"/>
          </a:xfrm>
        </p:grpSpPr>
        <p:sp>
          <p:nvSpPr>
            <p:cNvPr id="19" name="Chevron 18">
              <a:extLst>
                <a:ext uri="{FF2B5EF4-FFF2-40B4-BE49-F238E27FC236}">
                  <a16:creationId xmlns:a16="http://schemas.microsoft.com/office/drawing/2014/main" id="{01BF01A5-6544-B857-553F-BC1EFC5CFC1E}"/>
                </a:ext>
              </a:extLst>
            </p:cNvPr>
            <p:cNvSpPr/>
            <p:nvPr/>
          </p:nvSpPr>
          <p:spPr>
            <a:xfrm>
              <a:off x="7881254" y="1251857"/>
              <a:ext cx="1055918" cy="484632"/>
            </a:xfrm>
            <a:prstGeom prst="chevron">
              <a:avLst/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B93434-C01C-B828-9C2D-CEE6DF2EEF80}"/>
                </a:ext>
              </a:extLst>
            </p:cNvPr>
            <p:cNvSpPr txBox="1"/>
            <p:nvPr/>
          </p:nvSpPr>
          <p:spPr>
            <a:xfrm>
              <a:off x="7826825" y="1241665"/>
              <a:ext cx="1197434" cy="512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Mapped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华文楷体" panose="02010600040101010101" pitchFamily="2" charset="-122"/>
                  <a:cs typeface="+mn-cs"/>
                </a:rPr>
                <a:t>reads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27EA74-6182-A4EA-7814-F47233859D5C}"/>
              </a:ext>
            </a:extLst>
          </p:cNvPr>
          <p:cNvGrpSpPr/>
          <p:nvPr/>
        </p:nvGrpSpPr>
        <p:grpSpPr>
          <a:xfrm>
            <a:off x="6541614" y="2201947"/>
            <a:ext cx="1914320" cy="1050090"/>
            <a:chOff x="5074307" y="1743495"/>
            <a:chExt cx="1914320" cy="105009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8136A90-68CA-ED75-D980-14C35BEF87E4}"/>
                </a:ext>
              </a:extLst>
            </p:cNvPr>
            <p:cNvGrpSpPr/>
            <p:nvPr/>
          </p:nvGrpSpPr>
          <p:grpSpPr>
            <a:xfrm>
              <a:off x="5074307" y="2281265"/>
              <a:ext cx="1914320" cy="512320"/>
              <a:chOff x="5074307" y="2281265"/>
              <a:chExt cx="1914320" cy="51232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896F9E-628F-994B-CCA0-7CC1841C21D5}"/>
                  </a:ext>
                </a:extLst>
              </p:cNvPr>
              <p:cNvSpPr txBox="1"/>
              <p:nvPr/>
            </p:nvSpPr>
            <p:spPr>
              <a:xfrm>
                <a:off x="5410196" y="2281265"/>
                <a:ext cx="1578431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Low-quality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reads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25" name="Multiply 24">
                <a:extLst>
                  <a:ext uri="{FF2B5EF4-FFF2-40B4-BE49-F238E27FC236}">
                    <a16:creationId xmlns:a16="http://schemas.microsoft.com/office/drawing/2014/main" id="{6F67ACB0-CFA5-3C72-BEEF-088DAED4A096}"/>
                  </a:ext>
                </a:extLst>
              </p:cNvPr>
              <p:cNvSpPr/>
              <p:nvPr/>
            </p:nvSpPr>
            <p:spPr>
              <a:xfrm>
                <a:off x="5074307" y="2287997"/>
                <a:ext cx="424546" cy="424542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Bent Arrow 22">
              <a:extLst>
                <a:ext uri="{FF2B5EF4-FFF2-40B4-BE49-F238E27FC236}">
                  <a16:creationId xmlns:a16="http://schemas.microsoft.com/office/drawing/2014/main" id="{3F703814-90CF-6559-283C-3B043F4CD314}"/>
                </a:ext>
              </a:extLst>
            </p:cNvPr>
            <p:cNvSpPr/>
            <p:nvPr/>
          </p:nvSpPr>
          <p:spPr>
            <a:xfrm flipV="1">
              <a:off x="5472010" y="1743495"/>
              <a:ext cx="323086" cy="945273"/>
            </a:xfrm>
            <a:prstGeom prst="bentArrow">
              <a:avLst>
                <a:gd name="adj1" fmla="val 25000"/>
                <a:gd name="adj2" fmla="val 23393"/>
                <a:gd name="adj3" fmla="val 25000"/>
                <a:gd name="adj4" fmla="val 43750"/>
              </a:avLst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54B03F8-90C4-0CA8-D072-A8DB053D9516}"/>
              </a:ext>
            </a:extLst>
          </p:cNvPr>
          <p:cNvGrpSpPr/>
          <p:nvPr/>
        </p:nvGrpSpPr>
        <p:grpSpPr>
          <a:xfrm>
            <a:off x="8951239" y="2201946"/>
            <a:ext cx="1790704" cy="1053750"/>
            <a:chOff x="7574127" y="1212555"/>
            <a:chExt cx="1790704" cy="105375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797FAB8-2CBE-F648-51CA-D75D3349103A}"/>
                </a:ext>
              </a:extLst>
            </p:cNvPr>
            <p:cNvGrpSpPr/>
            <p:nvPr/>
          </p:nvGrpSpPr>
          <p:grpSpPr>
            <a:xfrm>
              <a:off x="7574127" y="1753985"/>
              <a:ext cx="1790704" cy="512320"/>
              <a:chOff x="7516584" y="1764177"/>
              <a:chExt cx="1790704" cy="51232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02E316-C2C3-A8F5-063D-E5D73DF7D397}"/>
                  </a:ext>
                </a:extLst>
              </p:cNvPr>
              <p:cNvSpPr txBox="1"/>
              <p:nvPr/>
            </p:nvSpPr>
            <p:spPr>
              <a:xfrm>
                <a:off x="7728857" y="1764177"/>
                <a:ext cx="1578431" cy="512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Unmapped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orbel" panose="020B0503020204020204"/>
                    <a:ea typeface="华文楷体" panose="02010600040101010101" pitchFamily="2" charset="-122"/>
                    <a:cs typeface="+mn-cs"/>
                  </a:rPr>
                  <a:t>reads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30" name="Multiply 29">
                <a:extLst>
                  <a:ext uri="{FF2B5EF4-FFF2-40B4-BE49-F238E27FC236}">
                    <a16:creationId xmlns:a16="http://schemas.microsoft.com/office/drawing/2014/main" id="{546BEFCB-0F20-B17F-2405-B955A4C0F640}"/>
                  </a:ext>
                </a:extLst>
              </p:cNvPr>
              <p:cNvSpPr/>
              <p:nvPr/>
            </p:nvSpPr>
            <p:spPr>
              <a:xfrm>
                <a:off x="7516584" y="1778523"/>
                <a:ext cx="424546" cy="424542"/>
              </a:xfrm>
              <a:prstGeom prst="mathMultiply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28" name="Bent Arrow 27">
              <a:extLst>
                <a:ext uri="{FF2B5EF4-FFF2-40B4-BE49-F238E27FC236}">
                  <a16:creationId xmlns:a16="http://schemas.microsoft.com/office/drawing/2014/main" id="{C0DCC198-131F-3ECB-0393-1BDE7CB7D063}"/>
                </a:ext>
              </a:extLst>
            </p:cNvPr>
            <p:cNvSpPr/>
            <p:nvPr/>
          </p:nvSpPr>
          <p:spPr>
            <a:xfrm flipV="1">
              <a:off x="7971449" y="1212555"/>
              <a:ext cx="286179" cy="945273"/>
            </a:xfrm>
            <a:prstGeom prst="bentArrow">
              <a:avLst>
                <a:gd name="adj1" fmla="val 25000"/>
                <a:gd name="adj2" fmla="val 23393"/>
                <a:gd name="adj3" fmla="val 25000"/>
                <a:gd name="adj4" fmla="val 43750"/>
              </a:avLst>
            </a:prstGeom>
            <a:solidFill>
              <a:srgbClr val="FE6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98FF9D2-F94F-033C-F8E6-9497372C0858}"/>
              </a:ext>
            </a:extLst>
          </p:cNvPr>
          <p:cNvSpPr/>
          <p:nvPr/>
        </p:nvSpPr>
        <p:spPr>
          <a:xfrm>
            <a:off x="1714528" y="3976890"/>
            <a:ext cx="8529815" cy="1278237"/>
          </a:xfrm>
          <a:prstGeom prst="roundRect">
            <a:avLst>
              <a:gd name="adj" fmla="val 1116"/>
            </a:avLst>
          </a:prstGeom>
          <a:solidFill>
            <a:srgbClr val="C00000">
              <a:alpha val="17000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A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considerable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amount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of computation on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useless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data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due to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Low-quality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Unmapped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/>
                <a:ea typeface="华文楷体" panose="02010600040101010101" pitchFamily="2" charset="-122"/>
                <a:cs typeface="+mn-cs"/>
              </a:rPr>
              <a:t>reads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49311D-EDE7-0CCA-F81F-850E12CDCF5C}"/>
              </a:ext>
            </a:extLst>
          </p:cNvPr>
          <p:cNvSpPr/>
          <p:nvPr/>
        </p:nvSpPr>
        <p:spPr>
          <a:xfrm>
            <a:off x="4210510" y="1259530"/>
            <a:ext cx="973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74A641-BBD6-FF48-332A-0632C295DC25}"/>
              </a:ext>
            </a:extLst>
          </p:cNvPr>
          <p:cNvSpPr/>
          <p:nvPr/>
        </p:nvSpPr>
        <p:spPr>
          <a:xfrm>
            <a:off x="7148423" y="1270953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79.5%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1D77CCE-46BE-C96F-63D7-46F7BF15C5C8}"/>
              </a:ext>
            </a:extLst>
          </p:cNvPr>
          <p:cNvSpPr/>
          <p:nvPr/>
        </p:nvSpPr>
        <p:spPr>
          <a:xfrm>
            <a:off x="9261474" y="1270952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81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69.5%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F81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C522A4-00BA-098B-E1C7-B0C9837259CC}"/>
              </a:ext>
            </a:extLst>
          </p:cNvPr>
          <p:cNvSpPr/>
          <p:nvPr/>
        </p:nvSpPr>
        <p:spPr>
          <a:xfrm>
            <a:off x="7117750" y="3180027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20.5%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F46FE9-1E17-1813-1F9F-75982003A440}"/>
              </a:ext>
            </a:extLst>
          </p:cNvPr>
          <p:cNvSpPr/>
          <p:nvPr/>
        </p:nvSpPr>
        <p:spPr>
          <a:xfrm>
            <a:off x="9348561" y="3180027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10%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A283-6EB9-0660-CF52-CA29EC6D5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A0B7-39FE-E515-0B69-8DD63C0E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and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00602-A0F5-C970-FEF5-2267E412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18170BF6-61BF-ACA3-4199-A29F01DA74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956068"/>
              </p:ext>
            </p:extLst>
          </p:nvPr>
        </p:nvGraphicFramePr>
        <p:xfrm>
          <a:off x="1123002" y="3041767"/>
          <a:ext cx="9164298" cy="2072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8F0C0C-CBE8-69D3-444F-9E8E56662A4C}"/>
              </a:ext>
            </a:extLst>
          </p:cNvPr>
          <p:cNvSpPr txBox="1">
            <a:spLocks/>
          </p:cNvSpPr>
          <p:nvPr/>
        </p:nvSpPr>
        <p:spPr>
          <a:xfrm>
            <a:off x="2256697" y="2571896"/>
            <a:ext cx="8047692" cy="50347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454025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1pPr>
            <a:lvl2pPr marL="717550" indent="-26352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2pPr>
            <a:lvl3pPr marL="896938" indent="-1793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3pPr>
            <a:lvl4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4pPr>
            <a:lvl5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4A66AC"/>
              </a:buClr>
              <a:buNone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华文楷体" panose="02010600040101010101" pitchFamily="2" charset="-122"/>
              </a:rPr>
              <a:t>We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华文楷体" panose="02010600040101010101" pitchFamily="2" charset="-122"/>
              </a:rPr>
              <a:t> 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venir Next" panose="020B0503020202020204" pitchFamily="34" charset="0"/>
                <a:ea typeface="华文楷体" panose="02010600040101010101" pitchFamily="2" charset="-122"/>
              </a:rPr>
              <a:t>perform a study to quantify potential performance benefits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0065E65-B277-060D-B021-F82C73C514E0}"/>
              </a:ext>
            </a:extLst>
          </p:cNvPr>
          <p:cNvSpPr/>
          <p:nvPr/>
        </p:nvSpPr>
        <p:spPr>
          <a:xfrm>
            <a:off x="1708228" y="1094335"/>
            <a:ext cx="8365982" cy="957943"/>
          </a:xfrm>
          <a:prstGeom prst="roundRect">
            <a:avLst>
              <a:gd name="adj" fmla="val 1116"/>
            </a:avLst>
          </a:prstGeom>
          <a:solidFill>
            <a:srgbClr val="FFD89B">
              <a:alpha val="17000"/>
            </a:srgbClr>
          </a:solidFill>
          <a:ln w="28575">
            <a:solidFill>
              <a:srgbClr val="FE6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75B48B-A5DF-6AD8-1AB8-361F6A028C3F}"/>
              </a:ext>
            </a:extLst>
          </p:cNvPr>
          <p:cNvSpPr txBox="1">
            <a:spLocks/>
          </p:cNvSpPr>
          <p:nvPr/>
        </p:nvSpPr>
        <p:spPr>
          <a:xfrm>
            <a:off x="1620044" y="1216247"/>
            <a:ext cx="8410073" cy="61789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454025" indent="-274638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90000"/>
              <a:buFont typeface="Wingdings" pitchFamily="2" charset="2"/>
              <a:buChar char="q"/>
              <a:tabLst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1pPr>
            <a:lvl2pPr marL="717550" indent="-263525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2pPr>
            <a:lvl3pPr marL="896938" indent="-17938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90000"/>
              <a:buFont typeface="Wingdings" pitchFamily="2" charset="2"/>
              <a:buChar char="§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3pPr>
            <a:lvl4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4pPr>
            <a:lvl5pPr marL="454025" indent="-274638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Calibri" panose="020F050202020403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Goal: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Efficiently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accelerate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the entire genome analysis pipeline while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rPr>
              <a:t>minimizing data movement and useless computation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299D0-A464-915A-9246-AAB5F35E698B}"/>
              </a:ext>
            </a:extLst>
          </p:cNvPr>
          <p:cNvGrpSpPr/>
          <p:nvPr/>
        </p:nvGrpSpPr>
        <p:grpSpPr>
          <a:xfrm>
            <a:off x="2842945" y="4708398"/>
            <a:ext cx="1917357" cy="1361278"/>
            <a:chOff x="3135086" y="3156294"/>
            <a:chExt cx="1917357" cy="1361278"/>
          </a:xfrm>
        </p:grpSpPr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E3C3F1D9-2E65-7891-1D4E-7CCA09D51096}"/>
                </a:ext>
              </a:extLst>
            </p:cNvPr>
            <p:cNvSpPr txBox="1">
              <a:spLocks/>
            </p:cNvSpPr>
            <p:nvPr/>
          </p:nvSpPr>
          <p:spPr>
            <a:xfrm>
              <a:off x="3135086" y="3156294"/>
              <a:ext cx="1854872" cy="1361278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454025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q"/>
                <a:tabLst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1pPr>
              <a:lvl2pPr marL="717550" indent="-263525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2pPr>
              <a:lvl3pPr marL="896938" indent="-17938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§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3pPr>
              <a:lvl4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4pPr>
              <a:lvl5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NVM-based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PIM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 accelerators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for separate </a:t>
              </a:r>
              <a:r>
                <a:rPr kumimoji="0" lang="en-US" altLang="zh-CN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basecalling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and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read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mapping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CE3FA1-ACD9-D90A-93CE-837C3A75A039}"/>
                </a:ext>
              </a:extLst>
            </p:cNvPr>
            <p:cNvSpPr/>
            <p:nvPr/>
          </p:nvSpPr>
          <p:spPr>
            <a:xfrm>
              <a:off x="3135086" y="3168961"/>
              <a:ext cx="1917357" cy="116355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D05FFA-FF39-37E4-4F43-A79E436E23E8}"/>
              </a:ext>
            </a:extLst>
          </p:cNvPr>
          <p:cNvGrpSpPr/>
          <p:nvPr/>
        </p:nvGrpSpPr>
        <p:grpSpPr>
          <a:xfrm>
            <a:off x="5335773" y="4721063"/>
            <a:ext cx="1889901" cy="1163556"/>
            <a:chOff x="5072743" y="3168959"/>
            <a:chExt cx="1889901" cy="1163556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CAB71FBE-FF0B-A1CE-1426-BB67B6F5354B}"/>
                </a:ext>
              </a:extLst>
            </p:cNvPr>
            <p:cNvSpPr txBox="1">
              <a:spLocks/>
            </p:cNvSpPr>
            <p:nvPr/>
          </p:nvSpPr>
          <p:spPr>
            <a:xfrm>
              <a:off x="5157542" y="3190083"/>
              <a:ext cx="1719943" cy="1066231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77500" lnSpcReduction="20000"/>
            </a:bodyPr>
            <a:lstStyle>
              <a:lvl1pPr marL="454025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q"/>
                <a:tabLst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1pPr>
              <a:lvl2pPr marL="717550" indent="-263525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2pPr>
              <a:lvl3pPr marL="896938" indent="-17938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§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3pPr>
              <a:lvl4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4pPr>
              <a:lvl5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no data movement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orbel" panose="020B0503020204020204" pitchFamily="34" charset="0"/>
                <a:ea typeface="华文楷体" panose="02010600040101010101" pitchFamily="2" charset="-122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between </a:t>
              </a:r>
              <a:r>
                <a:rPr kumimoji="0" lang="en-US" altLang="zh-CN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the</a:t>
              </a:r>
              <a:r>
                <a:rPr kumimoji="0" lang="zh-CN" alt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accelerators of analysis steps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4D63CC-2508-FE6F-72F3-3340954482BF}"/>
                </a:ext>
              </a:extLst>
            </p:cNvPr>
            <p:cNvSpPr/>
            <p:nvPr/>
          </p:nvSpPr>
          <p:spPr>
            <a:xfrm>
              <a:off x="5072743" y="3168959"/>
              <a:ext cx="1889901" cy="1163556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031EEB-2196-94D7-431E-8BFDC1B34DAA}"/>
              </a:ext>
            </a:extLst>
          </p:cNvPr>
          <p:cNvGrpSpPr/>
          <p:nvPr/>
        </p:nvGrpSpPr>
        <p:grpSpPr>
          <a:xfrm>
            <a:off x="7801145" y="4708398"/>
            <a:ext cx="2004785" cy="1242325"/>
            <a:chOff x="6917629" y="3156294"/>
            <a:chExt cx="2004785" cy="1242325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B719FB2B-6D11-F6D3-CCB3-1D0E1B5EFF3B}"/>
                </a:ext>
              </a:extLst>
            </p:cNvPr>
            <p:cNvSpPr txBox="1">
              <a:spLocks/>
            </p:cNvSpPr>
            <p:nvPr/>
          </p:nvSpPr>
          <p:spPr>
            <a:xfrm>
              <a:off x="6917629" y="3156294"/>
              <a:ext cx="2004785" cy="1242325"/>
            </a:xfrm>
            <a:prstGeom prst="rect">
              <a:avLst/>
            </a:prstGeom>
          </p:spPr>
          <p:txBody>
            <a:bodyPr vert="horz" lIns="0" tIns="45720" rIns="0" bIns="45720" rtlCol="0">
              <a:normAutofit fontScale="85000" lnSpcReduction="20000"/>
            </a:bodyPr>
            <a:lstStyle>
              <a:lvl1pPr marL="454025" indent="-274638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q"/>
                <a:tabLst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1pPr>
              <a:lvl2pPr marL="717550" indent="-263525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Courier New" panose="02070309020205020404" pitchFamily="49" charset="0"/>
                <a:buChar char="o"/>
                <a:tabLst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2pPr>
              <a:lvl3pPr marL="896938" indent="-17938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SzPct val="90000"/>
                <a:buFont typeface="Wingdings" pitchFamily="2" charset="2"/>
                <a:buChar char="§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3pPr>
              <a:lvl4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4pPr>
              <a:lvl5pPr marL="454025" indent="-274638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ourier New" panose="02070309020205020404" pitchFamily="49" charset="0"/>
                <a:buChar char="o"/>
                <a:tabLst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orbel" panose="020B0503020204020204" pitchFamily="34" charset="0"/>
                  <a:ea typeface="+mn-ea"/>
                  <a:cs typeface="Calibri" panose="020F0502020204030204" pitchFamily="34" charset="0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n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o data movement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and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rbel" panose="020B0503020204020204" pitchFamily="34" charset="0"/>
                  <a:ea typeface="+mn-ea"/>
                  <a:cs typeface="Calibri" panose="020F0502020204030204" pitchFamily="34" charset="0"/>
                </a:rPr>
                <a:t>no useless reads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4A66AC"/>
                </a:buClr>
                <a:buSzPct val="90000"/>
                <a:buFont typeface="Wingdings" pitchFamily="2" charset="2"/>
                <a:buNone/>
                <a:tabLst/>
                <a:defRPr/>
              </a:pP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937FF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(ideal</a:t>
              </a:r>
              <a:r>
                <a:rPr kumimoji="0" lang="zh-CN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937FF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0937FF"/>
                  </a:solidFill>
                  <a:effectLst/>
                  <a:uLnTx/>
                  <a:uFillTx/>
                  <a:latin typeface="Corbel" panose="020B0503020204020204" pitchFamily="34" charset="0"/>
                  <a:ea typeface="华文楷体" panose="02010600040101010101" pitchFamily="2" charset="-122"/>
                  <a:cs typeface="Calibri" panose="020F0502020204030204" pitchFamily="34" charset="0"/>
                </a:rPr>
                <a:t>case)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937F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FCB443-4C6E-B86D-B84D-68B99DA7A3E5}"/>
                </a:ext>
              </a:extLst>
            </p:cNvPr>
            <p:cNvSpPr/>
            <p:nvPr/>
          </p:nvSpPr>
          <p:spPr>
            <a:xfrm>
              <a:off x="6927840" y="3168960"/>
              <a:ext cx="1900473" cy="1163556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15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  <p:bldP spid="5" grpId="0"/>
      <p:bldP spid="6" grpId="0" animBg="1"/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0D28B-C182-9A10-780D-959879A8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7155-476E-26AC-EA5A-E4E53BA3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GenPIP</a:t>
            </a:r>
            <a:r>
              <a:rPr lang="en-US" dirty="0"/>
              <a:t>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60E23-144D-03CC-0A6D-EC79376F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43</a:t>
            </a:fld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586E3C3-EBAB-8E13-DECC-72EDE79CA5FA}"/>
              </a:ext>
            </a:extLst>
          </p:cNvPr>
          <p:cNvSpPr/>
          <p:nvPr/>
        </p:nvSpPr>
        <p:spPr>
          <a:xfrm>
            <a:off x="2090904" y="1374654"/>
            <a:ext cx="8438449" cy="4141349"/>
          </a:xfrm>
          <a:prstGeom prst="rect">
            <a:avLst/>
          </a:prstGeom>
          <a:solidFill>
            <a:srgbClr val="E7E6E6">
              <a:lumMod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GenPIP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81A4FE-F3D6-1534-0B93-14CD7B66A022}"/>
              </a:ext>
            </a:extLst>
          </p:cNvPr>
          <p:cNvGrpSpPr/>
          <p:nvPr/>
        </p:nvGrpSpPr>
        <p:grpSpPr>
          <a:xfrm>
            <a:off x="7603520" y="1489832"/>
            <a:ext cx="2856700" cy="3943825"/>
            <a:chOff x="5838516" y="1906278"/>
            <a:chExt cx="2856700" cy="3943825"/>
          </a:xfrm>
        </p:grpSpPr>
        <p:sp>
          <p:nvSpPr>
            <p:cNvPr id="64" name="Google Shape;481;p54">
              <a:extLst>
                <a:ext uri="{FF2B5EF4-FFF2-40B4-BE49-F238E27FC236}">
                  <a16:creationId xmlns:a16="http://schemas.microsoft.com/office/drawing/2014/main" id="{C5BD8920-BDFA-BFAD-E057-FC6D4DCCCAA4}"/>
                </a:ext>
              </a:extLst>
            </p:cNvPr>
            <p:cNvSpPr/>
            <p:nvPr/>
          </p:nvSpPr>
          <p:spPr>
            <a:xfrm>
              <a:off x="5838516" y="1906278"/>
              <a:ext cx="2856700" cy="3943825"/>
            </a:xfrm>
            <a:prstGeom prst="roundRect">
              <a:avLst>
                <a:gd name="adj" fmla="val 1061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0F880FC-F14F-4748-43CB-E1DE2EB33F11}"/>
                </a:ext>
              </a:extLst>
            </p:cNvPr>
            <p:cNvSpPr/>
            <p:nvPr/>
          </p:nvSpPr>
          <p:spPr>
            <a:xfrm>
              <a:off x="5937803" y="5391038"/>
              <a:ext cx="2688489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25000"/>
                    </a:scheme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Module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F178080-5B08-E4A1-6968-E9C951ACDA94}"/>
              </a:ext>
            </a:extLst>
          </p:cNvPr>
          <p:cNvGrpSpPr/>
          <p:nvPr/>
        </p:nvGrpSpPr>
        <p:grpSpPr>
          <a:xfrm>
            <a:off x="5353241" y="1631087"/>
            <a:ext cx="1404693" cy="3802569"/>
            <a:chOff x="3588237" y="2047533"/>
            <a:chExt cx="1404693" cy="3802569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CFB5595A-5729-68B8-50F0-CBC3F8A15B14}"/>
                </a:ext>
              </a:extLst>
            </p:cNvPr>
            <p:cNvSpPr/>
            <p:nvPr/>
          </p:nvSpPr>
          <p:spPr>
            <a:xfrm rot="16200000">
              <a:off x="2389299" y="3246471"/>
              <a:ext cx="3802569" cy="140469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5875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6CD2376-6CD6-5983-48DE-FE01178C6AF5}"/>
                </a:ext>
              </a:extLst>
            </p:cNvPr>
            <p:cNvSpPr/>
            <p:nvPr/>
          </p:nvSpPr>
          <p:spPr>
            <a:xfrm>
              <a:off x="3723818" y="5331513"/>
              <a:ext cx="1184111" cy="428969"/>
            </a:xfrm>
            <a:prstGeom prst="rect">
              <a:avLst/>
            </a:prstGeom>
            <a:noFill/>
            <a:ln w="158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GenPIP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Controller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473E6F-2A7D-F53C-B1EC-D8F7FF8883BA}"/>
              </a:ext>
            </a:extLst>
          </p:cNvPr>
          <p:cNvGrpSpPr/>
          <p:nvPr/>
        </p:nvGrpSpPr>
        <p:grpSpPr>
          <a:xfrm>
            <a:off x="2155087" y="1489832"/>
            <a:ext cx="2176645" cy="3943826"/>
            <a:chOff x="390083" y="1906278"/>
            <a:chExt cx="2325619" cy="3943826"/>
          </a:xfrm>
        </p:grpSpPr>
        <p:sp>
          <p:nvSpPr>
            <p:cNvPr id="70" name="Google Shape;481;p54">
              <a:extLst>
                <a:ext uri="{FF2B5EF4-FFF2-40B4-BE49-F238E27FC236}">
                  <a16:creationId xmlns:a16="http://schemas.microsoft.com/office/drawing/2014/main" id="{A9DCB396-2B99-7A79-5BCC-8C5AE07BEF40}"/>
                </a:ext>
              </a:extLst>
            </p:cNvPr>
            <p:cNvSpPr/>
            <p:nvPr/>
          </p:nvSpPr>
          <p:spPr>
            <a:xfrm>
              <a:off x="390083" y="1906278"/>
              <a:ext cx="2325619" cy="3943826"/>
            </a:xfrm>
            <a:prstGeom prst="roundRect">
              <a:avLst>
                <a:gd name="adj" fmla="val 6203"/>
              </a:avLst>
            </a:prstGeom>
            <a:solidFill>
              <a:srgbClr val="D9EAD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4A3264A-7655-5743-61F2-EAF266C05352}"/>
                </a:ext>
              </a:extLst>
            </p:cNvPr>
            <p:cNvSpPr/>
            <p:nvPr/>
          </p:nvSpPr>
          <p:spPr>
            <a:xfrm>
              <a:off x="445339" y="5391038"/>
              <a:ext cx="2223453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F81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Basecalling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F81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2F8100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Module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F81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B1851B1A-2E35-5B17-A70A-1FAB8211F87E}"/>
              </a:ext>
            </a:extLst>
          </p:cNvPr>
          <p:cNvSpPr/>
          <p:nvPr/>
        </p:nvSpPr>
        <p:spPr>
          <a:xfrm>
            <a:off x="5467438" y="1936230"/>
            <a:ext cx="1170019" cy="11395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eDRAM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BB2DF36-B089-242F-9A12-783A50BBD519}"/>
              </a:ext>
            </a:extLst>
          </p:cNvPr>
          <p:cNvSpPr/>
          <p:nvPr/>
        </p:nvSpPr>
        <p:spPr>
          <a:xfrm rot="5400000">
            <a:off x="8219207" y="1377439"/>
            <a:ext cx="1616116" cy="2476839"/>
          </a:xfrm>
          <a:prstGeom prst="rect">
            <a:avLst/>
          </a:prstGeom>
          <a:gradFill flip="none" rotWithShape="1">
            <a:gsLst>
              <a:gs pos="11000">
                <a:schemeClr val="bg1">
                  <a:lumMod val="75000"/>
                </a:schemeClr>
              </a:gs>
              <a:gs pos="89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 w="254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In-memory</a:t>
            </a: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Read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Mapping</a:t>
            </a:r>
          </a:p>
          <a:p>
            <a:pPr algn="ctr" defTabSz="914267">
              <a:defRPr/>
            </a:pPr>
            <a:r>
              <a:rPr lang="en-US" altLang="zh-CN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[PARC,</a:t>
            </a:r>
            <a:r>
              <a:rPr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 </a:t>
            </a:r>
            <a:r>
              <a:rPr lang="en-US" altLang="zh-CN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ASPDAC’20]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>
                <a:solidFill>
                  <a:srgbClr val="0070C0"/>
                </a:solidFill>
                <a:latin typeface="Arial" panose="020B0604020202020204"/>
              </a:rPr>
              <a:t>+</a:t>
            </a:r>
            <a:r>
              <a:rPr lang="zh-CN" altLang="en-US" sz="1600" b="1" kern="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altLang="zh-CN" sz="1600" b="1" kern="0" dirty="0">
                <a:solidFill>
                  <a:srgbClr val="0070C0"/>
                </a:solidFill>
                <a:latin typeface="Arial" panose="020B0604020202020204"/>
              </a:rPr>
              <a:t>Our</a:t>
            </a:r>
            <a:r>
              <a:rPr lang="zh-CN" altLang="en-US" sz="1600" b="1" kern="0" dirty="0">
                <a:solidFill>
                  <a:srgbClr val="0070C0"/>
                </a:solidFill>
                <a:latin typeface="Arial" panose="020B0604020202020204"/>
              </a:rPr>
              <a:t> </a:t>
            </a:r>
            <a:r>
              <a:rPr lang="en-US" altLang="zh-CN" sz="1600" b="1" kern="0" dirty="0">
                <a:solidFill>
                  <a:srgbClr val="0070C0"/>
                </a:solidFill>
                <a:latin typeface="Arial" panose="020B0604020202020204"/>
              </a:rPr>
              <a:t>design</a:t>
            </a:r>
            <a:r>
              <a:rPr lang="zh-CN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/>
              </a:rPr>
              <a:t> </a:t>
            </a:r>
            <a:endParaRPr lang="en-US" altLang="zh-CN" sz="1400" b="1" kern="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701DDA0-0453-C2D1-DBAD-69119032342B}"/>
              </a:ext>
            </a:extLst>
          </p:cNvPr>
          <p:cNvSpPr/>
          <p:nvPr/>
        </p:nvSpPr>
        <p:spPr>
          <a:xfrm>
            <a:off x="2379890" y="1747648"/>
            <a:ext cx="1703688" cy="1932153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solidFill>
              <a:srgbClr val="000000">
                <a:lumMod val="85000"/>
                <a:lumOff val="15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="1" kern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In-memory</a:t>
            </a:r>
            <a:r>
              <a: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Basecaller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[Helix,</a:t>
            </a:r>
            <a:r>
              <a:rPr lang="zh-CN" altLang="en-US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 </a:t>
            </a:r>
            <a:r>
              <a:rPr lang="en-US" altLang="zh-CN" sz="1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ea typeface="黑体" panose="02010609060101010101" pitchFamily="49" charset="-122"/>
              </a:rPr>
              <a:t>PACT’20]</a:t>
            </a:r>
            <a:endParaRPr kumimoji="0" lang="en-US" altLang="zh-CN" sz="1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E6A22-7C38-0CA9-2BC0-B8E0B1AD57D9}"/>
              </a:ext>
            </a:extLst>
          </p:cNvPr>
          <p:cNvSpPr/>
          <p:nvPr/>
        </p:nvSpPr>
        <p:spPr>
          <a:xfrm>
            <a:off x="2361297" y="4115303"/>
            <a:ext cx="1803432" cy="615241"/>
          </a:xfrm>
          <a:prstGeom prst="rect">
            <a:avLst/>
          </a:prstGeom>
          <a:pattFill prst="lgGrid">
            <a:fgClr>
              <a:srgbClr val="9CC3E6">
                <a:lumMod val="20000"/>
                <a:lumOff val="80000"/>
              </a:srgbClr>
            </a:fgClr>
            <a:bgClr>
              <a:srgbClr val="FFFFFF"/>
            </a:bgClr>
          </a:pattFill>
          <a:ln w="25400" cap="flat" cmpd="sng" algn="ctr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PIM</a:t>
            </a:r>
            <a:r>
              <a: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-CQS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PIM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chunk quality score calculation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8941FAE-22B8-3E01-C923-F1F0856C8529}"/>
              </a:ext>
            </a:extLst>
          </p:cNvPr>
          <p:cNvGrpSpPr/>
          <p:nvPr/>
        </p:nvGrpSpPr>
        <p:grpSpPr>
          <a:xfrm>
            <a:off x="1946738" y="1071600"/>
            <a:ext cx="4478184" cy="853744"/>
            <a:chOff x="181734" y="1474278"/>
            <a:chExt cx="4478184" cy="853744"/>
          </a:xfrm>
        </p:grpSpPr>
        <p:cxnSp>
          <p:nvCxnSpPr>
            <p:cNvPr id="77" name="Elbow Connector 76">
              <a:extLst>
                <a:ext uri="{FF2B5EF4-FFF2-40B4-BE49-F238E27FC236}">
                  <a16:creationId xmlns:a16="http://schemas.microsoft.com/office/drawing/2014/main" id="{FC6C4135-E7B8-109F-B621-37F9E1A52F4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04503" y="2043553"/>
              <a:ext cx="567411" cy="1527"/>
            </a:xfrm>
            <a:prstGeom prst="bentConnector3">
              <a:avLst>
                <a:gd name="adj1" fmla="val 50000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6061BD3-FEA1-9EFE-17BB-5AFE11D14E0B}"/>
                </a:ext>
              </a:extLst>
            </p:cNvPr>
            <p:cNvSpPr/>
            <p:nvPr/>
          </p:nvSpPr>
          <p:spPr>
            <a:xfrm>
              <a:off x="181734" y="1474278"/>
              <a:ext cx="4478184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Raw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signals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from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the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sequencing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machine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6556BB0-2A57-CF88-A74C-0E983BF77841}"/>
              </a:ext>
            </a:extLst>
          </p:cNvPr>
          <p:cNvGrpSpPr/>
          <p:nvPr/>
        </p:nvGrpSpPr>
        <p:grpSpPr>
          <a:xfrm>
            <a:off x="4331732" y="1693949"/>
            <a:ext cx="1117660" cy="432000"/>
            <a:chOff x="2566728" y="2110395"/>
            <a:chExt cx="1117660" cy="432000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B661237D-D956-8890-FEBE-26347D19D4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6728" y="2524166"/>
              <a:ext cx="1117660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C123333-EB2D-745B-1CCA-EE16440F0807}"/>
                </a:ext>
              </a:extLst>
            </p:cNvPr>
            <p:cNvSpPr/>
            <p:nvPr/>
          </p:nvSpPr>
          <p:spPr>
            <a:xfrm>
              <a:off x="2668681" y="2110395"/>
              <a:ext cx="9085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Signal</a:t>
              </a:r>
            </a:p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29CD53-26C9-08B5-205D-E0E02BCFFBCC}"/>
              </a:ext>
            </a:extLst>
          </p:cNvPr>
          <p:cNvGrpSpPr/>
          <p:nvPr/>
        </p:nvGrpSpPr>
        <p:grpSpPr>
          <a:xfrm>
            <a:off x="2217352" y="3647751"/>
            <a:ext cx="2369447" cy="434721"/>
            <a:chOff x="452348" y="4064197"/>
            <a:chExt cx="2369447" cy="434721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FE38650-F7CE-CB68-6A97-6B802FB2D905}"/>
                </a:ext>
              </a:extLst>
            </p:cNvPr>
            <p:cNvCxnSpPr>
              <a:cxnSpLocks/>
            </p:cNvCxnSpPr>
            <p:nvPr/>
          </p:nvCxnSpPr>
          <p:spPr>
            <a:xfrm>
              <a:off x="684586" y="4096247"/>
              <a:ext cx="0" cy="402671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4890DBB-326A-C0C7-0FC1-53456B5AC299}"/>
                </a:ext>
              </a:extLst>
            </p:cNvPr>
            <p:cNvSpPr/>
            <p:nvPr/>
          </p:nvSpPr>
          <p:spPr>
            <a:xfrm>
              <a:off x="452348" y="4064197"/>
              <a:ext cx="2369447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Base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quality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3784565-1420-3751-119A-091EE5CB5AA4}"/>
              </a:ext>
            </a:extLst>
          </p:cNvPr>
          <p:cNvGrpSpPr/>
          <p:nvPr/>
        </p:nvGrpSpPr>
        <p:grpSpPr>
          <a:xfrm>
            <a:off x="6546603" y="4138112"/>
            <a:ext cx="2087737" cy="432000"/>
            <a:chOff x="4781599" y="4554558"/>
            <a:chExt cx="2087737" cy="432000"/>
          </a:xfrm>
        </p:grpSpPr>
        <p:cxnSp>
          <p:nvCxnSpPr>
            <p:cNvPr id="86" name="Elbow Connector 85">
              <a:extLst>
                <a:ext uri="{FF2B5EF4-FFF2-40B4-BE49-F238E27FC236}">
                  <a16:creationId xmlns:a16="http://schemas.microsoft.com/office/drawing/2014/main" id="{27A6214C-C5A0-84CD-DFCB-766C4986550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781599" y="4564028"/>
              <a:ext cx="2087737" cy="402897"/>
            </a:xfrm>
            <a:prstGeom prst="bentConnector3">
              <a:avLst>
                <a:gd name="adj1" fmla="val 1509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headEnd type="none"/>
              <a:tailEnd type="triangle" w="med" len="med"/>
            </a:ln>
            <a:effectLst/>
          </p:spPr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72264A0-5FD6-4653-2EE7-AC4D2144EDA0}"/>
                </a:ext>
              </a:extLst>
            </p:cNvPr>
            <p:cNvSpPr/>
            <p:nvPr/>
          </p:nvSpPr>
          <p:spPr>
            <a:xfrm>
              <a:off x="4909358" y="4554558"/>
              <a:ext cx="1959978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Chunk</a:t>
              </a:r>
              <a:r>
                <a:rPr lang="zh-CN" altLang="en-US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 </a:t>
              </a: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m</a:t>
              </a: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27E4D29-6114-FCF7-364D-71F21C08F5D4}"/>
              </a:ext>
            </a:extLst>
          </p:cNvPr>
          <p:cNvGrpSpPr/>
          <p:nvPr/>
        </p:nvGrpSpPr>
        <p:grpSpPr>
          <a:xfrm>
            <a:off x="8865158" y="4049065"/>
            <a:ext cx="2024056" cy="1309425"/>
            <a:chOff x="7100154" y="4465511"/>
            <a:chExt cx="2024056" cy="1309425"/>
          </a:xfrm>
        </p:grpSpPr>
        <p:cxnSp>
          <p:nvCxnSpPr>
            <p:cNvPr id="89" name="Elbow Connector 88">
              <a:extLst>
                <a:ext uri="{FF2B5EF4-FFF2-40B4-BE49-F238E27FC236}">
                  <a16:creationId xmlns:a16="http://schemas.microsoft.com/office/drawing/2014/main" id="{1CD0F75B-AB8A-01AD-1C9D-4D2EF810AE12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747147" y="3907353"/>
              <a:ext cx="437051" cy="1694665"/>
            </a:xfrm>
            <a:prstGeom prst="bentConnector2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479E184-BF4A-D88F-992D-4142732D60E1}"/>
                </a:ext>
              </a:extLst>
            </p:cNvPr>
            <p:cNvSpPr/>
            <p:nvPr/>
          </p:nvSpPr>
          <p:spPr>
            <a:xfrm rot="16200000">
              <a:off x="8253497" y="4904224"/>
              <a:ext cx="13094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To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storage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C4B7971-5489-154C-4AC2-936E62D5450B}"/>
                </a:ext>
              </a:extLst>
            </p:cNvPr>
            <p:cNvSpPr/>
            <p:nvPr/>
          </p:nvSpPr>
          <p:spPr>
            <a:xfrm>
              <a:off x="7100154" y="4570077"/>
              <a:ext cx="1829934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Read</a:t>
              </a:r>
              <a:r>
                <a:rPr lang="zh-CN" altLang="en-US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 </a:t>
              </a:r>
              <a:r>
                <a:rPr lang="en-US" altLang="zh-CN" sz="1600" b="1" kern="0" dirty="0">
                  <a:solidFill>
                    <a:srgbClr val="FE6200"/>
                  </a:solidFill>
                  <a:latin typeface="Arial" panose="020B0604020202020204"/>
                  <a:ea typeface="黑体" panose="02010609060101010101" pitchFamily="49" charset="-122"/>
                </a:rPr>
                <a:t>m</a:t>
              </a: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result 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EFC9C69-2755-A6BD-D616-E9975350FA68}"/>
              </a:ext>
            </a:extLst>
          </p:cNvPr>
          <p:cNvGrpSpPr/>
          <p:nvPr/>
        </p:nvGrpSpPr>
        <p:grpSpPr>
          <a:xfrm>
            <a:off x="5360828" y="3158107"/>
            <a:ext cx="1431674" cy="568788"/>
            <a:chOff x="3595824" y="3574553"/>
            <a:chExt cx="1431674" cy="568788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52470AE8-8E58-E955-B242-F8186A1689D2}"/>
                </a:ext>
              </a:extLst>
            </p:cNvPr>
            <p:cNvSpPr/>
            <p:nvPr/>
          </p:nvSpPr>
          <p:spPr>
            <a:xfrm>
              <a:off x="3721696" y="3574553"/>
              <a:ext cx="1153238" cy="5687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051266-B283-1717-849B-92F5BE6EF570}"/>
                </a:ext>
              </a:extLst>
            </p:cNvPr>
            <p:cNvSpPr txBox="1"/>
            <p:nvPr/>
          </p:nvSpPr>
          <p:spPr>
            <a:xfrm>
              <a:off x="3595824" y="3628419"/>
              <a:ext cx="143167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67">
                <a:lnSpc>
                  <a:spcPts val="1500"/>
                </a:lnSpc>
              </a:pPr>
              <a:r>
                <a:rPr lang="en-US" altLang="zh-CN" sz="1600" b="1" dirty="0">
                  <a:solidFill>
                    <a:srgbClr val="0070C0"/>
                  </a:solidFill>
                  <a:latin typeface="Arial" panose="020B0604020202020204"/>
                  <a:ea typeface="黑体" panose="02010609060101010101" pitchFamily="49" charset="-122"/>
                </a:rPr>
                <a:t>Average Calculator</a:t>
              </a:r>
              <a:endParaRPr lang="en-US" sz="1600" b="1" dirty="0">
                <a:solidFill>
                  <a:srgbClr val="0070C0"/>
                </a:solidFill>
                <a:latin typeface="Arial" panose="020B0604020202020204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0F71DDC-DCFC-DBFD-B70B-386232E4AAD2}"/>
              </a:ext>
            </a:extLst>
          </p:cNvPr>
          <p:cNvGrpSpPr/>
          <p:nvPr/>
        </p:nvGrpSpPr>
        <p:grpSpPr>
          <a:xfrm>
            <a:off x="6629108" y="4875698"/>
            <a:ext cx="1118681" cy="432000"/>
            <a:chOff x="4883905" y="5261032"/>
            <a:chExt cx="1118681" cy="432000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ADBA1ADE-22A7-B5A9-68B9-8A469AA59A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2930" y="5610824"/>
              <a:ext cx="84558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E2000A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737867C-4ACB-4046-A863-658B23FEEF7E}"/>
                </a:ext>
              </a:extLst>
            </p:cNvPr>
            <p:cNvSpPr/>
            <p:nvPr/>
          </p:nvSpPr>
          <p:spPr>
            <a:xfrm>
              <a:off x="4883905" y="5261032"/>
              <a:ext cx="1118681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E2000A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06FE550-6C6F-0B76-8A04-658FC32BCB65}"/>
              </a:ext>
            </a:extLst>
          </p:cNvPr>
          <p:cNvGrpSpPr/>
          <p:nvPr/>
        </p:nvGrpSpPr>
        <p:grpSpPr>
          <a:xfrm>
            <a:off x="5447040" y="4138112"/>
            <a:ext cx="1184165" cy="648154"/>
            <a:chOff x="5179244" y="2092469"/>
            <a:chExt cx="1184165" cy="368944"/>
          </a:xfrm>
        </p:grpSpPr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062D123B-00C7-592A-AAB5-D68BF69C39C3}"/>
                </a:ext>
              </a:extLst>
            </p:cNvPr>
            <p:cNvSpPr/>
            <p:nvPr/>
          </p:nvSpPr>
          <p:spPr>
            <a:xfrm>
              <a:off x="5225790" y="2109623"/>
              <a:ext cx="1094463" cy="35179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749FC81-BA06-D51D-2419-0C3C649C7DF9}"/>
                </a:ext>
              </a:extLst>
            </p:cNvPr>
            <p:cNvSpPr txBox="1"/>
            <p:nvPr/>
          </p:nvSpPr>
          <p:spPr>
            <a:xfrm>
              <a:off x="5179244" y="2092469"/>
              <a:ext cx="1184165" cy="320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267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endParaRPr>
            </a:p>
            <a:p>
              <a:pPr marL="0" marR="0" lvl="0" indent="0" algn="ctr" defTabSz="914267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</a:rPr>
                <a:t>ER</a:t>
              </a:r>
            </a:p>
            <a:p>
              <a:pPr marL="0" marR="0" lvl="0" indent="0" algn="ctr" defTabSz="914267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</a:rPr>
                <a:t>Controller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16296F7-736F-0A5E-F761-659B8104F96F}"/>
              </a:ext>
            </a:extLst>
          </p:cNvPr>
          <p:cNvGrpSpPr/>
          <p:nvPr/>
        </p:nvGrpSpPr>
        <p:grpSpPr>
          <a:xfrm>
            <a:off x="5672380" y="3731414"/>
            <a:ext cx="906126" cy="451938"/>
            <a:chOff x="3830165" y="4147221"/>
            <a:chExt cx="906126" cy="45193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C099433-FC33-0512-6CA6-7405323B514C}"/>
                </a:ext>
              </a:extLst>
            </p:cNvPr>
            <p:cNvSpPr/>
            <p:nvPr/>
          </p:nvSpPr>
          <p:spPr>
            <a:xfrm>
              <a:off x="3842984" y="4167159"/>
              <a:ext cx="893307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Quality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149D02B-B070-31BD-3BFA-F91BB9FD5819}"/>
                </a:ext>
              </a:extLst>
            </p:cNvPr>
            <p:cNvCxnSpPr>
              <a:cxnSpLocks/>
            </p:cNvCxnSpPr>
            <p:nvPr/>
          </p:nvCxnSpPr>
          <p:spPr>
            <a:xfrm>
              <a:off x="3830165" y="4147221"/>
              <a:ext cx="0" cy="419506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C379C49-3E53-ED6B-53B6-4E493737DF8E}"/>
              </a:ext>
            </a:extLst>
          </p:cNvPr>
          <p:cNvGrpSpPr/>
          <p:nvPr/>
        </p:nvGrpSpPr>
        <p:grpSpPr>
          <a:xfrm>
            <a:off x="4298210" y="4870556"/>
            <a:ext cx="1118681" cy="432000"/>
            <a:chOff x="2545893" y="5287002"/>
            <a:chExt cx="1118681" cy="432000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AF1FF47E-97D7-EA66-5165-C24A0EA09F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6728" y="5634706"/>
              <a:ext cx="103284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E2000A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D199AF13-BC18-BA04-B8C3-772510664A9E}"/>
                </a:ext>
              </a:extLst>
            </p:cNvPr>
            <p:cNvSpPr/>
            <p:nvPr/>
          </p:nvSpPr>
          <p:spPr>
            <a:xfrm>
              <a:off x="2545893" y="5287002"/>
              <a:ext cx="1118681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E2000A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ER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4D79B5B-BD10-38DD-D420-FEDE47B321BE}"/>
              </a:ext>
            </a:extLst>
          </p:cNvPr>
          <p:cNvGrpSpPr/>
          <p:nvPr/>
        </p:nvGrpSpPr>
        <p:grpSpPr>
          <a:xfrm>
            <a:off x="6637069" y="2454755"/>
            <a:ext cx="994924" cy="432000"/>
            <a:chOff x="4872065" y="2871201"/>
            <a:chExt cx="994924" cy="432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DC6118DC-0C2D-7D2D-073C-D3D312DDD014}"/>
                </a:ext>
              </a:extLst>
            </p:cNvPr>
            <p:cNvSpPr/>
            <p:nvPr/>
          </p:nvSpPr>
          <p:spPr>
            <a:xfrm>
              <a:off x="4907929" y="2871201"/>
              <a:ext cx="9085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721A2F7-DB1C-59D4-44A9-DFB85D08168E}"/>
                </a:ext>
              </a:extLst>
            </p:cNvPr>
            <p:cNvCxnSpPr>
              <a:cxnSpLocks/>
            </p:cNvCxnSpPr>
            <p:nvPr/>
          </p:nvCxnSpPr>
          <p:spPr>
            <a:xfrm>
              <a:off x="4872065" y="3264454"/>
              <a:ext cx="994924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826D8E24-49FC-ED56-0462-C330F4902A9C}"/>
              </a:ext>
            </a:extLst>
          </p:cNvPr>
          <p:cNvGrpSpPr/>
          <p:nvPr/>
        </p:nvGrpSpPr>
        <p:grpSpPr>
          <a:xfrm rot="5400000">
            <a:off x="8628987" y="2534585"/>
            <a:ext cx="813521" cy="2682462"/>
            <a:chOff x="6526425" y="2374744"/>
            <a:chExt cx="813521" cy="2504298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774E5131-7727-8654-82C6-A83FA1ACFA37}"/>
                </a:ext>
              </a:extLst>
            </p:cNvPr>
            <p:cNvSpPr/>
            <p:nvPr/>
          </p:nvSpPr>
          <p:spPr>
            <a:xfrm rot="16200000">
              <a:off x="5654904" y="3356862"/>
              <a:ext cx="2504298" cy="54006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26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695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D0554303-B91B-1AE5-7491-0287930143AE}"/>
                </a:ext>
              </a:extLst>
            </p:cNvPr>
            <p:cNvSpPr/>
            <p:nvPr/>
          </p:nvSpPr>
          <p:spPr>
            <a:xfrm rot="16200000">
              <a:off x="5706682" y="3196044"/>
              <a:ext cx="2453007" cy="813521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Read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Mapping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Controller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254005A-59A3-6CDF-3423-53CD6A3E3758}"/>
              </a:ext>
            </a:extLst>
          </p:cNvPr>
          <p:cNvGrpSpPr/>
          <p:nvPr/>
        </p:nvGrpSpPr>
        <p:grpSpPr>
          <a:xfrm>
            <a:off x="4083661" y="2331289"/>
            <a:ext cx="1383389" cy="606575"/>
            <a:chOff x="2318657" y="2015235"/>
            <a:chExt cx="1383389" cy="772568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9AAFDB0-F801-46F6-1E49-AE1B07F6C7CB}"/>
                </a:ext>
              </a:extLst>
            </p:cNvPr>
            <p:cNvSpPr/>
            <p:nvPr/>
          </p:nvSpPr>
          <p:spPr>
            <a:xfrm>
              <a:off x="2377963" y="2015235"/>
              <a:ext cx="1313776" cy="772568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Basecalled</a:t>
              </a:r>
              <a:endPara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15" name="Elbow Connector 114">
              <a:extLst>
                <a:ext uri="{FF2B5EF4-FFF2-40B4-BE49-F238E27FC236}">
                  <a16:creationId xmlns:a16="http://schemas.microsoft.com/office/drawing/2014/main" id="{E59C271C-C589-F4A8-ADB0-469A27666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8657" y="2644115"/>
              <a:ext cx="1383389" cy="0"/>
            </a:xfrm>
            <a:prstGeom prst="bentConnector3">
              <a:avLst>
                <a:gd name="adj1" fmla="val 83049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B01410F-131B-2854-2D52-3A65C75C1689}"/>
              </a:ext>
            </a:extLst>
          </p:cNvPr>
          <p:cNvGrpSpPr/>
          <p:nvPr/>
        </p:nvGrpSpPr>
        <p:grpSpPr>
          <a:xfrm>
            <a:off x="4163812" y="3610920"/>
            <a:ext cx="1310217" cy="578037"/>
            <a:chOff x="2398808" y="4027366"/>
            <a:chExt cx="1310217" cy="578037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968D582-6FF6-CAF4-AFE1-574DA700FAE3}"/>
                </a:ext>
              </a:extLst>
            </p:cNvPr>
            <p:cNvSpPr/>
            <p:nvPr/>
          </p:nvSpPr>
          <p:spPr>
            <a:xfrm>
              <a:off x="2588123" y="4105473"/>
              <a:ext cx="908525" cy="432000"/>
            </a:xfrm>
            <a:prstGeom prst="rect">
              <a:avLst/>
            </a:prstGeom>
            <a:noFill/>
            <a:ln w="25400" cap="flat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67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Chunk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quality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E62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rPr>
                <a:t>score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E62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cxnSp>
          <p:nvCxnSpPr>
            <p:cNvPr id="118" name="Elbow Connector 117">
              <a:extLst>
                <a:ext uri="{FF2B5EF4-FFF2-40B4-BE49-F238E27FC236}">
                  <a16:creationId xmlns:a16="http://schemas.microsoft.com/office/drawing/2014/main" id="{1E954F30-F2FB-B2E6-E8F8-551DFDC3F2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98808" y="4027366"/>
              <a:ext cx="1310217" cy="578037"/>
            </a:xfrm>
            <a:prstGeom prst="bentConnector3">
              <a:avLst>
                <a:gd name="adj1" fmla="val 82403"/>
              </a:avLst>
            </a:prstGeom>
            <a:noFill/>
            <a:ln w="50800" cap="flat" cmpd="sng" algn="ctr">
              <a:solidFill>
                <a:srgbClr val="FE6200"/>
              </a:solidFill>
              <a:prstDash val="solid"/>
              <a:miter lim="800000"/>
              <a:tailEnd type="triangle" w="med" len="sm"/>
            </a:ln>
            <a:effectLst/>
          </p:spPr>
        </p:cxn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BFDC07E1-3241-93F0-27F8-BC083CAB428E}"/>
              </a:ext>
            </a:extLst>
          </p:cNvPr>
          <p:cNvSpPr txBox="1"/>
          <p:nvPr/>
        </p:nvSpPr>
        <p:spPr>
          <a:xfrm>
            <a:off x="4231529" y="5753052"/>
            <a:ext cx="3806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</a:rPr>
              <a:t>https://</a:t>
            </a:r>
            <a:r>
              <a:rPr lang="en-US" b="1" u="sng" dirty="0" err="1">
                <a:solidFill>
                  <a:srgbClr val="7030A0"/>
                </a:solidFill>
              </a:rPr>
              <a:t>arxiv.org</a:t>
            </a:r>
            <a:r>
              <a:rPr lang="en-US" b="1" u="sng" dirty="0">
                <a:solidFill>
                  <a:srgbClr val="7030A0"/>
                </a:solidFill>
              </a:rPr>
              <a:t>/pdf/2209.08600.pdf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1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4" grpId="0" animBg="1"/>
      <p:bldP spid="75" grpId="0" animBg="1"/>
      <p:bldP spid="75" grpId="1" animBg="1"/>
      <p:bldP spid="1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58180-40EF-DB92-74A7-8B760C5CF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20C6A6-5636-A3B0-16E3-9673D42E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C67AB-9985-4DE5-21F6-DBD271E654BA}"/>
              </a:ext>
            </a:extLst>
          </p:cNvPr>
          <p:cNvSpPr txBox="1">
            <a:spLocks/>
          </p:cNvSpPr>
          <p:nvPr/>
        </p:nvSpPr>
        <p:spPr>
          <a:xfrm>
            <a:off x="1524000" y="1409217"/>
            <a:ext cx="9144000" cy="4039567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400" dirty="0">
                <a:solidFill>
                  <a:srgbClr val="4473C4"/>
                </a:solidFill>
              </a:rPr>
              <a:t>Fast, Accurate, and Efficient</a:t>
            </a:r>
            <a:br>
              <a:rPr lang="en-US" sz="5400" dirty="0">
                <a:solidFill>
                  <a:srgbClr val="4473C4"/>
                </a:solidFill>
              </a:rPr>
            </a:br>
            <a:r>
              <a:rPr lang="en-US" sz="5400" dirty="0"/>
              <a:t>Genome Analysis</a:t>
            </a:r>
            <a:br>
              <a:rPr lang="en-US" sz="5400" dirty="0"/>
            </a:br>
            <a:r>
              <a:rPr lang="en-US" sz="5400" b="1" dirty="0"/>
              <a:t>via Algorithm-Architecture</a:t>
            </a:r>
            <a:br>
              <a:rPr lang="en-US" sz="5400" b="1" dirty="0"/>
            </a:br>
            <a:r>
              <a:rPr lang="en-US" sz="5400" b="1" dirty="0"/>
              <a:t>co-design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68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210F3-5756-9223-8408-71D305026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Damla</a:t>
            </a:r>
            <a:r>
              <a:rPr lang="en-US" sz="2000" dirty="0"/>
              <a:t> </a:t>
            </a:r>
            <a:r>
              <a:rPr lang="en-US" sz="2000" dirty="0" err="1"/>
              <a:t>Senol</a:t>
            </a:r>
            <a:r>
              <a:rPr lang="en-US" sz="2000" dirty="0"/>
              <a:t> Cali, Gurpreet S. Kalsi, Zulal </a:t>
            </a:r>
            <a:r>
              <a:rPr lang="en-US" sz="2000" dirty="0" err="1"/>
              <a:t>Bingol</a:t>
            </a:r>
            <a:r>
              <a:rPr lang="en-US" sz="2000" dirty="0"/>
              <a:t>, </a:t>
            </a:r>
            <a:r>
              <a:rPr lang="en-US" sz="2000" u="sng" dirty="0"/>
              <a:t>Can Firtina</a:t>
            </a:r>
            <a:r>
              <a:rPr lang="en-US" sz="2000" dirty="0"/>
              <a:t>, Lavanya Subramanian,</a:t>
            </a:r>
            <a:br>
              <a:rPr lang="en-US" sz="2000" dirty="0"/>
            </a:br>
            <a:r>
              <a:rPr lang="en-US" sz="2000" dirty="0"/>
              <a:t>Jeremie S. Kim,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 Mohammed </a:t>
            </a:r>
            <a:r>
              <a:rPr lang="en-US" sz="2000" dirty="0" err="1"/>
              <a:t>Alser</a:t>
            </a:r>
            <a:r>
              <a:rPr lang="en-US" sz="2000" dirty="0"/>
              <a:t>, Juan Gomez-Luna,</a:t>
            </a:r>
            <a:br>
              <a:rPr lang="en-US" sz="2000" dirty="0"/>
            </a:br>
            <a:r>
              <a:rPr lang="en-US" sz="2000" dirty="0"/>
              <a:t>Amirali Boroumand, Anant Nori, Allison </a:t>
            </a:r>
            <a:r>
              <a:rPr lang="en-US" sz="2000" dirty="0" err="1"/>
              <a:t>Scibisz</a:t>
            </a:r>
            <a:r>
              <a:rPr lang="en-US" sz="2000" dirty="0"/>
              <a:t>, Sreenivas </a:t>
            </a:r>
            <a:r>
              <a:rPr lang="en-US" sz="2000" dirty="0" err="1"/>
              <a:t>Subramoney</a:t>
            </a:r>
            <a:r>
              <a:rPr lang="en-US" sz="2000" dirty="0"/>
              <a:t>, Can Alkan,</a:t>
            </a:r>
            <a:br>
              <a:rPr lang="en-US" sz="2000" dirty="0"/>
            </a:br>
            <a:r>
              <a:rPr lang="en-US" sz="2000" dirty="0"/>
              <a:t>Saugata Ghose,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2000" dirty="0"/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4"/>
              </a:rPr>
              <a:t>53rd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Virtual, October 2020.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Lightning Talk Video</a:t>
            </a:r>
            <a:r>
              <a:rPr lang="en-US" sz="2000" dirty="0"/>
              <a:t> (1.5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Talk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(18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10"/>
              </a:rPr>
              <a:t>(pdf)</a:t>
            </a:r>
            <a:r>
              <a:rPr lang="en-US" sz="2000" dirty="0"/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18497-DC41-EF8E-1B16-BAAA32AA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E0380C-A856-99D2-3EDD-2E1911BD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Accelerating String Matching </a:t>
            </a:r>
            <a:r>
              <a:rPr lang="en-US" sz="2400" dirty="0"/>
              <a:t>[MICRO '20]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3E5076-5DD4-F190-8C77-6438E9930F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294" y="4264975"/>
            <a:ext cx="8407412" cy="224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541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9985D5-0135-18D8-63A8-B7E0A04C7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Damla Senol Cali, Konstantinos Kanellopoulos, Joel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Zulal </a:t>
            </a:r>
            <a:r>
              <a:rPr lang="en-US" sz="2000" dirty="0" err="1">
                <a:solidFill>
                  <a:srgbClr val="000000"/>
                </a:solidFill>
              </a:rPr>
              <a:t>Bingol</a:t>
            </a:r>
            <a:r>
              <a:rPr lang="en-US" sz="2000" dirty="0">
                <a:solidFill>
                  <a:srgbClr val="000000"/>
                </a:solidFill>
              </a:rPr>
              <a:t>, Gurpreet S. Kalsi,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Ziyi Zuo,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 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Jeremie Kim, 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Gagandeep Singh,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Juan Gomez-Luna, Nour </a:t>
            </a:r>
            <a:r>
              <a:rPr lang="en-US" sz="2000" dirty="0" err="1">
                <a:solidFill>
                  <a:srgbClr val="000000"/>
                </a:solidFill>
              </a:rPr>
              <a:t>Almadhoun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Alserr</a:t>
            </a:r>
            <a:r>
              <a:rPr lang="en-US" sz="2000" dirty="0">
                <a:solidFill>
                  <a:srgbClr val="000000"/>
                </a:solidFill>
              </a:rPr>
              <a:t>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Sreenivas </a:t>
            </a:r>
            <a:r>
              <a:rPr lang="en-US" sz="2000" dirty="0" err="1">
                <a:solidFill>
                  <a:srgbClr val="000000"/>
                </a:solidFill>
              </a:rPr>
              <a:t>Subramoney</a:t>
            </a:r>
            <a:r>
              <a:rPr lang="en-US" sz="2000" dirty="0">
                <a:solidFill>
                  <a:srgbClr val="000000"/>
                </a:solidFill>
              </a:rPr>
              <a:t>, Can Alkan,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Saugata Ghose, and 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"SeGraM: A Universal Hardware Accelerator for Genomic Sequence-to-Graph</a:t>
            </a:r>
            <a:br>
              <a:rPr lang="en-US" sz="2000" b="1" dirty="0">
                <a:solidFill>
                  <a:srgbClr val="000000"/>
                </a:solidFill>
                <a:hlinkClick r:id="rId3"/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and Sequence-to-Sequence Mapping"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Proceedings of the 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49th International Symposium on Computer Architecture</a:t>
            </a:r>
            <a:r>
              <a:rPr lang="en-US" sz="2000" i="1" dirty="0">
                <a:solidFill>
                  <a:srgbClr val="000000"/>
                </a:solidFill>
              </a:rPr>
              <a:t> (</a:t>
            </a:r>
            <a:r>
              <a:rPr lang="en-US" sz="2000" b="1" i="1" dirty="0">
                <a:solidFill>
                  <a:srgbClr val="000000"/>
                </a:solidFill>
              </a:rPr>
              <a:t>ISCA</a:t>
            </a:r>
            <a:r>
              <a:rPr lang="en-US" sz="2000" i="1" dirty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 New York, June 2022.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8"/>
              </a:rPr>
              <a:t>SeGraM Source Code and Datasets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9"/>
              </a:rPr>
              <a:t>Talk Video</a:t>
            </a:r>
            <a:r>
              <a:rPr lang="en-US" sz="2000" dirty="0">
                <a:solidFill>
                  <a:srgbClr val="000000"/>
                </a:solidFill>
              </a:rPr>
              <a:t> (22 minutes)]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CE2E8-BB21-CAAB-B5BC-A7C66634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962CD-7E53-DF43-C0ED-B4F4EE8B69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6540" y="4338394"/>
            <a:ext cx="8078921" cy="21723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6C97BF2-C000-1609-2A9B-DA3543B19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Graphs </a:t>
            </a:r>
            <a:r>
              <a:rPr lang="en-US" sz="2400" dirty="0"/>
              <a:t>[ISCA '22]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95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919A19-70AF-9E71-E976-07FE8CD5C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Nika Mansouri </a:t>
            </a:r>
            <a:r>
              <a:rPr lang="en-US" sz="2000" dirty="0" err="1"/>
              <a:t>Ghiasi</a:t>
            </a:r>
            <a:r>
              <a:rPr lang="en-US" sz="2000" dirty="0"/>
              <a:t>, </a:t>
            </a:r>
            <a:r>
              <a:rPr lang="en-US" sz="2000" dirty="0" err="1"/>
              <a:t>Jisung</a:t>
            </a:r>
            <a:r>
              <a:rPr lang="en-US" sz="2000" dirty="0"/>
              <a:t> Park, Harun Mustafa, Jeremie Kim, </a:t>
            </a:r>
            <a:r>
              <a:rPr lang="en-US" sz="2000" dirty="0" err="1"/>
              <a:t>Ataberk</a:t>
            </a:r>
            <a:r>
              <a:rPr lang="en-US" sz="2000" dirty="0"/>
              <a:t> Olgun, Arvid Gollwitzer,</a:t>
            </a:r>
            <a:br>
              <a:rPr lang="en-US" sz="2000" dirty="0"/>
            </a:br>
            <a:r>
              <a:rPr lang="en-US" sz="2000" dirty="0"/>
              <a:t>Damla Senol Cali, </a:t>
            </a:r>
            <a:r>
              <a:rPr lang="en-US" sz="2000" u="sng" dirty="0"/>
              <a:t>Can Firtina</a:t>
            </a:r>
            <a:r>
              <a:rPr lang="en-US" sz="2000" dirty="0"/>
              <a:t>, </a:t>
            </a:r>
            <a:r>
              <a:rPr lang="en-US" sz="2000" dirty="0" err="1"/>
              <a:t>Haiyu</a:t>
            </a:r>
            <a:r>
              <a:rPr lang="en-US" sz="2000" dirty="0"/>
              <a:t> Mao, Nour </a:t>
            </a:r>
            <a:r>
              <a:rPr lang="en-US" sz="2000" dirty="0" err="1"/>
              <a:t>Almadhoun</a:t>
            </a:r>
            <a:r>
              <a:rPr lang="en-US" sz="2000" dirty="0"/>
              <a:t> </a:t>
            </a:r>
            <a:r>
              <a:rPr lang="en-US" sz="2000" dirty="0" err="1"/>
              <a:t>Alserr</a:t>
            </a:r>
            <a:r>
              <a:rPr lang="en-US" sz="2000" dirty="0"/>
              <a:t>, </a:t>
            </a:r>
            <a:r>
              <a:rPr lang="en-US" sz="2000" dirty="0" err="1"/>
              <a:t>Rachata</a:t>
            </a:r>
            <a:r>
              <a:rPr lang="en-US" sz="2000" dirty="0"/>
              <a:t> </a:t>
            </a:r>
            <a:r>
              <a:rPr lang="en-US" sz="2000" dirty="0" err="1"/>
              <a:t>Ausavarungnirun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Nandita Vijaykumar, Mohammed </a:t>
            </a:r>
            <a:r>
              <a:rPr lang="en-US" sz="2000" dirty="0" err="1"/>
              <a:t>Alser</a:t>
            </a:r>
            <a:r>
              <a:rPr lang="en-US" sz="2000" dirty="0"/>
              <a:t>, and Onur Mutlu,</a:t>
            </a:r>
            <a:br>
              <a:rPr lang="en-US" sz="2000" dirty="0"/>
            </a:br>
            <a: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"GenStore: A High-Performance and Energy-Efficient In-Storage Computing System</a:t>
            </a:r>
            <a:b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b="1" dirty="0">
                <a:solidFill>
                  <a:srgbClr val="4473C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Genome Sequence Analysis"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4"/>
              </a:rPr>
              <a:t>27th International Conference on Architectural Support for Programming Languages and Operating Systems</a:t>
            </a:r>
            <a:r>
              <a:rPr lang="en-US" sz="2000" i="1" dirty="0"/>
              <a:t> (</a:t>
            </a:r>
            <a:r>
              <a:rPr lang="en-US" sz="2000" b="1" i="1" dirty="0"/>
              <a:t>ASPLOS</a:t>
            </a:r>
            <a:r>
              <a:rPr lang="en-US" sz="2000" i="1" dirty="0"/>
              <a:t>)</a:t>
            </a:r>
            <a:r>
              <a:rPr lang="en-US" sz="2000" dirty="0"/>
              <a:t>, Virtual, Feb 2022.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Lightning Talk Slides (pptx)</a:t>
            </a:r>
            <a:r>
              <a:rPr lang="en-US" sz="2000" dirty="0"/>
              <a:t> </a:t>
            </a:r>
            <a:r>
              <a:rPr lang="en-US" sz="2000" dirty="0">
                <a:hlinkClick r:id="rId6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Lightning Talk Video</a:t>
            </a:r>
            <a:r>
              <a:rPr lang="en-US" sz="2000" dirty="0"/>
              <a:t> (90 seconds)]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EEEB7-457F-376B-81CB-E37DA7593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A762AC-48F5-C22C-76CB-88C1612FE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In-Storage Filtering for Genomics </a:t>
            </a:r>
            <a:r>
              <a:rPr lang="en-US" sz="2400" dirty="0"/>
              <a:t>[ASPLOS '22]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0CA30-2CFE-F38F-F4AC-B65EB4CF3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122" y="3697647"/>
            <a:ext cx="11041757" cy="242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26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901991-5AEF-B8C0-9F9B-EA802E51C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742" y="866164"/>
            <a:ext cx="11787969" cy="5644562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Nika Mansouri </a:t>
            </a:r>
            <a:r>
              <a:rPr lang="en-US" sz="2000" dirty="0" err="1">
                <a:solidFill>
                  <a:srgbClr val="000000"/>
                </a:solidFill>
              </a:rPr>
              <a:t>Ghiasi</a:t>
            </a:r>
            <a:r>
              <a:rPr lang="en-US" sz="2000" dirty="0">
                <a:solidFill>
                  <a:srgbClr val="000000"/>
                </a:solidFill>
              </a:rPr>
              <a:t>, Mohammad </a:t>
            </a:r>
            <a:r>
              <a:rPr lang="en-US" sz="2000" dirty="0" err="1">
                <a:solidFill>
                  <a:srgbClr val="000000"/>
                </a:solidFill>
              </a:rPr>
              <a:t>Sadrosadati</a:t>
            </a:r>
            <a:r>
              <a:rPr lang="en-US" sz="2000" dirty="0">
                <a:solidFill>
                  <a:srgbClr val="000000"/>
                </a:solidFill>
              </a:rPr>
              <a:t>, Harun Mustafa, Arvid Gollwitzer, </a:t>
            </a:r>
            <a:r>
              <a:rPr lang="en-US" sz="2000" u="sng" dirty="0">
                <a:solidFill>
                  <a:srgbClr val="000000"/>
                </a:solidFill>
              </a:rPr>
              <a:t>Can Firtina</a:t>
            </a:r>
            <a:r>
              <a:rPr lang="en-US" sz="2000" dirty="0">
                <a:solidFill>
                  <a:srgbClr val="000000"/>
                </a:solidFill>
              </a:rPr>
              <a:t>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Julien Eudine, </a:t>
            </a:r>
            <a:r>
              <a:rPr lang="en-US" sz="2000" dirty="0" err="1">
                <a:solidFill>
                  <a:srgbClr val="000000"/>
                </a:solidFill>
              </a:rPr>
              <a:t>Haiyu</a:t>
            </a:r>
            <a:r>
              <a:rPr lang="en-US" sz="2000" dirty="0">
                <a:solidFill>
                  <a:srgbClr val="000000"/>
                </a:solidFill>
              </a:rPr>
              <a:t> Mao, Joel </a:t>
            </a:r>
            <a:r>
              <a:rPr lang="en-US" sz="2000" dirty="0" err="1">
                <a:solidFill>
                  <a:srgbClr val="000000"/>
                </a:solidFill>
              </a:rPr>
              <a:t>Lindegger</a:t>
            </a:r>
            <a:r>
              <a:rPr lang="en-US" sz="2000" dirty="0">
                <a:solidFill>
                  <a:srgbClr val="000000"/>
                </a:solidFill>
              </a:rPr>
              <a:t>, Meryem Banu </a:t>
            </a:r>
            <a:r>
              <a:rPr lang="en-US" sz="2000" dirty="0" err="1">
                <a:solidFill>
                  <a:srgbClr val="000000"/>
                </a:solidFill>
              </a:rPr>
              <a:t>Cavlak</a:t>
            </a:r>
            <a:r>
              <a:rPr lang="en-US" sz="2000" dirty="0">
                <a:solidFill>
                  <a:srgbClr val="000000"/>
                </a:solidFill>
              </a:rPr>
              <a:t>, Mohammed </a:t>
            </a:r>
            <a:r>
              <a:rPr lang="en-US" sz="2000" dirty="0" err="1">
                <a:solidFill>
                  <a:srgbClr val="000000"/>
                </a:solidFill>
              </a:rPr>
              <a:t>Alser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Jisung</a:t>
            </a:r>
            <a:r>
              <a:rPr lang="en-US" sz="2000" dirty="0">
                <a:solidFill>
                  <a:srgbClr val="000000"/>
                </a:solidFill>
              </a:rPr>
              <a:t> Park,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and Onur Mutlu,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b="1" dirty="0">
                <a:solidFill>
                  <a:srgbClr val="000000"/>
                </a:solidFill>
                <a:hlinkClick r:id="rId3"/>
              </a:rPr>
              <a:t>"MegIS: High-Performance and Low-Cost Metagenomic Analysis with In-Storage Processing"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i="1" dirty="0">
                <a:solidFill>
                  <a:srgbClr val="000000"/>
                </a:solidFill>
              </a:rPr>
              <a:t>Proceedings of the 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51st Annual International Symposium on Computer Architecture </a:t>
            </a:r>
            <a:r>
              <a:rPr lang="en-US" sz="2000" i="1" dirty="0">
                <a:solidFill>
                  <a:srgbClr val="000000"/>
                </a:solidFill>
              </a:rPr>
              <a:t>(</a:t>
            </a:r>
            <a:r>
              <a:rPr lang="en-US" sz="2000" b="1" i="1" dirty="0">
                <a:solidFill>
                  <a:srgbClr val="000000"/>
                </a:solidFill>
              </a:rPr>
              <a:t>ISCA</a:t>
            </a:r>
            <a:r>
              <a:rPr lang="en-US" sz="2000" i="1" dirty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 Buenos Aires, Argentina, July 2024.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5"/>
              </a:rPr>
              <a:t>Slides (pptx)</a:t>
            </a:r>
            <a:r>
              <a:rPr lang="en-US" sz="2000" dirty="0">
                <a:solidFill>
                  <a:srgbClr val="000000"/>
                </a:solidFill>
              </a:rPr>
              <a:t> </a:t>
            </a:r>
            <a:r>
              <a:rPr lang="en-US" sz="2000" dirty="0">
                <a:solidFill>
                  <a:srgbClr val="000000"/>
                </a:solidFill>
                <a:hlinkClick r:id="rId6"/>
              </a:rPr>
              <a:t>(pdf)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[</a:t>
            </a:r>
            <a:r>
              <a:rPr lang="en-US" sz="2000" dirty="0">
                <a:solidFill>
                  <a:srgbClr val="000000"/>
                </a:solidFill>
                <a:hlinkClick r:id="rId7"/>
              </a:rPr>
              <a:t>arXiv version</a:t>
            </a:r>
            <a:r>
              <a:rPr lang="en-US" sz="2000" dirty="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ADE8C7-3186-A5F8-BECB-80F6619A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A70928-A1A1-E280-845B-4BB6502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In-Storage Metagenomics </a:t>
            </a:r>
            <a:r>
              <a:rPr lang="en-US" sz="2400" dirty="0"/>
              <a:t>[ISCA '24]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AF300D-B0F7-48E0-80F4-5A197A0B9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32" y="3429000"/>
            <a:ext cx="11488937" cy="26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23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09B2F-9237-2C34-FF40-A97CF3DE9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2D275-D687-060B-29D1-4A5F43A1C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 and </a:t>
            </a:r>
            <a:r>
              <a:rPr lang="en-US" sz="2000" u="sng" dirty="0"/>
              <a:t>Can Firtina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hlinkClick r:id="rId2"/>
              </a:rPr>
              <a:t>"</a:t>
            </a:r>
            <a:r>
              <a:rPr lang="en-US" sz="2000" b="1" dirty="0">
                <a:solidFill>
                  <a:srgbClr val="000000"/>
                </a:solidFill>
                <a:hlinkClick r:id="rId3"/>
              </a:rPr>
              <a:t>Accelerating Genome Analysis via Algorithm-Architecture Co-Design</a:t>
            </a:r>
            <a:r>
              <a:rPr lang="en-US" sz="2000" b="1" dirty="0">
                <a:hlinkClick r:id="rId2"/>
              </a:rPr>
              <a:t>"</a:t>
            </a:r>
            <a:br>
              <a:rPr lang="en-US" sz="2000" dirty="0"/>
            </a:br>
            <a:r>
              <a:rPr lang="en-US" sz="2000" i="1" dirty="0">
                <a:solidFill>
                  <a:srgbClr val="000000"/>
                </a:solidFill>
              </a:rPr>
              <a:t>Invited Special Session Paper in Proceedings of the </a:t>
            </a:r>
            <a:r>
              <a:rPr lang="en-US" sz="2000" i="1" dirty="0">
                <a:solidFill>
                  <a:srgbClr val="000000"/>
                </a:solidFill>
                <a:hlinkClick r:id="rId4"/>
              </a:rPr>
              <a:t>60th Design Automation Conference</a:t>
            </a:r>
            <a:r>
              <a:rPr lang="en-US" sz="2000" i="1" dirty="0">
                <a:solidFill>
                  <a:srgbClr val="000000"/>
                </a:solidFill>
              </a:rPr>
              <a:t> (</a:t>
            </a:r>
            <a:r>
              <a:rPr lang="en-US" sz="2000" b="1" i="1" dirty="0">
                <a:solidFill>
                  <a:srgbClr val="000000"/>
                </a:solidFill>
              </a:rPr>
              <a:t>DAC</a:t>
            </a:r>
            <a:r>
              <a:rPr lang="en-US" sz="2000" i="1" dirty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, San Francisco, CA, USA, July 2023.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Related Invited Paper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7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Talk Video at DAC 2023</a:t>
            </a:r>
            <a:r>
              <a:rPr lang="en-US" sz="2000" dirty="0"/>
              <a:t>] (38 minutes, including Q&amp;A)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EB3D00-3FE4-8F3A-08D3-74B73DC5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Genome Analysis </a:t>
            </a:r>
            <a:r>
              <a:rPr lang="en-US" sz="2400" dirty="0"/>
              <a:t>[DAC '23]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3995B-E2AE-4324-DBF4-C16EA1C8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FD8B9-A262-2F8A-CC4F-079CC042EC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750" y="3688445"/>
            <a:ext cx="11712500" cy="26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6BCF7-CAFF-F431-21D2-45BB2BF01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Data Analysis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682FD-3CA7-0D41-F3EC-184DC2C1D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8F2242-D885-3AF4-CD42-17309180D9C5}"/>
              </a:ext>
            </a:extLst>
          </p:cNvPr>
          <p:cNvGrpSpPr/>
          <p:nvPr/>
        </p:nvGrpSpPr>
        <p:grpSpPr>
          <a:xfrm>
            <a:off x="5770922" y="1430250"/>
            <a:ext cx="1262992" cy="1953722"/>
            <a:chOff x="5770922" y="1430250"/>
            <a:chExt cx="1262992" cy="1953722"/>
          </a:xfrm>
        </p:grpSpPr>
        <p:sp>
          <p:nvSpPr>
            <p:cNvPr id="5" name="Line 15">
              <a:extLst>
                <a:ext uri="{FF2B5EF4-FFF2-40B4-BE49-F238E27FC236}">
                  <a16:creationId xmlns:a16="http://schemas.microsoft.com/office/drawing/2014/main" id="{04C0C926-C1F7-E287-481C-BEF233CE91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0922" y="2605173"/>
              <a:ext cx="1262990" cy="12755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5C8AC9B3-D976-97E1-DBAD-5F2F8F63D7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70922" y="2907404"/>
              <a:ext cx="1262986" cy="47656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A128FECA-9BC4-7129-54AA-EE513671C0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70922" y="2081490"/>
              <a:ext cx="1262992" cy="234381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8" name="Line 15">
              <a:extLst>
                <a:ext uri="{FF2B5EF4-FFF2-40B4-BE49-F238E27FC236}">
                  <a16:creationId xmlns:a16="http://schemas.microsoft.com/office/drawing/2014/main" id="{338119EF-3D9F-AFBD-3A94-B793996A2B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70922" y="1430250"/>
              <a:ext cx="1262986" cy="615553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6B2C48-E4FC-9857-8565-8C920B416F6B}"/>
              </a:ext>
            </a:extLst>
          </p:cNvPr>
          <p:cNvGrpSpPr/>
          <p:nvPr/>
        </p:nvGrpSpPr>
        <p:grpSpPr>
          <a:xfrm>
            <a:off x="2529024" y="1163788"/>
            <a:ext cx="3241899" cy="3882298"/>
            <a:chOff x="1005024" y="1163788"/>
            <a:chExt cx="3241899" cy="38822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4776979-028E-A9BF-E7B4-3547CE83EC37}"/>
                </a:ext>
              </a:extLst>
            </p:cNvPr>
            <p:cNvGrpSpPr/>
            <p:nvPr/>
          </p:nvGrpSpPr>
          <p:grpSpPr>
            <a:xfrm>
              <a:off x="1210507" y="1163788"/>
              <a:ext cx="2830933" cy="2402638"/>
              <a:chOff x="4343037" y="3937719"/>
              <a:chExt cx="2445779" cy="195463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8B816CA-D795-1728-CBE2-2E2BCB63C0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19577" y="3937719"/>
                <a:ext cx="1369239" cy="1954638"/>
              </a:xfrm>
              <a:prstGeom prst="roundRect">
                <a:avLst>
                  <a:gd name="adj" fmla="val 3215"/>
                </a:avLst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72F5FC8-FCD4-825A-C66C-1B00DAA8EE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C8CBAC"/>
                  </a:clrFrom>
                  <a:clrTo>
                    <a:srgbClr val="C8CBA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13359" y="4016910"/>
                <a:ext cx="1021969" cy="649893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102000C-3602-155F-DBAD-BED2148F2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43037" y="4741368"/>
                <a:ext cx="1155916" cy="1106305"/>
              </a:xfrm>
              <a:prstGeom prst="roundRect">
                <a:avLst>
                  <a:gd name="adj" fmla="val 5499"/>
                </a:avLst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E3050B-3500-E044-F140-5626248C43CA}"/>
                </a:ext>
              </a:extLst>
            </p:cNvPr>
            <p:cNvSpPr/>
            <p:nvPr/>
          </p:nvSpPr>
          <p:spPr>
            <a:xfrm>
              <a:off x="1005024" y="3800802"/>
              <a:ext cx="324189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Special-Purpose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for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Data Generation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A4506A-8012-9675-C05D-8A236B3FCCD1}"/>
                </a:ext>
              </a:extLst>
            </p:cNvPr>
            <p:cNvSpPr/>
            <p:nvPr/>
          </p:nvSpPr>
          <p:spPr>
            <a:xfrm>
              <a:off x="2160505" y="4615199"/>
              <a:ext cx="930936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0813D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FAST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658017-68A4-3F5A-B9EE-D074B1DF5027}"/>
              </a:ext>
            </a:extLst>
          </p:cNvPr>
          <p:cNvGrpSpPr/>
          <p:nvPr/>
        </p:nvGrpSpPr>
        <p:grpSpPr>
          <a:xfrm>
            <a:off x="6421078" y="1655602"/>
            <a:ext cx="3241899" cy="3390484"/>
            <a:chOff x="4897078" y="1655602"/>
            <a:chExt cx="3241899" cy="33904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3D706C1-9549-4DB2-5499-A163F5384D34}"/>
                </a:ext>
              </a:extLst>
            </p:cNvPr>
            <p:cNvGrpSpPr/>
            <p:nvPr/>
          </p:nvGrpSpPr>
          <p:grpSpPr>
            <a:xfrm>
              <a:off x="5509915" y="1655602"/>
              <a:ext cx="2016224" cy="2016224"/>
              <a:chOff x="5353733" y="1979665"/>
              <a:chExt cx="2016224" cy="201622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7F435FB-1373-8C56-4824-BE7E596ECD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53733" y="1979665"/>
                <a:ext cx="2016224" cy="20162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3452140-ECE8-3C9C-86BE-EA4AAB38A9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-5153" b="30267"/>
              <a:stretch/>
            </p:blipFill>
            <p:spPr>
              <a:xfrm>
                <a:off x="5872655" y="2417468"/>
                <a:ext cx="585093" cy="525435"/>
              </a:xfrm>
              <a:prstGeom prst="rect">
                <a:avLst/>
              </a:prstGeom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BA4037-E184-1306-1899-566A4D1FDF38}"/>
                </a:ext>
              </a:extLst>
            </p:cNvPr>
            <p:cNvSpPr/>
            <p:nvPr/>
          </p:nvSpPr>
          <p:spPr>
            <a:xfrm>
              <a:off x="4897078" y="3800802"/>
              <a:ext cx="3241899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473C4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General-Purpose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 Machine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for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Data Analysis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9871BD-64F9-BF9B-8934-A0F3F8050373}"/>
                </a:ext>
              </a:extLst>
            </p:cNvPr>
            <p:cNvSpPr/>
            <p:nvPr/>
          </p:nvSpPr>
          <p:spPr>
            <a:xfrm>
              <a:off x="5961239" y="4615199"/>
              <a:ext cx="111357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rPr>
                <a:t>SLOW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6CD94BD-5D58-B711-F3CA-FF99F4FA21FF}"/>
              </a:ext>
            </a:extLst>
          </p:cNvPr>
          <p:cNvGrpSpPr/>
          <p:nvPr/>
        </p:nvGrpSpPr>
        <p:grpSpPr>
          <a:xfrm>
            <a:off x="2249444" y="5353161"/>
            <a:ext cx="7693112" cy="790227"/>
            <a:chOff x="2249444" y="5353161"/>
            <a:chExt cx="7693112" cy="7902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F777363-87FF-5958-FCC4-45FB06ABAFDB}"/>
                </a:ext>
              </a:extLst>
            </p:cNvPr>
            <p:cNvSpPr/>
            <p:nvPr/>
          </p:nvSpPr>
          <p:spPr>
            <a:xfrm>
              <a:off x="2249444" y="5353161"/>
              <a:ext cx="769311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Processing capabilities oblivious to data analysis requirements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94D9B3-37E1-45B2-3F29-9D877ED6CF29}"/>
                </a:ext>
              </a:extLst>
            </p:cNvPr>
            <p:cNvSpPr/>
            <p:nvPr/>
          </p:nvSpPr>
          <p:spPr>
            <a:xfrm>
              <a:off x="4153242" y="5835611"/>
              <a:ext cx="4197882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600"/>
                  </a:solidFill>
                  <a:effectLst/>
                  <a:uLnTx/>
                  <a:uFillTx/>
                  <a:latin typeface="Avenir Next" panose="020B0503020202020204" pitchFamily="34" charset="0"/>
                </a:rPr>
                <a:t>Large amounts of data movement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4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93E338-F908-7AD1-42CD-C9947CE15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F2FB57-7C23-5224-3AB5-7244C288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Our Research Interests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1547A52-3AEC-CBFA-4F19-1C8014BE7257}"/>
              </a:ext>
            </a:extLst>
          </p:cNvPr>
          <p:cNvGrpSpPr/>
          <p:nvPr/>
        </p:nvGrpSpPr>
        <p:grpSpPr>
          <a:xfrm>
            <a:off x="2544576" y="2231740"/>
            <a:ext cx="2469327" cy="3870413"/>
            <a:chOff x="2147520" y="1986218"/>
            <a:chExt cx="2583096" cy="3870413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C7AEFA4C-BE74-8ED0-C980-1075FF92E100}"/>
                </a:ext>
              </a:extLst>
            </p:cNvPr>
            <p:cNvSpPr/>
            <p:nvPr/>
          </p:nvSpPr>
          <p:spPr>
            <a:xfrm>
              <a:off x="2147520" y="2318803"/>
              <a:ext cx="2583096" cy="3537828"/>
            </a:xfrm>
            <a:prstGeom prst="roundRect">
              <a:avLst>
                <a:gd name="adj" fmla="val 8742"/>
              </a:avLst>
            </a:prstGeom>
            <a:noFill/>
            <a:ln w="31750" cap="flat" cmpd="sng" algn="ctr">
              <a:solidFill>
                <a:srgbClr val="F49314"/>
              </a:solidFill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1600847"/>
              <a:endParaRPr lang="en-US" sz="1200" b="1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1A4F5FB-6A13-A7D4-EFAA-390412B087F4}"/>
                </a:ext>
              </a:extLst>
            </p:cNvPr>
            <p:cNvSpPr/>
            <p:nvPr/>
          </p:nvSpPr>
          <p:spPr>
            <a:xfrm>
              <a:off x="2646947" y="1986218"/>
              <a:ext cx="1596040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20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Today’s Talk</a:t>
              </a:r>
              <a:endParaRPr lang="en-US" sz="11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A5461AF-F3D7-4D9D-E23F-E27CA69FC593}"/>
              </a:ext>
            </a:extLst>
          </p:cNvPr>
          <p:cNvGrpSpPr/>
          <p:nvPr/>
        </p:nvGrpSpPr>
        <p:grpSpPr>
          <a:xfrm>
            <a:off x="2440430" y="2874402"/>
            <a:ext cx="2536960" cy="3201976"/>
            <a:chOff x="1990319" y="2783792"/>
            <a:chExt cx="2536960" cy="320197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F90C329-19FF-0820-45A9-6C0E604AB1CE}"/>
                </a:ext>
              </a:extLst>
            </p:cNvPr>
            <p:cNvGrpSpPr/>
            <p:nvPr/>
          </p:nvGrpSpPr>
          <p:grpSpPr>
            <a:xfrm>
              <a:off x="1990319" y="3961187"/>
              <a:ext cx="2536960" cy="2024581"/>
              <a:chOff x="2042884" y="2500632"/>
              <a:chExt cx="2536960" cy="2024581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9D3766C-B3AE-5C7E-C3F4-CBBCEFAD5C7F}"/>
                  </a:ext>
                </a:extLst>
              </p:cNvPr>
              <p:cNvSpPr/>
              <p:nvPr/>
            </p:nvSpPr>
            <p:spPr>
              <a:xfrm>
                <a:off x="2042884" y="2500632"/>
                <a:ext cx="2536960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Algorithm &amp; Hardware Design for AI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in Genome Analysis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E986CE1-F19C-87F4-5C0A-5E8E28C284E2}"/>
                  </a:ext>
                </a:extLst>
              </p:cNvPr>
              <p:cNvGrpSpPr/>
              <p:nvPr/>
            </p:nvGrpSpPr>
            <p:grpSpPr>
              <a:xfrm>
                <a:off x="2319388" y="3332681"/>
                <a:ext cx="2069518" cy="1192532"/>
                <a:chOff x="2319388" y="3332681"/>
                <a:chExt cx="2069518" cy="1192532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D1E60FF3-7CEB-E213-274D-230F3A4E21DD}"/>
                    </a:ext>
                  </a:extLst>
                </p:cNvPr>
                <p:cNvSpPr/>
                <p:nvPr/>
              </p:nvSpPr>
              <p:spPr>
                <a:xfrm>
                  <a:off x="2319388" y="3332681"/>
                  <a:ext cx="1788285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[Bioinformatics'20]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DE1BCE4B-3FAC-06E1-2D25-25A8F5B7CDEB}"/>
                    </a:ext>
                  </a:extLst>
                </p:cNvPr>
                <p:cNvSpPr/>
                <p:nvPr/>
              </p:nvSpPr>
              <p:spPr>
                <a:xfrm>
                  <a:off x="2319388" y="3648118"/>
                  <a:ext cx="1529868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[ACM TACO'24]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F89C7BAE-8470-92EE-7751-A327805F3B1D}"/>
                    </a:ext>
                  </a:extLst>
                </p:cNvPr>
                <p:cNvSpPr/>
                <p:nvPr/>
              </p:nvSpPr>
              <p:spPr>
                <a:xfrm>
                  <a:off x="2319388" y="3963555"/>
                  <a:ext cx="2069518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[Genome Biology'24]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E3F0D4-0B49-550B-B310-F14BB025D4A1}"/>
                    </a:ext>
                  </a:extLst>
                </p:cNvPr>
                <p:cNvSpPr/>
                <p:nvPr/>
              </p:nvSpPr>
              <p:spPr>
                <a:xfrm>
                  <a:off x="2319388" y="4278992"/>
                  <a:ext cx="2069518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[Front. in Genetics'24]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</p:grp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D5C2DD-22DB-27A1-767E-480D294A6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5812" y="2783792"/>
              <a:ext cx="1080509" cy="10805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4D1DA0-840D-C2DF-26B8-26E1D01C4EE8}"/>
              </a:ext>
            </a:extLst>
          </p:cNvPr>
          <p:cNvGrpSpPr/>
          <p:nvPr/>
        </p:nvGrpSpPr>
        <p:grpSpPr>
          <a:xfrm>
            <a:off x="641691" y="2591872"/>
            <a:ext cx="1894694" cy="3133192"/>
            <a:chOff x="191580" y="2332298"/>
            <a:chExt cx="1894694" cy="3133192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F34FA2-9CB4-0A08-7C3A-673C7073E2EC}"/>
                </a:ext>
              </a:extLst>
            </p:cNvPr>
            <p:cNvGrpSpPr/>
            <p:nvPr/>
          </p:nvGrpSpPr>
          <p:grpSpPr>
            <a:xfrm>
              <a:off x="191580" y="2332298"/>
              <a:ext cx="1894694" cy="2269585"/>
              <a:chOff x="14590" y="2497878"/>
              <a:chExt cx="1894694" cy="2269585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A30BFDA-DA93-C759-B4D7-5E1D19547C64}"/>
                  </a:ext>
                </a:extLst>
              </p:cNvPr>
              <p:cNvSpPr/>
              <p:nvPr/>
            </p:nvSpPr>
            <p:spPr>
              <a:xfrm>
                <a:off x="14590" y="2497878"/>
                <a:ext cx="1894694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Real-Time and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Raw Sequencing Data Analysis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123DE3C-0B87-5531-949A-724687A284E3}"/>
                  </a:ext>
                </a:extLst>
              </p:cNvPr>
              <p:cNvGrpSpPr/>
              <p:nvPr/>
            </p:nvGrpSpPr>
            <p:grpSpPr>
              <a:xfrm>
                <a:off x="55617" y="3341254"/>
                <a:ext cx="1825444" cy="1426209"/>
                <a:chOff x="55617" y="3341254"/>
                <a:chExt cx="1825444" cy="1426209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E17B0EC1-365E-BC2F-251E-5B1E66D7AA74}"/>
                    </a:ext>
                  </a:extLst>
                </p:cNvPr>
                <p:cNvSpPr/>
                <p:nvPr/>
              </p:nvSpPr>
              <p:spPr>
                <a:xfrm>
                  <a:off x="55617" y="3341254"/>
                  <a:ext cx="1571830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[ISMB/ECCB'23]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B1019B6E-0C92-28A7-F058-55B60E9EDF02}"/>
                    </a:ext>
                  </a:extLst>
                </p:cNvPr>
                <p:cNvSpPr/>
                <p:nvPr/>
              </p:nvSpPr>
              <p:spPr>
                <a:xfrm>
                  <a:off x="55617" y="3652509"/>
                  <a:ext cx="1825444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[Bioinformatics'24]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98AF56CA-ECF5-BA3A-58C0-51E55EED5BF3}"/>
                    </a:ext>
                  </a:extLst>
                </p:cNvPr>
                <p:cNvSpPr/>
                <p:nvPr/>
              </p:nvSpPr>
              <p:spPr>
                <a:xfrm>
                  <a:off x="55617" y="3963764"/>
                  <a:ext cx="1571830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[IEEE Access'24]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5ACEDEE-ED39-0272-8B01-A4ECC943E514}"/>
                    </a:ext>
                  </a:extLst>
                </p:cNvPr>
                <p:cNvSpPr/>
                <p:nvPr/>
              </p:nvSpPr>
              <p:spPr>
                <a:xfrm>
                  <a:off x="55617" y="4275020"/>
                  <a:ext cx="1118988" cy="49244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[arXiv'24 &amp; HiTSeq'24]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4E05CC9-C6B6-8DA8-7C7F-1D184F9242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624" y="4690123"/>
              <a:ext cx="1261716" cy="775367"/>
              <a:chOff x="6948264" y="1776271"/>
              <a:chExt cx="1108922" cy="68146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A449299-C6EC-175C-C43C-634F665A1EFC}"/>
                  </a:ext>
                </a:extLst>
              </p:cNvPr>
              <p:cNvGrpSpPr/>
              <p:nvPr/>
            </p:nvGrpSpPr>
            <p:grpSpPr>
              <a:xfrm>
                <a:off x="6948264" y="1776271"/>
                <a:ext cx="1108922" cy="681469"/>
                <a:chOff x="2857077" y="2235844"/>
                <a:chExt cx="1108922" cy="681469"/>
              </a:xfrm>
            </p:grpSpPr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56C00CD4-A3D3-5B64-14CE-74F3D2EA7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57077" y="2917313"/>
                  <a:ext cx="1108922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98C0F08D-816A-7A8D-71ED-5013AD71E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57077" y="2235844"/>
                  <a:ext cx="4372" cy="68146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C3E33B5-4E09-5F2E-3AA9-AD59764A9A63}"/>
                  </a:ext>
                </a:extLst>
              </p:cNvPr>
              <p:cNvGrpSpPr/>
              <p:nvPr/>
            </p:nvGrpSpPr>
            <p:grpSpPr>
              <a:xfrm>
                <a:off x="6981644" y="1976087"/>
                <a:ext cx="959736" cy="398532"/>
                <a:chOff x="6981644" y="1976087"/>
                <a:chExt cx="959736" cy="398532"/>
              </a:xfrm>
            </p:grpSpPr>
            <p:pic>
              <p:nvPicPr>
                <p:cNvPr id="18" name="Graphic 17" descr="Heartbeat with solid fill">
                  <a:extLst>
                    <a:ext uri="{FF2B5EF4-FFF2-40B4-BE49-F238E27FC236}">
                      <a16:creationId xmlns:a16="http://schemas.microsoft.com/office/drawing/2014/main" id="{C7BEA1F6-4EAC-1E39-051D-F7534C1D12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6981644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19" name="Graphic 18" descr="Heartbeat with solid fill">
                  <a:extLst>
                    <a:ext uri="{FF2B5EF4-FFF2-40B4-BE49-F238E27FC236}">
                      <a16:creationId xmlns:a16="http://schemas.microsoft.com/office/drawing/2014/main" id="{86956769-F50F-D47E-4210-3746C41E84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263253" y="1978101"/>
                  <a:ext cx="396518" cy="396518"/>
                </a:xfrm>
                <a:prstGeom prst="rect">
                  <a:avLst/>
                </a:prstGeom>
              </p:spPr>
            </p:pic>
            <p:pic>
              <p:nvPicPr>
                <p:cNvPr id="20" name="Graphic 19" descr="Heartbeat with solid fill">
                  <a:extLst>
                    <a:ext uri="{FF2B5EF4-FFF2-40B4-BE49-F238E27FC236}">
                      <a16:creationId xmlns:a16="http://schemas.microsoft.com/office/drawing/2014/main" id="{FDDABC4C-9DDE-AAF9-D41C-0B093ECFC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7544862" y="1976087"/>
                  <a:ext cx="396518" cy="396518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7F3643D-A10A-168D-81D3-CF330BDC477A}"/>
              </a:ext>
            </a:extLst>
          </p:cNvPr>
          <p:cNvGrpSpPr/>
          <p:nvPr/>
        </p:nvGrpSpPr>
        <p:grpSpPr>
          <a:xfrm>
            <a:off x="5109529" y="2463174"/>
            <a:ext cx="2020517" cy="3656602"/>
            <a:chOff x="4659417" y="2293051"/>
            <a:chExt cx="2020517" cy="365660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326546E-2564-E9B7-81F3-F3E3E7342533}"/>
                </a:ext>
              </a:extLst>
            </p:cNvPr>
            <p:cNvGrpSpPr/>
            <p:nvPr/>
          </p:nvGrpSpPr>
          <p:grpSpPr>
            <a:xfrm>
              <a:off x="4659417" y="2293051"/>
              <a:ext cx="2020517" cy="2587268"/>
              <a:chOff x="7086667" y="2498371"/>
              <a:chExt cx="2020517" cy="2587268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9B1AC7B-1CCB-AE95-D0B2-355F48D00CEA}"/>
                  </a:ext>
                </a:extLst>
              </p:cNvPr>
              <p:cNvSpPr/>
              <p:nvPr/>
            </p:nvSpPr>
            <p:spPr>
              <a:xfrm>
                <a:off x="7086667" y="2498371"/>
                <a:ext cx="2020517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Accurate and Fast Algorithm Design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for Read Mapping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CFF1D83-1B37-7C77-610F-8A69386E485C}"/>
                  </a:ext>
                </a:extLst>
              </p:cNvPr>
              <p:cNvGrpSpPr/>
              <p:nvPr/>
            </p:nvGrpSpPr>
            <p:grpSpPr>
              <a:xfrm>
                <a:off x="7111058" y="3339920"/>
                <a:ext cx="1993676" cy="1745719"/>
                <a:chOff x="7059475" y="3339920"/>
                <a:chExt cx="1993676" cy="1745719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012F3C79-0AF1-FFD4-6D49-9671FCDD0D54}"/>
                    </a:ext>
                  </a:extLst>
                </p:cNvPr>
                <p:cNvSpPr/>
                <p:nvPr/>
              </p:nvSpPr>
              <p:spPr>
                <a:xfrm>
                  <a:off x="7059475" y="3339920"/>
                  <a:ext cx="1788285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[Bioinformatics'22]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07C9D88-7FF4-D75C-B697-0D386FE23E28}"/>
                    </a:ext>
                  </a:extLst>
                </p:cNvPr>
                <p:cNvSpPr/>
                <p:nvPr/>
              </p:nvSpPr>
              <p:spPr>
                <a:xfrm>
                  <a:off x="7059475" y="3649252"/>
                  <a:ext cx="1529868" cy="492443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[NARGAB'23 &amp; RECOMB'23]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EF2A7E7-E82B-7D7B-4692-28BB8EC17C29}"/>
                    </a:ext>
                  </a:extLst>
                </p:cNvPr>
                <p:cNvSpPr/>
                <p:nvPr/>
              </p:nvSpPr>
              <p:spPr>
                <a:xfrm>
                  <a:off x="7059475" y="4209565"/>
                  <a:ext cx="965536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[arXiv'23]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1F3202F-6A01-5F94-C70E-5019258DB24E}"/>
                    </a:ext>
                  </a:extLst>
                </p:cNvPr>
                <p:cNvSpPr/>
                <p:nvPr/>
              </p:nvSpPr>
              <p:spPr>
                <a:xfrm>
                  <a:off x="7059475" y="4521242"/>
                  <a:ext cx="965536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[arXiv'23]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DC61232-3C54-3A36-5497-A1DC4B17E259}"/>
                    </a:ext>
                  </a:extLst>
                </p:cNvPr>
                <p:cNvSpPr/>
                <p:nvPr/>
              </p:nvSpPr>
              <p:spPr>
                <a:xfrm>
                  <a:off x="7059475" y="4839418"/>
                  <a:ext cx="1993676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4473C4"/>
                      </a:solidFill>
                      <a:latin typeface="Avenir Next" panose="020B0503020202020204" pitchFamily="34" charset="0"/>
                    </a:rPr>
                    <a:t>[IEEE/ACM TCBB'24]</a:t>
                  </a:r>
                  <a:endParaRPr lang="en-US" sz="1000" dirty="0">
                    <a:solidFill>
                      <a:srgbClr val="4473C4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3A0574-BA2E-CB5B-C22E-84EF29B7F88C}"/>
                </a:ext>
              </a:extLst>
            </p:cNvPr>
            <p:cNvGrpSpPr/>
            <p:nvPr/>
          </p:nvGrpSpPr>
          <p:grpSpPr>
            <a:xfrm>
              <a:off x="4849504" y="5057832"/>
              <a:ext cx="1599680" cy="891821"/>
              <a:chOff x="6928109" y="1584573"/>
              <a:chExt cx="1599680" cy="89182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CEBC5E5-C233-30AE-6F1B-AE56D0807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1489" b="22761"/>
              <a:stretch/>
            </p:blipFill>
            <p:spPr>
              <a:xfrm>
                <a:off x="6928109" y="1584573"/>
                <a:ext cx="1599680" cy="891821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4C2AB7E-5A09-6B24-EADE-00C14FFA6981}"/>
                  </a:ext>
                </a:extLst>
              </p:cNvPr>
              <p:cNvGrpSpPr/>
              <p:nvPr/>
            </p:nvGrpSpPr>
            <p:grpSpPr>
              <a:xfrm>
                <a:off x="7213821" y="1758462"/>
                <a:ext cx="1028257" cy="428080"/>
                <a:chOff x="7210341" y="1766325"/>
                <a:chExt cx="1028257" cy="428080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2B7E7BB-54D6-35BF-FE7A-C6C2DA0DCF57}"/>
                    </a:ext>
                  </a:extLst>
                </p:cNvPr>
                <p:cNvSpPr/>
                <p:nvPr/>
              </p:nvSpPr>
              <p:spPr>
                <a:xfrm>
                  <a:off x="7247681" y="1906135"/>
                  <a:ext cx="419816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4EC2B0F4-E252-1F6F-81BF-48353482A9A6}"/>
                    </a:ext>
                  </a:extLst>
                </p:cNvPr>
                <p:cNvSpPr/>
                <p:nvPr/>
              </p:nvSpPr>
              <p:spPr>
                <a:xfrm>
                  <a:off x="7239622" y="2023472"/>
                  <a:ext cx="376334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0C15569-9CD8-4B67-95F1-EDD8BFB5792D}"/>
                    </a:ext>
                  </a:extLst>
                </p:cNvPr>
                <p:cNvSpPr/>
                <p:nvPr/>
              </p:nvSpPr>
              <p:spPr>
                <a:xfrm>
                  <a:off x="7877147" y="2023473"/>
                  <a:ext cx="297692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70AB92E-DDCA-51E8-5A15-5A832EDC9127}"/>
                    </a:ext>
                  </a:extLst>
                </p:cNvPr>
                <p:cNvSpPr/>
                <p:nvPr/>
              </p:nvSpPr>
              <p:spPr>
                <a:xfrm>
                  <a:off x="7321956" y="2139540"/>
                  <a:ext cx="248669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3F6C55E-BE44-7969-D60F-971E5ECE53D0}"/>
                    </a:ext>
                  </a:extLst>
                </p:cNvPr>
                <p:cNvSpPr/>
                <p:nvPr/>
              </p:nvSpPr>
              <p:spPr>
                <a:xfrm>
                  <a:off x="7667501" y="2139541"/>
                  <a:ext cx="571097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8A6FACE-0068-3325-A7FD-08A509C0FA3E}"/>
                    </a:ext>
                  </a:extLst>
                </p:cNvPr>
                <p:cNvSpPr/>
                <p:nvPr/>
              </p:nvSpPr>
              <p:spPr>
                <a:xfrm>
                  <a:off x="7771927" y="1907405"/>
                  <a:ext cx="466671" cy="54864"/>
                </a:xfrm>
                <a:prstGeom prst="rect">
                  <a:avLst/>
                </a:prstGeom>
                <a:solidFill>
                  <a:srgbClr val="F8F3E1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2272777-37BC-38E4-42FA-34138DCD36D9}"/>
                    </a:ext>
                  </a:extLst>
                </p:cNvPr>
                <p:cNvSpPr/>
                <p:nvPr/>
              </p:nvSpPr>
              <p:spPr>
                <a:xfrm>
                  <a:off x="7210341" y="1766325"/>
                  <a:ext cx="1028257" cy="54864"/>
                </a:xfrm>
                <a:prstGeom prst="rect">
                  <a:avLst/>
                </a:prstGeom>
                <a:solidFill>
                  <a:srgbClr val="FFE69A"/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p:spPr>
              <p:txBody>
                <a:bodyPr lIns="0" rIns="0" rtlCol="0" anchor="ctr">
                  <a:noAutofit/>
                </a:bodyPr>
                <a:lstStyle/>
                <a:p>
                  <a:pPr algn="ctr">
                    <a:defRPr/>
                  </a:pPr>
                  <a:endParaRPr lang="en-CH" sz="1050" b="1" kern="0" dirty="0">
                    <a:solidFill>
                      <a:srgbClr val="5B9BD5"/>
                    </a:solidFill>
                    <a:latin typeface="Corbel" panose="020B0503020204020204" pitchFamily="34" charset="0"/>
                  </a:endParaRP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6AA398-B8AB-0872-8924-28BFB1AA64CF}"/>
              </a:ext>
            </a:extLst>
          </p:cNvPr>
          <p:cNvGrpSpPr/>
          <p:nvPr/>
        </p:nvGrpSpPr>
        <p:grpSpPr>
          <a:xfrm>
            <a:off x="7555979" y="2363082"/>
            <a:ext cx="1934733" cy="3895841"/>
            <a:chOff x="7105867" y="2053812"/>
            <a:chExt cx="1934733" cy="389584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2E0D1D4-0F75-14FD-0E95-5305B159DA9D}"/>
                </a:ext>
              </a:extLst>
            </p:cNvPr>
            <p:cNvGrpSpPr/>
            <p:nvPr/>
          </p:nvGrpSpPr>
          <p:grpSpPr>
            <a:xfrm>
              <a:off x="7105867" y="2973461"/>
              <a:ext cx="1934733" cy="2976192"/>
              <a:chOff x="4726985" y="2491634"/>
              <a:chExt cx="1934733" cy="2976192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3EAF24E-C1B2-F98E-0DAE-D7B7E6CA1522}"/>
                  </a:ext>
                </a:extLst>
              </p:cNvPr>
              <p:cNvSpPr/>
              <p:nvPr/>
            </p:nvSpPr>
            <p:spPr>
              <a:xfrm>
                <a:off x="4726985" y="2491634"/>
                <a:ext cx="1804512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Data-Centric</a:t>
                </a:r>
                <a:b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</a:br>
                <a:r>
                  <a:rPr lang="en-US" sz="1600" b="1" dirty="0">
                    <a:solidFill>
                      <a:srgbClr val="F49314"/>
                    </a:solidFill>
                    <a:latin typeface="Avenir Next" panose="020B0503020202020204" pitchFamily="34" charset="0"/>
                  </a:rPr>
                  <a:t>Architectures for Genome Analysis</a:t>
                </a:r>
                <a:endParaRPr lang="en-US" sz="1000" b="1" dirty="0">
                  <a:solidFill>
                    <a:srgbClr val="F49314"/>
                  </a:solidFill>
                  <a:latin typeface="Avenir Next" panose="020B0503020202020204" pitchFamily="34" charset="0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893BCD62-45E6-F7AE-0AE4-E0B1C75A53FD}"/>
                  </a:ext>
                </a:extLst>
              </p:cNvPr>
              <p:cNvGrpSpPr/>
              <p:nvPr/>
            </p:nvGrpSpPr>
            <p:grpSpPr>
              <a:xfrm>
                <a:off x="5053965" y="3336381"/>
                <a:ext cx="1607753" cy="2131445"/>
                <a:chOff x="4989957" y="3336381"/>
                <a:chExt cx="1607753" cy="213144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52015AC1-DD70-B81E-8957-2CD6B385C912}"/>
                    </a:ext>
                  </a:extLst>
                </p:cNvPr>
                <p:cNvSpPr/>
                <p:nvPr/>
              </p:nvSpPr>
              <p:spPr>
                <a:xfrm>
                  <a:off x="4989957" y="3336381"/>
                  <a:ext cx="11505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[MICRO'20]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C1AB36ED-0745-73E5-B150-F892D302383E}"/>
                    </a:ext>
                  </a:extLst>
                </p:cNvPr>
                <p:cNvSpPr/>
                <p:nvPr/>
              </p:nvSpPr>
              <p:spPr>
                <a:xfrm>
                  <a:off x="4989957" y="3650585"/>
                  <a:ext cx="11505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[MICRO'22]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FA782C-F3EA-4A99-A470-161588BB7F8A}"/>
                    </a:ext>
                  </a:extLst>
                </p:cNvPr>
                <p:cNvSpPr/>
                <p:nvPr/>
              </p:nvSpPr>
              <p:spPr>
                <a:xfrm>
                  <a:off x="4989957" y="3964789"/>
                  <a:ext cx="10444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[ISCA'22]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6693D70-C2D7-2AD0-926C-C2CE9A7584B2}"/>
                    </a:ext>
                  </a:extLst>
                </p:cNvPr>
                <p:cNvSpPr/>
                <p:nvPr/>
              </p:nvSpPr>
              <p:spPr>
                <a:xfrm>
                  <a:off x="4989957" y="4278993"/>
                  <a:ext cx="125988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[ASPLOS'22]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F2EA1AA6-034C-4EA1-833D-CE3F10A741DF}"/>
                    </a:ext>
                  </a:extLst>
                </p:cNvPr>
                <p:cNvSpPr/>
                <p:nvPr/>
              </p:nvSpPr>
              <p:spPr>
                <a:xfrm>
                  <a:off x="4989957" y="4593197"/>
                  <a:ext cx="16077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[IEEE Access'22]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03734EF-0CE8-0232-9CBB-191B31ADDAAE}"/>
                    </a:ext>
                  </a:extLst>
                </p:cNvPr>
                <p:cNvSpPr/>
                <p:nvPr/>
              </p:nvSpPr>
              <p:spPr>
                <a:xfrm>
                  <a:off x="4989957" y="4907401"/>
                  <a:ext cx="115055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[MICRO'23]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DCC35FE-594E-4595-212D-C62DC8A703B8}"/>
                    </a:ext>
                  </a:extLst>
                </p:cNvPr>
                <p:cNvSpPr/>
                <p:nvPr/>
              </p:nvSpPr>
              <p:spPr>
                <a:xfrm>
                  <a:off x="4989957" y="5221605"/>
                  <a:ext cx="931892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en-US" sz="1600" dirty="0">
                      <a:latin typeface="Avenir Next" panose="020B0503020202020204" pitchFamily="34" charset="0"/>
                    </a:rPr>
                    <a:t>[ISCA'24]</a:t>
                  </a:r>
                  <a:endParaRPr lang="en-US" sz="1000" dirty="0">
                    <a:latin typeface="Avenir Next" panose="020B0503020202020204" pitchFamily="34" charset="0"/>
                  </a:endParaRPr>
                </a:p>
              </p:txBody>
            </p:sp>
          </p:grp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C635AC2-D59F-2E2D-49B0-5FBCE918B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125" y="2053812"/>
              <a:ext cx="984099" cy="984099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F5390DC-A567-CF36-C549-977BFE5B21BB}"/>
              </a:ext>
            </a:extLst>
          </p:cNvPr>
          <p:cNvGrpSpPr/>
          <p:nvPr/>
        </p:nvGrpSpPr>
        <p:grpSpPr>
          <a:xfrm>
            <a:off x="9898527" y="2983757"/>
            <a:ext cx="1989766" cy="1965940"/>
            <a:chOff x="1493313" y="5971760"/>
            <a:chExt cx="1989766" cy="196594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847827A-081C-10F6-0A7D-FB2449F27325}"/>
                </a:ext>
              </a:extLst>
            </p:cNvPr>
            <p:cNvSpPr/>
            <p:nvPr/>
          </p:nvSpPr>
          <p:spPr>
            <a:xfrm>
              <a:off x="1493313" y="6952815"/>
              <a:ext cx="1989766" cy="9848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6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  <a:t>Reviews</a:t>
              </a:r>
              <a:br>
                <a:rPr lang="en-US" sz="1600" b="1" dirty="0">
                  <a:solidFill>
                    <a:srgbClr val="F49314"/>
                  </a:solidFill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[CSBJ'22]</a:t>
              </a:r>
              <a:br>
                <a:rPr lang="en-US" sz="1600" dirty="0">
                  <a:latin typeface="Avenir Next" panose="020B0503020202020204" pitchFamily="34" charset="0"/>
                </a:rPr>
              </a:br>
              <a:r>
                <a:rPr lang="en-US" sz="1600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[DAC'23]</a:t>
              </a:r>
              <a:br>
                <a:rPr lang="en-US" sz="1600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1600" dirty="0">
                  <a:latin typeface="Avenir Next" panose="020B0503020202020204" pitchFamily="34" charset="0"/>
                </a:rPr>
                <a:t>[Nature Protocols'24]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11301BF-3E10-C746-BC5D-D9CA81D62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930" y="5971760"/>
              <a:ext cx="831714" cy="831714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624B55-3433-8879-8C6A-EAABEA3BEB2A}"/>
              </a:ext>
            </a:extLst>
          </p:cNvPr>
          <p:cNvSpPr/>
          <p:nvPr/>
        </p:nvSpPr>
        <p:spPr>
          <a:xfrm>
            <a:off x="252743" y="790576"/>
            <a:ext cx="11686514" cy="1195540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</a:t>
            </a:r>
            <a:r>
              <a:rPr lang="en-US" sz="24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Fast, Energy-Efficient, Accurate, and Scalable Genome Analysis</a:t>
            </a:r>
            <a:br>
              <a:rPr lang="en-US" sz="24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Designing Algorithms and Architectures</a:t>
            </a:r>
          </a:p>
        </p:txBody>
      </p:sp>
    </p:spTree>
    <p:extLst>
      <p:ext uri="{BB962C8B-B14F-4D97-AF65-F5344CB8AC3E}">
        <p14:creationId xmlns:p14="http://schemas.microsoft.com/office/powerpoint/2010/main" val="281063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947A2-D2AA-7584-C205-2C3C14EAC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48BCD-C7A8-478A-EE12-9AA00442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51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37922D4D-11C7-759D-03D2-850E89E0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A3BAB4-E86F-F255-FA1C-E44191A916D8}"/>
              </a:ext>
            </a:extLst>
          </p:cNvPr>
          <p:cNvGrpSpPr/>
          <p:nvPr/>
        </p:nvGrpSpPr>
        <p:grpSpPr>
          <a:xfrm>
            <a:off x="2765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01FB474-3DDC-A655-D99A-277863895842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28F68B-F193-3C43-5CA5-A690BE215F61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EB99E55-76D9-F11D-9D37-77F7F81A4821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101EBCDD-5E88-B3C1-9196-D781BE31A3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31A41-78EE-018A-4768-CB2011749979}"/>
              </a:ext>
            </a:extLst>
          </p:cNvPr>
          <p:cNvGrpSpPr/>
          <p:nvPr/>
        </p:nvGrpSpPr>
        <p:grpSpPr>
          <a:xfrm>
            <a:off x="3180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1528B21-A758-1489-BE77-0CB311ACD69B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E0E94B-D225-EBB3-0EFB-F640EBCD1246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1D8DE0B4-E3B6-FE4E-26B1-02D5D087F0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19B8D82-75EA-BD19-15EE-9C9CAB0ECCDC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DBF4CDD-9F78-1150-1696-985EA79857C4}"/>
              </a:ext>
            </a:extLst>
          </p:cNvPr>
          <p:cNvGrpSpPr/>
          <p:nvPr/>
        </p:nvGrpSpPr>
        <p:grpSpPr>
          <a:xfrm>
            <a:off x="3951957" y="2965948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0FCC2AF-A917-4EB8-195F-B228BC7F7C2C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FDE5C8C-2581-C3E6-9F8D-308D0F0BF561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791AEEC-DB0F-FA48-55BB-09F01289A12A}"/>
                  </a:ext>
                </a:extLst>
              </p:cNvPr>
              <p:cNvSpPr/>
              <p:nvPr/>
            </p:nvSpPr>
            <p:spPr>
              <a:xfrm>
                <a:off x="4884917" y="3140096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AFFAB459-AAB4-CBFE-5274-0A82727186C7}"/>
                </a:ext>
              </a:extLst>
            </p:cNvPr>
            <p:cNvGrpSpPr/>
            <p:nvPr/>
          </p:nvGrpSpPr>
          <p:grpSpPr>
            <a:xfrm>
              <a:off x="5676073" y="4017347"/>
              <a:ext cx="2720760" cy="1280351"/>
              <a:chOff x="6102354" y="2630945"/>
              <a:chExt cx="2720760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68DE662-EECD-D117-6A96-BDF2A6C1CCB0}"/>
                  </a:ext>
                </a:extLst>
              </p:cNvPr>
              <p:cNvSpPr/>
              <p:nvPr/>
            </p:nvSpPr>
            <p:spPr>
              <a:xfrm>
                <a:off x="6102354" y="2630945"/>
                <a:ext cx="2720760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ApHMM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(TACO'24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HiPEAC'24)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tx1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Accelerating ML operations in Genome Graphs</a:t>
                </a: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966B5BED-3CF5-2DC6-288D-05682E912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200000" flipH="1">
                <a:off x="6152050" y="2745753"/>
                <a:ext cx="574495" cy="576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50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8A28C-16C7-A550-73D3-6F52CC822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CFEFE-09FF-347E-54BB-457746262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t="15916" r="7703" b="14565"/>
          <a:stretch/>
        </p:blipFill>
        <p:spPr>
          <a:xfrm>
            <a:off x="971890" y="1454729"/>
            <a:ext cx="2086495" cy="1321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A15238-FCAB-D46D-1EC2-5FB86E69E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1"/>
          <a:stretch/>
        </p:blipFill>
        <p:spPr>
          <a:xfrm>
            <a:off x="1686721" y="3315155"/>
            <a:ext cx="2857663" cy="1547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E5539-8D5C-40F5-6F6E-47144B830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3" r="52044" b="16838"/>
          <a:stretch/>
        </p:blipFill>
        <p:spPr>
          <a:xfrm>
            <a:off x="4207531" y="4473376"/>
            <a:ext cx="1686449" cy="17817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32B81C-E23B-7DAB-B0FE-8DA200B70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8" t="7486" r="11391"/>
          <a:stretch/>
        </p:blipFill>
        <p:spPr>
          <a:xfrm>
            <a:off x="8150711" y="1240325"/>
            <a:ext cx="2544125" cy="2111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77576B-F90B-F988-C2A3-7235DEAE1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031"/>
          <a:stretch/>
        </p:blipFill>
        <p:spPr>
          <a:xfrm>
            <a:off x="7268853" y="3620918"/>
            <a:ext cx="4053302" cy="284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4C53E-DC60-DF16-F868-1327B7C61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59" y="1163620"/>
            <a:ext cx="3428639" cy="322566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65E2CEF-EC17-A002-BEA0-C3E21AFD3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General-Purpose "Things"</a:t>
            </a:r>
          </a:p>
        </p:txBody>
      </p:sp>
    </p:spTree>
    <p:extLst>
      <p:ext uri="{BB962C8B-B14F-4D97-AF65-F5344CB8AC3E}">
        <p14:creationId xmlns:p14="http://schemas.microsoft.com/office/powerpoint/2010/main" val="133773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5BF52-2F13-ECA0-5434-A7B54ABF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94BA3F6C-FB77-481F-B1E0-A88FFEEE22E0}"/>
              </a:ext>
            </a:extLst>
          </p:cNvPr>
          <p:cNvSpPr txBox="1"/>
          <p:nvPr/>
        </p:nvSpPr>
        <p:spPr>
          <a:xfrm>
            <a:off x="2408405" y="2505660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9007F44-5050-CBF5-E44F-083724058597}"/>
              </a:ext>
            </a:extLst>
          </p:cNvPr>
          <p:cNvSpPr txBox="1"/>
          <p:nvPr/>
        </p:nvSpPr>
        <p:spPr>
          <a:xfrm>
            <a:off x="2408405" y="2505660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4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7FC4F3-398F-BF34-4821-EBD1D162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946014-14A1-4E3B-8C4B-47A362112AB2}"/>
              </a:ext>
            </a:extLst>
          </p:cNvPr>
          <p:cNvGrpSpPr/>
          <p:nvPr/>
        </p:nvGrpSpPr>
        <p:grpSpPr>
          <a:xfrm>
            <a:off x="4596216" y="1907294"/>
            <a:ext cx="2785546" cy="2687660"/>
            <a:chOff x="3357941" y="2442997"/>
            <a:chExt cx="2785546" cy="2687660"/>
          </a:xfrm>
        </p:grpSpPr>
        <p:pic>
          <p:nvPicPr>
            <p:cNvPr id="6" name="Content Placeholder 6" descr="barcelona-die-photo-color.jpg">
              <a:extLst>
                <a:ext uri="{FF2B5EF4-FFF2-40B4-BE49-F238E27FC236}">
                  <a16:creationId xmlns:a16="http://schemas.microsoft.com/office/drawing/2014/main" id="{4CA1DF84-6AE2-A171-0414-0C74C4B0E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022" y="2442997"/>
              <a:ext cx="2023385" cy="197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9FF58-39E4-F9EC-54BC-E920A3538457}"/>
                </a:ext>
              </a:extLst>
            </p:cNvPr>
            <p:cNvSpPr txBox="1"/>
            <p:nvPr/>
          </p:nvSpPr>
          <p:spPr>
            <a:xfrm>
              <a:off x="3357941" y="4484326"/>
              <a:ext cx="2785546" cy="64633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General-Purpose Systems</a:t>
              </a:r>
            </a:p>
            <a:p>
              <a:pPr algn="ctr"/>
              <a:r>
                <a:rPr lang="en-US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(e.g., CPUs)</a:t>
              </a:r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E72ED57-1B47-0D8A-51B7-A4CCDBF46BC4}"/>
              </a:ext>
            </a:extLst>
          </p:cNvPr>
          <p:cNvSpPr txBox="1"/>
          <p:nvPr/>
        </p:nvSpPr>
        <p:spPr>
          <a:xfrm>
            <a:off x="2408405" y="2150303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0B3943-55A0-BD6B-D384-ADA9D9EC53CF}"/>
              </a:ext>
            </a:extLst>
          </p:cNvPr>
          <p:cNvSpPr txBox="1"/>
          <p:nvPr/>
        </p:nvSpPr>
        <p:spPr>
          <a:xfrm>
            <a:off x="2408405" y="2874992"/>
            <a:ext cx="1552367" cy="40011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3</a:t>
            </a:r>
            <a:endParaRPr lang="en-US" sz="2000" dirty="0">
              <a:latin typeface="PT Mono" panose="02060509020205020204" pitchFamily="49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51CC04-BF20-3A26-CA98-8E6D7AD730A0}"/>
              </a:ext>
            </a:extLst>
          </p:cNvPr>
          <p:cNvGrpSpPr/>
          <p:nvPr/>
        </p:nvGrpSpPr>
        <p:grpSpPr>
          <a:xfrm>
            <a:off x="7091371" y="2148375"/>
            <a:ext cx="3501112" cy="1318528"/>
            <a:chOff x="5429146" y="2637475"/>
            <a:chExt cx="3501112" cy="1318528"/>
          </a:xfrm>
        </p:grpSpPr>
        <p:pic>
          <p:nvPicPr>
            <p:cNvPr id="30" name="Picture 23" descr="http://i.ehow.com/images/a04/ac/qb/format-hard-drive-xp-800X800.jpg">
              <a:extLst>
                <a:ext uri="{FF2B5EF4-FFF2-40B4-BE49-F238E27FC236}">
                  <a16:creationId xmlns:a16="http://schemas.microsoft.com/office/drawing/2014/main" id="{55467A6D-10B4-F373-E4A4-220D8F81F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33856">
              <a:off x="7611730" y="2637475"/>
              <a:ext cx="1318528" cy="131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9F0EF6D-2B99-6ECD-45EA-4E2BD36AAD66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20055">
              <a:off x="5875259" y="3088269"/>
              <a:ext cx="1599680" cy="416939"/>
              <a:chOff x="4729714" y="3204770"/>
              <a:chExt cx="2268648" cy="591298"/>
            </a:xfrm>
          </p:grpSpPr>
          <p:pic>
            <p:nvPicPr>
              <p:cNvPr id="36" name="Picture 25" descr="dimm.png">
                <a:extLst>
                  <a:ext uri="{FF2B5EF4-FFF2-40B4-BE49-F238E27FC236}">
                    <a16:creationId xmlns:a16="http://schemas.microsoft.com/office/drawing/2014/main" id="{318D5CA1-3637-E3E0-3C80-71B66E269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4729714" y="3204770"/>
                <a:ext cx="1924215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6" descr="dimm.png">
                <a:extLst>
                  <a:ext uri="{FF2B5EF4-FFF2-40B4-BE49-F238E27FC236}">
                    <a16:creationId xmlns:a16="http://schemas.microsoft.com/office/drawing/2014/main" id="{354CB1D4-46EB-9F5E-1167-0C9E767E7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5072821" y="3337227"/>
                <a:ext cx="1925541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Line 15">
              <a:extLst>
                <a:ext uri="{FF2B5EF4-FFF2-40B4-BE49-F238E27FC236}">
                  <a16:creationId xmlns:a16="http://schemas.microsoft.com/office/drawing/2014/main" id="{475842A8-B115-48B2-AAB8-F468B47CEB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9146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38" name="Line 15">
              <a:extLst>
                <a:ext uri="{FF2B5EF4-FFF2-40B4-BE49-F238E27FC236}">
                  <a16:creationId xmlns:a16="http://schemas.microsoft.com/office/drawing/2014/main" id="{08DC3842-9597-698C-4A5D-E92BA887E0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9267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CACDC5-C5B6-DF0B-3E0F-F6B1B7E0FA61}"/>
              </a:ext>
            </a:extLst>
          </p:cNvPr>
          <p:cNvGrpSpPr/>
          <p:nvPr/>
        </p:nvGrpSpPr>
        <p:grpSpPr>
          <a:xfrm>
            <a:off x="4273099" y="2195913"/>
            <a:ext cx="629609" cy="1118873"/>
            <a:chOff x="2610873" y="2685012"/>
            <a:chExt cx="629609" cy="111887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02CAFF9-CB17-31DE-A73A-C75C6182CE01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2685012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80FB412-B58C-CF15-B03B-70DFEE1E0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2842671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226EC5F-FF98-B393-68C0-F7B5600FE62D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047326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578EA49-9C34-BD3D-E0DE-45CF80CD93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3313051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8EF2398-875A-7363-F56F-9C18D217F781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451980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6CD309B-EBE9-72BF-79DB-9B117E282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062" y="3664956"/>
              <a:ext cx="58942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3B849A6-B4A8-3B39-9900-D7A1500B1D4C}"/>
                </a:ext>
              </a:extLst>
            </p:cNvPr>
            <p:cNvCxnSpPr>
              <a:cxnSpLocks/>
            </p:cNvCxnSpPr>
            <p:nvPr/>
          </p:nvCxnSpPr>
          <p:spPr>
            <a:xfrm>
              <a:off x="2610873" y="3803885"/>
              <a:ext cx="62960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54C4DC8-71B5-B5AA-F967-B86946D43BDC}"/>
              </a:ext>
            </a:extLst>
          </p:cNvPr>
          <p:cNvGrpSpPr/>
          <p:nvPr/>
        </p:nvGrpSpPr>
        <p:grpSpPr>
          <a:xfrm>
            <a:off x="1662226" y="3617252"/>
            <a:ext cx="3257683" cy="707886"/>
            <a:chOff x="0" y="4106352"/>
            <a:chExt cx="3257683" cy="707886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98F8E3B-AA8D-63DF-6294-B358D32023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7633" y="4320682"/>
              <a:ext cx="16300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EE92A6-457F-A041-279A-4DA24FD5F520}"/>
                </a:ext>
              </a:extLst>
            </p:cNvPr>
            <p:cNvSpPr txBox="1"/>
            <p:nvPr/>
          </p:nvSpPr>
          <p:spPr>
            <a:xfrm>
              <a:off x="0" y="4106352"/>
              <a:ext cx="1630050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Favorite</a:t>
              </a:r>
              <a:b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</a:t>
              </a:r>
              <a:endParaRPr lang="en-US" sz="200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4CA981A-42F0-B229-2489-B4350E5B247A}"/>
              </a:ext>
            </a:extLst>
          </p:cNvPr>
          <p:cNvGrpSpPr/>
          <p:nvPr/>
        </p:nvGrpSpPr>
        <p:grpSpPr>
          <a:xfrm>
            <a:off x="2237983" y="1489164"/>
            <a:ext cx="1883747" cy="1854217"/>
            <a:chOff x="521648" y="1458835"/>
            <a:chExt cx="1883747" cy="185421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874692-4454-DE40-EED8-41CDA00E5795}"/>
                </a:ext>
              </a:extLst>
            </p:cNvPr>
            <p:cNvSpPr txBox="1"/>
            <p:nvPr/>
          </p:nvSpPr>
          <p:spPr>
            <a:xfrm>
              <a:off x="653522" y="1458835"/>
              <a:ext cx="1751873" cy="707886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Your Favorite</a:t>
              </a:r>
              <a:b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Algorithm</a:t>
              </a:r>
              <a:endParaRPr lang="en-US" sz="2000" b="1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A143CEF-5BE1-37DB-38A0-1F41960E67B4}"/>
                </a:ext>
              </a:extLst>
            </p:cNvPr>
            <p:cNvSpPr/>
            <p:nvPr/>
          </p:nvSpPr>
          <p:spPr>
            <a:xfrm>
              <a:off x="521648" y="2119976"/>
              <a:ext cx="1881910" cy="1193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EF0A683-0AFC-0FFB-2F62-3780A310DA95}"/>
              </a:ext>
            </a:extLst>
          </p:cNvPr>
          <p:cNvSpPr/>
          <p:nvPr/>
        </p:nvSpPr>
        <p:spPr>
          <a:xfrm>
            <a:off x="1859327" y="4480737"/>
            <a:ext cx="4158472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Costs for Generality: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Supporting unnecessary operations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Inefficient data and control flow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Limited parallelism &amp; bandwidth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086645-E7FE-7F4E-51A7-E0B49A499F10}"/>
              </a:ext>
            </a:extLst>
          </p:cNvPr>
          <p:cNvGrpSpPr/>
          <p:nvPr/>
        </p:nvGrpSpPr>
        <p:grpSpPr>
          <a:xfrm>
            <a:off x="6127048" y="4886844"/>
            <a:ext cx="4050551" cy="615553"/>
            <a:chOff x="4464822" y="5278551"/>
            <a:chExt cx="4050551" cy="615553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DA6D14-0F4D-7D48-068A-28D8B1D0A2E1}"/>
                </a:ext>
              </a:extLst>
            </p:cNvPr>
            <p:cNvSpPr/>
            <p:nvPr/>
          </p:nvSpPr>
          <p:spPr>
            <a:xfrm>
              <a:off x="6163105" y="5278551"/>
              <a:ext cx="2352268" cy="61555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latency &amp;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C000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Substantial energy</a:t>
              </a:r>
              <a:endPara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Line 15">
              <a:extLst>
                <a:ext uri="{FF2B5EF4-FFF2-40B4-BE49-F238E27FC236}">
                  <a16:creationId xmlns:a16="http://schemas.microsoft.com/office/drawing/2014/main" id="{C27CD63B-823E-F479-56C2-095A9C61B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822" y="5590862"/>
              <a:ext cx="1595114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783EB5B-607B-BAAA-FB72-6C0C998EE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4031"/>
          <a:stretch/>
        </p:blipFill>
        <p:spPr>
          <a:xfrm>
            <a:off x="7486759" y="2000447"/>
            <a:ext cx="3029411" cy="212396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9C939F2-3A98-4502-6DCC-C25167B46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83" y="1636075"/>
            <a:ext cx="2624394" cy="246902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3358532-EB65-F42A-6353-39070E0FE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Algorithm Design Demands General-Purpose Computing</a:t>
            </a:r>
          </a:p>
        </p:txBody>
      </p:sp>
    </p:spTree>
    <p:extLst>
      <p:ext uri="{BB962C8B-B14F-4D97-AF65-F5344CB8AC3E}">
        <p14:creationId xmlns:p14="http://schemas.microsoft.com/office/powerpoint/2010/main" val="2053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138 L 2.08333E-6 0.053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0046 L 2.08333E-6 -0.055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60" grpId="0"/>
      <p:bldP spid="16" grpId="0"/>
      <p:bldP spid="26" grpId="0"/>
      <p:bldP spid="26" grpId="1"/>
      <p:bldP spid="26" grpId="2"/>
      <p:bldP spid="6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C09B1BD-A19A-E058-F52D-FDA62DFB63D0}"/>
              </a:ext>
            </a:extLst>
          </p:cNvPr>
          <p:cNvGrpSpPr/>
          <p:nvPr/>
        </p:nvGrpSpPr>
        <p:grpSpPr>
          <a:xfrm>
            <a:off x="4784115" y="2128650"/>
            <a:ext cx="1742338" cy="1756148"/>
            <a:chOff x="5508043" y="1160276"/>
            <a:chExt cx="1742338" cy="175614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1FFF1A1-CF4F-0A79-072A-F4EAAD383C33}"/>
                </a:ext>
              </a:extLst>
            </p:cNvPr>
            <p:cNvGrpSpPr/>
            <p:nvPr/>
          </p:nvGrpSpPr>
          <p:grpSpPr>
            <a:xfrm>
              <a:off x="5508043" y="1160276"/>
              <a:ext cx="1742338" cy="243438"/>
              <a:chOff x="5767440" y="1734825"/>
              <a:chExt cx="1742338" cy="243438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A7588AF-8F4E-FF5F-07DB-2840FA73EDF2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F1A2B4B-08D6-3D98-48D2-613A8C269068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CD6D528-C6BA-81BB-46B5-C5A59E6B7037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BD17737-AEFD-F1CE-C3C0-1F86E119F73A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378BE0E-406A-E8AB-C3AB-730FBDB2FF15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8443656-5006-8651-7B18-AE250DC67AF2}"/>
                </a:ext>
              </a:extLst>
            </p:cNvPr>
            <p:cNvGrpSpPr/>
            <p:nvPr/>
          </p:nvGrpSpPr>
          <p:grpSpPr>
            <a:xfrm>
              <a:off x="5508043" y="1412394"/>
              <a:ext cx="1742338" cy="243438"/>
              <a:chOff x="5767440" y="1734825"/>
              <a:chExt cx="1742338" cy="243438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4FE9200-DAEF-0A7D-3F96-10D762605136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1ECAB6E-1E12-971A-5DF8-65B151338BA8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57E3437-468D-22D6-41BB-BB50B4D88532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978D706-D19F-CDB0-E1F7-8D88D4D3A830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497160AD-F0DC-7AE4-BFDF-17AC57EA1AF0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B57424F-36FC-9056-B42E-4E79B25B7E9F}"/>
                </a:ext>
              </a:extLst>
            </p:cNvPr>
            <p:cNvGrpSpPr/>
            <p:nvPr/>
          </p:nvGrpSpPr>
          <p:grpSpPr>
            <a:xfrm>
              <a:off x="5508043" y="1664512"/>
              <a:ext cx="1742338" cy="243438"/>
              <a:chOff x="5767440" y="1734825"/>
              <a:chExt cx="1742338" cy="243438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1DD1B8D-2457-825A-6C41-6922127A4BE0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B7D5301-CEB9-6196-8D27-204E270593AF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6C27148-DA06-FF35-C6BC-326251D3401A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511C9A63-DCCC-E291-62C0-AEABB9532D8A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824064D-A71A-AA8C-4461-263F2611C913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872732F-2BDB-F5CA-1D6F-1DF2C9197E0E}"/>
                </a:ext>
              </a:extLst>
            </p:cNvPr>
            <p:cNvGrpSpPr/>
            <p:nvPr/>
          </p:nvGrpSpPr>
          <p:grpSpPr>
            <a:xfrm>
              <a:off x="5508043" y="1916630"/>
              <a:ext cx="1742338" cy="243438"/>
              <a:chOff x="5767440" y="1734825"/>
              <a:chExt cx="1742338" cy="243438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8670052-9C89-20A7-EA0E-A597B74406F7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8A0D65A-B5AB-BE48-AFE6-B5BC1E0BCFB9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A0CE510-56E9-7FED-5ABF-19B9C6933A5E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D28996A-298B-72F2-1638-87E5D1C2BA7B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1954D8C4-A190-1019-5004-99BEA1FD41AB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AF570BF-CCDA-E611-FED5-E7D415E22DDF}"/>
                </a:ext>
              </a:extLst>
            </p:cNvPr>
            <p:cNvGrpSpPr/>
            <p:nvPr/>
          </p:nvGrpSpPr>
          <p:grpSpPr>
            <a:xfrm>
              <a:off x="5508043" y="2168748"/>
              <a:ext cx="1742338" cy="243438"/>
              <a:chOff x="5767440" y="1734825"/>
              <a:chExt cx="1742338" cy="243438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D524688E-F532-9042-7071-47BC8D7A80BE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6BDF2A8-447C-91CB-1ED9-0487DE458B0D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306A965-7CF1-F39B-CD30-12BD58AECE0A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E70813D-0CEE-3F7A-2278-B0B15813416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47F85F32-CF3A-3CC7-199C-6119875B44CA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E191E6A6-4F8F-CDBF-A420-E6EF9A494FEF}"/>
                </a:ext>
              </a:extLst>
            </p:cNvPr>
            <p:cNvGrpSpPr/>
            <p:nvPr/>
          </p:nvGrpSpPr>
          <p:grpSpPr>
            <a:xfrm>
              <a:off x="5508043" y="2420866"/>
              <a:ext cx="1742338" cy="243438"/>
              <a:chOff x="5767440" y="1734825"/>
              <a:chExt cx="1742338" cy="243438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D3C7FEF-4646-F208-8E4E-A25EDAB10EDC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3CF6E9C-ED52-DD23-8DF5-5063B811E7EB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27D793A-3F3C-15CD-67F4-EB222E5BB4B1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9B2B7DDB-1DDD-D7AB-7D3F-5339C86A4FB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4F86FD0-582F-C948-8B9F-B94AF9918F6B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55A6716-D203-AB43-1BE1-883F19080E3B}"/>
                </a:ext>
              </a:extLst>
            </p:cNvPr>
            <p:cNvGrpSpPr/>
            <p:nvPr/>
          </p:nvGrpSpPr>
          <p:grpSpPr>
            <a:xfrm>
              <a:off x="5508043" y="2672986"/>
              <a:ext cx="1742338" cy="243438"/>
              <a:chOff x="5767440" y="1734825"/>
              <a:chExt cx="1742338" cy="243438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37DFC6B-8E6E-FE7D-EBF8-2D88CCE96297}"/>
                  </a:ext>
                </a:extLst>
              </p:cNvPr>
              <p:cNvSpPr/>
              <p:nvPr/>
            </p:nvSpPr>
            <p:spPr>
              <a:xfrm>
                <a:off x="646807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6117D65-4BBB-CBFA-3F51-FBE72AE8F036}"/>
                  </a:ext>
                </a:extLst>
              </p:cNvPr>
              <p:cNvSpPr/>
              <p:nvPr/>
            </p:nvSpPr>
            <p:spPr>
              <a:xfrm>
                <a:off x="611775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25694E38-1707-80BE-F2C9-D55578E04F99}"/>
                  </a:ext>
                </a:extLst>
              </p:cNvPr>
              <p:cNvSpPr/>
              <p:nvPr/>
            </p:nvSpPr>
            <p:spPr>
              <a:xfrm>
                <a:off x="6818385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83129EEC-6F95-DE8C-81BB-B8731F2CBA41}"/>
                  </a:ext>
                </a:extLst>
              </p:cNvPr>
              <p:cNvSpPr/>
              <p:nvPr/>
            </p:nvSpPr>
            <p:spPr>
              <a:xfrm>
                <a:off x="7168699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A219DF9-3124-43A8-B601-54B0C3ADDF7F}"/>
                  </a:ext>
                </a:extLst>
              </p:cNvPr>
              <p:cNvSpPr/>
              <p:nvPr/>
            </p:nvSpPr>
            <p:spPr>
              <a:xfrm>
                <a:off x="5767440" y="1734825"/>
                <a:ext cx="341079" cy="243438"/>
              </a:xfrm>
              <a:prstGeom prst="rect">
                <a:avLst/>
              </a:prstGeom>
              <a:solidFill>
                <a:srgbClr val="F1EEFD"/>
              </a:solidFill>
              <a:ln w="317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F10B718B-65CB-CE4F-6C4B-4C929D3E832E}"/>
              </a:ext>
            </a:extLst>
          </p:cNvPr>
          <p:cNvSpPr/>
          <p:nvPr/>
        </p:nvSpPr>
        <p:spPr>
          <a:xfrm>
            <a:off x="4716957" y="2031209"/>
            <a:ext cx="1881910" cy="1951030"/>
          </a:xfrm>
          <a:prstGeom prst="rect">
            <a:avLst/>
          </a:prstGeom>
          <a:solidFill>
            <a:srgbClr val="F1EEFD"/>
          </a:solidFill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E0CB53-58DD-E39F-5BA4-FCC3CC238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8E2827-59B8-FFF7-1991-390EF84D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Algorithms Demand Specialization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6F0401-33FF-0F63-465F-11AD25EE0204}"/>
              </a:ext>
            </a:extLst>
          </p:cNvPr>
          <p:cNvSpPr/>
          <p:nvPr/>
        </p:nvSpPr>
        <p:spPr>
          <a:xfrm>
            <a:off x="1713558" y="4334418"/>
            <a:ext cx="30710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Goal: Avoid wasting computation &amp; energy</a:t>
            </a:r>
            <a:endParaRPr lang="en-US" sz="2000" dirty="0">
              <a:solidFill>
                <a:srgbClr val="4473C4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B28227-CF70-A3EA-F742-605845E7E5D7}"/>
              </a:ext>
            </a:extLst>
          </p:cNvPr>
          <p:cNvSpPr/>
          <p:nvPr/>
        </p:nvSpPr>
        <p:spPr>
          <a:xfrm>
            <a:off x="4784581" y="4334570"/>
            <a:ext cx="294002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Opportunities:</a:t>
            </a:r>
            <a:b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data flow with minimal latency &amp; power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0DE804E-1825-73F8-9398-52927005E072}"/>
              </a:ext>
            </a:extLst>
          </p:cNvPr>
          <p:cNvSpPr txBox="1"/>
          <p:nvPr/>
        </p:nvSpPr>
        <p:spPr>
          <a:xfrm>
            <a:off x="1885349" y="1978263"/>
            <a:ext cx="2446778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Everyone’s Favorite</a:t>
            </a:r>
            <a:b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Algorithm</a:t>
            </a:r>
            <a:endParaRPr lang="en-US" sz="2000" b="1" dirty="0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DAC4E38-4B5C-8634-E2F1-A2EE3F0DAE49}"/>
              </a:ext>
            </a:extLst>
          </p:cNvPr>
          <p:cNvGrpSpPr/>
          <p:nvPr/>
        </p:nvGrpSpPr>
        <p:grpSpPr>
          <a:xfrm>
            <a:off x="2099757" y="2639404"/>
            <a:ext cx="1881910" cy="1193077"/>
            <a:chOff x="575757" y="2639403"/>
            <a:chExt cx="1881910" cy="11930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8EE852-C03D-DD0C-6828-F3D309FEA973}"/>
                </a:ext>
              </a:extLst>
            </p:cNvPr>
            <p:cNvSpPr txBox="1"/>
            <p:nvPr/>
          </p:nvSpPr>
          <p:spPr>
            <a:xfrm>
              <a:off x="746179" y="2994760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2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D6FD2AB-55D3-F21E-BB12-15F0EC8986E7}"/>
                </a:ext>
              </a:extLst>
            </p:cNvPr>
            <p:cNvSpPr txBox="1"/>
            <p:nvPr/>
          </p:nvSpPr>
          <p:spPr>
            <a:xfrm>
              <a:off x="746179" y="2639403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1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03023A-EC00-8FAD-71D3-EC634B5174BC}"/>
                </a:ext>
              </a:extLst>
            </p:cNvPr>
            <p:cNvSpPr txBox="1"/>
            <p:nvPr/>
          </p:nvSpPr>
          <p:spPr>
            <a:xfrm>
              <a:off x="746179" y="3364092"/>
              <a:ext cx="1552367" cy="40011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3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DE6689E-C1B8-FD79-EB5E-AC1E3F608B40}"/>
                </a:ext>
              </a:extLst>
            </p:cNvPr>
            <p:cNvSpPr/>
            <p:nvPr/>
          </p:nvSpPr>
          <p:spPr>
            <a:xfrm>
              <a:off x="575757" y="2639404"/>
              <a:ext cx="1881910" cy="11930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3217C28-D52E-552B-1734-9A2BCDF35100}"/>
              </a:ext>
            </a:extLst>
          </p:cNvPr>
          <p:cNvGrpSpPr/>
          <p:nvPr/>
        </p:nvGrpSpPr>
        <p:grpSpPr>
          <a:xfrm>
            <a:off x="4879011" y="2119975"/>
            <a:ext cx="2153033" cy="1749570"/>
            <a:chOff x="3355010" y="2119975"/>
            <a:chExt cx="2153033" cy="1749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1F62AF-9BB0-191E-33EF-57C28CAB1E1F}"/>
                </a:ext>
              </a:extLst>
            </p:cNvPr>
            <p:cNvSpPr txBox="1"/>
            <p:nvPr/>
          </p:nvSpPr>
          <p:spPr>
            <a:xfrm>
              <a:off x="3355012" y="211997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1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A6F9E86-3027-CC8F-6BED-3D921CC777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195" y="2520085"/>
              <a:ext cx="1" cy="274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B531126-A2A3-837C-2351-525391FCE8F1}"/>
                </a:ext>
              </a:extLst>
            </p:cNvPr>
            <p:cNvSpPr txBox="1"/>
            <p:nvPr/>
          </p:nvSpPr>
          <p:spPr>
            <a:xfrm>
              <a:off x="3355011" y="279470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2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1B1CA24-476F-DF3A-9510-38D59834EEED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 flipV="1">
              <a:off x="4907377" y="3663186"/>
              <a:ext cx="600666" cy="63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F4FC381-FB6E-8BA4-6998-FB19EEBE0A91}"/>
                </a:ext>
              </a:extLst>
            </p:cNvPr>
            <p:cNvSpPr txBox="1"/>
            <p:nvPr/>
          </p:nvSpPr>
          <p:spPr>
            <a:xfrm>
              <a:off x="3355010" y="3469435"/>
              <a:ext cx="1552367" cy="4001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lIns="0" rIns="0">
              <a:spAutoFit/>
            </a:bodyPr>
            <a:lstStyle/>
            <a:p>
              <a:r>
                <a:rPr lang="en-US" sz="2000" dirty="0"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Function 3</a:t>
              </a:r>
              <a:endParaRPr lang="en-US" sz="2000" dirty="0">
                <a:latin typeface="PT Mono" panose="02060509020205020204" pitchFamily="49" charset="77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F8F9B74-00CE-F54B-DC21-9258A5C52C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1193" y="3197624"/>
              <a:ext cx="1" cy="2746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31C2BDB-81B6-9ED0-CCAB-B7836457E462}"/>
              </a:ext>
            </a:extLst>
          </p:cNvPr>
          <p:cNvSpPr txBox="1"/>
          <p:nvPr/>
        </p:nvSpPr>
        <p:spPr>
          <a:xfrm>
            <a:off x="4355080" y="1337524"/>
            <a:ext cx="2600227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Application-Specific Architecture</a:t>
            </a:r>
            <a:endParaRPr lang="en-US" sz="2000" b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5C4B2E3-8A54-2576-3EB7-5EB95807ADF7}"/>
              </a:ext>
            </a:extLst>
          </p:cNvPr>
          <p:cNvSpPr/>
          <p:nvPr/>
        </p:nvSpPr>
        <p:spPr>
          <a:xfrm>
            <a:off x="7890694" y="4334418"/>
            <a:ext cx="2674505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Paid Costs for Specialization: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Poor programmability</a:t>
            </a: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manufacturing and engineering costs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2954FFB-33BE-A26A-7CD8-69C16BB5BA43}"/>
              </a:ext>
            </a:extLst>
          </p:cNvPr>
          <p:cNvGrpSpPr/>
          <p:nvPr/>
        </p:nvGrpSpPr>
        <p:grpSpPr>
          <a:xfrm>
            <a:off x="6953146" y="2637475"/>
            <a:ext cx="3501112" cy="1318528"/>
            <a:chOff x="5429146" y="2637475"/>
            <a:chExt cx="3501112" cy="1318528"/>
          </a:xfrm>
        </p:grpSpPr>
        <p:pic>
          <p:nvPicPr>
            <p:cNvPr id="70" name="Picture 23" descr="http://i.ehow.com/images/a04/ac/qb/format-hard-drive-xp-800X800.jpg">
              <a:extLst>
                <a:ext uri="{FF2B5EF4-FFF2-40B4-BE49-F238E27FC236}">
                  <a16:creationId xmlns:a16="http://schemas.microsoft.com/office/drawing/2014/main" id="{FF57589A-9C11-AC2C-A75A-6EBDB18BA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433856">
              <a:off x="7611730" y="2637475"/>
              <a:ext cx="1318528" cy="1318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6EBF753-F2A7-C745-6CBE-BB152BED0728}"/>
                </a:ext>
              </a:extLst>
            </p:cNvPr>
            <p:cNvGrpSpPr>
              <a:grpSpLocks noChangeAspect="1"/>
            </p:cNvGrpSpPr>
            <p:nvPr/>
          </p:nvGrpSpPr>
          <p:grpSpPr>
            <a:xfrm rot="20420055">
              <a:off x="5875259" y="3088269"/>
              <a:ext cx="1599680" cy="416939"/>
              <a:chOff x="4729714" y="3204770"/>
              <a:chExt cx="2268648" cy="591298"/>
            </a:xfrm>
          </p:grpSpPr>
          <p:pic>
            <p:nvPicPr>
              <p:cNvPr id="74" name="Picture 25" descr="dimm.png">
                <a:extLst>
                  <a:ext uri="{FF2B5EF4-FFF2-40B4-BE49-F238E27FC236}">
                    <a16:creationId xmlns:a16="http://schemas.microsoft.com/office/drawing/2014/main" id="{DC761985-FC94-3370-BF88-80F02B721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4729714" y="3204770"/>
                <a:ext cx="1924215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5" name="Picture 26" descr="dimm.png">
                <a:extLst>
                  <a:ext uri="{FF2B5EF4-FFF2-40B4-BE49-F238E27FC236}">
                    <a16:creationId xmlns:a16="http://schemas.microsoft.com/office/drawing/2014/main" id="{9380043A-803A-EBE8-6D6F-0F256371C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775023" flipV="1">
                <a:off x="5072821" y="3337227"/>
                <a:ext cx="1925541" cy="458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" name="Line 15">
              <a:extLst>
                <a:ext uri="{FF2B5EF4-FFF2-40B4-BE49-F238E27FC236}">
                  <a16:creationId xmlns:a16="http://schemas.microsoft.com/office/drawing/2014/main" id="{B2BAB130-999F-9E1F-5C18-C52F2BDE22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29146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73" name="Line 15">
              <a:extLst>
                <a:ext uri="{FF2B5EF4-FFF2-40B4-BE49-F238E27FC236}">
                  <a16:creationId xmlns:a16="http://schemas.microsoft.com/office/drawing/2014/main" id="{3E4BC065-86C8-7D10-1474-6BB5F8B688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79267" y="3315161"/>
              <a:ext cx="696913" cy="1588"/>
            </a:xfrm>
            <a:prstGeom prst="line">
              <a:avLst/>
            </a:prstGeom>
            <a:noFill/>
            <a:ln w="76200">
              <a:solidFill>
                <a:srgbClr val="C006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D68FB17-7FA2-6D0A-3354-03714BFF44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568" t="19162" r="32855" b="16818"/>
          <a:stretch/>
        </p:blipFill>
        <p:spPr>
          <a:xfrm>
            <a:off x="2004682" y="2632887"/>
            <a:ext cx="908135" cy="94581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C620338-D447-33E1-F539-A076D7823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4" t="3824" r="-3844" b="5665"/>
          <a:stretch/>
        </p:blipFill>
        <p:spPr>
          <a:xfrm>
            <a:off x="2683861" y="2667774"/>
            <a:ext cx="1687510" cy="1442932"/>
          </a:xfrm>
          <a:prstGeom prst="rect">
            <a:avLst/>
          </a:prstGeom>
        </p:spPr>
      </p:pic>
      <p:sp>
        <p:nvSpPr>
          <p:cNvPr id="128" name="Rectangle 127">
            <a:extLst>
              <a:ext uri="{FF2B5EF4-FFF2-40B4-BE49-F238E27FC236}">
                <a16:creationId xmlns:a16="http://schemas.microsoft.com/office/drawing/2014/main" id="{C41B9307-EAB6-9DA9-5DAB-C509094880E3}"/>
              </a:ext>
            </a:extLst>
          </p:cNvPr>
          <p:cNvSpPr/>
          <p:nvPr/>
        </p:nvSpPr>
        <p:spPr>
          <a:xfrm>
            <a:off x="4784580" y="5306973"/>
            <a:ext cx="294002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Efficient processors customized for the task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98F4BA0C-F187-0E39-697F-C765B563FA24}"/>
              </a:ext>
            </a:extLst>
          </p:cNvPr>
          <p:cNvSpPr/>
          <p:nvPr/>
        </p:nvSpPr>
        <p:spPr>
          <a:xfrm>
            <a:off x="4784580" y="5971598"/>
            <a:ext cx="294002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2000" dirty="0"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parallelism</a:t>
            </a:r>
          </a:p>
        </p:txBody>
      </p:sp>
    </p:spTree>
    <p:extLst>
      <p:ext uri="{BB962C8B-B14F-4D97-AF65-F5344CB8AC3E}">
        <p14:creationId xmlns:p14="http://schemas.microsoft.com/office/powerpoint/2010/main" val="20363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39" grpId="0"/>
      <p:bldP spid="42" grpId="0"/>
      <p:bldP spid="67" grpId="0"/>
      <p:bldP spid="68" grpId="0"/>
      <p:bldP spid="128" grpId="0"/>
      <p:bldP spid="12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5DFF55-FD7E-797A-42C2-1357C6680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Acceleration Efforts for AI and Genomics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50FB69-EC29-D77B-5743-F8DA013A3EEC}"/>
              </a:ext>
            </a:extLst>
          </p:cNvPr>
          <p:cNvGrpSpPr/>
          <p:nvPr/>
        </p:nvGrpSpPr>
        <p:grpSpPr>
          <a:xfrm>
            <a:off x="4257862" y="841954"/>
            <a:ext cx="1860985" cy="1549628"/>
            <a:chOff x="2795904" y="1215071"/>
            <a:chExt cx="1860985" cy="15496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CC7D46-06C3-FC41-296D-29DD4B33A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904" y="1368960"/>
              <a:ext cx="1860985" cy="139573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568119-F977-AD73-CDD8-33FA27DD2429}"/>
                </a:ext>
              </a:extLst>
            </p:cNvPr>
            <p:cNvSpPr/>
            <p:nvPr/>
          </p:nvSpPr>
          <p:spPr>
            <a:xfrm>
              <a:off x="2795904" y="1215071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Google’s TPUs: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2B3C56-4983-813C-818E-216C1E79D855}"/>
              </a:ext>
            </a:extLst>
          </p:cNvPr>
          <p:cNvGrpSpPr/>
          <p:nvPr/>
        </p:nvGrpSpPr>
        <p:grpSpPr>
          <a:xfrm>
            <a:off x="1183436" y="841955"/>
            <a:ext cx="2054961" cy="2808525"/>
            <a:chOff x="414348" y="841954"/>
            <a:chExt cx="2054961" cy="2808525"/>
          </a:xfrm>
        </p:grpSpPr>
        <p:pic>
          <p:nvPicPr>
            <p:cNvPr id="1026" name="Picture 2" descr="https://cerebras.net/wp-content/uploads/2021/03/img-chip-section-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6" y="1789494"/>
              <a:ext cx="1860985" cy="1860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E46F8DA-A865-BFEF-556E-C1E375807284}"/>
                </a:ext>
              </a:extLst>
            </p:cNvPr>
            <p:cNvSpPr/>
            <p:nvPr/>
          </p:nvSpPr>
          <p:spPr>
            <a:xfrm>
              <a:off x="414348" y="841954"/>
              <a:ext cx="2054961" cy="9233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 err="1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Cerebras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 WSE-3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</a:br>
              <a:r>
                <a:rPr lang="en-US" sz="2000" dirty="0">
                  <a:solidFill>
                    <a:srgbClr val="0000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The largest ML accelerator chip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144A3C-693E-7410-5C1A-E09182320759}"/>
              </a:ext>
            </a:extLst>
          </p:cNvPr>
          <p:cNvGrpSpPr/>
          <p:nvPr/>
        </p:nvGrpSpPr>
        <p:grpSpPr>
          <a:xfrm>
            <a:off x="7269966" y="841955"/>
            <a:ext cx="4016932" cy="2067269"/>
            <a:chOff x="1831378" y="3657435"/>
            <a:chExt cx="4016932" cy="20672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F2F93B-88C0-D384-F4AA-1652451EB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1378" y="3965212"/>
              <a:ext cx="4016932" cy="1759492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7B80534-BFB1-71A4-7A36-2DF0F542653A}"/>
                </a:ext>
              </a:extLst>
            </p:cNvPr>
            <p:cNvSpPr/>
            <p:nvPr/>
          </p:nvSpPr>
          <p:spPr>
            <a:xfrm>
              <a:off x="2909351" y="3657435"/>
              <a:ext cx="1860985" cy="3077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NVIDIA H100</a:t>
              </a:r>
              <a:endParaRPr lang="en-US" sz="2000" dirty="0">
                <a:solidFill>
                  <a:srgbClr val="000000"/>
                </a:solidFill>
                <a:latin typeface="Avenir Next" panose="020B0503020202020204" pitchFamily="34" charset="0"/>
                <a:ea typeface="ＭＳ Ｐゴシック" panose="020B0600070205080204" pitchFamily="34" charset="-128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455678-3790-2540-4132-5245E6212581}"/>
              </a:ext>
            </a:extLst>
          </p:cNvPr>
          <p:cNvGrpSpPr>
            <a:grpSpLocks noChangeAspect="1"/>
          </p:cNvGrpSpPr>
          <p:nvPr/>
        </p:nvGrpSpPr>
        <p:grpSpPr>
          <a:xfrm>
            <a:off x="3993309" y="2607937"/>
            <a:ext cx="5107274" cy="2026588"/>
            <a:chOff x="266700" y="1412776"/>
            <a:chExt cx="8610600" cy="3416722"/>
          </a:xfrm>
        </p:grpSpPr>
        <p:pic>
          <p:nvPicPr>
            <p:cNvPr id="29" name="Content Placeholder 7" descr="A white and orange device&#10;&#10;Description automatically generated with medium confidence">
              <a:extLst>
                <a:ext uri="{FF2B5EF4-FFF2-40B4-BE49-F238E27FC236}">
                  <a16:creationId xmlns:a16="http://schemas.microsoft.com/office/drawing/2014/main" id="{09E89D05-46B0-3BF8-45F5-8CACF171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" y="1412776"/>
              <a:ext cx="8610600" cy="3416722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94A25E-9E5C-ED4A-DBD9-5F37F9DB0260}"/>
                </a:ext>
              </a:extLst>
            </p:cNvPr>
            <p:cNvSpPr/>
            <p:nvPr/>
          </p:nvSpPr>
          <p:spPr>
            <a:xfrm>
              <a:off x="6203245" y="2357193"/>
              <a:ext cx="1652282" cy="284460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C8C724-8BA9-FBBE-3C5A-D605A4128963}"/>
                </a:ext>
              </a:extLst>
            </p:cNvPr>
            <p:cNvSpPr/>
            <p:nvPr/>
          </p:nvSpPr>
          <p:spPr>
            <a:xfrm>
              <a:off x="4325533" y="2805868"/>
              <a:ext cx="3312368" cy="216024"/>
            </a:xfrm>
            <a:prstGeom prst="rect">
              <a:avLst/>
            </a:prstGeom>
            <a:noFill/>
            <a:ln w="38100" cap="flat">
              <a:solidFill>
                <a:srgbClr val="BF07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F384469-C809-07E5-C7F1-ED04A899A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7"/>
          <a:stretch/>
        </p:blipFill>
        <p:spPr>
          <a:xfrm>
            <a:off x="1594202" y="4712797"/>
            <a:ext cx="4753157" cy="12780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18D448-CA33-D1E3-F36A-C857E49147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6"/>
          <a:stretch/>
        </p:blipFill>
        <p:spPr>
          <a:xfrm>
            <a:off x="8155936" y="4333994"/>
            <a:ext cx="2689504" cy="1861224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AE6A012-861A-9F2C-00C6-FA3D0953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5CC70-7F0F-EEEC-4237-A7736B7D4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FF70A5-2254-2C97-1E38-3688B69E4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CC11-0163-E801-0E81-56A80A1D6AC8}"/>
              </a:ext>
            </a:extLst>
          </p:cNvPr>
          <p:cNvSpPr txBox="1">
            <a:spLocks/>
          </p:cNvSpPr>
          <p:nvPr/>
        </p:nvSpPr>
        <p:spPr>
          <a:xfrm>
            <a:off x="1524000" y="2071709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Important and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Commonly Used Applications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Demand Specialization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455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1FFB4-9DC9-608C-3BFD-ED3220187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A58CF2-93DB-78F6-431C-3385CC85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n-ea"/>
              </a:rPr>
              <a:t>Probabilistic Graphs in Genomics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F01297-7EF1-6F6B-EB22-216315DA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57</a:t>
            </a:fld>
            <a:endParaRPr lang="en-US" dirty="0"/>
          </a:p>
        </p:txBody>
      </p:sp>
      <p:sp>
        <p:nvSpPr>
          <p:cNvPr id="666" name="TextBox 665">
            <a:extLst>
              <a:ext uri="{FF2B5EF4-FFF2-40B4-BE49-F238E27FC236}">
                <a16:creationId xmlns:a16="http://schemas.microsoft.com/office/drawing/2014/main" id="{A1066E2F-0DE8-FEBC-815E-1DDCA050929D}"/>
              </a:ext>
            </a:extLst>
          </p:cNvPr>
          <p:cNvSpPr txBox="1"/>
          <p:nvPr/>
        </p:nvSpPr>
        <p:spPr>
          <a:xfrm>
            <a:off x="2538119" y="1199284"/>
            <a:ext cx="711576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>
                <a:solidFill>
                  <a:srgbClr val="4473C4"/>
                </a:solidFill>
                <a:latin typeface="Avenir Next" panose="020B0503020202020204" pitchFamily="34" charset="0"/>
              </a:rPr>
              <a:t>Probabilistic graphs</a:t>
            </a:r>
            <a:r>
              <a:rPr lang="en-US" sz="2800" dirty="0">
                <a:latin typeface="Avenir Next" panose="020B0503020202020204" pitchFamily="34" charset="0"/>
              </a:rPr>
              <a:t> are commonly used</a:t>
            </a:r>
            <a:br>
              <a:rPr lang="en-US" sz="2800" dirty="0">
                <a:latin typeface="Avenir Next" panose="020B0503020202020204" pitchFamily="34" charset="0"/>
              </a:rPr>
            </a:br>
            <a:r>
              <a:rPr lang="en-US" sz="2800" b="1" dirty="0">
                <a:latin typeface="Avenir Next" panose="020B0503020202020204" pitchFamily="34" charset="0"/>
              </a:rPr>
              <a:t>to identify variations</a:t>
            </a:r>
            <a:r>
              <a:rPr lang="en-US" sz="2800" dirty="0">
                <a:latin typeface="Avenir Next" panose="020B0503020202020204" pitchFamily="34" charset="0"/>
              </a:rPr>
              <a:t> between sequences</a:t>
            </a:r>
            <a:endParaRPr lang="en-US" sz="28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  <p:sp>
        <p:nvSpPr>
          <p:cNvPr id="667" name="TextBox 666">
            <a:extLst>
              <a:ext uri="{FF2B5EF4-FFF2-40B4-BE49-F238E27FC236}">
                <a16:creationId xmlns:a16="http://schemas.microsoft.com/office/drawing/2014/main" id="{F06D317B-A53E-489D-ED95-61A682B543FF}"/>
              </a:ext>
            </a:extLst>
          </p:cNvPr>
          <p:cNvSpPr txBox="1"/>
          <p:nvPr/>
        </p:nvSpPr>
        <p:spPr>
          <a:xfrm>
            <a:off x="2893841" y="2950335"/>
            <a:ext cx="403272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To avoid </a:t>
            </a:r>
            <a:r>
              <a:rPr lang="en-US" sz="2000" b="1" dirty="0">
                <a:latin typeface="Avenir Next" panose="020B0503020202020204" pitchFamily="34" charset="0"/>
              </a:rPr>
              <a:t>redundant</a:t>
            </a:r>
            <a:r>
              <a:rPr lang="en-US" sz="2000" dirty="0">
                <a:latin typeface="Avenir Next" panose="020B0503020202020204" pitchFamily="34" charset="0"/>
              </a:rPr>
              <a:t> comparisons</a:t>
            </a:r>
            <a:br>
              <a:rPr lang="en-US" sz="2000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and storage</a:t>
            </a:r>
            <a:endParaRPr lang="en-US" sz="2000" dirty="0"/>
          </a:p>
        </p:txBody>
      </p:sp>
      <p:sp>
        <p:nvSpPr>
          <p:cNvPr id="668" name="TextBox 667">
            <a:extLst>
              <a:ext uri="{FF2B5EF4-FFF2-40B4-BE49-F238E27FC236}">
                <a16:creationId xmlns:a16="http://schemas.microsoft.com/office/drawing/2014/main" id="{77A946B1-FB77-E0DD-95E2-FBFC0B0B5509}"/>
              </a:ext>
            </a:extLst>
          </p:cNvPr>
          <p:cNvSpPr txBox="1"/>
          <p:nvPr/>
        </p:nvSpPr>
        <p:spPr>
          <a:xfrm>
            <a:off x="2893840" y="4076751"/>
            <a:ext cx="3323664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latin typeface="Avenir Next" panose="020B0503020202020204" pitchFamily="34" charset="0"/>
              </a:rPr>
              <a:t>To provide </a:t>
            </a:r>
            <a:r>
              <a:rPr lang="en-US" sz="2000" b="1" dirty="0">
                <a:latin typeface="Avenir Next" panose="020B0503020202020204" pitchFamily="34" charset="0"/>
              </a:rPr>
              <a:t>rich information</a:t>
            </a:r>
            <a:endParaRPr lang="en-US" sz="2000" dirty="0">
              <a:latin typeface="Avenir Next" panose="020B0503020202020204" pitchFamily="34" charset="0"/>
            </a:endParaRPr>
          </a:p>
          <a:p>
            <a:r>
              <a:rPr lang="en-US" sz="2000" dirty="0">
                <a:latin typeface="Avenir Next" panose="020B0503020202020204" pitchFamily="34" charset="0"/>
              </a:rPr>
              <a:t>on expected variations</a:t>
            </a:r>
            <a:endParaRPr lang="en-US" sz="2000" dirty="0"/>
          </a:p>
        </p:txBody>
      </p:sp>
      <p:grpSp>
        <p:nvGrpSpPr>
          <p:cNvPr id="672" name="Group 671">
            <a:extLst>
              <a:ext uri="{FF2B5EF4-FFF2-40B4-BE49-F238E27FC236}">
                <a16:creationId xmlns:a16="http://schemas.microsoft.com/office/drawing/2014/main" id="{25993FA3-A2DB-BCF8-7D3D-FE5D43BFD1B3}"/>
              </a:ext>
            </a:extLst>
          </p:cNvPr>
          <p:cNvGrpSpPr/>
          <p:nvPr/>
        </p:nvGrpSpPr>
        <p:grpSpPr>
          <a:xfrm>
            <a:off x="7253376" y="2449482"/>
            <a:ext cx="2894904" cy="2550599"/>
            <a:chOff x="5729376" y="3617376"/>
            <a:chExt cx="2894904" cy="255059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C5CE7DE-B4F2-BCD3-3307-AE80E53EBFC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51570" y="3617376"/>
              <a:ext cx="2772710" cy="1846984"/>
              <a:chOff x="3271208" y="3342295"/>
              <a:chExt cx="2395006" cy="159538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C3315F2-1D27-7869-13F6-CC00C7D277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2009" t="12544" r="40633" b="52129"/>
              <a:stretch/>
            </p:blipFill>
            <p:spPr>
              <a:xfrm>
                <a:off x="5330973" y="3933132"/>
                <a:ext cx="314250" cy="40576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F28B8EC-416C-EBDE-C063-297D40AA8B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779" t="6739" r="39349" b="49863"/>
              <a:stretch/>
            </p:blipFill>
            <p:spPr>
              <a:xfrm>
                <a:off x="5330973" y="3342295"/>
                <a:ext cx="297181" cy="4984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128FBD-937E-A38E-D903-A7E025F189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338" t="12545" r="37649" b="49863"/>
              <a:stretch/>
            </p:blipFill>
            <p:spPr>
              <a:xfrm>
                <a:off x="5309981" y="4430751"/>
                <a:ext cx="356233" cy="431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9" name="Picture 58" descr="A picture containing toy, doll&#10;&#10;Description automatically generated">
                <a:extLst>
                  <a:ext uri="{FF2B5EF4-FFF2-40B4-BE49-F238E27FC236}">
                    <a16:creationId xmlns:a16="http://schemas.microsoft.com/office/drawing/2014/main" id="{C69FDCCE-3F41-79C4-73B9-02F493697B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07904" y="3789042"/>
                <a:ext cx="1148638" cy="11486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7E34D1-5CA7-F040-C423-E4262BD4A326}"/>
                  </a:ext>
                </a:extLst>
              </p:cNvPr>
              <p:cNvCxnSpPr/>
              <p:nvPr/>
            </p:nvCxnSpPr>
            <p:spPr>
              <a:xfrm>
                <a:off x="4307532" y="3933132"/>
                <a:ext cx="1023441" cy="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5EF38CF-1EBF-174B-0B4F-10C28C9FDBFB}"/>
                  </a:ext>
                </a:extLst>
              </p:cNvPr>
              <p:cNvCxnSpPr/>
              <p:nvPr/>
            </p:nvCxnSpPr>
            <p:spPr>
              <a:xfrm>
                <a:off x="4307532" y="4338897"/>
                <a:ext cx="1023441" cy="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B5F3074-AC33-CCB6-7D69-078123EC6B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7532" y="3933132"/>
                <a:ext cx="1023441" cy="498127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B2566D37-619E-AABE-B8C8-8339E30E2E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7532" y="4338897"/>
                <a:ext cx="1002449" cy="536418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2A3EE6E1-993F-FD4B-DF79-AA7A8C97B5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7532" y="3342295"/>
                <a:ext cx="1023441" cy="590837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22EC928C-C73B-4323-2C03-4DDB7EF082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07532" y="3840771"/>
                <a:ext cx="1012944" cy="498126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51" name="Picture 650">
                <a:extLst>
                  <a:ext uri="{FF2B5EF4-FFF2-40B4-BE49-F238E27FC236}">
                    <a16:creationId xmlns:a16="http://schemas.microsoft.com/office/drawing/2014/main" id="{AB6FD6EC-198E-01EA-BA2E-F9EFAABCC8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398" t="74382" r="39238" b="12095"/>
              <a:stretch/>
            </p:blipFill>
            <p:spPr>
              <a:xfrm>
                <a:off x="3271208" y="4486904"/>
                <a:ext cx="119042" cy="1553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2" name="Picture 651">
                <a:extLst>
                  <a:ext uri="{FF2B5EF4-FFF2-40B4-BE49-F238E27FC236}">
                    <a16:creationId xmlns:a16="http://schemas.microsoft.com/office/drawing/2014/main" id="{C570270D-2D7F-9675-2F27-C7E4F1EBDC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346" t="71320" r="37290" b="14674"/>
              <a:stretch/>
            </p:blipFill>
            <p:spPr>
              <a:xfrm>
                <a:off x="3274612" y="4255319"/>
                <a:ext cx="119042" cy="16087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3" name="Picture 652">
                <a:extLst>
                  <a:ext uri="{FF2B5EF4-FFF2-40B4-BE49-F238E27FC236}">
                    <a16:creationId xmlns:a16="http://schemas.microsoft.com/office/drawing/2014/main" id="{E6CDD6C6-BDC2-3055-B9B7-593F91EF36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1890" t="71803" r="37747" b="14673"/>
              <a:stretch/>
            </p:blipFill>
            <p:spPr>
              <a:xfrm>
                <a:off x="3271208" y="4707220"/>
                <a:ext cx="119042" cy="15533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654" name="Straight Connector 653">
                <a:extLst>
                  <a:ext uri="{FF2B5EF4-FFF2-40B4-BE49-F238E27FC236}">
                    <a16:creationId xmlns:a16="http://schemas.microsoft.com/office/drawing/2014/main" id="{5817AD27-2EC9-E1D7-CA98-1BD71F6FC4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278" y="4575611"/>
                <a:ext cx="869945" cy="87860"/>
              </a:xfrm>
              <a:prstGeom prst="line">
                <a:avLst/>
              </a:prstGeom>
              <a:ln w="25400" cap="rnd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Straight Connector 656">
                <a:extLst>
                  <a:ext uri="{FF2B5EF4-FFF2-40B4-BE49-F238E27FC236}">
                    <a16:creationId xmlns:a16="http://schemas.microsoft.com/office/drawing/2014/main" id="{D4200B4C-A97E-342D-827C-2033626FAD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03157" y="4688615"/>
                <a:ext cx="904375" cy="89867"/>
              </a:xfrm>
              <a:prstGeom prst="line">
                <a:avLst/>
              </a:prstGeom>
              <a:ln w="25400" cap="rnd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0" name="Straight Connector 659">
                <a:extLst>
                  <a:ext uri="{FF2B5EF4-FFF2-40B4-BE49-F238E27FC236}">
                    <a16:creationId xmlns:a16="http://schemas.microsoft.com/office/drawing/2014/main" id="{BAA1927A-0A71-665C-2671-93DDEB8B47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2278" y="4329183"/>
                <a:ext cx="895254" cy="334288"/>
              </a:xfrm>
              <a:prstGeom prst="line">
                <a:avLst/>
              </a:prstGeom>
              <a:ln w="25400" cap="rnd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1" name="TextBox 670">
              <a:extLst>
                <a:ext uri="{FF2B5EF4-FFF2-40B4-BE49-F238E27FC236}">
                  <a16:creationId xmlns:a16="http://schemas.microsoft.com/office/drawing/2014/main" id="{C1B5F0C3-4759-2E1E-1B35-BA6AF749D1D6}"/>
                </a:ext>
              </a:extLst>
            </p:cNvPr>
            <p:cNvSpPr txBox="1"/>
            <p:nvPr/>
          </p:nvSpPr>
          <p:spPr>
            <a:xfrm>
              <a:off x="5729376" y="5552422"/>
              <a:ext cx="244706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Reference Genome </a:t>
              </a: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69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" grpId="0"/>
      <p:bldP spid="667" grpId="0"/>
      <p:bldP spid="66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Graph-Based Applications in Genomics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1ACBC6-BAAC-6663-618C-0619B69BC21A}"/>
              </a:ext>
            </a:extLst>
          </p:cNvPr>
          <p:cNvGrpSpPr/>
          <p:nvPr/>
        </p:nvGrpSpPr>
        <p:grpSpPr>
          <a:xfrm>
            <a:off x="1630134" y="1201058"/>
            <a:ext cx="2845024" cy="4182961"/>
            <a:chOff x="106134" y="1201057"/>
            <a:chExt cx="2845024" cy="418296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5DCF6C-EC37-2790-A97D-4752B01AB4BD}"/>
                </a:ext>
              </a:extLst>
            </p:cNvPr>
            <p:cNvGrpSpPr/>
            <p:nvPr/>
          </p:nvGrpSpPr>
          <p:grpSpPr>
            <a:xfrm>
              <a:off x="202425" y="2011404"/>
              <a:ext cx="2490377" cy="3372614"/>
              <a:chOff x="202425" y="2011404"/>
              <a:chExt cx="2490377" cy="3372614"/>
            </a:xfrm>
          </p:grpSpPr>
          <p:pic>
            <p:nvPicPr>
              <p:cNvPr id="55" name="Picture 54" descr="A blue ribbon with a red object on it&#10;&#10;Description automatically generated">
                <a:extLst>
                  <a:ext uri="{FF2B5EF4-FFF2-40B4-BE49-F238E27FC236}">
                    <a16:creationId xmlns:a16="http://schemas.microsoft.com/office/drawing/2014/main" id="{7015AD66-D388-9154-88B4-E26CA94678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063" y="2272529"/>
                <a:ext cx="1014772" cy="1027040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21588D2-16E5-2E1E-A510-02F23600D52A}"/>
                  </a:ext>
                </a:extLst>
              </p:cNvPr>
              <p:cNvSpPr txBox="1"/>
              <p:nvPr/>
            </p:nvSpPr>
            <p:spPr>
              <a:xfrm>
                <a:off x="1023286" y="2011404"/>
                <a:ext cx="866327" cy="27699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DC317F9-682F-06F3-8840-2F2E57B909AA}"/>
                  </a:ext>
                </a:extLst>
              </p:cNvPr>
              <p:cNvCxnSpPr>
                <a:cxnSpLocks/>
                <a:endCxn id="101" idx="0"/>
              </p:cNvCxnSpPr>
              <p:nvPr/>
            </p:nvCxnSpPr>
            <p:spPr>
              <a:xfrm flipH="1">
                <a:off x="783479" y="3143297"/>
                <a:ext cx="259242" cy="37456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 descr="A collage of multiple colored ribbons&#10;&#10;Description automatically generated">
                <a:extLst>
                  <a:ext uri="{FF2B5EF4-FFF2-40B4-BE49-F238E27FC236}">
                    <a16:creationId xmlns:a16="http://schemas.microsoft.com/office/drawing/2014/main" id="{A1E7B516-FAA3-B3E6-5E1C-F6601EBDA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76" b="50305"/>
              <a:stretch/>
            </p:blipFill>
            <p:spPr>
              <a:xfrm>
                <a:off x="241541" y="4050697"/>
                <a:ext cx="1287105" cy="1333321"/>
              </a:xfrm>
              <a:prstGeom prst="rect">
                <a:avLst/>
              </a:prstGeom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B8E6B2D1-2043-4BB2-92CB-5636832F597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0003" y="4004097"/>
                <a:ext cx="884730" cy="1337235"/>
                <a:chOff x="4795438" y="4876399"/>
                <a:chExt cx="752948" cy="1138052"/>
              </a:xfrm>
            </p:grpSpPr>
            <p:pic>
              <p:nvPicPr>
                <p:cNvPr id="90" name="Picture 89" descr="A collage of multiple colored ribbons&#10;&#10;Description automatically generated">
                  <a:extLst>
                    <a:ext uri="{FF2B5EF4-FFF2-40B4-BE49-F238E27FC236}">
                      <a16:creationId xmlns:a16="http://schemas.microsoft.com/office/drawing/2014/main" id="{C57228F1-9BCD-64AA-C79F-18EFAA7A8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49" t="27029" r="54835" b="26317"/>
                <a:stretch/>
              </p:blipFill>
              <p:spPr>
                <a:xfrm>
                  <a:off x="4795438" y="4876399"/>
                  <a:ext cx="752947" cy="1138052"/>
                </a:xfrm>
                <a:prstGeom prst="rect">
                  <a:avLst/>
                </a:prstGeom>
              </p:spPr>
            </p:pic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92BF23CA-255F-06F2-6D46-ABA0B0774DA1}"/>
                    </a:ext>
                  </a:extLst>
                </p:cNvPr>
                <p:cNvSpPr/>
                <p:nvPr/>
              </p:nvSpPr>
              <p:spPr>
                <a:xfrm>
                  <a:off x="5390336" y="4995398"/>
                  <a:ext cx="158050" cy="5301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Avenir Next" panose="020B0503020202020204" pitchFamily="34" charset="0"/>
                  </a:endParaRPr>
                </a:p>
              </p:txBody>
            </p:sp>
          </p:grp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E6BEDF2-E749-F726-9ABD-141CEF9D26B0}"/>
                  </a:ext>
                </a:extLst>
              </p:cNvPr>
              <p:cNvSpPr txBox="1"/>
              <p:nvPr/>
            </p:nvSpPr>
            <p:spPr>
              <a:xfrm>
                <a:off x="202425" y="3517864"/>
                <a:ext cx="1162107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Family #1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18D4B8DD-EA66-ED9F-03DC-1047E6426A89}"/>
                  </a:ext>
                </a:extLst>
              </p:cNvPr>
              <p:cNvSpPr txBox="1"/>
              <p:nvPr/>
            </p:nvSpPr>
            <p:spPr>
              <a:xfrm>
                <a:off x="1530695" y="3517864"/>
                <a:ext cx="1162107" cy="5539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Protein</a:t>
                </a:r>
              </a:p>
              <a:p>
                <a:pPr algn="ctr">
                  <a:defRPr/>
                </a:pPr>
                <a:r>
                  <a:rPr lang="en-US" b="1" dirty="0">
                    <a:solidFill>
                      <a:srgbClr val="F49514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Family #2</a:t>
                </a:r>
                <a:endParaRPr lang="en-US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0B6D528-7F33-D8A7-C263-504E385490AD}"/>
                  </a:ext>
                </a:extLst>
              </p:cNvPr>
              <p:cNvCxnSpPr>
                <a:cxnSpLocks/>
                <a:endCxn id="109" idx="0"/>
              </p:cNvCxnSpPr>
              <p:nvPr/>
            </p:nvCxnSpPr>
            <p:spPr>
              <a:xfrm>
                <a:off x="1839610" y="3143297"/>
                <a:ext cx="272139" cy="374567"/>
              </a:xfrm>
              <a:prstGeom prst="line">
                <a:avLst/>
              </a:prstGeom>
              <a:ln w="31750">
                <a:solidFill>
                  <a:schemeClr val="tx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B3A7AD9-781E-69BC-8014-66A165DDFA46}"/>
                </a:ext>
              </a:extLst>
            </p:cNvPr>
            <p:cNvSpPr txBox="1"/>
            <p:nvPr/>
          </p:nvSpPr>
          <p:spPr>
            <a:xfrm>
              <a:off x="106134" y="1201057"/>
              <a:ext cx="2845024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Protein Family Search</a:t>
              </a:r>
            </a:p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with Graph Alignment</a:t>
              </a:r>
              <a:endParaRPr lang="en-US" sz="20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583E34-D99C-47EE-30E7-F677C29D9965}"/>
              </a:ext>
            </a:extLst>
          </p:cNvPr>
          <p:cNvGrpSpPr/>
          <p:nvPr/>
        </p:nvGrpSpPr>
        <p:grpSpPr>
          <a:xfrm>
            <a:off x="4709972" y="1201058"/>
            <a:ext cx="3180103" cy="4111737"/>
            <a:chOff x="3185971" y="1201057"/>
            <a:chExt cx="3180103" cy="411173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5C51EED-BB3E-6F3D-FB03-165317854B90}"/>
                </a:ext>
              </a:extLst>
            </p:cNvPr>
            <p:cNvGrpSpPr/>
            <p:nvPr/>
          </p:nvGrpSpPr>
          <p:grpSpPr>
            <a:xfrm>
              <a:off x="3294821" y="2179847"/>
              <a:ext cx="2719143" cy="3132947"/>
              <a:chOff x="3294821" y="2179847"/>
              <a:chExt cx="2719143" cy="313294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ACE8372-4560-B0C3-4BD5-DBA11AEE94A3}"/>
                  </a:ext>
                </a:extLst>
              </p:cNvPr>
              <p:cNvSpPr/>
              <p:nvPr/>
            </p:nvSpPr>
            <p:spPr>
              <a:xfrm>
                <a:off x="3538083" y="2210330"/>
                <a:ext cx="2475881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CH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dirty="0">
                  <a:solidFill>
                    <a:srgbClr val="C00000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0672AC6-7C3D-5C55-4C56-CE078450CA57}"/>
                  </a:ext>
                </a:extLst>
              </p:cNvPr>
              <p:cNvSpPr/>
              <p:nvPr/>
            </p:nvSpPr>
            <p:spPr>
              <a:xfrm>
                <a:off x="3657748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8FEC941-ADC8-6DDD-300A-22D20AC2A0BF}"/>
                  </a:ext>
                </a:extLst>
              </p:cNvPr>
              <p:cNvSpPr/>
              <p:nvPr/>
            </p:nvSpPr>
            <p:spPr>
              <a:xfrm>
                <a:off x="4499849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F65D6A6-A3C8-35EE-22AF-244EC3586C16}"/>
                  </a:ext>
                </a:extLst>
              </p:cNvPr>
              <p:cNvSpPr/>
              <p:nvPr/>
            </p:nvSpPr>
            <p:spPr>
              <a:xfrm>
                <a:off x="5388832" y="2786309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BDEF95-6432-CC06-0BFC-6D7239F78673}"/>
                  </a:ext>
                </a:extLst>
              </p:cNvPr>
              <p:cNvSpPr/>
              <p:nvPr/>
            </p:nvSpPr>
            <p:spPr>
              <a:xfrm>
                <a:off x="3791130" y="3327016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CCTA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463D45B-EC30-FB10-F8B1-E0FE8AF876E1}"/>
                  </a:ext>
                </a:extLst>
              </p:cNvPr>
              <p:cNvSpPr/>
              <p:nvPr/>
            </p:nvSpPr>
            <p:spPr>
              <a:xfrm>
                <a:off x="4611874" y="3324816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0D77483-F96B-06E3-2A88-E321826E443B}"/>
                  </a:ext>
                </a:extLst>
              </p:cNvPr>
              <p:cNvSpPr/>
              <p:nvPr/>
            </p:nvSpPr>
            <p:spPr>
              <a:xfrm>
                <a:off x="4299309" y="3875275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A214741-7546-0BC8-42E9-F1CA25FEC671}"/>
                  </a:ext>
                </a:extLst>
              </p:cNvPr>
              <p:cNvSpPr/>
              <p:nvPr/>
            </p:nvSpPr>
            <p:spPr>
              <a:xfrm>
                <a:off x="5155350" y="3872312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091A364-9B48-C8A0-0410-4AD68238858F}"/>
                  </a:ext>
                </a:extLst>
              </p:cNvPr>
              <p:cNvSpPr/>
              <p:nvPr/>
            </p:nvSpPr>
            <p:spPr>
              <a:xfrm>
                <a:off x="3650010" y="4389171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CCCT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3FF0F3B-9BC1-2771-790F-A4933AB44347}"/>
                  </a:ext>
                </a:extLst>
              </p:cNvPr>
              <p:cNvSpPr/>
              <p:nvPr/>
            </p:nvSpPr>
            <p:spPr>
              <a:xfrm>
                <a:off x="4582144" y="4415081"/>
                <a:ext cx="625131" cy="242042"/>
              </a:xfrm>
              <a:prstGeom prst="rect">
                <a:avLst/>
              </a:prstGeom>
              <a:solidFill>
                <a:srgbClr val="F8F3E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670B6A-A47C-27B3-1E1C-43F749DF09CF}"/>
                  </a:ext>
                </a:extLst>
              </p:cNvPr>
              <p:cNvSpPr/>
              <p:nvPr/>
            </p:nvSpPr>
            <p:spPr>
              <a:xfrm>
                <a:off x="3538083" y="4978857"/>
                <a:ext cx="2475881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1" name="Striped Right Arrow 50">
                <a:extLst>
                  <a:ext uri="{FF2B5EF4-FFF2-40B4-BE49-F238E27FC236}">
                    <a16:creationId xmlns:a16="http://schemas.microsoft.com/office/drawing/2014/main" id="{3E81AC18-4572-D377-CB8D-2F2DA712204E}"/>
                  </a:ext>
                </a:extLst>
              </p:cNvPr>
              <p:cNvSpPr/>
              <p:nvPr/>
            </p:nvSpPr>
            <p:spPr>
              <a:xfrm rot="5400000">
                <a:off x="1984913" y="3627402"/>
                <a:ext cx="2830115" cy="210300"/>
              </a:xfrm>
              <a:prstGeom prst="stripedRightArrow">
                <a:avLst>
                  <a:gd name="adj1" fmla="val 50000"/>
                  <a:gd name="adj2" fmla="val 75206"/>
                </a:avLst>
              </a:prstGeom>
              <a:solidFill>
                <a:srgbClr val="1081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182880" rtlCol="0" anchor="ctr"/>
              <a:lstStyle/>
              <a:p>
                <a:pPr algn="ctr">
                  <a:defRPr/>
                </a:pPr>
                <a:endParaRPr lang="en-CH" sz="2000" dirty="0">
                  <a:solidFill>
                    <a:prstClr val="white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8609273-E8CA-605E-BAD2-F4632D40E2A4}"/>
                  </a:ext>
                </a:extLst>
              </p:cNvPr>
              <p:cNvSpPr/>
              <p:nvPr/>
            </p:nvSpPr>
            <p:spPr>
              <a:xfrm>
                <a:off x="4059980" y="2179847"/>
                <a:ext cx="210301" cy="3132947"/>
              </a:xfrm>
              <a:prstGeom prst="rect">
                <a:avLst/>
              </a:prstGeom>
              <a:noFill/>
              <a:ln w="38100" cap="flat">
                <a:solidFill>
                  <a:srgbClr val="C007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CH" sz="2200">
                  <a:solidFill>
                    <a:prstClr val="white"/>
                  </a:solidFill>
                  <a:latin typeface="PT Mono" panose="02060509020205020204" pitchFamily="49" charset="77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14C451-C2A7-E5F4-4000-1F0C43D367E5}"/>
                </a:ext>
              </a:extLst>
            </p:cNvPr>
            <p:cNvSpPr txBox="1"/>
            <p:nvPr/>
          </p:nvSpPr>
          <p:spPr>
            <a:xfrm>
              <a:off x="3185971" y="1201057"/>
              <a:ext cx="318010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Error Correction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with Probabilistic Graphs</a:t>
              </a:r>
              <a:endParaRPr lang="en-US" sz="2000" b="1" dirty="0">
                <a:solidFill>
                  <a:srgbClr val="F49314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5C3041-1D18-E27B-E065-7D68DA591395}"/>
              </a:ext>
            </a:extLst>
          </p:cNvPr>
          <p:cNvGrpSpPr/>
          <p:nvPr/>
        </p:nvGrpSpPr>
        <p:grpSpPr>
          <a:xfrm>
            <a:off x="7900319" y="1201056"/>
            <a:ext cx="2514600" cy="4137064"/>
            <a:chOff x="6376319" y="1201056"/>
            <a:chExt cx="2514600" cy="41370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6D10062-0201-74B4-6D5A-9A9333370E99}"/>
                </a:ext>
              </a:extLst>
            </p:cNvPr>
            <p:cNvGrpSpPr/>
            <p:nvPr/>
          </p:nvGrpSpPr>
          <p:grpSpPr>
            <a:xfrm>
              <a:off x="6376319" y="2137524"/>
              <a:ext cx="2514600" cy="3200596"/>
              <a:chOff x="6387859" y="2056476"/>
              <a:chExt cx="2514600" cy="3200596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0D1D7AF-D216-F79E-1A44-36FB84895540}"/>
                  </a:ext>
                </a:extLst>
              </p:cNvPr>
              <p:cNvSpPr/>
              <p:nvPr/>
            </p:nvSpPr>
            <p:spPr>
              <a:xfrm>
                <a:off x="6387859" y="2056476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</a:t>
                </a:r>
                <a:r>
                  <a:rPr lang="en-US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EB0820B-F34B-8416-96EE-8B6D464BB99B}"/>
                  </a:ext>
                </a:extLst>
              </p:cNvPr>
              <p:cNvSpPr/>
              <p:nvPr/>
            </p:nvSpPr>
            <p:spPr>
              <a:xfrm>
                <a:off x="6387859" y="2473959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16C8E7C-295D-10D1-F2D3-3F7BBDEBF25D}"/>
                  </a:ext>
                </a:extLst>
              </p:cNvPr>
              <p:cNvSpPr/>
              <p:nvPr/>
            </p:nvSpPr>
            <p:spPr>
              <a:xfrm>
                <a:off x="6387859" y="4978857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GCCCATATGGTTAAGCTT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C79FDC9-4308-E01C-27E7-6A7C2F065B41}"/>
                  </a:ext>
                </a:extLst>
              </p:cNvPr>
              <p:cNvSpPr/>
              <p:nvPr/>
            </p:nvSpPr>
            <p:spPr>
              <a:xfrm>
                <a:off x="6387859" y="2891442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GCCCATATGGTTAAGCTT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3968190-C839-F0F5-3882-80D5764F2043}"/>
                  </a:ext>
                </a:extLst>
              </p:cNvPr>
              <p:cNvSpPr/>
              <p:nvPr/>
            </p:nvSpPr>
            <p:spPr>
              <a:xfrm>
                <a:off x="6387859" y="3308925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TATGGTT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42B7704-504D-7AE6-EABB-200825192965}"/>
                  </a:ext>
                </a:extLst>
              </p:cNvPr>
              <p:cNvSpPr/>
              <p:nvPr/>
            </p:nvSpPr>
            <p:spPr>
              <a:xfrm>
                <a:off x="6387859" y="3726408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GCCCATATG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1C49AE7-FB48-90D1-FB74-C01F3AE91F60}"/>
                  </a:ext>
                </a:extLst>
              </p:cNvPr>
              <p:cNvSpPr/>
              <p:nvPr/>
            </p:nvSpPr>
            <p:spPr>
              <a:xfrm>
                <a:off x="6387859" y="4143891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---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TGGTTAAGCT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4E530E-893C-609C-B653-44E2D93C0AEC}"/>
                  </a:ext>
                </a:extLst>
              </p:cNvPr>
              <p:cNvSpPr/>
              <p:nvPr/>
            </p:nvSpPr>
            <p:spPr>
              <a:xfrm>
                <a:off x="6387859" y="4561374"/>
                <a:ext cx="2514600" cy="278215"/>
              </a:xfrm>
              <a:prstGeom prst="rect">
                <a:avLst/>
              </a:prstGeom>
              <a:solidFill>
                <a:srgbClr val="E4F3DE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>
                  <a:defRPr/>
                </a:pP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GCCCATAT</a:t>
                </a:r>
                <a:r>
                  <a:rPr lang="en-US" dirty="0">
                    <a:solidFill>
                      <a:srgbClr val="C00000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CC</a:t>
                </a:r>
                <a:r>
                  <a:rPr lang="en-CH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TTAAGCTT</a:t>
                </a:r>
                <a:endParaRPr lang="en-CH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3234722-DC9B-9121-32FC-29F8B9F16CA8}"/>
                </a:ext>
              </a:extLst>
            </p:cNvPr>
            <p:cNvSpPr txBox="1"/>
            <p:nvPr/>
          </p:nvSpPr>
          <p:spPr>
            <a:xfrm>
              <a:off x="6444439" y="1201056"/>
              <a:ext cx="2378359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Multiple Sequence</a:t>
              </a:r>
              <a:b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</a:b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</a:rPr>
                <a:t>Alignment</a:t>
              </a:r>
            </a:p>
          </p:txBody>
        </p:sp>
      </p:grp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2E32430-25DA-BA52-48D2-B79748972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58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06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E04AB-7852-B032-E174-3EEB87FB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59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811FF7-E0D0-4911-05A3-3988DD838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Common Graph Structure in Genomics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81EEEE9-7E8C-70CC-4BBF-E60D93B337C7}"/>
              </a:ext>
            </a:extLst>
          </p:cNvPr>
          <p:cNvSpPr/>
          <p:nvPr/>
        </p:nvSpPr>
        <p:spPr>
          <a:xfrm>
            <a:off x="662995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C70229-E03F-F9C6-016A-B142974199B0}"/>
              </a:ext>
            </a:extLst>
          </p:cNvPr>
          <p:cNvCxnSpPr>
            <a:cxnSpLocks/>
          </p:cNvCxnSpPr>
          <p:nvPr/>
        </p:nvCxnSpPr>
        <p:spPr>
          <a:xfrm>
            <a:off x="708715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1A566CA-612E-2053-5DFE-28DCD0BB8662}"/>
              </a:ext>
            </a:extLst>
          </p:cNvPr>
          <p:cNvSpPr/>
          <p:nvPr/>
        </p:nvSpPr>
        <p:spPr>
          <a:xfrm>
            <a:off x="754459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E4D144F-A7A7-0157-EFB5-73A2CA959207}"/>
              </a:ext>
            </a:extLst>
          </p:cNvPr>
          <p:cNvCxnSpPr>
            <a:cxnSpLocks/>
          </p:cNvCxnSpPr>
          <p:nvPr/>
        </p:nvCxnSpPr>
        <p:spPr>
          <a:xfrm>
            <a:off x="800227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A1C7959-BE23-6ACE-15AA-19150ECFD27F}"/>
              </a:ext>
            </a:extLst>
          </p:cNvPr>
          <p:cNvSpPr/>
          <p:nvPr/>
        </p:nvSpPr>
        <p:spPr>
          <a:xfrm>
            <a:off x="8458996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FC1A4E-9F2D-AE73-A5F9-03D07D9D7084}"/>
              </a:ext>
            </a:extLst>
          </p:cNvPr>
          <p:cNvCxnSpPr>
            <a:cxnSpLocks/>
          </p:cNvCxnSpPr>
          <p:nvPr/>
        </p:nvCxnSpPr>
        <p:spPr>
          <a:xfrm>
            <a:off x="8917396" y="429953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FD552C2-4A68-5672-1AF4-9758ACC4EB6A}"/>
              </a:ext>
            </a:extLst>
          </p:cNvPr>
          <p:cNvSpPr/>
          <p:nvPr/>
        </p:nvSpPr>
        <p:spPr>
          <a:xfrm>
            <a:off x="9373515" y="4070933"/>
            <a:ext cx="457200" cy="457200"/>
          </a:xfrm>
          <a:prstGeom prst="roundRect">
            <a:avLst/>
          </a:prstGeom>
          <a:solidFill>
            <a:srgbClr val="F4E9D9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0CC024-E2C3-BEED-6AAE-F1FAE94321A3}"/>
              </a:ext>
            </a:extLst>
          </p:cNvPr>
          <p:cNvCxnSpPr>
            <a:cxnSpLocks/>
          </p:cNvCxnSpPr>
          <p:nvPr/>
        </p:nvCxnSpPr>
        <p:spPr>
          <a:xfrm>
            <a:off x="6858556" y="4528133"/>
            <a:ext cx="91464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CC20A5D-9382-EF2E-2E7F-0FE5202D8D95}"/>
              </a:ext>
            </a:extLst>
          </p:cNvPr>
          <p:cNvSpPr/>
          <p:nvPr/>
        </p:nvSpPr>
        <p:spPr>
          <a:xfrm>
            <a:off x="7544596" y="4989613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EF38F24-D09F-3651-6776-2BF392AB6BAF}"/>
              </a:ext>
            </a:extLst>
          </p:cNvPr>
          <p:cNvCxnSpPr>
            <a:cxnSpLocks/>
          </p:cNvCxnSpPr>
          <p:nvPr/>
        </p:nvCxnSpPr>
        <p:spPr>
          <a:xfrm flipV="1">
            <a:off x="68585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131F54F-41A6-CF21-49E0-B573AC98DD2E}"/>
              </a:ext>
            </a:extLst>
          </p:cNvPr>
          <p:cNvSpPr/>
          <p:nvPr/>
        </p:nvSpPr>
        <p:spPr>
          <a:xfrm>
            <a:off x="66299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06CD3C9-CCE6-2114-C4AC-B054AC8EFE32}"/>
              </a:ext>
            </a:extLst>
          </p:cNvPr>
          <p:cNvCxnSpPr>
            <a:cxnSpLocks/>
          </p:cNvCxnSpPr>
          <p:nvPr/>
        </p:nvCxnSpPr>
        <p:spPr>
          <a:xfrm>
            <a:off x="7087156" y="3360995"/>
            <a:ext cx="457200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7B47A2C-147E-12FE-F43F-9A479B46F3AF}"/>
              </a:ext>
            </a:extLst>
          </p:cNvPr>
          <p:cNvCxnSpPr>
            <a:cxnSpLocks/>
          </p:cNvCxnSpPr>
          <p:nvPr/>
        </p:nvCxnSpPr>
        <p:spPr>
          <a:xfrm flipV="1">
            <a:off x="77729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47F36D9-815C-E9E0-C8BC-D5F940341DFC}"/>
              </a:ext>
            </a:extLst>
          </p:cNvPr>
          <p:cNvSpPr/>
          <p:nvPr/>
        </p:nvSpPr>
        <p:spPr>
          <a:xfrm>
            <a:off x="75443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147DEC-AC73-A9B4-F151-2DB20D5E08C6}"/>
              </a:ext>
            </a:extLst>
          </p:cNvPr>
          <p:cNvCxnSpPr>
            <a:cxnSpLocks/>
          </p:cNvCxnSpPr>
          <p:nvPr/>
        </p:nvCxnSpPr>
        <p:spPr>
          <a:xfrm>
            <a:off x="8001556" y="3360995"/>
            <a:ext cx="457200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89553D-5640-1952-E041-C7DE9E9CE776}"/>
              </a:ext>
            </a:extLst>
          </p:cNvPr>
          <p:cNvCxnSpPr>
            <a:cxnSpLocks/>
          </p:cNvCxnSpPr>
          <p:nvPr/>
        </p:nvCxnSpPr>
        <p:spPr>
          <a:xfrm flipV="1">
            <a:off x="8687356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63AD237D-1422-E520-5906-7FD382699BCA}"/>
              </a:ext>
            </a:extLst>
          </p:cNvPr>
          <p:cNvSpPr/>
          <p:nvPr/>
        </p:nvSpPr>
        <p:spPr>
          <a:xfrm>
            <a:off x="8458756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05AA9EA-D921-55FA-EA9E-CF6AC721F704}"/>
              </a:ext>
            </a:extLst>
          </p:cNvPr>
          <p:cNvCxnSpPr>
            <a:cxnSpLocks/>
          </p:cNvCxnSpPr>
          <p:nvPr/>
        </p:nvCxnSpPr>
        <p:spPr>
          <a:xfrm>
            <a:off x="8915959" y="3360995"/>
            <a:ext cx="457559" cy="720029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A21281A-6446-72A4-38B4-A87511AEB7A1}"/>
              </a:ext>
            </a:extLst>
          </p:cNvPr>
          <p:cNvCxnSpPr>
            <a:cxnSpLocks/>
          </p:cNvCxnSpPr>
          <p:nvPr/>
        </p:nvCxnSpPr>
        <p:spPr>
          <a:xfrm flipV="1">
            <a:off x="9601755" y="3598917"/>
            <a:ext cx="0" cy="45720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BADEDFA8-6F82-1A39-D356-60840B3D6321}"/>
              </a:ext>
            </a:extLst>
          </p:cNvPr>
          <p:cNvSpPr/>
          <p:nvPr/>
        </p:nvSpPr>
        <p:spPr>
          <a:xfrm>
            <a:off x="9373515" y="3132392"/>
            <a:ext cx="457200" cy="457200"/>
          </a:xfrm>
          <a:prstGeom prst="roundRect">
            <a:avLst/>
          </a:prstGeom>
          <a:solidFill>
            <a:srgbClr val="E4F3DE"/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9F3C6C-6935-261D-E510-63BED348E032}"/>
              </a:ext>
            </a:extLst>
          </p:cNvPr>
          <p:cNvCxnSpPr>
            <a:cxnSpLocks/>
          </p:cNvCxnSpPr>
          <p:nvPr/>
        </p:nvCxnSpPr>
        <p:spPr>
          <a:xfrm>
            <a:off x="8005952" y="521821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2CFD351-F29E-F890-096C-07B64B8EB505}"/>
              </a:ext>
            </a:extLst>
          </p:cNvPr>
          <p:cNvCxnSpPr>
            <a:cxnSpLocks/>
            <a:stCxn id="47" idx="0"/>
            <a:endCxn id="43" idx="2"/>
          </p:cNvCxnSpPr>
          <p:nvPr/>
        </p:nvCxnSpPr>
        <p:spPr>
          <a:xfrm flipV="1">
            <a:off x="7773196" y="4528133"/>
            <a:ext cx="91440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C2599F-BB99-DCF1-FA0B-F76506925E59}"/>
              </a:ext>
            </a:extLst>
          </p:cNvPr>
          <p:cNvCxnSpPr>
            <a:cxnSpLocks/>
          </p:cNvCxnSpPr>
          <p:nvPr/>
        </p:nvCxnSpPr>
        <p:spPr>
          <a:xfrm>
            <a:off x="7775004" y="4528133"/>
            <a:ext cx="91470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933C7EF-D619-6583-1E8F-0C2559F546F5}"/>
              </a:ext>
            </a:extLst>
          </p:cNvPr>
          <p:cNvSpPr/>
          <p:nvPr/>
        </p:nvSpPr>
        <p:spPr>
          <a:xfrm>
            <a:off x="8459056" y="4994657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440A7B6-3C47-3288-D020-083BE72D159C}"/>
              </a:ext>
            </a:extLst>
          </p:cNvPr>
          <p:cNvCxnSpPr>
            <a:cxnSpLocks/>
          </p:cNvCxnSpPr>
          <p:nvPr/>
        </p:nvCxnSpPr>
        <p:spPr>
          <a:xfrm>
            <a:off x="8920352" y="5218213"/>
            <a:ext cx="457200" cy="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F0F414A-AE26-8786-A35F-1BD48626A82E}"/>
              </a:ext>
            </a:extLst>
          </p:cNvPr>
          <p:cNvCxnSpPr>
            <a:cxnSpLocks/>
            <a:stCxn id="62" idx="0"/>
          </p:cNvCxnSpPr>
          <p:nvPr/>
        </p:nvCxnSpPr>
        <p:spPr>
          <a:xfrm flipV="1">
            <a:off x="8687656" y="4533177"/>
            <a:ext cx="914580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072B62E-68E2-3003-B69C-87D2870710F3}"/>
              </a:ext>
            </a:extLst>
          </p:cNvPr>
          <p:cNvCxnSpPr>
            <a:cxnSpLocks/>
          </p:cNvCxnSpPr>
          <p:nvPr/>
        </p:nvCxnSpPr>
        <p:spPr>
          <a:xfrm>
            <a:off x="8691515" y="4528133"/>
            <a:ext cx="910603" cy="461480"/>
          </a:xfrm>
          <a:prstGeom prst="line">
            <a:avLst/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8FE82DA7-6DE3-2F5A-3CDF-5DEA4386EE93}"/>
              </a:ext>
            </a:extLst>
          </p:cNvPr>
          <p:cNvSpPr/>
          <p:nvPr/>
        </p:nvSpPr>
        <p:spPr>
          <a:xfrm>
            <a:off x="9373515" y="5001098"/>
            <a:ext cx="457200" cy="457200"/>
          </a:xfrm>
          <a:prstGeom prst="roundRect">
            <a:avLst/>
          </a:prstGeom>
          <a:solidFill>
            <a:sysClr val="window" lastClr="FFFFFF">
              <a:lumMod val="95000"/>
            </a:sysClr>
          </a:solidFill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r>
              <a:rPr lang="en-US" sz="2000" b="1" kern="0" dirty="0">
                <a:solidFill>
                  <a:prstClr val="black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2703FEB-4BE7-F79C-0360-E9CB032A71A3}"/>
              </a:ext>
            </a:extLst>
          </p:cNvPr>
          <p:cNvSpPr/>
          <p:nvPr/>
        </p:nvSpPr>
        <p:spPr>
          <a:xfrm>
            <a:off x="6676419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B2FABCFD-64CE-BAFC-14C6-445C8303B9F9}"/>
              </a:ext>
            </a:extLst>
          </p:cNvPr>
          <p:cNvSpPr/>
          <p:nvPr/>
        </p:nvSpPr>
        <p:spPr>
          <a:xfrm>
            <a:off x="7590819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B561F6D3-6437-EE89-41C8-3EF802802EE0}"/>
              </a:ext>
            </a:extLst>
          </p:cNvPr>
          <p:cNvSpPr/>
          <p:nvPr/>
        </p:nvSpPr>
        <p:spPr>
          <a:xfrm>
            <a:off x="9419618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sp>
        <p:nvSpPr>
          <p:cNvPr id="70" name="Arc 69">
            <a:extLst>
              <a:ext uri="{FF2B5EF4-FFF2-40B4-BE49-F238E27FC236}">
                <a16:creationId xmlns:a16="http://schemas.microsoft.com/office/drawing/2014/main" id="{B6E85B50-2A50-66EA-E86D-F7DFD94CD328}"/>
              </a:ext>
            </a:extLst>
          </p:cNvPr>
          <p:cNvSpPr/>
          <p:nvPr/>
        </p:nvSpPr>
        <p:spPr>
          <a:xfrm>
            <a:off x="8505219" y="2820911"/>
            <a:ext cx="364274" cy="593331"/>
          </a:xfrm>
          <a:prstGeom prst="arc">
            <a:avLst>
              <a:gd name="adj1" fmla="val 10761673"/>
              <a:gd name="adj2" fmla="val 21549430"/>
            </a:avLst>
          </a:prstGeom>
          <a:noFill/>
          <a:ln w="317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H" kern="0">
              <a:solidFill>
                <a:prstClr val="black"/>
              </a:solidFill>
              <a:latin typeface="PT Mono" panose="02060509020205020204" pitchFamily="49" charset="77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8511725-07FA-422C-D87A-BEE3F6B8A2A0}"/>
              </a:ext>
            </a:extLst>
          </p:cNvPr>
          <p:cNvGrpSpPr/>
          <p:nvPr/>
        </p:nvGrpSpPr>
        <p:grpSpPr>
          <a:xfrm>
            <a:off x="2070072" y="1794590"/>
            <a:ext cx="6040832" cy="3971093"/>
            <a:chOff x="546072" y="2464544"/>
            <a:chExt cx="6040832" cy="397109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EFEE64-2196-9F57-5A63-9AAB9032A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1253" y="5315477"/>
              <a:ext cx="1221130" cy="1045328"/>
            </a:xfrm>
            <a:prstGeom prst="line">
              <a:avLst/>
            </a:prstGeom>
            <a:ln w="31750">
              <a:solidFill>
                <a:srgbClr val="4473C4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6B1169B3-CC42-E0A3-FDC7-30AC36DC7CF7}"/>
                </a:ext>
              </a:extLst>
            </p:cNvPr>
            <p:cNvSpPr/>
            <p:nvPr/>
          </p:nvSpPr>
          <p:spPr>
            <a:xfrm>
              <a:off x="4986345" y="3410299"/>
              <a:ext cx="1600559" cy="1915568"/>
            </a:xfrm>
            <a:prstGeom prst="roundRect">
              <a:avLst/>
            </a:prstGeom>
            <a:noFill/>
            <a:ln w="4445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7BB12A2-FD47-0DA7-AFFA-61A999BAD6A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1253" y="2546775"/>
              <a:ext cx="1221130" cy="863524"/>
            </a:xfrm>
            <a:prstGeom prst="line">
              <a:avLst/>
            </a:prstGeom>
            <a:ln w="31750">
              <a:solidFill>
                <a:srgbClr val="4473C4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892276-E5AD-3965-1A54-7817104DEE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5475" y="5644009"/>
              <a:ext cx="931188" cy="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43BA3BF9-C3C0-5B6F-1883-E97E7D90DBF3}"/>
                </a:ext>
              </a:extLst>
            </p:cNvPr>
            <p:cNvSpPr/>
            <p:nvPr/>
          </p:nvSpPr>
          <p:spPr>
            <a:xfrm>
              <a:off x="804576" y="2936425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0.6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0.1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E4B0104-261C-6900-6ADA-6AA02C65BF6F}"/>
                </a:ext>
              </a:extLst>
            </p:cNvPr>
            <p:cNvCxnSpPr>
              <a:cxnSpLocks/>
              <a:stCxn id="83" idx="3"/>
            </p:cNvCxnSpPr>
            <p:nvPr/>
          </p:nvCxnSpPr>
          <p:spPr>
            <a:xfrm>
              <a:off x="1855475" y="3617386"/>
              <a:ext cx="931188" cy="1345660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EFA07285-AC03-6C89-6DFD-3AAFE6B3575F}"/>
                </a:ext>
              </a:extLst>
            </p:cNvPr>
            <p:cNvSpPr/>
            <p:nvPr/>
          </p:nvSpPr>
          <p:spPr>
            <a:xfrm>
              <a:off x="987592" y="2555488"/>
              <a:ext cx="684871" cy="788344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883F286E-69BE-1B57-1DCF-0C2826513098}"/>
                </a:ext>
              </a:extLst>
            </p:cNvPr>
            <p:cNvSpPr/>
            <p:nvPr/>
          </p:nvSpPr>
          <p:spPr>
            <a:xfrm>
              <a:off x="804576" y="4968647"/>
              <a:ext cx="1050901" cy="1361925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0.9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0.0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0.0</a:t>
              </a: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C779BA5F-0872-6EEE-1251-7E99FDD081EC}"/>
                </a:ext>
              </a:extLst>
            </p:cNvPr>
            <p:cNvSpPr/>
            <p:nvPr/>
          </p:nvSpPr>
          <p:spPr>
            <a:xfrm>
              <a:off x="2786665" y="4963048"/>
              <a:ext cx="1050901" cy="1361925"/>
            </a:xfrm>
            <a:prstGeom prst="roundRect">
              <a:avLst/>
            </a:prstGeom>
            <a:solidFill>
              <a:srgbClr val="F4E9D9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0.1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0.7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753034A9-61E1-52DD-614C-B42E50979C89}"/>
                </a:ext>
              </a:extLst>
            </p:cNvPr>
            <p:cNvSpPr/>
            <p:nvPr/>
          </p:nvSpPr>
          <p:spPr>
            <a:xfrm>
              <a:off x="2786665" y="2936425"/>
              <a:ext cx="1050901" cy="1361925"/>
            </a:xfrm>
            <a:prstGeom prst="roundRect">
              <a:avLst/>
            </a:prstGeom>
            <a:solidFill>
              <a:srgbClr val="E4F3DE"/>
            </a:solidFill>
            <a:ln w="381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G: 0.2</a:t>
              </a:r>
            </a:p>
            <a:p>
              <a:pPr algn="ctr" defTabSz="1600847">
                <a:defRPr/>
              </a:pPr>
              <a:r>
                <a:rPr lang="en-US" sz="20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C: 0.4</a:t>
              </a:r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19A02BDB-3957-C738-C519-2264165847CC}"/>
                </a:ext>
              </a:extLst>
            </p:cNvPr>
            <p:cNvSpPr/>
            <p:nvPr/>
          </p:nvSpPr>
          <p:spPr>
            <a:xfrm>
              <a:off x="2969679" y="2555488"/>
              <a:ext cx="684871" cy="788344"/>
            </a:xfrm>
            <a:prstGeom prst="arc">
              <a:avLst>
                <a:gd name="adj1" fmla="val 10761673"/>
                <a:gd name="adj2" fmla="val 21549430"/>
              </a:avLst>
            </a:prstGeom>
            <a:noFill/>
            <a:ln w="3175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>
                <a:solidFill>
                  <a:prstClr val="black"/>
                </a:solidFill>
                <a:latin typeface="PT Mono" panose="02060509020205020204" pitchFamily="49" charset="77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3C7A806-89BC-EE4F-CECF-8EB8981E66B8}"/>
                </a:ext>
              </a:extLst>
            </p:cNvPr>
            <p:cNvCxnSpPr>
              <a:cxnSpLocks/>
              <a:stCxn id="86" idx="0"/>
              <a:endCxn id="83" idx="2"/>
            </p:cNvCxnSpPr>
            <p:nvPr/>
          </p:nvCxnSpPr>
          <p:spPr>
            <a:xfrm flipV="1">
              <a:off x="1330025" y="4298350"/>
              <a:ext cx="0" cy="670297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6673F8E-7428-2A11-3A8C-5DB47FE9851D}"/>
                </a:ext>
              </a:extLst>
            </p:cNvPr>
            <p:cNvCxnSpPr>
              <a:cxnSpLocks/>
              <a:stCxn id="87" idx="0"/>
              <a:endCxn id="88" idx="2"/>
            </p:cNvCxnSpPr>
            <p:nvPr/>
          </p:nvCxnSpPr>
          <p:spPr>
            <a:xfrm flipV="1">
              <a:off x="3312114" y="4298348"/>
              <a:ext cx="0" cy="664698"/>
            </a:xfrm>
            <a:prstGeom prst="line">
              <a:avLst/>
            </a:prstGeom>
            <a:ln w="3175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80514099-C809-7B70-3361-EA5C417800E1}"/>
                </a:ext>
              </a:extLst>
            </p:cNvPr>
            <p:cNvSpPr/>
            <p:nvPr/>
          </p:nvSpPr>
          <p:spPr>
            <a:xfrm>
              <a:off x="546072" y="2464544"/>
              <a:ext cx="3518665" cy="3971093"/>
            </a:xfrm>
            <a:prstGeom prst="roundRect">
              <a:avLst>
                <a:gd name="adj" fmla="val 10597"/>
              </a:avLst>
            </a:prstGeom>
            <a:noFill/>
            <a:ln w="44450">
              <a:solidFill>
                <a:srgbClr val="447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PT Mono" panose="02060509020205020204" pitchFamily="49" charset="77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420A9AE-372C-C5E0-F011-7C10CFC4929C}"/>
                </a:ext>
              </a:extLst>
            </p:cNvPr>
            <p:cNvSpPr txBox="1"/>
            <p:nvPr/>
          </p:nvSpPr>
          <p:spPr>
            <a:xfrm>
              <a:off x="1381473" y="4538321"/>
              <a:ext cx="49529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0.2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D8B0615-5997-4D35-A3FB-9E3BB1036DCE}"/>
                </a:ext>
              </a:extLst>
            </p:cNvPr>
            <p:cNvSpPr txBox="1"/>
            <p:nvPr/>
          </p:nvSpPr>
          <p:spPr>
            <a:xfrm>
              <a:off x="1681481" y="2547805"/>
              <a:ext cx="48604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0.4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C396F38-D386-2DB5-DDBE-4604FDC02333}"/>
                </a:ext>
              </a:extLst>
            </p:cNvPr>
            <p:cNvSpPr txBox="1"/>
            <p:nvPr/>
          </p:nvSpPr>
          <p:spPr>
            <a:xfrm>
              <a:off x="2086741" y="5315479"/>
              <a:ext cx="468661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0.7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A438DEC-E55A-FE4F-DAF0-62B482E99240}"/>
                </a:ext>
              </a:extLst>
            </p:cNvPr>
            <p:cNvSpPr txBox="1"/>
            <p:nvPr/>
          </p:nvSpPr>
          <p:spPr>
            <a:xfrm rot="3290965">
              <a:off x="2176513" y="4018522"/>
              <a:ext cx="55076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0.6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0A43ECD-477F-4526-9CFD-D8E1E0D76933}"/>
                </a:ext>
              </a:extLst>
            </p:cNvPr>
            <p:cNvSpPr txBox="1"/>
            <p:nvPr/>
          </p:nvSpPr>
          <p:spPr>
            <a:xfrm>
              <a:off x="2496736" y="2546777"/>
              <a:ext cx="5032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0.3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129E6-2D65-E192-7D60-BA2E27861CED}"/>
                </a:ext>
              </a:extLst>
            </p:cNvPr>
            <p:cNvSpPr txBox="1"/>
            <p:nvPr/>
          </p:nvSpPr>
          <p:spPr>
            <a:xfrm>
              <a:off x="3355209" y="4538321"/>
              <a:ext cx="528817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0.1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A1ACBA-A2E4-9909-B06D-AB81133684DF}"/>
              </a:ext>
            </a:extLst>
          </p:cNvPr>
          <p:cNvSpPr txBox="1"/>
          <p:nvPr/>
        </p:nvSpPr>
        <p:spPr>
          <a:xfrm>
            <a:off x="3293280" y="885412"/>
            <a:ext cx="6061931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Profile Hidden Markov Models (PHMMs):</a:t>
            </a:r>
            <a:b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</a:br>
            <a:r>
              <a:rPr lang="en-US" sz="2400" b="1" dirty="0">
                <a:solidFill>
                  <a:srgbClr val="4473C4"/>
                </a:solidFill>
                <a:latin typeface="Avenir Next" panose="020B0503020202020204" pitchFamily="34" charset="0"/>
              </a:rPr>
              <a:t>A probabilistic graph structure</a:t>
            </a:r>
            <a:endParaRPr lang="en-US" sz="24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0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3EC06A-3B5A-BF19-ACB0-C358F31D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Movement Dominates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41F96-47D6-3276-43EA-3D6A0F43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23" descr="http://i.ehow.com/images/a04/ac/qb/format-hard-drive-xp-800X800.jpg">
            <a:extLst>
              <a:ext uri="{FF2B5EF4-FFF2-40B4-BE49-F238E27FC236}">
                <a16:creationId xmlns:a16="http://schemas.microsoft.com/office/drawing/2014/main" id="{E50E2DEE-2856-1D20-1DD7-AAD1B051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66144">
            <a:off x="3816214" y="247236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 descr="90%">
            <a:extLst>
              <a:ext uri="{FF2B5EF4-FFF2-40B4-BE49-F238E27FC236}">
                <a16:creationId xmlns:a16="http://schemas.microsoft.com/office/drawing/2014/main" id="{C51D2DCA-D86D-9799-0801-CA5B0F660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5000" y="4311823"/>
            <a:ext cx="1778757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Microprocessor</a:t>
            </a:r>
          </a:p>
        </p:txBody>
      </p:sp>
      <p:sp>
        <p:nvSpPr>
          <p:cNvPr id="7" name="Text Box 20" descr="90%">
            <a:extLst>
              <a:ext uri="{FF2B5EF4-FFF2-40B4-BE49-F238E27FC236}">
                <a16:creationId xmlns:a16="http://schemas.microsoft.com/office/drawing/2014/main" id="{1F626B7C-3C19-365E-1B91-E76CA9127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4353" y="4306843"/>
            <a:ext cx="1584794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Main Memory</a:t>
            </a:r>
          </a:p>
        </p:txBody>
      </p:sp>
      <p:sp>
        <p:nvSpPr>
          <p:cNvPr id="8" name="Line 15">
            <a:extLst>
              <a:ext uri="{FF2B5EF4-FFF2-40B4-BE49-F238E27FC236}">
                <a16:creationId xmlns:a16="http://schemas.microsoft.com/office/drawing/2014/main" id="{FF315732-EDB7-E4ED-ED38-B008B73839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1497" y="3607212"/>
            <a:ext cx="696912" cy="1588"/>
          </a:xfrm>
          <a:prstGeom prst="line">
            <a:avLst/>
          </a:prstGeom>
          <a:noFill/>
          <a:ln w="762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 Box 24" descr="90%">
            <a:extLst>
              <a:ext uri="{FF2B5EF4-FFF2-40B4-BE49-F238E27FC236}">
                <a16:creationId xmlns:a16="http://schemas.microsoft.com/office/drawing/2014/main" id="{59EBAC5F-E423-FCE1-3D3E-C93DC18AC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990" y="4299431"/>
            <a:ext cx="21939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venir Next" panose="020B0503020202020204" pitchFamily="34" charset="0"/>
              </a:rPr>
              <a:t>Storage (SSD/HDD)</a:t>
            </a:r>
          </a:p>
        </p:txBody>
      </p:sp>
      <p:pic>
        <p:nvPicPr>
          <p:cNvPr id="10" name="Content Placeholder 6" descr="barcelona-die-photo-color.jpg">
            <a:extLst>
              <a:ext uri="{FF2B5EF4-FFF2-40B4-BE49-F238E27FC236}">
                <a16:creationId xmlns:a16="http://schemas.microsoft.com/office/drawing/2014/main" id="{530D8AF6-1C07-7AD9-CDA7-D7123EA7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4434" y="2930812"/>
            <a:ext cx="1312863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id="{DBC719A0-7F10-6312-0E54-FACE548A8F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8049" y="3577237"/>
            <a:ext cx="696913" cy="1588"/>
          </a:xfrm>
          <a:prstGeom prst="line">
            <a:avLst/>
          </a:prstGeom>
          <a:noFill/>
          <a:ln w="76200">
            <a:solidFill>
              <a:srgbClr val="4473C4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12" name="Picture 25" descr="dimm.png">
            <a:extLst>
              <a:ext uri="{FF2B5EF4-FFF2-40B4-BE49-F238E27FC236}">
                <a16:creationId xmlns:a16="http://schemas.microsoft.com/office/drawing/2014/main" id="{5B665FEF-8B27-EBF8-185A-652C98CA9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75023" flipV="1">
            <a:off x="6130499" y="3204770"/>
            <a:ext cx="1924215" cy="4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6" descr="dimm.png">
            <a:extLst>
              <a:ext uri="{FF2B5EF4-FFF2-40B4-BE49-F238E27FC236}">
                <a16:creationId xmlns:a16="http://schemas.microsoft.com/office/drawing/2014/main" id="{AFA19720-4DBE-44A7-D7A2-3ECE3CDB0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775023" flipV="1">
            <a:off x="6473606" y="3337227"/>
            <a:ext cx="1925541" cy="45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BC631DB-D571-B78C-D213-C4C45E3798CD}"/>
              </a:ext>
            </a:extLst>
          </p:cNvPr>
          <p:cNvGrpSpPr/>
          <p:nvPr/>
        </p:nvGrpSpPr>
        <p:grpSpPr>
          <a:xfrm>
            <a:off x="1595601" y="2693398"/>
            <a:ext cx="1778621" cy="1421454"/>
            <a:chOff x="4343037" y="3937719"/>
            <a:chExt cx="2445779" cy="1954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32663C-E457-C27E-7074-BDE7FB81F4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9577" y="3937719"/>
              <a:ext cx="1369239" cy="1954638"/>
            </a:xfrm>
            <a:prstGeom prst="roundRect">
              <a:avLst>
                <a:gd name="adj" fmla="val 3215"/>
              </a:avLst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4961F6-25B3-9498-88A2-877B38739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C8CBAC"/>
                </a:clrFrom>
                <a:clrTo>
                  <a:srgbClr val="C8CBA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359" y="4016910"/>
              <a:ext cx="1021969" cy="64989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FDED50A-35BF-8CA9-8E1A-DEC445DB9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037" y="4741368"/>
              <a:ext cx="1155916" cy="1106305"/>
            </a:xfrm>
            <a:prstGeom prst="roundRect">
              <a:avLst>
                <a:gd name="adj" fmla="val 5499"/>
              </a:avLst>
            </a:prstGeom>
          </p:spPr>
        </p:pic>
      </p:grpSp>
      <p:sp>
        <p:nvSpPr>
          <p:cNvPr id="18" name="Line 15">
            <a:extLst>
              <a:ext uri="{FF2B5EF4-FFF2-40B4-BE49-F238E27FC236}">
                <a16:creationId xmlns:a16="http://schemas.microsoft.com/office/drawing/2014/main" id="{8528DAF2-6D4D-3CF7-EFDF-89A394FC6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8870" y="3556801"/>
            <a:ext cx="659019" cy="0"/>
          </a:xfrm>
          <a:prstGeom prst="line">
            <a:avLst/>
          </a:prstGeom>
          <a:noFill/>
          <a:ln w="76200">
            <a:solidFill>
              <a:srgbClr val="4473C4"/>
            </a:solidFill>
            <a:round/>
            <a:headEnd type="triangle" w="med" len="med"/>
            <a:tailEnd type="none" w="med" len="med"/>
          </a:ln>
          <a:effectLst/>
        </p:spPr>
        <p:txBody>
          <a:bodyPr wrap="none" lIns="64008" tIns="32004" rIns="64008" bIns="32004" anchor="ctr"/>
          <a:lstStyle/>
          <a:p>
            <a:pPr eaLnBrk="1" hangingPunct="1">
              <a:defRPr/>
            </a:pPr>
            <a:endParaRPr lang="en-US" kern="0">
              <a:solidFill>
                <a:sysClr val="windowText" lastClr="000000"/>
              </a:solidFill>
              <a:latin typeface="Avenir Next" panose="020B0503020202020204" pitchFamily="34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" name="Text Box 20" descr="90%">
            <a:extLst>
              <a:ext uri="{FF2B5EF4-FFF2-40B4-BE49-F238E27FC236}">
                <a16:creationId xmlns:a16="http://schemas.microsoft.com/office/drawing/2014/main" id="{6FEBBD0F-1C15-3F7C-C1D0-7F255E376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63" y="4268581"/>
            <a:ext cx="1448538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Sequencing </a:t>
            </a:r>
          </a:p>
          <a:p>
            <a:pPr algn="ctr" eaLnBrk="1" hangingPunct="1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rPr>
              <a:t>Machine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39D43A9-47B5-D449-9C75-7009FF619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19"/>
            <a:ext cx="11730748" cy="766364"/>
          </a:xfr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600"/>
                </a:solidFill>
                <a:cs typeface="Adobe Garamond Pro"/>
              </a:rPr>
              <a:t>Data movement</a:t>
            </a:r>
            <a:r>
              <a:rPr lang="en-US" b="1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dirty="0">
                <a:cs typeface="Adobe Garamond Pro"/>
              </a:rPr>
              <a:t>dominates performance and is a </a:t>
            </a:r>
            <a:r>
              <a:rPr lang="en-US" b="1" dirty="0">
                <a:cs typeface="Adobe Garamond Pro"/>
              </a:rPr>
              <a:t>major</a:t>
            </a:r>
            <a:r>
              <a:rPr lang="en-US" dirty="0">
                <a:cs typeface="Adobe Garamond Pro"/>
              </a:rPr>
              <a:t> system</a:t>
            </a:r>
            <a:br>
              <a:rPr lang="en-US" dirty="0">
                <a:cs typeface="Adobe Garamond Pro"/>
              </a:rPr>
            </a:br>
            <a:r>
              <a:rPr lang="en-US" b="1" dirty="0">
                <a:solidFill>
                  <a:srgbClr val="C00600"/>
                </a:solidFill>
                <a:cs typeface="Adobe Garamond Pro"/>
              </a:rPr>
              <a:t>energy bottleneck</a:t>
            </a:r>
            <a:r>
              <a:rPr lang="en-US" b="1" dirty="0">
                <a:solidFill>
                  <a:srgbClr val="FF0000"/>
                </a:solidFill>
                <a:cs typeface="Adobe Garamond Pro"/>
              </a:rPr>
              <a:t> </a:t>
            </a:r>
            <a:r>
              <a:rPr lang="en-US" dirty="0">
                <a:cs typeface="Adobe Garamond Pro"/>
              </a:rPr>
              <a:t>(accounting for 40% - 62%)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C4D112-2C90-9329-F978-6A130DD043DD}"/>
              </a:ext>
            </a:extLst>
          </p:cNvPr>
          <p:cNvSpPr txBox="1"/>
          <p:nvPr/>
        </p:nvSpPr>
        <p:spPr>
          <a:xfrm>
            <a:off x="95300" y="5733256"/>
            <a:ext cx="83744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latin typeface="Avenir Next" panose="020B0503020202020204" pitchFamily="34" charset="0"/>
              </a:rPr>
              <a:t>- </a:t>
            </a:r>
            <a:r>
              <a:rPr lang="en-US" sz="1000" dirty="0" err="1">
                <a:latin typeface="Avenir Next" panose="020B0503020202020204" pitchFamily="34" charset="0"/>
              </a:rPr>
              <a:t>Boroumand</a:t>
            </a:r>
            <a:r>
              <a:rPr lang="en-US" sz="1000" dirty="0">
                <a:latin typeface="Avenir Next" panose="020B0503020202020204" pitchFamily="34" charset="0"/>
              </a:rPr>
              <a:t> et al., “Google Workloads for Consumer Devices: Mitigating Data Movement Bottlenecks,” ASPLOS 2018</a:t>
            </a:r>
          </a:p>
          <a:p>
            <a:r>
              <a:rPr lang="en-US" sz="1000" baseline="30000" dirty="0">
                <a:latin typeface="Avenir Next" panose="020B0503020202020204" pitchFamily="34" charset="0"/>
              </a:rPr>
              <a:t>- </a:t>
            </a:r>
            <a:r>
              <a:rPr lang="en-US" sz="1000" dirty="0" err="1">
                <a:latin typeface="Avenir Next" panose="020B0503020202020204" pitchFamily="34" charset="0"/>
              </a:rPr>
              <a:t>Kestor</a:t>
            </a:r>
            <a:r>
              <a:rPr lang="en-US" sz="1000" dirty="0">
                <a:latin typeface="Avenir Next" panose="020B0503020202020204" pitchFamily="34" charset="0"/>
              </a:rPr>
              <a:t> et al., “Quantifying the Energy Cost of Data Movement in Scientific Applications,” IISWC 2013 </a:t>
            </a:r>
          </a:p>
          <a:p>
            <a:r>
              <a:rPr lang="en-US" sz="1000" baseline="30000" dirty="0">
                <a:latin typeface="Avenir Next" panose="020B0503020202020204" pitchFamily="34" charset="0"/>
              </a:rPr>
              <a:t>- </a:t>
            </a:r>
            <a:r>
              <a:rPr lang="en-US" sz="1000" dirty="0">
                <a:latin typeface="Avenir Next" panose="020B0503020202020204" pitchFamily="34" charset="0"/>
              </a:rPr>
              <a:t>Pandiyan and Wu, “Quantifying the energy cost of data movement for emerging smart phone workloads on mobile platforms,” IISWC 2014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D0793B-C1AD-48C0-64DA-17DDFFEF7F6B}"/>
              </a:ext>
            </a:extLst>
          </p:cNvPr>
          <p:cNvSpPr txBox="1"/>
          <p:nvPr/>
        </p:nvSpPr>
        <p:spPr>
          <a:xfrm>
            <a:off x="4964673" y="2044098"/>
            <a:ext cx="27469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00600"/>
                </a:solidFill>
                <a:latin typeface="Avenir Next" panose="020B0503020202020204" pitchFamily="34" charset="0"/>
              </a:rPr>
              <a:t>Data Movement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27EBB5C-D0D1-26E6-8C95-17752ED7F093}"/>
                  </a:ext>
                </a:extLst>
              </p:cNvPr>
              <p:cNvSpPr/>
              <p:nvPr/>
            </p:nvSpPr>
            <p:spPr>
              <a:xfrm>
                <a:off x="3523341" y="4869160"/>
                <a:ext cx="684780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venir Next" panose="020B0503020202020204" pitchFamily="34" charset="0"/>
                  </a:rPr>
                  <a:t>Single </a:t>
                </a:r>
                <a:r>
                  <a:rPr lang="en-US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memory</a:t>
                </a:r>
                <a:r>
                  <a:rPr lang="en-US" dirty="0">
                    <a:latin typeface="Avenir Next" panose="020B0503020202020204" pitchFamily="34" charset="0"/>
                  </a:rPr>
                  <a:t> request </a:t>
                </a:r>
                <a:r>
                  <a:rPr lang="en-US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consumes</a:t>
                </a:r>
                <a:r>
                  <a:rPr lang="en-US" dirty="0">
                    <a:latin typeface="Avenir Next" panose="020B0503020202020204" pitchFamily="34" charset="0"/>
                  </a:rPr>
                  <a:t> </a:t>
                </a:r>
                <a:r>
                  <a:rPr lang="en-US" b="1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&gt;160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 - 800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C00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b="1" dirty="0">
                    <a:solidFill>
                      <a:srgbClr val="C00600"/>
                    </a:solidFill>
                    <a:latin typeface="Avenir Next" panose="020B0503020202020204" pitchFamily="34" charset="0"/>
                  </a:rPr>
                  <a:t> more energy </a:t>
                </a:r>
                <a:r>
                  <a:rPr lang="en-US" dirty="0">
                    <a:latin typeface="Avenir Next" panose="020B0503020202020204" pitchFamily="34" charset="0"/>
                  </a:rPr>
                  <a:t>compared to performing an </a:t>
                </a:r>
                <a:r>
                  <a:rPr lang="en-US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addition operation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27EBB5C-D0D1-26E6-8C95-17752ED7F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341" y="4869160"/>
                <a:ext cx="6847801" cy="646331"/>
              </a:xfrm>
              <a:prstGeom prst="rect">
                <a:avLst/>
              </a:prstGeom>
              <a:blipFill>
                <a:blip r:embed="rId8"/>
                <a:stretch>
                  <a:fillRect l="-741" t="-3846" r="-92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3">
            <a:extLst>
              <a:ext uri="{FF2B5EF4-FFF2-40B4-BE49-F238E27FC236}">
                <a16:creationId xmlns:a16="http://schemas.microsoft.com/office/drawing/2014/main" id="{46CAC3E4-3E26-C594-699D-A9FFA1672737}"/>
              </a:ext>
            </a:extLst>
          </p:cNvPr>
          <p:cNvSpPr/>
          <p:nvPr/>
        </p:nvSpPr>
        <p:spPr>
          <a:xfrm>
            <a:off x="3906919" y="2401231"/>
            <a:ext cx="1305636" cy="951569"/>
          </a:xfrm>
          <a:custGeom>
            <a:avLst/>
            <a:gdLst>
              <a:gd name="connsiteX0" fmla="*/ 1594353 w 1627327"/>
              <a:gd name="connsiteY0" fmla="*/ 0 h 1093299"/>
              <a:gd name="connsiteX1" fmla="*/ 1577420 w 1627327"/>
              <a:gd name="connsiteY1" fmla="*/ 84667 h 1093299"/>
              <a:gd name="connsiteX2" fmla="*/ 1120220 w 1627327"/>
              <a:gd name="connsiteY2" fmla="*/ 270934 h 1093299"/>
              <a:gd name="connsiteX3" fmla="*/ 222753 w 1627327"/>
              <a:gd name="connsiteY3" fmla="*/ 338667 h 1093299"/>
              <a:gd name="connsiteX4" fmla="*/ 19553 w 1627327"/>
              <a:gd name="connsiteY4" fmla="*/ 1016000 h 1093299"/>
              <a:gd name="connsiteX5" fmla="*/ 19553 w 1627327"/>
              <a:gd name="connsiteY5" fmla="*/ 1049867 h 1093299"/>
              <a:gd name="connsiteX0" fmla="*/ 1594353 w 1594353"/>
              <a:gd name="connsiteY0" fmla="*/ 0 h 1093299"/>
              <a:gd name="connsiteX1" fmla="*/ 1120220 w 1594353"/>
              <a:gd name="connsiteY1" fmla="*/ 270934 h 1093299"/>
              <a:gd name="connsiteX2" fmla="*/ 222753 w 1594353"/>
              <a:gd name="connsiteY2" fmla="*/ 338667 h 1093299"/>
              <a:gd name="connsiteX3" fmla="*/ 19553 w 1594353"/>
              <a:gd name="connsiteY3" fmla="*/ 1016000 h 1093299"/>
              <a:gd name="connsiteX4" fmla="*/ 19553 w 1594353"/>
              <a:gd name="connsiteY4" fmla="*/ 1049867 h 1093299"/>
              <a:gd name="connsiteX0" fmla="*/ 1574800 w 1574800"/>
              <a:gd name="connsiteY0" fmla="*/ 0 h 1049867"/>
              <a:gd name="connsiteX1" fmla="*/ 1100667 w 1574800"/>
              <a:gd name="connsiteY1" fmla="*/ 27093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  <a:gd name="connsiteX0" fmla="*/ 1574800 w 1574800"/>
              <a:gd name="connsiteY0" fmla="*/ 0 h 1049867"/>
              <a:gd name="connsiteX1" fmla="*/ 1048968 w 1574800"/>
              <a:gd name="connsiteY1" fmla="*/ 97536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800" h="1049867">
                <a:moveTo>
                  <a:pt x="1574800" y="0"/>
                </a:moveTo>
                <a:cubicBezTo>
                  <a:pt x="1476022" y="56445"/>
                  <a:pt x="1277568" y="41092"/>
                  <a:pt x="1048968" y="97536"/>
                </a:cubicBezTo>
                <a:cubicBezTo>
                  <a:pt x="820368" y="153981"/>
                  <a:pt x="378028" y="179945"/>
                  <a:pt x="203200" y="338667"/>
                </a:cubicBezTo>
                <a:cubicBezTo>
                  <a:pt x="28372" y="497389"/>
                  <a:pt x="42333" y="901700"/>
                  <a:pt x="0" y="1049867"/>
                </a:cubicBezTo>
              </a:path>
            </a:pathLst>
          </a:custGeom>
          <a:noFill/>
          <a:ln w="28575">
            <a:solidFill>
              <a:srgbClr val="C00600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600"/>
              </a:solidFill>
              <a:latin typeface="Avenir Next" panose="020B0503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CF3F9BB-99CE-16A7-2728-5AF893422506}"/>
              </a:ext>
            </a:extLst>
          </p:cNvPr>
          <p:cNvCxnSpPr>
            <a:cxnSpLocks/>
          </p:cNvCxnSpPr>
          <p:nvPr/>
        </p:nvCxnSpPr>
        <p:spPr>
          <a:xfrm flipH="1">
            <a:off x="6004344" y="2509535"/>
            <a:ext cx="160837" cy="829501"/>
          </a:xfrm>
          <a:prstGeom prst="straightConnector1">
            <a:avLst/>
          </a:prstGeom>
          <a:ln w="28575">
            <a:solidFill>
              <a:srgbClr val="C0060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D446B76E-BD37-96C3-720A-CEBB31A0E84B}"/>
              </a:ext>
            </a:extLst>
          </p:cNvPr>
          <p:cNvSpPr/>
          <p:nvPr/>
        </p:nvSpPr>
        <p:spPr>
          <a:xfrm flipH="1">
            <a:off x="7484952" y="2427425"/>
            <a:ext cx="1072211" cy="935112"/>
          </a:xfrm>
          <a:custGeom>
            <a:avLst/>
            <a:gdLst>
              <a:gd name="connsiteX0" fmla="*/ 1594353 w 1627327"/>
              <a:gd name="connsiteY0" fmla="*/ 0 h 1093299"/>
              <a:gd name="connsiteX1" fmla="*/ 1577420 w 1627327"/>
              <a:gd name="connsiteY1" fmla="*/ 84667 h 1093299"/>
              <a:gd name="connsiteX2" fmla="*/ 1120220 w 1627327"/>
              <a:gd name="connsiteY2" fmla="*/ 270934 h 1093299"/>
              <a:gd name="connsiteX3" fmla="*/ 222753 w 1627327"/>
              <a:gd name="connsiteY3" fmla="*/ 338667 h 1093299"/>
              <a:gd name="connsiteX4" fmla="*/ 19553 w 1627327"/>
              <a:gd name="connsiteY4" fmla="*/ 1016000 h 1093299"/>
              <a:gd name="connsiteX5" fmla="*/ 19553 w 1627327"/>
              <a:gd name="connsiteY5" fmla="*/ 1049867 h 1093299"/>
              <a:gd name="connsiteX0" fmla="*/ 1594353 w 1594353"/>
              <a:gd name="connsiteY0" fmla="*/ 0 h 1093299"/>
              <a:gd name="connsiteX1" fmla="*/ 1120220 w 1594353"/>
              <a:gd name="connsiteY1" fmla="*/ 270934 h 1093299"/>
              <a:gd name="connsiteX2" fmla="*/ 222753 w 1594353"/>
              <a:gd name="connsiteY2" fmla="*/ 338667 h 1093299"/>
              <a:gd name="connsiteX3" fmla="*/ 19553 w 1594353"/>
              <a:gd name="connsiteY3" fmla="*/ 1016000 h 1093299"/>
              <a:gd name="connsiteX4" fmla="*/ 19553 w 1594353"/>
              <a:gd name="connsiteY4" fmla="*/ 1049867 h 1093299"/>
              <a:gd name="connsiteX0" fmla="*/ 1574800 w 1574800"/>
              <a:gd name="connsiteY0" fmla="*/ 0 h 1049867"/>
              <a:gd name="connsiteX1" fmla="*/ 1100667 w 1574800"/>
              <a:gd name="connsiteY1" fmla="*/ 27093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  <a:gd name="connsiteX0" fmla="*/ 1574800 w 1574800"/>
              <a:gd name="connsiteY0" fmla="*/ 0 h 1049867"/>
              <a:gd name="connsiteX1" fmla="*/ 932790 w 1574800"/>
              <a:gd name="connsiteY1" fmla="*/ 78444 h 1049867"/>
              <a:gd name="connsiteX2" fmla="*/ 203200 w 1574800"/>
              <a:gd name="connsiteY2" fmla="*/ 338667 h 1049867"/>
              <a:gd name="connsiteX3" fmla="*/ 0 w 1574800"/>
              <a:gd name="connsiteY3" fmla="*/ 1049867 h 1049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4800" h="1049867">
                <a:moveTo>
                  <a:pt x="1574800" y="0"/>
                </a:moveTo>
                <a:cubicBezTo>
                  <a:pt x="1476022" y="56445"/>
                  <a:pt x="1161390" y="22000"/>
                  <a:pt x="932790" y="78444"/>
                </a:cubicBezTo>
                <a:cubicBezTo>
                  <a:pt x="704190" y="134889"/>
                  <a:pt x="358665" y="176763"/>
                  <a:pt x="203200" y="338667"/>
                </a:cubicBezTo>
                <a:cubicBezTo>
                  <a:pt x="47735" y="500571"/>
                  <a:pt x="42333" y="901700"/>
                  <a:pt x="0" y="1049867"/>
                </a:cubicBezTo>
              </a:path>
            </a:pathLst>
          </a:custGeom>
          <a:noFill/>
          <a:ln w="28575">
            <a:solidFill>
              <a:srgbClr val="C00600"/>
            </a:solidFill>
            <a:headEnd type="none" w="lg" len="med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6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 animBg="1"/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171B01-6A14-06AC-CD9E-A05F00C2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60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F675430-DE9B-1129-6201-9A27DBD301BF}"/>
              </a:ext>
            </a:extLst>
          </p:cNvPr>
          <p:cNvGrpSpPr/>
          <p:nvPr/>
        </p:nvGrpSpPr>
        <p:grpSpPr>
          <a:xfrm>
            <a:off x="2045251" y="2076785"/>
            <a:ext cx="7747162" cy="3273577"/>
            <a:chOff x="521251" y="3520002"/>
            <a:chExt cx="7747162" cy="32735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6648043-539B-4E2A-DCBF-23694E8289A5}"/>
                </a:ext>
              </a:extLst>
            </p:cNvPr>
            <p:cNvGrpSpPr/>
            <p:nvPr/>
          </p:nvGrpSpPr>
          <p:grpSpPr>
            <a:xfrm>
              <a:off x="869350" y="3520002"/>
              <a:ext cx="2827519" cy="679363"/>
              <a:chOff x="869350" y="3240443"/>
              <a:chExt cx="2827519" cy="67936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8BA5226-8C3D-789B-9F78-326385FFB0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458" y="3682062"/>
                <a:ext cx="2813304" cy="23774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67A14E-9408-648C-FFA8-7E192F663BE5}"/>
                  </a:ext>
                </a:extLst>
              </p:cNvPr>
              <p:cNvSpPr txBox="1"/>
              <p:nvPr/>
            </p:nvSpPr>
            <p:spPr>
              <a:xfrm>
                <a:off x="869350" y="3240443"/>
                <a:ext cx="2827519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Forward Calculations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FB6F981-1026-A792-06EC-040F51FEB93E}"/>
                </a:ext>
              </a:extLst>
            </p:cNvPr>
            <p:cNvGrpSpPr/>
            <p:nvPr/>
          </p:nvGrpSpPr>
          <p:grpSpPr>
            <a:xfrm>
              <a:off x="5197553" y="3520002"/>
              <a:ext cx="3070860" cy="679363"/>
              <a:chOff x="5197553" y="3240443"/>
              <a:chExt cx="3070860" cy="67936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AE11DD-EF30-00EA-CE9F-6EF5029F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7553" y="3682062"/>
                <a:ext cx="3070860" cy="23774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061784F-985D-8A8A-8251-F03F92E0A520}"/>
                  </a:ext>
                </a:extLst>
              </p:cNvPr>
              <p:cNvSpPr txBox="1"/>
              <p:nvPr/>
            </p:nvSpPr>
            <p:spPr>
              <a:xfrm>
                <a:off x="5270634" y="3240443"/>
                <a:ext cx="2924698" cy="40011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Backward Calculations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52BE6D-C910-2870-6A27-1450626E7926}"/>
                </a:ext>
              </a:extLst>
            </p:cNvPr>
            <p:cNvGrpSpPr/>
            <p:nvPr/>
          </p:nvGrpSpPr>
          <p:grpSpPr>
            <a:xfrm>
              <a:off x="521251" y="5029200"/>
              <a:ext cx="3523718" cy="1764379"/>
              <a:chOff x="521251" y="4804932"/>
              <a:chExt cx="3523718" cy="17643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FC5D14-277C-ED2F-093D-D60126A1E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251" y="5554327"/>
                <a:ext cx="3523718" cy="101498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56E242B-86C2-D0A6-22D9-55A15604A90D}"/>
                  </a:ext>
                </a:extLst>
              </p:cNvPr>
              <p:cNvSpPr txBox="1"/>
              <p:nvPr/>
            </p:nvSpPr>
            <p:spPr>
              <a:xfrm>
                <a:off x="774632" y="4804932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Transition Probabilities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32CA713-257D-1AA4-7677-836228F6B85D}"/>
                </a:ext>
              </a:extLst>
            </p:cNvPr>
            <p:cNvGrpSpPr/>
            <p:nvPr/>
          </p:nvGrpSpPr>
          <p:grpSpPr>
            <a:xfrm>
              <a:off x="5220864" y="5029200"/>
              <a:ext cx="3024238" cy="1764379"/>
              <a:chOff x="5220864" y="4804932"/>
              <a:chExt cx="3024238" cy="176437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CDF5A41-3EC1-6596-7AB8-E8EA682ED8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0864" y="5554327"/>
                <a:ext cx="3024238" cy="101498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78CB3CA-F066-B35B-BC89-20CAC851963C}"/>
                  </a:ext>
                </a:extLst>
              </p:cNvPr>
              <p:cNvSpPr txBox="1"/>
              <p:nvPr/>
            </p:nvSpPr>
            <p:spPr>
              <a:xfrm>
                <a:off x="5224505" y="4804932"/>
                <a:ext cx="3016956" cy="707886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Updating 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Emission Probabilities</a:t>
                </a: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74008CC-D3E3-F9B5-F320-E9876BBD327F}"/>
              </a:ext>
            </a:extLst>
          </p:cNvPr>
          <p:cNvGrpSpPr/>
          <p:nvPr/>
        </p:nvGrpSpPr>
        <p:grpSpPr>
          <a:xfrm>
            <a:off x="2387526" y="2458942"/>
            <a:ext cx="4791048" cy="324335"/>
            <a:chOff x="863526" y="3902159"/>
            <a:chExt cx="4791048" cy="32433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95CBF10-A395-7841-D893-034C8F77FCFD}"/>
                </a:ext>
              </a:extLst>
            </p:cNvPr>
            <p:cNvSpPr/>
            <p:nvPr/>
          </p:nvSpPr>
          <p:spPr>
            <a:xfrm>
              <a:off x="863526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6E817543-F7F5-7565-D223-7EE8DD69A088}"/>
                </a:ext>
              </a:extLst>
            </p:cNvPr>
            <p:cNvSpPr/>
            <p:nvPr/>
          </p:nvSpPr>
          <p:spPr>
            <a:xfrm>
              <a:off x="5207653" y="3902159"/>
              <a:ext cx="446921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venir Next" panose="020B0503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6BAD4F0-75FD-DAD7-6826-70C3058BB50F}"/>
              </a:ext>
            </a:extLst>
          </p:cNvPr>
          <p:cNvGrpSpPr/>
          <p:nvPr/>
        </p:nvGrpSpPr>
        <p:grpSpPr>
          <a:xfrm>
            <a:off x="2610987" y="2458940"/>
            <a:ext cx="6011988" cy="333962"/>
            <a:chOff x="1086987" y="3902158"/>
            <a:chExt cx="6011988" cy="33396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9E02100-4CD9-78FB-C35A-EB29BA1703F1}"/>
                </a:ext>
              </a:extLst>
            </p:cNvPr>
            <p:cNvGrpSpPr/>
            <p:nvPr/>
          </p:nvGrpSpPr>
          <p:grpSpPr>
            <a:xfrm>
              <a:off x="1086987" y="3902158"/>
              <a:ext cx="1667861" cy="333962"/>
              <a:chOff x="1086987" y="3902158"/>
              <a:chExt cx="1667861" cy="333962"/>
            </a:xfrm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C08B318-A01F-5DD9-D90C-D849106EE9D8}"/>
                  </a:ext>
                </a:extLst>
              </p:cNvPr>
              <p:cNvSpPr/>
              <p:nvPr/>
            </p:nvSpPr>
            <p:spPr>
              <a:xfrm>
                <a:off x="2105052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0" name="Elbow Connector 19">
                <a:extLst>
                  <a:ext uri="{FF2B5EF4-FFF2-40B4-BE49-F238E27FC236}">
                    <a16:creationId xmlns:a16="http://schemas.microsoft.com/office/drawing/2014/main" id="{7F9E4B0E-5F0D-5394-24DF-0E9069FB40BF}"/>
                  </a:ext>
                </a:extLst>
              </p:cNvPr>
              <p:cNvCxnSpPr>
                <a:stCxn id="19" idx="2"/>
                <a:endCxn id="18" idx="2"/>
              </p:cNvCxnSpPr>
              <p:nvPr/>
            </p:nvCxnSpPr>
            <p:spPr>
              <a:xfrm rot="5400000">
                <a:off x="1753656" y="3559825"/>
                <a:ext cx="9626" cy="1342963"/>
              </a:xfrm>
              <a:prstGeom prst="bentConnector3">
                <a:avLst>
                  <a:gd name="adj1" fmla="val 2474818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3380FA5-7810-F979-C1B5-F523273607EA}"/>
                </a:ext>
              </a:extLst>
            </p:cNvPr>
            <p:cNvGrpSpPr/>
            <p:nvPr/>
          </p:nvGrpSpPr>
          <p:grpSpPr>
            <a:xfrm>
              <a:off x="5431114" y="3902158"/>
              <a:ext cx="1667861" cy="333962"/>
              <a:chOff x="5431114" y="3902158"/>
              <a:chExt cx="1667861" cy="333962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9666656B-DF1E-B687-9FCF-0E807B3D3B33}"/>
                  </a:ext>
                </a:extLst>
              </p:cNvPr>
              <p:cNvSpPr/>
              <p:nvPr/>
            </p:nvSpPr>
            <p:spPr>
              <a:xfrm>
                <a:off x="6449179" y="3902158"/>
                <a:ext cx="649796" cy="324335"/>
              </a:xfrm>
              <a:prstGeom prst="roundRect">
                <a:avLst>
                  <a:gd name="adj" fmla="val 10597"/>
                </a:avLst>
              </a:prstGeom>
              <a:noFill/>
              <a:ln w="31750">
                <a:solidFill>
                  <a:srgbClr val="416F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Avenir Next" panose="020B0503020202020204" pitchFamily="34" charset="0"/>
                </a:endParaRPr>
              </a:p>
            </p:txBody>
          </p:sp>
          <p:cxnSp>
            <p:nvCxnSpPr>
              <p:cNvPr id="24" name="Elbow Connector 23">
                <a:extLst>
                  <a:ext uri="{FF2B5EF4-FFF2-40B4-BE49-F238E27FC236}">
                    <a16:creationId xmlns:a16="http://schemas.microsoft.com/office/drawing/2014/main" id="{F6B919FE-2625-62E7-E3C2-B35D33EC0ABB}"/>
                  </a:ext>
                </a:extLst>
              </p:cNvPr>
              <p:cNvCxnSpPr>
                <a:stCxn id="23" idx="2"/>
                <a:endCxn id="22" idx="2"/>
              </p:cNvCxnSpPr>
              <p:nvPr/>
            </p:nvCxnSpPr>
            <p:spPr>
              <a:xfrm rot="5400000">
                <a:off x="6097783" y="3559825"/>
                <a:ext cx="9626" cy="1342963"/>
              </a:xfrm>
              <a:prstGeom prst="bentConnector3">
                <a:avLst>
                  <a:gd name="adj1" fmla="val 2474818"/>
                </a:avLst>
              </a:prstGeom>
              <a:ln w="31750">
                <a:solidFill>
                  <a:srgbClr val="416FB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17B929-874D-414B-3A43-955E83ECA3D5}"/>
              </a:ext>
            </a:extLst>
          </p:cNvPr>
          <p:cNvGrpSpPr/>
          <p:nvPr/>
        </p:nvGrpSpPr>
        <p:grpSpPr>
          <a:xfrm>
            <a:off x="2719058" y="2783275"/>
            <a:ext cx="6565379" cy="2467518"/>
            <a:chOff x="1195057" y="3791933"/>
            <a:chExt cx="6565379" cy="2467518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DA0DBE07-C7F2-16DC-D1EA-C87F2582E86B}"/>
                </a:ext>
              </a:extLst>
            </p:cNvPr>
            <p:cNvSpPr/>
            <p:nvPr/>
          </p:nvSpPr>
          <p:spPr>
            <a:xfrm>
              <a:off x="2774835" y="5423247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CC6F545-653A-7933-A8CB-7B568D06839E}"/>
                </a:ext>
              </a:extLst>
            </p:cNvPr>
            <p:cNvSpPr/>
            <p:nvPr/>
          </p:nvSpPr>
          <p:spPr>
            <a:xfrm>
              <a:off x="2975829" y="5935052"/>
              <a:ext cx="106914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43A0363C-D99E-0964-4137-822C74046692}"/>
                </a:ext>
              </a:extLst>
            </p:cNvPr>
            <p:cNvSpPr/>
            <p:nvPr/>
          </p:nvSpPr>
          <p:spPr>
            <a:xfrm>
              <a:off x="6407256" y="5423247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849F29A-9AA5-F003-96D1-31E236721F5C}"/>
                </a:ext>
              </a:extLst>
            </p:cNvPr>
            <p:cNvSpPr/>
            <p:nvPr/>
          </p:nvSpPr>
          <p:spPr>
            <a:xfrm>
              <a:off x="6858316" y="5935116"/>
              <a:ext cx="902120" cy="324335"/>
            </a:xfrm>
            <a:prstGeom prst="roundRect">
              <a:avLst>
                <a:gd name="adj" fmla="val 10597"/>
              </a:avLst>
            </a:prstGeom>
            <a:noFill/>
            <a:ln w="31750">
              <a:solidFill>
                <a:srgbClr val="416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00A5370-C96B-C70D-BE0F-5A57100B5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943" y="3791933"/>
              <a:ext cx="1718084" cy="1631314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F998452-9990-608E-A801-8544984F93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95057" y="3791933"/>
              <a:ext cx="1780772" cy="1631314"/>
            </a:xfrm>
            <a:prstGeom prst="line">
              <a:avLst/>
            </a:prstGeom>
            <a:ln w="28575">
              <a:solidFill>
                <a:srgbClr val="416FBD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27">
            <a:extLst>
              <a:ext uri="{FF2B5EF4-FFF2-40B4-BE49-F238E27FC236}">
                <a16:creationId xmlns:a16="http://schemas.microsoft.com/office/drawing/2014/main" id="{E1786CD2-B175-BCA9-7735-B727AED25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Underlying ML Technique in Genomic Graphs</a:t>
            </a:r>
          </a:p>
        </p:txBody>
      </p:sp>
    </p:spTree>
    <p:extLst>
      <p:ext uri="{BB962C8B-B14F-4D97-AF65-F5344CB8AC3E}">
        <p14:creationId xmlns:p14="http://schemas.microsoft.com/office/powerpoint/2010/main" val="168459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EE8BD-6ABB-ED50-CB80-9402BADEB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CF3D7A-A2BD-5DB5-C01D-5A1A5AF3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48E5E1-FC2B-E9C6-5926-DC5F56F0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Underlying ML Technique in Genomic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D7583-2ACD-C0ED-0948-5B0ECBE0E95A}"/>
              </a:ext>
            </a:extLst>
          </p:cNvPr>
          <p:cNvSpPr txBox="1"/>
          <p:nvPr/>
        </p:nvSpPr>
        <p:spPr>
          <a:xfrm>
            <a:off x="2393351" y="2076785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Forward Calculations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42D4F-CE2D-BFFA-B5F7-76FB3AD69FC1}"/>
              </a:ext>
            </a:extLst>
          </p:cNvPr>
          <p:cNvSpPr txBox="1"/>
          <p:nvPr/>
        </p:nvSpPr>
        <p:spPr>
          <a:xfrm>
            <a:off x="6794634" y="2076785"/>
            <a:ext cx="292469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Backward Calculations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E44B8A-7CA8-A5F0-77C3-9D0A4444FDF5}"/>
              </a:ext>
            </a:extLst>
          </p:cNvPr>
          <p:cNvSpPr txBox="1"/>
          <p:nvPr/>
        </p:nvSpPr>
        <p:spPr>
          <a:xfrm>
            <a:off x="2138186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D24485-3D65-BC31-EE9F-2A788A2A55D2}"/>
              </a:ext>
            </a:extLst>
          </p:cNvPr>
          <p:cNvSpPr txBox="1"/>
          <p:nvPr/>
        </p:nvSpPr>
        <p:spPr>
          <a:xfrm>
            <a:off x="4191814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1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26B26F-1787-9995-5FB6-DF7ABE24DE91}"/>
              </a:ext>
            </a:extLst>
          </p:cNvPr>
          <p:cNvSpPr txBox="1"/>
          <p:nvPr/>
        </p:nvSpPr>
        <p:spPr>
          <a:xfrm>
            <a:off x="6643289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96D88B-0183-1EE8-AC2A-95803041D64A}"/>
              </a:ext>
            </a:extLst>
          </p:cNvPr>
          <p:cNvSpPr txBox="1"/>
          <p:nvPr/>
        </p:nvSpPr>
        <p:spPr>
          <a:xfrm>
            <a:off x="8696917" y="260957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2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15B7F2-C735-7D85-85A4-0FD1D17CB594}"/>
              </a:ext>
            </a:extLst>
          </p:cNvPr>
          <p:cNvSpPr txBox="1"/>
          <p:nvPr/>
        </p:nvSpPr>
        <p:spPr>
          <a:xfrm>
            <a:off x="3165000" y="446234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3</a:t>
            </a:r>
            <a:endParaRPr lang="en-US" sz="2000" dirty="0">
              <a:latin typeface="PT Mono" panose="02060509020205020204" pitchFamily="49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8147C48-B449-A307-D938-CE0D1BF8FEE1}"/>
              </a:ext>
            </a:extLst>
          </p:cNvPr>
          <p:cNvSpPr txBox="1"/>
          <p:nvPr/>
        </p:nvSpPr>
        <p:spPr>
          <a:xfrm>
            <a:off x="7670103" y="4462343"/>
            <a:ext cx="1552367" cy="40011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lIns="0" rIns="0">
            <a:spAutoFit/>
          </a:bodyPr>
          <a:lstStyle/>
          <a:p>
            <a:r>
              <a:rPr lang="en-US" sz="2000" dirty="0"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rPr>
              <a:t>Function 4</a:t>
            </a:r>
            <a:endParaRPr lang="en-US" sz="2000" dirty="0">
              <a:latin typeface="PT Mono" panose="02060509020205020204" pitchFamily="49" charset="77"/>
            </a:endParaRP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8FB47A3D-4FDC-F09B-7D1E-0110037FF93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41183" y="1982869"/>
            <a:ext cx="12700" cy="2053628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3BD46FDA-23C5-03DA-B249-9ED45C684207}"/>
              </a:ext>
            </a:extLst>
          </p:cNvPr>
          <p:cNvCxnSpPr>
            <a:cxnSpLocks/>
          </p:cNvCxnSpPr>
          <p:nvPr/>
        </p:nvCxnSpPr>
        <p:spPr>
          <a:xfrm rot="5400000">
            <a:off x="8446286" y="1982869"/>
            <a:ext cx="12700" cy="2053628"/>
          </a:xfrm>
          <a:prstGeom prst="bentConnector3">
            <a:avLst>
              <a:gd name="adj1" fmla="val 180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B7A77353-9FC9-40E5-66DB-CF8E57007414}"/>
              </a:ext>
            </a:extLst>
          </p:cNvPr>
          <p:cNvCxnSpPr>
            <a:cxnSpLocks/>
          </p:cNvCxnSpPr>
          <p:nvPr/>
        </p:nvCxnSpPr>
        <p:spPr>
          <a:xfrm flipH="1">
            <a:off x="4717366" y="2809628"/>
            <a:ext cx="1026814" cy="1852770"/>
          </a:xfrm>
          <a:prstGeom prst="bentConnector3">
            <a:avLst>
              <a:gd name="adj1" fmla="val -44384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54525338-FEDD-89A5-70F8-E801C4D9EBA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7366" y="2809628"/>
            <a:ext cx="1925922" cy="1852770"/>
          </a:xfrm>
          <a:prstGeom prst="bentConnector3">
            <a:avLst>
              <a:gd name="adj1" fmla="val 23138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>
            <a:extLst>
              <a:ext uri="{FF2B5EF4-FFF2-40B4-BE49-F238E27FC236}">
                <a16:creationId xmlns:a16="http://schemas.microsoft.com/office/drawing/2014/main" id="{08AC8B10-CAB6-7C08-95B0-772DEA886182}"/>
              </a:ext>
            </a:extLst>
          </p:cNvPr>
          <p:cNvCxnSpPr>
            <a:cxnSpLocks/>
          </p:cNvCxnSpPr>
          <p:nvPr/>
        </p:nvCxnSpPr>
        <p:spPr>
          <a:xfrm>
            <a:off x="5744180" y="2809628"/>
            <a:ext cx="1925922" cy="1852770"/>
          </a:xfrm>
          <a:prstGeom prst="bentConnector3">
            <a:avLst>
              <a:gd name="adj1" fmla="val 2374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>
            <a:extLst>
              <a:ext uri="{FF2B5EF4-FFF2-40B4-BE49-F238E27FC236}">
                <a16:creationId xmlns:a16="http://schemas.microsoft.com/office/drawing/2014/main" id="{B367EBB0-52BA-B7A7-8BF1-95192086D484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643288" y="2809628"/>
            <a:ext cx="1026814" cy="1852770"/>
          </a:xfrm>
          <a:prstGeom prst="bentConnector3">
            <a:avLst>
              <a:gd name="adj1" fmla="val -4325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6639C0B-15FC-FB58-FAFA-ED6EF38DA561}"/>
              </a:ext>
            </a:extLst>
          </p:cNvPr>
          <p:cNvSpPr txBox="1"/>
          <p:nvPr/>
        </p:nvSpPr>
        <p:spPr>
          <a:xfrm>
            <a:off x="2298632" y="3585982"/>
            <a:ext cx="301695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Updating </a:t>
            </a:r>
            <a:b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Transition Probabilities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EC545-10AB-A0BB-C0C4-03CD4F0F9505}"/>
              </a:ext>
            </a:extLst>
          </p:cNvPr>
          <p:cNvSpPr txBox="1"/>
          <p:nvPr/>
        </p:nvSpPr>
        <p:spPr>
          <a:xfrm>
            <a:off x="6748505" y="3585982"/>
            <a:ext cx="3016956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Updating </a:t>
            </a:r>
            <a:b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Emission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6043457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Costly Use of ML in Genomic Graphs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258B5-3044-2782-5B2E-468126FE5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43" y="2582359"/>
            <a:ext cx="7772400" cy="233541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E939E7-CC8E-9243-DAD8-CF46FDF2396F}"/>
              </a:ext>
            </a:extLst>
          </p:cNvPr>
          <p:cNvSpPr txBox="1"/>
          <p:nvPr/>
        </p:nvSpPr>
        <p:spPr>
          <a:xfrm>
            <a:off x="6024465" y="344393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45.76%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87D1D8-60B6-BF2C-E235-3D6BACE42141}"/>
              </a:ext>
            </a:extLst>
          </p:cNvPr>
          <p:cNvSpPr txBox="1"/>
          <p:nvPr/>
        </p:nvSpPr>
        <p:spPr>
          <a:xfrm>
            <a:off x="6392015" y="286552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51.44%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35D992-4291-A61A-9995-CF030A9C7F44}"/>
              </a:ext>
            </a:extLst>
          </p:cNvPr>
          <p:cNvSpPr txBox="1"/>
          <p:nvPr/>
        </p:nvSpPr>
        <p:spPr>
          <a:xfrm>
            <a:off x="9424422" y="4026459"/>
            <a:ext cx="1087196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98.57%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CEB634-9F74-F609-A2BC-7C4B122B22F0}"/>
              </a:ext>
            </a:extLst>
          </p:cNvPr>
          <p:cNvSpPr txBox="1"/>
          <p:nvPr/>
        </p:nvSpPr>
        <p:spPr>
          <a:xfrm>
            <a:off x="3068001" y="2147579"/>
            <a:ext cx="6089172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Cost of Using Machine Learning (ML) in </a:t>
            </a:r>
            <a:r>
              <a:rPr lang="en-US" sz="2000" b="1" dirty="0" err="1">
                <a:solidFill>
                  <a:srgbClr val="4473C4"/>
                </a:solidFill>
                <a:latin typeface="Avenir Next" panose="020B0503020202020204" pitchFamily="34" charset="0"/>
              </a:rPr>
              <a:t>pHMMs</a:t>
            </a:r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:</a:t>
            </a:r>
            <a:endParaRPr lang="en-US" sz="2000" b="1" dirty="0">
              <a:solidFill>
                <a:srgbClr val="F49314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1F9AB65-72E6-5CDC-D740-D376C474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2304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Goal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DBDE00-B839-1A04-F051-A5D105097118}"/>
              </a:ext>
            </a:extLst>
          </p:cNvPr>
          <p:cNvSpPr txBox="1"/>
          <p:nvPr/>
        </p:nvSpPr>
        <p:spPr>
          <a:xfrm>
            <a:off x="1613727" y="2448734"/>
            <a:ext cx="8964546" cy="1960539"/>
          </a:xfrm>
          <a:prstGeom prst="roundRect">
            <a:avLst>
              <a:gd name="adj" fmla="val 9377"/>
            </a:avLst>
          </a:prstGeom>
          <a:solidFill>
            <a:srgbClr val="DEEDF8"/>
          </a:solidFill>
          <a:ln w="28575">
            <a:solidFill>
              <a:srgbClr val="4472C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algn="ctr">
              <a:defRPr sz="3600" b="1">
                <a:solidFill>
                  <a:srgbClr val="FFFF00"/>
                </a:solidFill>
                <a:latin typeface="Corbel" panose="020B05030202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 </a:t>
            </a:r>
            <a:r>
              <a:rPr lang="en-US" sz="28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and power-efficient</a:t>
            </a:r>
            <a:b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the underlying ML technique in genome graphs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CADF546-D2AA-BE34-6015-EFE808958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0051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8F9C35-9385-574D-B339-031FDD65DF75}"/>
              </a:ext>
            </a:extLst>
          </p:cNvPr>
          <p:cNvSpPr/>
          <p:nvPr/>
        </p:nvSpPr>
        <p:spPr>
          <a:xfrm>
            <a:off x="1713562" y="907673"/>
            <a:ext cx="8587477" cy="3145044"/>
          </a:xfrm>
          <a:prstGeom prst="roundRect">
            <a:avLst>
              <a:gd name="adj" fmla="val 1116"/>
            </a:avLst>
          </a:prstGeom>
          <a:solidFill>
            <a:srgbClr val="0070C0">
              <a:alpha val="17000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defRPr/>
            </a:pPr>
            <a:r>
              <a:rPr lang="en-US" sz="2000" b="1" dirty="0">
                <a:solidFill>
                  <a:srgbClr val="0070C0"/>
                </a:solidFill>
                <a:latin typeface="Calibri" panose="020F0502020204030204"/>
              </a:rPr>
              <a:t>	</a:t>
            </a: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0070C0"/>
              </a:solidFill>
              <a:latin typeface="Calibri" panose="020F0502020204030204"/>
            </a:endParaRPr>
          </a:p>
          <a:p>
            <a:pPr algn="r">
              <a:defRPr/>
            </a:pPr>
            <a:r>
              <a:rPr lang="en-US" sz="2000" b="1" dirty="0">
                <a:solidFill>
                  <a:srgbClr val="0070C0"/>
                </a:solidFill>
                <a:latin typeface="Avenir Next" panose="020B0503020202020204" pitchFamily="34" charset="0"/>
              </a:rPr>
              <a:t>SW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45AD6EFE-1006-133C-FA38-12D56FFF43B8}"/>
              </a:ext>
            </a:extLst>
          </p:cNvPr>
          <p:cNvSpPr/>
          <p:nvPr/>
        </p:nvSpPr>
        <p:spPr>
          <a:xfrm>
            <a:off x="1713561" y="4083944"/>
            <a:ext cx="8587477" cy="2246194"/>
          </a:xfrm>
          <a:prstGeom prst="roundRect">
            <a:avLst>
              <a:gd name="adj" fmla="val 1619"/>
            </a:avLst>
          </a:prstGeom>
          <a:solidFill>
            <a:srgbClr val="F49514">
              <a:alpha val="17000"/>
            </a:srgb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endParaRPr lang="en-U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algn="r">
              <a:defRPr/>
            </a:pPr>
            <a:r>
              <a:rPr lang="en-US" sz="2000" b="1" dirty="0">
                <a:solidFill>
                  <a:srgbClr val="C00000"/>
                </a:solidFill>
                <a:latin typeface="Avenir Next" panose="020B0503020202020204" pitchFamily="34" charset="0"/>
              </a:rPr>
              <a:t>HW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86D85E-CDB0-9E9B-E415-C4FBD3A36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559" y="907676"/>
            <a:ext cx="8587476" cy="54931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 redundant data storage</a:t>
            </a:r>
            <a:r>
              <a:rPr lang="en-US" dirty="0">
                <a:sym typeface="Wingdings" pitchFamily="2" charset="2"/>
              </a:rPr>
              <a:t> by utilizing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the fixed data pattern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 unnecessary computations</a:t>
            </a:r>
            <a:r>
              <a:rPr lang="en-US" dirty="0">
                <a:sym typeface="Wingdings" pitchFamily="2" charset="2"/>
              </a:rPr>
              <a:t> with quick filtering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Avoid repeated operations</a:t>
            </a:r>
            <a:r>
              <a:rPr lang="en-US" dirty="0">
                <a:sym typeface="Wingdings" pitchFamily="2" charset="2"/>
              </a:rPr>
              <a:t> by utilizing lookup tables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Reduce data movement</a:t>
            </a:r>
            <a:r>
              <a:rPr lang="en-US" dirty="0">
                <a:sym typeface="Wingdings" pitchFamily="2" charset="2"/>
              </a:rPr>
              <a:t> by processing data where it makes sense</a:t>
            </a:r>
            <a:endParaRPr lang="en-US" sz="2000" dirty="0">
              <a:sym typeface="Wingdings" pitchFamily="2" charset="2"/>
            </a:endParaRP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dirty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b="1" dirty="0">
                <a:sym typeface="Wingdings" pitchFamily="2" charset="2"/>
              </a:rPr>
              <a:t>Flexible and efficient</a:t>
            </a:r>
            <a:r>
              <a:rPr lang="en-US" dirty="0">
                <a:sym typeface="Wingdings" pitchFamily="2" charset="2"/>
              </a:rPr>
              <a:t> hardware design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Key Approach: HW-SW Co-Design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E7519C9-98DD-4F3E-E4D7-CECF07D1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2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HW: Simple Data Pattern in DP Calculations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2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992550F-FB49-75A5-2291-5CAE65243924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24192" y="2108451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3C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3624CD6-7B6B-2318-5F14-B0B76C55BC11}"/>
              </a:ext>
            </a:extLst>
          </p:cNvPr>
          <p:cNvGrpSpPr/>
          <p:nvPr/>
        </p:nvGrpSpPr>
        <p:grpSpPr>
          <a:xfrm>
            <a:off x="6322854" y="1520724"/>
            <a:ext cx="3771242" cy="2749463"/>
            <a:chOff x="5081883" y="2349331"/>
            <a:chExt cx="3771242" cy="274946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36EDBF6-5D68-61C4-85A1-89515155F2E5}"/>
                </a:ext>
              </a:extLst>
            </p:cNvPr>
            <p:cNvGrpSpPr/>
            <p:nvPr/>
          </p:nvGrpSpPr>
          <p:grpSpPr>
            <a:xfrm>
              <a:off x="5081883" y="2349331"/>
              <a:ext cx="801333" cy="672529"/>
              <a:chOff x="75543" y="2383332"/>
              <a:chExt cx="801333" cy="67252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AECE191-528D-9D9E-81BB-543D2FC465FD}"/>
                      </a:ext>
                    </a:extLst>
                  </p:cNvPr>
                  <p:cNvSpPr txBox="1"/>
                  <p:nvPr/>
                </p:nvSpPr>
                <p:spPr>
                  <a:xfrm>
                    <a:off x="75543" y="2383332"/>
                    <a:ext cx="55250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ker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e>
                          </m:d>
                        </m:oMath>
                      </m:oMathPara>
                    </a14:m>
                    <a:endParaRPr lang="en-CH" sz="20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7AECE191-528D-9D9E-81BB-543D2FC465F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543" y="2383332"/>
                    <a:ext cx="552506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333" b="-2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01F50AC-3F10-4203-FA05-2FA7A1E1F298}"/>
                      </a:ext>
                    </a:extLst>
                  </p:cNvPr>
                  <p:cNvSpPr txBox="1"/>
                  <p:nvPr/>
                </p:nvSpPr>
                <p:spPr>
                  <a:xfrm>
                    <a:off x="696724" y="2526984"/>
                    <a:ext cx="164592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1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oMath>
                      </m:oMathPara>
                    </a14:m>
                    <a:endParaRPr lang="en-CH" sz="20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B01F50AC-3F10-4203-FA05-2FA7A1E1F2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6724" y="2526984"/>
                    <a:ext cx="164592" cy="30777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8571" r="-28571" b="-1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8AF668A1-3D40-7914-BA40-6F7D03E556A5}"/>
                      </a:ext>
                    </a:extLst>
                  </p:cNvPr>
                  <p:cNvSpPr txBox="1"/>
                  <p:nvPr/>
                </p:nvSpPr>
                <p:spPr>
                  <a:xfrm>
                    <a:off x="570143" y="2748084"/>
                    <a:ext cx="162796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en-CH" sz="2000" dirty="0">
                      <a:solidFill>
                        <a:prstClr val="black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8AF668A1-3D40-7914-BA40-6F7D03E556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0143" y="2748084"/>
                    <a:ext cx="162796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8462" r="-23077" b="-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2BE530A-ADF3-D2A3-9900-9E1AB6096B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96227" y="2681462"/>
                <a:ext cx="280649" cy="2895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5BF89A7-8561-0532-A412-3AF3BE1567EA}"/>
                </a:ext>
              </a:extLst>
            </p:cNvPr>
            <p:cNvGrpSpPr/>
            <p:nvPr/>
          </p:nvGrpSpPr>
          <p:grpSpPr>
            <a:xfrm>
              <a:off x="5666394" y="2990520"/>
              <a:ext cx="157094" cy="1617691"/>
              <a:chOff x="683350" y="3537048"/>
              <a:chExt cx="157094" cy="161769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DB31F6-C016-15C0-ACC4-C8B5CBFB7013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AD31C3A-8C62-9CC9-A7D2-2C526086C65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2CABAA-CE8F-25B3-E88F-12A1E0D9627D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FCBDFF-2F56-2902-D95D-825B21E19312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00E93C-40C7-722F-F4BF-79F2ADA076E0}"/>
                </a:ext>
              </a:extLst>
            </p:cNvPr>
            <p:cNvSpPr txBox="1"/>
            <p:nvPr/>
          </p:nvSpPr>
          <p:spPr>
            <a:xfrm>
              <a:off x="5765801" y="4698684"/>
              <a:ext cx="3087324" cy="4001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Simple Pattern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6D5764E-1609-297E-B5C6-1C293EA80BAD}"/>
                </a:ext>
              </a:extLst>
            </p:cNvPr>
            <p:cNvGrpSpPr/>
            <p:nvPr/>
          </p:nvGrpSpPr>
          <p:grpSpPr>
            <a:xfrm>
              <a:off x="6654471" y="3565785"/>
              <a:ext cx="1374235" cy="549621"/>
              <a:chOff x="1648131" y="3599786"/>
              <a:chExt cx="1374235" cy="549621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761D3D5-4005-629B-2B98-659386F947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46634" y="3599786"/>
                <a:ext cx="775732" cy="38494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2B2E6AB-6174-C85A-AA5D-4E63A2F97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8131" y="3609969"/>
                <a:ext cx="1290051" cy="53943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64C5539-43B0-61D3-4B1E-12C3672113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73354" y="3609969"/>
                <a:ext cx="998899" cy="441716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22D011F-9C92-9137-1733-20A66B48A261}"/>
                </a:ext>
              </a:extLst>
            </p:cNvPr>
            <p:cNvGrpSpPr/>
            <p:nvPr/>
          </p:nvGrpSpPr>
          <p:grpSpPr>
            <a:xfrm>
              <a:off x="5908050" y="2608152"/>
              <a:ext cx="2809349" cy="274320"/>
              <a:chOff x="901710" y="3154680"/>
              <a:chExt cx="2809349" cy="274320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570295F-D3AF-7F7E-7503-A740971294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1710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D5ECCD53-AF5A-376A-E4DA-124E4C028E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436739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5D854D93-8AA4-4E0B-90ED-508460AB0A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18589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CFCAADDF-944B-C264-A47D-73FC80311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35468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7F290FB1-178A-52E5-1050-5DBFAA2A83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852347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FC0F8AAA-D43F-CE33-2F6F-B95EC0A6B2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69226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13D7AC88-70C7-CD9C-8591-63F165EC01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86105" y="3154680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174C7D2-230F-66F6-3BFF-C5423F77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2984" y="3154680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8A06AEF-B2FB-D5DA-5182-2A97CB9CB6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9863" y="3154680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57888EE-71B0-1AEE-00BD-72E1DB89124E}"/>
              </a:ext>
            </a:extLst>
          </p:cNvPr>
          <p:cNvSpPr txBox="1"/>
          <p:nvPr/>
        </p:nvSpPr>
        <p:spPr>
          <a:xfrm>
            <a:off x="7264613" y="5801388"/>
            <a:ext cx="2753156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4473C4"/>
                </a:solidFill>
                <a:latin typeface="Avenir Next" panose="020B0503020202020204" pitchFamily="34" charset="0"/>
              </a:rPr>
              <a:t>Store and access data</a:t>
            </a:r>
            <a:br>
              <a:rPr lang="en-US" sz="2000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where it makes sense</a:t>
            </a:r>
          </a:p>
        </p:txBody>
      </p:sp>
      <p:graphicFrame>
        <p:nvGraphicFramePr>
          <p:cNvPr id="62" name="Table 6">
            <a:extLst>
              <a:ext uri="{FF2B5EF4-FFF2-40B4-BE49-F238E27FC236}">
                <a16:creationId xmlns:a16="http://schemas.microsoft.com/office/drawing/2014/main" id="{1FCDEF06-78AF-A0C7-22E2-05829654B19A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2436279" y="2102698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F305DD5-9354-520A-BD5A-6E8F4E212B57}"/>
              </a:ext>
            </a:extLst>
          </p:cNvPr>
          <p:cNvGrpSpPr/>
          <p:nvPr/>
        </p:nvGrpSpPr>
        <p:grpSpPr>
          <a:xfrm>
            <a:off x="2570408" y="2729161"/>
            <a:ext cx="2582562" cy="526898"/>
            <a:chOff x="5613765" y="3597523"/>
            <a:chExt cx="2582562" cy="52689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EA920E9-1DDC-138B-1AFE-75EEE0797F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0994" y="3609969"/>
              <a:ext cx="240520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ABF1722-F1D8-EEC0-0D05-44A510FEAE13}"/>
                </a:ext>
              </a:extLst>
            </p:cNvPr>
            <p:cNvCxnSpPr>
              <a:cxnSpLocks/>
            </p:cNvCxnSpPr>
            <p:nvPr/>
          </p:nvCxnSpPr>
          <p:spPr>
            <a:xfrm>
              <a:off x="5613765" y="3609969"/>
              <a:ext cx="1293575" cy="514452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1FA6964-4137-B1F7-E638-205ED52B4327}"/>
                </a:ext>
              </a:extLst>
            </p:cNvPr>
            <p:cNvCxnSpPr>
              <a:cxnSpLocks/>
            </p:cNvCxnSpPr>
            <p:nvPr/>
          </p:nvCxnSpPr>
          <p:spPr>
            <a:xfrm>
              <a:off x="7265366" y="3609969"/>
              <a:ext cx="558263" cy="483225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CBCFC2B-4924-067C-4BDE-F87391594A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59835" y="3609969"/>
              <a:ext cx="336492" cy="487279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5C4B78F-F84C-20D4-874D-6F8A0FF3BC75}"/>
                </a:ext>
              </a:extLst>
            </p:cNvPr>
            <p:cNvCxnSpPr>
              <a:cxnSpLocks/>
            </p:cNvCxnSpPr>
            <p:nvPr/>
          </p:nvCxnSpPr>
          <p:spPr>
            <a:xfrm>
              <a:off x="5924490" y="3597523"/>
              <a:ext cx="968632" cy="417566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EEFC178-546C-A8DB-4833-FED9CF623C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37535" y="3609969"/>
              <a:ext cx="2228909" cy="46195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6C46E82-7B69-9A78-167D-C7A6851E5FF1}"/>
              </a:ext>
            </a:extLst>
          </p:cNvPr>
          <p:cNvSpPr txBox="1"/>
          <p:nvPr/>
        </p:nvSpPr>
        <p:spPr>
          <a:xfrm>
            <a:off x="2380956" y="3870076"/>
            <a:ext cx="2949461" cy="40011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Different Patterns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E51563-F5C8-23CC-39EF-82DFE9CC0B21}"/>
              </a:ext>
            </a:extLst>
          </p:cNvPr>
          <p:cNvGrpSpPr/>
          <p:nvPr/>
        </p:nvGrpSpPr>
        <p:grpSpPr>
          <a:xfrm>
            <a:off x="2129541" y="1461603"/>
            <a:ext cx="3191922" cy="725897"/>
            <a:chOff x="605541" y="1954930"/>
            <a:chExt cx="3191922" cy="725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89BB031-92D9-F6A0-D641-D48420B382CC}"/>
                    </a:ext>
                  </a:extLst>
                </p:cNvPr>
                <p:cNvSpPr txBox="1"/>
                <p:nvPr/>
              </p:nvSpPr>
              <p:spPr>
                <a:xfrm>
                  <a:off x="732122" y="2151950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89BB031-92D9-F6A0-D641-D48420B382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122" y="2151950"/>
                  <a:ext cx="164592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8571" r="-28571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AF6DADD-1053-27C9-312D-7F22E5D870DF}"/>
                    </a:ext>
                  </a:extLst>
                </p:cNvPr>
                <p:cNvSpPr txBox="1"/>
                <p:nvPr/>
              </p:nvSpPr>
              <p:spPr>
                <a:xfrm>
                  <a:off x="605541" y="2373050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AF6DADD-1053-27C9-312D-7F22E5D870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541" y="2373050"/>
                  <a:ext cx="16279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8571" r="-2142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DBF8B7-5646-54EA-C680-74A1C0F59C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625" y="2306428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7582E5F-AEC1-9FFD-FE32-7B58873B614C}"/>
                </a:ext>
              </a:extLst>
            </p:cNvPr>
            <p:cNvSpPr txBox="1"/>
            <p:nvPr/>
          </p:nvSpPr>
          <p:spPr>
            <a:xfrm>
              <a:off x="944976" y="1954930"/>
              <a:ext cx="2852487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b="1" dirty="0">
                  <a:latin typeface="Avenir Next" panose="020B0503020202020204" pitchFamily="34" charset="0"/>
                </a:rPr>
                <a:t>Dynamic Programming</a:t>
              </a:r>
              <a:br>
                <a:rPr lang="en-US" sz="2000" b="1" dirty="0">
                  <a:latin typeface="Avenir Next" panose="020B0503020202020204" pitchFamily="34" charset="0"/>
                </a:rPr>
              </a:br>
              <a:r>
                <a:rPr lang="en-US" sz="2000" b="1" dirty="0">
                  <a:latin typeface="Avenir Next" panose="020B0503020202020204" pitchFamily="34" charset="0"/>
                </a:rPr>
                <a:t>(DP) Operations:</a:t>
              </a:r>
              <a:endParaRPr lang="en-US" sz="20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28EDFAC5-F6CD-0B86-1389-83BEE85F6BFD}"/>
              </a:ext>
            </a:extLst>
          </p:cNvPr>
          <p:cNvSpPr txBox="1"/>
          <p:nvPr/>
        </p:nvSpPr>
        <p:spPr>
          <a:xfrm>
            <a:off x="7565586" y="1080400"/>
            <a:ext cx="1969697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DP Operations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in </a:t>
            </a:r>
            <a:r>
              <a:rPr lang="en-US" sz="2000" b="1" dirty="0" err="1">
                <a:latin typeface="Avenir Next" panose="020B0503020202020204" pitchFamily="34" charset="0"/>
              </a:rPr>
              <a:t>pHMMs</a:t>
            </a:r>
            <a:r>
              <a:rPr lang="en-US" sz="2000" b="1" dirty="0">
                <a:latin typeface="Avenir Next" panose="020B0503020202020204" pitchFamily="34" charset="0"/>
              </a:rPr>
              <a:t>: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AE5DB6-F612-D83F-8D7A-8705C29E3A98}"/>
              </a:ext>
            </a:extLst>
          </p:cNvPr>
          <p:cNvGrpSpPr/>
          <p:nvPr/>
        </p:nvGrpSpPr>
        <p:grpSpPr>
          <a:xfrm>
            <a:off x="2304975" y="4248495"/>
            <a:ext cx="3546770" cy="2075450"/>
            <a:chOff x="780975" y="4248495"/>
            <a:chExt cx="3546770" cy="207545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A80BFE-DDF0-66EE-A9E0-C4C27EDDA874}"/>
                </a:ext>
              </a:extLst>
            </p:cNvPr>
            <p:cNvGrpSpPr/>
            <p:nvPr/>
          </p:nvGrpSpPr>
          <p:grpSpPr>
            <a:xfrm>
              <a:off x="780975" y="4248495"/>
              <a:ext cx="3054999" cy="2075450"/>
              <a:chOff x="5875259" y="1880553"/>
              <a:chExt cx="3054999" cy="2075450"/>
            </a:xfrm>
          </p:grpSpPr>
          <p:pic>
            <p:nvPicPr>
              <p:cNvPr id="15" name="Picture 23" descr="http://i.ehow.com/images/a04/ac/qb/format-hard-drive-xp-800X800.jpg">
                <a:extLst>
                  <a:ext uri="{FF2B5EF4-FFF2-40B4-BE49-F238E27FC236}">
                    <a16:creationId xmlns:a16="http://schemas.microsoft.com/office/drawing/2014/main" id="{4DB999C3-61F0-8778-C5C5-50905E10E2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433856">
                <a:off x="7611730" y="2637475"/>
                <a:ext cx="1318528" cy="13185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182ACC-60D9-D611-D772-D093B586AAA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20055">
                <a:off x="5875259" y="3088269"/>
                <a:ext cx="1599680" cy="416939"/>
                <a:chOff x="4729714" y="3204770"/>
                <a:chExt cx="2268648" cy="591298"/>
              </a:xfrm>
            </p:grpSpPr>
            <p:pic>
              <p:nvPicPr>
                <p:cNvPr id="34" name="Picture 25" descr="dimm.png">
                  <a:extLst>
                    <a:ext uri="{FF2B5EF4-FFF2-40B4-BE49-F238E27FC236}">
                      <a16:creationId xmlns:a16="http://schemas.microsoft.com/office/drawing/2014/main" id="{EDEDD089-C124-211A-C3A7-0BC8846A56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4729714" y="3204770"/>
                  <a:ext cx="1924215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26" descr="dimm.png">
                  <a:extLst>
                    <a:ext uri="{FF2B5EF4-FFF2-40B4-BE49-F238E27FC236}">
                      <a16:creationId xmlns:a16="http://schemas.microsoft.com/office/drawing/2014/main" id="{4485461B-B654-2362-DB2C-BCFD551D76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8775023" flipV="1">
                  <a:off x="5072821" y="3337227"/>
                  <a:ext cx="1925541" cy="4588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" name="Line 15">
                <a:extLst>
                  <a:ext uri="{FF2B5EF4-FFF2-40B4-BE49-F238E27FC236}">
                    <a16:creationId xmlns:a16="http://schemas.microsoft.com/office/drawing/2014/main" id="{274A4314-DFF1-32A9-07E4-286FA2972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6730739" y="2228216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  <p:sp>
            <p:nvSpPr>
              <p:cNvPr id="32" name="Line 15">
                <a:extLst>
                  <a:ext uri="{FF2B5EF4-FFF2-40B4-BE49-F238E27FC236}">
                    <a16:creationId xmlns:a16="http://schemas.microsoft.com/office/drawing/2014/main" id="{0C76A080-5732-0CAE-540C-24C312F794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79267" y="3315161"/>
                <a:ext cx="696913" cy="1588"/>
              </a:xfrm>
              <a:prstGeom prst="line">
                <a:avLst/>
              </a:prstGeom>
              <a:noFill/>
              <a:ln w="76200">
                <a:solidFill>
                  <a:srgbClr val="C006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64008" tIns="32004" rIns="64008" bIns="32004" anchor="ctr"/>
              <a:lstStyle/>
              <a:p>
                <a:pPr eaLnBrk="1" hangingPunct="1">
                  <a:defRPr/>
                </a:pPr>
                <a:endParaRPr lang="en-US" kern="0">
                  <a:solidFill>
                    <a:sysClr val="windowText" lastClr="000000"/>
                  </a:solidFill>
                  <a:latin typeface="Avenir Next" panose="020B0503020202020204" pitchFamily="34" charset="0"/>
                  <a:ea typeface="Arial" pitchFamily="-107" charset="0"/>
                  <a:cs typeface="Arial" pitchFamily="-107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CDB5D7-D9A8-83A9-7A54-8A2326B9C4F6}"/>
                </a:ext>
              </a:extLst>
            </p:cNvPr>
            <p:cNvSpPr txBox="1"/>
            <p:nvPr/>
          </p:nvSpPr>
          <p:spPr>
            <a:xfrm>
              <a:off x="2184798" y="4351794"/>
              <a:ext cx="2142947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00700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Frequent off-chip access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F04ACE0-045F-96E3-CFE9-21351C0D5BD9}"/>
              </a:ext>
            </a:extLst>
          </p:cNvPr>
          <p:cNvGrpSpPr/>
          <p:nvPr/>
        </p:nvGrpSpPr>
        <p:grpSpPr>
          <a:xfrm>
            <a:off x="7040063" y="4387035"/>
            <a:ext cx="3196805" cy="1261618"/>
            <a:chOff x="4686078" y="3361015"/>
            <a:chExt cx="3196805" cy="126161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5B99381-D7A5-9811-F67B-179BA8524033}"/>
                </a:ext>
              </a:extLst>
            </p:cNvPr>
            <p:cNvGrpSpPr/>
            <p:nvPr/>
          </p:nvGrpSpPr>
          <p:grpSpPr>
            <a:xfrm>
              <a:off x="4686078" y="3361015"/>
              <a:ext cx="3196805" cy="1261618"/>
              <a:chOff x="4686078" y="3430381"/>
              <a:chExt cx="3196805" cy="1261618"/>
            </a:xfrm>
          </p:grpSpPr>
          <p:sp>
            <p:nvSpPr>
              <p:cNvPr id="136" name="Rounded Rectangle 135">
                <a:extLst>
                  <a:ext uri="{FF2B5EF4-FFF2-40B4-BE49-F238E27FC236}">
                    <a16:creationId xmlns:a16="http://schemas.microsoft.com/office/drawing/2014/main" id="{E3760772-A2C2-0308-B879-B6A775CAD5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91531" y="3430381"/>
                <a:ext cx="3191352" cy="1261618"/>
              </a:xfrm>
              <a:prstGeom prst="roundRect">
                <a:avLst>
                  <a:gd name="adj" fmla="val 7461"/>
                </a:avLst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endParaRPr lang="en-US" sz="1200" b="1" kern="0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3B2BF4FC-519C-484B-F5EC-009058DF0D5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686078" y="4486618"/>
                <a:ext cx="2165497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DP Computation in </a:t>
                </a:r>
                <a:r>
                  <a:rPr lang="en-US" sz="1200" b="1" dirty="0" err="1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pHMMs</a:t>
                </a:r>
                <a:endParaRPr lang="en-CH" sz="1200" b="1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4F52699-08CB-D08C-6EA1-FA3DEE4DF65F}"/>
                </a:ext>
              </a:extLst>
            </p:cNvPr>
            <p:cNvGrpSpPr/>
            <p:nvPr/>
          </p:nvGrpSpPr>
          <p:grpSpPr>
            <a:xfrm>
              <a:off x="4751986" y="3475431"/>
              <a:ext cx="2765654" cy="1020870"/>
              <a:chOff x="4751986" y="3544797"/>
              <a:chExt cx="2765654" cy="1020870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386E926E-31B5-C0ED-C385-1D1F1306F726}"/>
                  </a:ext>
                </a:extLst>
              </p:cNvPr>
              <p:cNvGrpSpPr/>
              <p:nvPr/>
            </p:nvGrpSpPr>
            <p:grpSpPr>
              <a:xfrm>
                <a:off x="5347648" y="3799751"/>
                <a:ext cx="1888338" cy="306710"/>
                <a:chOff x="5347648" y="3799751"/>
                <a:chExt cx="1888338" cy="306710"/>
              </a:xfrm>
            </p:grpSpPr>
            <p:cxnSp>
              <p:nvCxnSpPr>
                <p:cNvPr id="134" name="Elbow Connector 133">
                  <a:extLst>
                    <a:ext uri="{FF2B5EF4-FFF2-40B4-BE49-F238E27FC236}">
                      <a16:creationId xmlns:a16="http://schemas.microsoft.com/office/drawing/2014/main" id="{D143C48A-5124-099E-970B-8B1C2BA9A8C0}"/>
                    </a:ext>
                  </a:extLst>
                </p:cNvPr>
                <p:cNvCxnSpPr>
                  <a:cxnSpLocks noChangeAspect="1"/>
                  <a:stCxn id="124" idx="0"/>
                  <a:endCxn id="126" idx="2"/>
                </p:cNvCxnSpPr>
                <p:nvPr/>
              </p:nvCxnSpPr>
              <p:spPr>
                <a:xfrm rot="5400000" flipH="1" flipV="1">
                  <a:off x="5847566" y="3331344"/>
                  <a:ext cx="291276" cy="1228090"/>
                </a:xfrm>
                <a:prstGeom prst="bentConnector3">
                  <a:avLst>
                    <a:gd name="adj1" fmla="val 50000"/>
                  </a:avLst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98F4F509-733A-7DCA-8D51-BF8F96870FE9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5347648" y="3937184"/>
                  <a:ext cx="1888338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defRPr/>
                  </a:pPr>
                  <a:endParaRPr lang="en-US" sz="1100" kern="0" dirty="0">
                    <a:solidFill>
                      <a:srgbClr val="C00000"/>
                    </a:solidFill>
                    <a:latin typeface="Avenir Next" panose="020B0503020202020204" pitchFamily="34" charset="0"/>
                    <a:cs typeface="Neo Sans Intel"/>
                  </a:endParaRPr>
                </a:p>
              </p:txBody>
            </p:sp>
          </p:grp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B9D3FE46-4F28-0C25-E1D0-9C70E7928E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51986" y="4091027"/>
                <a:ext cx="1254345" cy="373549"/>
              </a:xfrm>
              <a:prstGeom prst="roundRect">
                <a:avLst>
                  <a:gd name="adj" fmla="val 7461"/>
                </a:avLst>
              </a:prstGeom>
              <a:solidFill>
                <a:srgbClr val="E5EFFF"/>
              </a:solidFill>
              <a:ln w="25400" cap="flat" cmpd="sng" algn="ctr">
                <a:solidFill>
                  <a:srgbClr val="4473C4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b="1" kern="0" dirty="0">
                    <a:solidFill>
                      <a:srgbClr val="4473C4"/>
                    </a:solidFill>
                    <a:latin typeface="Avenir Next" panose="020B0503020202020204" pitchFamily="34" charset="0"/>
                  </a:rPr>
                  <a:t>Fast On-chip Memory Access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DF6454EA-92F2-62AD-8DE5-EE5DE76F49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0978" y="3544797"/>
                <a:ext cx="471759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MUL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E09C8DF9-A8B2-9604-6920-DCC2C6F890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71369" y="3544797"/>
                <a:ext cx="471759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ADD</a:t>
                </a:r>
              </a:p>
            </p:txBody>
          </p:sp>
          <p:sp>
            <p:nvSpPr>
              <p:cNvPr id="127" name="Diagonal Stripe 126">
                <a:extLst>
                  <a:ext uri="{FF2B5EF4-FFF2-40B4-BE49-F238E27FC236}">
                    <a16:creationId xmlns:a16="http://schemas.microsoft.com/office/drawing/2014/main" id="{4D516F21-C4E1-6485-2C32-4861F4B44A1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900000">
                <a:off x="6768692" y="4202601"/>
                <a:ext cx="368466" cy="363066"/>
              </a:xfrm>
              <a:prstGeom prst="diagStripe">
                <a:avLst/>
              </a:prstGeom>
              <a:solidFill>
                <a:schemeClr val="bg1"/>
              </a:solidFill>
              <a:ln w="25400">
                <a:solidFill>
                  <a:sysClr val="windowText" lastClr="000000"/>
                </a:solidFill>
              </a:ln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>
                  <a:defRPr/>
                </a:pPr>
                <a:endParaRPr lang="en-US" sz="1000" kern="0" dirty="0">
                  <a:solidFill>
                    <a:prstClr val="black"/>
                  </a:solidFill>
                  <a:latin typeface="Avenir Next" panose="020B0503020202020204" pitchFamily="34" charset="0"/>
                </a:endParaRPr>
              </a:p>
            </p:txBody>
          </p:sp>
          <p:sp>
            <p:nvSpPr>
              <p:cNvPr id="128" name="Rounded Rectangle 127">
                <a:extLst>
                  <a:ext uri="{FF2B5EF4-FFF2-40B4-BE49-F238E27FC236}">
                    <a16:creationId xmlns:a16="http://schemas.microsoft.com/office/drawing/2014/main" id="{B2832086-6849-F54D-FC16-34054564BA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64658" y="3544797"/>
                <a:ext cx="552982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FP DIV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09559766-964B-9166-7843-3793B87E18ED}"/>
                  </a:ext>
                </a:extLst>
              </p:cNvPr>
              <p:cNvCxnSpPr>
                <a:cxnSpLocks noChangeAspect="1"/>
                <a:stCxn id="125" idx="3"/>
                <a:endCxn id="126" idx="1"/>
              </p:cNvCxnSpPr>
              <p:nvPr/>
            </p:nvCxnSpPr>
            <p:spPr>
              <a:xfrm>
                <a:off x="6172737" y="3672274"/>
                <a:ext cx="198632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Elbow Connector 129">
                <a:extLst>
                  <a:ext uri="{FF2B5EF4-FFF2-40B4-BE49-F238E27FC236}">
                    <a16:creationId xmlns:a16="http://schemas.microsoft.com/office/drawing/2014/main" id="{6F2DFB7D-4531-2A5F-253B-AB63232BEF13}"/>
                  </a:ext>
                </a:extLst>
              </p:cNvPr>
              <p:cNvCxnSpPr>
                <a:cxnSpLocks noChangeAspect="1"/>
                <a:stCxn id="124" idx="0"/>
                <a:endCxn id="128" idx="2"/>
              </p:cNvCxnSpPr>
              <p:nvPr/>
            </p:nvCxnSpPr>
            <p:spPr>
              <a:xfrm rot="5400000" flipH="1" flipV="1">
                <a:off x="6164516" y="3014394"/>
                <a:ext cx="291276" cy="1861990"/>
              </a:xfrm>
              <a:prstGeom prst="bentConnector3">
                <a:avLst>
                  <a:gd name="adj1" fmla="val 50000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Elbow Connector 130">
                <a:extLst>
                  <a:ext uri="{FF2B5EF4-FFF2-40B4-BE49-F238E27FC236}">
                    <a16:creationId xmlns:a16="http://schemas.microsoft.com/office/drawing/2014/main" id="{52FA1F01-873A-1347-E468-A36D38906A79}"/>
                  </a:ext>
                </a:extLst>
              </p:cNvPr>
              <p:cNvCxnSpPr>
                <a:cxnSpLocks noChangeAspect="1"/>
                <a:stCxn id="128" idx="3"/>
              </p:cNvCxnSpPr>
              <p:nvPr/>
            </p:nvCxnSpPr>
            <p:spPr>
              <a:xfrm flipH="1">
                <a:off x="6958037" y="3672274"/>
                <a:ext cx="559603" cy="595729"/>
              </a:xfrm>
              <a:prstGeom prst="bentConnector4">
                <a:avLst>
                  <a:gd name="adj1" fmla="val -25010"/>
                  <a:gd name="adj2" fmla="val 99855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Elbow Connector 131">
                <a:extLst>
                  <a:ext uri="{FF2B5EF4-FFF2-40B4-BE49-F238E27FC236}">
                    <a16:creationId xmlns:a16="http://schemas.microsoft.com/office/drawing/2014/main" id="{64100C1E-B4EE-C8C2-3F17-66B2836C347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6200000" flipH="1">
                <a:off x="6345910" y="3943044"/>
                <a:ext cx="1012544" cy="216051"/>
              </a:xfrm>
              <a:prstGeom prst="bentConnector5">
                <a:avLst>
                  <a:gd name="adj1" fmla="val -6189"/>
                  <a:gd name="adj2" fmla="val 474223"/>
                  <a:gd name="adj3" fmla="val 99898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642DAE81-66DC-1F48-8F31-4506FDDE2AC2}"/>
                  </a:ext>
                </a:extLst>
              </p:cNvPr>
              <p:cNvCxnSpPr>
                <a:cxnSpLocks noChangeAspect="1"/>
                <a:stCxn id="127" idx="2"/>
              </p:cNvCxnSpPr>
              <p:nvPr/>
            </p:nvCxnSpPr>
            <p:spPr>
              <a:xfrm flipH="1">
                <a:off x="6030755" y="4385089"/>
                <a:ext cx="792853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BA9E8946-0549-887A-9D72-A9711D93138A}"/>
                </a:ext>
              </a:extLst>
            </p:cNvPr>
            <p:cNvGrpSpPr/>
            <p:nvPr/>
          </p:nvGrpSpPr>
          <p:grpSpPr>
            <a:xfrm>
              <a:off x="4896718" y="3475431"/>
              <a:ext cx="804260" cy="254954"/>
              <a:chOff x="4896718" y="3544797"/>
              <a:chExt cx="804260" cy="254954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65544D4E-A090-E1AB-F271-6A842A463E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96718" y="3544797"/>
                <a:ext cx="605628" cy="254954"/>
              </a:xfrm>
              <a:prstGeom prst="roundRect">
                <a:avLst>
                  <a:gd name="adj" fmla="val 7461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wrap="square" lIns="0" tIns="0" rIns="0" bIns="0" rtlCol="0" anchor="ctr"/>
              <a:lstStyle/>
              <a:p>
                <a:pPr algn="ctr" defTabSz="1600847">
                  <a:defRPr/>
                </a:pPr>
                <a:r>
                  <a:rPr lang="en-US" sz="1200" kern="0" dirty="0">
                    <a:solidFill>
                      <a:prstClr val="black"/>
                    </a:solidFill>
                    <a:latin typeface="Avenir Next" panose="020B0503020202020204" pitchFamily="34" charset="0"/>
                  </a:rPr>
                  <a:t>MUL</a:t>
                </a:r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26A4BCB-6FFE-9A06-B278-E2727FD32780}"/>
                  </a:ext>
                </a:extLst>
              </p:cNvPr>
              <p:cNvCxnSpPr>
                <a:cxnSpLocks noChangeAspect="1"/>
                <a:stCxn id="119" idx="3"/>
                <a:endCxn id="125" idx="1"/>
              </p:cNvCxnSpPr>
              <p:nvPr/>
            </p:nvCxnSpPr>
            <p:spPr>
              <a:xfrm flipV="1">
                <a:off x="5502346" y="3665968"/>
                <a:ext cx="198632" cy="6306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solid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E3494505-06E0-4326-27A3-01088580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0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73" grpId="0"/>
      <p:bldP spid="1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SW: </a:t>
            </a:r>
            <a:r>
              <a:rPr lang="en-US" b="1" dirty="0">
                <a:latin typeface="Garamond" panose="02020404030301010803" pitchFamily="18" charset="0"/>
              </a:rPr>
              <a:t>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2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9" name="Table 6">
            <a:extLst>
              <a:ext uri="{FF2B5EF4-FFF2-40B4-BE49-F238E27FC236}">
                <a16:creationId xmlns:a16="http://schemas.microsoft.com/office/drawing/2014/main" id="{178D999E-D145-7AF8-78D2-68767CB13921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2400881" y="24302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/>
              <p:nvPr/>
            </p:nvSpPr>
            <p:spPr>
              <a:xfrm>
                <a:off x="1599543" y="1842516"/>
                <a:ext cx="55250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000" b="1" i="1" kern="0"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  <m:d>
                        <m:dPr>
                          <m:ctrlPr>
                            <a:rPr lang="en-US" sz="2000" b="1" i="1" ker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kern="0">
                              <a:latin typeface="Cambria Math" panose="02040503050406030204" pitchFamily="18" charset="0"/>
                            </a:rPr>
                            <m:t>𝒊</m:t>
                          </m:r>
                        </m:e>
                      </m:d>
                    </m:oMath>
                  </m:oMathPara>
                </a14:m>
                <a:endParaRPr lang="en-CH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787AF537-5503-4716-6CDF-07866DED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43" y="1842516"/>
                <a:ext cx="552506" cy="307777"/>
              </a:xfrm>
              <a:prstGeom prst="rect">
                <a:avLst/>
              </a:prstGeom>
              <a:blipFill>
                <a:blip r:embed="rId4"/>
                <a:stretch>
                  <a:fillRect l="-1333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/>
              <p:nvPr/>
            </p:nvSpPr>
            <p:spPr>
              <a:xfrm>
                <a:off x="2220724" y="1986168"/>
                <a:ext cx="16459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𝒊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AC6D36C-DB29-1BE1-9D94-07FDF0740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724" y="1986168"/>
                <a:ext cx="164592" cy="307777"/>
              </a:xfrm>
              <a:prstGeom prst="rect">
                <a:avLst/>
              </a:prstGeom>
              <a:blipFill>
                <a:blip r:embed="rId5"/>
                <a:stretch>
                  <a:fillRect l="-28571" r="-2857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/>
              <p:nvPr/>
            </p:nvSpPr>
            <p:spPr>
              <a:xfrm>
                <a:off x="2094143" y="2207268"/>
                <a:ext cx="162796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CH" sz="20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75D6944-DEA7-6C3B-E9BE-5EE1188BE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143" y="2207268"/>
                <a:ext cx="162796" cy="307777"/>
              </a:xfrm>
              <a:prstGeom prst="rect">
                <a:avLst/>
              </a:prstGeom>
              <a:blipFill>
                <a:blip r:embed="rId6"/>
                <a:stretch>
                  <a:fillRect l="-38462" r="-2307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EA55F29-2422-7FDC-EF75-F0B316A1C23A}"/>
              </a:ext>
            </a:extLst>
          </p:cNvPr>
          <p:cNvCxnSpPr>
            <a:cxnSpLocks/>
          </p:cNvCxnSpPr>
          <p:nvPr/>
        </p:nvCxnSpPr>
        <p:spPr>
          <a:xfrm flipH="1" flipV="1">
            <a:off x="2120228" y="2140645"/>
            <a:ext cx="280649" cy="2895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B506C5-5314-5CE9-7EB7-B65C7E96EA1F}"/>
              </a:ext>
            </a:extLst>
          </p:cNvPr>
          <p:cNvGrpSpPr/>
          <p:nvPr/>
        </p:nvGrpSpPr>
        <p:grpSpPr>
          <a:xfrm>
            <a:off x="2184054" y="2483705"/>
            <a:ext cx="157094" cy="1617691"/>
            <a:chOff x="683350" y="3537048"/>
            <a:chExt cx="157094" cy="1617691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ED6ADB0-E26A-FF98-ABC2-F037A876607C}"/>
                </a:ext>
              </a:extLst>
            </p:cNvPr>
            <p:cNvSpPr txBox="1"/>
            <p:nvPr/>
          </p:nvSpPr>
          <p:spPr>
            <a:xfrm>
              <a:off x="684953" y="3537048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98EEED0-ACF7-35C7-6059-39EC4D4606C1}"/>
                </a:ext>
              </a:extLst>
            </p:cNvPr>
            <p:cNvSpPr txBox="1"/>
            <p:nvPr/>
          </p:nvSpPr>
          <p:spPr>
            <a:xfrm>
              <a:off x="683350" y="3973686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D3778DA-306C-1389-AC5C-2A43F4630925}"/>
                </a:ext>
              </a:extLst>
            </p:cNvPr>
            <p:cNvSpPr txBox="1"/>
            <p:nvPr/>
          </p:nvSpPr>
          <p:spPr>
            <a:xfrm>
              <a:off x="684953" y="4410324"/>
              <a:ext cx="153888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G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D1A8AC8-53C6-D38B-715B-43816FC7BAED}"/>
                </a:ext>
              </a:extLst>
            </p:cNvPr>
            <p:cNvSpPr txBox="1"/>
            <p:nvPr/>
          </p:nvSpPr>
          <p:spPr>
            <a:xfrm>
              <a:off x="683350" y="4846962"/>
              <a:ext cx="157094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endParaRPr lang="en-CH" sz="2000" b="1" dirty="0">
                <a:solidFill>
                  <a:srgbClr val="ED7D31"/>
                </a:solidFill>
                <a:latin typeface="PT Mono" panose="02060509020205020204" pitchFamily="49" charset="77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688ECAFC-67BB-E2F7-6685-CF15812B2EDD}"/>
              </a:ext>
            </a:extLst>
          </p:cNvPr>
          <p:cNvSpPr txBox="1"/>
          <p:nvPr/>
        </p:nvSpPr>
        <p:spPr>
          <a:xfrm>
            <a:off x="2413365" y="4197621"/>
            <a:ext cx="282751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Dense DP Calculations</a:t>
            </a:r>
          </a:p>
        </p:txBody>
      </p:sp>
      <p:graphicFrame>
        <p:nvGraphicFramePr>
          <p:cNvPr id="101" name="Table 6">
            <a:extLst>
              <a:ext uri="{FF2B5EF4-FFF2-40B4-BE49-F238E27FC236}">
                <a16:creationId xmlns:a16="http://schemas.microsoft.com/office/drawing/2014/main" id="{5A7E017E-FF2D-7986-0C87-202007D1B769}"/>
              </a:ext>
            </a:extLst>
          </p:cNvPr>
          <p:cNvGraphicFramePr>
            <a:graphicFrameLocks noGrp="1" noChangeAspect="1"/>
          </p:cNvGraphicFramePr>
          <p:nvPr/>
        </p:nvGraphicFramePr>
        <p:xfrm>
          <a:off x="7126495" y="2430243"/>
          <a:ext cx="2852487" cy="1730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43">
                  <a:extLst>
                    <a:ext uri="{9D8B030D-6E8A-4147-A177-3AD203B41FA5}">
                      <a16:colId xmlns:a16="http://schemas.microsoft.com/office/drawing/2014/main" val="1390845092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1614140805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58524786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355693525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38375974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218623835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792475388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578146127"/>
                    </a:ext>
                  </a:extLst>
                </a:gridCol>
                <a:gridCol w="316943">
                  <a:extLst>
                    <a:ext uri="{9D8B030D-6E8A-4147-A177-3AD203B41FA5}">
                      <a16:colId xmlns:a16="http://schemas.microsoft.com/office/drawing/2014/main" val="970115843"/>
                    </a:ext>
                  </a:extLst>
                </a:gridCol>
              </a:tblGrid>
              <a:tr h="207116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0651753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chemeClr val="tx1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628550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184712"/>
                  </a:ext>
                </a:extLst>
              </a:tr>
              <a:tr h="388665"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CH" sz="200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>
                        <a:solidFill>
                          <a:srgbClr val="7030A0"/>
                        </a:solidFill>
                      </a:endParaRPr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CH" sz="2000" dirty="0"/>
                    </a:p>
                  </a:txBody>
                  <a:tcPr marL="127800" marR="127800" marT="63900" marB="63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978450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03B23D0-266B-843A-5193-098454B055E8}"/>
              </a:ext>
            </a:extLst>
          </p:cNvPr>
          <p:cNvGrpSpPr/>
          <p:nvPr/>
        </p:nvGrpSpPr>
        <p:grpSpPr>
          <a:xfrm>
            <a:off x="2425711" y="2101336"/>
            <a:ext cx="2809349" cy="274320"/>
            <a:chOff x="901710" y="3154680"/>
            <a:chExt cx="2809349" cy="274320"/>
          </a:xfrm>
        </p:grpSpPr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8CFA6A35-4832-920B-E362-441B1F732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710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E0ADFB40-79F4-5514-F5CE-D11D45BCF1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36739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9D2E9C50-9E68-6E92-4C8F-F53D2ABD08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8589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A2F55B-B2A6-2D50-9190-43AB2E1041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35468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BA76214F-4DD2-6E56-B2A1-104D2B0634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52347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68ADFF0-B536-0809-AB46-60E44BE6A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69226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15" name="Rounded Rectangle 114">
              <a:extLst>
                <a:ext uri="{FF2B5EF4-FFF2-40B4-BE49-F238E27FC236}">
                  <a16:creationId xmlns:a16="http://schemas.microsoft.com/office/drawing/2014/main" id="{E2BE61C4-3017-52B7-F215-959393AF5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6105" y="3154680"/>
              <a:ext cx="274320" cy="274320"/>
            </a:xfrm>
            <a:prstGeom prst="roundRect">
              <a:avLst/>
            </a:prstGeom>
            <a:solidFill>
              <a:srgbClr val="F2F2F2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02877A97-2ACE-1576-C298-053E428129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2984" y="3154680"/>
              <a:ext cx="274320" cy="274320"/>
            </a:xfrm>
            <a:prstGeom prst="roundRect">
              <a:avLst/>
            </a:prstGeom>
            <a:solidFill>
              <a:srgbClr val="F4E9D9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F719C799-777D-11B7-BB2F-158538C50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9863" y="3154680"/>
              <a:ext cx="274320" cy="274320"/>
            </a:xfrm>
            <a:prstGeom prst="roundRect">
              <a:avLst/>
            </a:prstGeom>
            <a:solidFill>
              <a:srgbClr val="E2F1DA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6A7FC8-7C04-6AB5-0A24-2C877522A853}"/>
              </a:ext>
            </a:extLst>
          </p:cNvPr>
          <p:cNvGrpSpPr/>
          <p:nvPr/>
        </p:nvGrpSpPr>
        <p:grpSpPr>
          <a:xfrm>
            <a:off x="6325157" y="1842515"/>
            <a:ext cx="4246428" cy="2755216"/>
            <a:chOff x="4801157" y="2726435"/>
            <a:chExt cx="4246428" cy="27552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/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kern="0"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sz="2000" b="1" i="1" ker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d>
                          <m:dPr>
                            <m:ctrlPr>
                              <a:rPr lang="en-US" sz="2000" b="1" i="1" ker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1" ker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e>
                        </m:d>
                      </m:oMath>
                    </m:oMathPara>
                  </a14:m>
                  <a:endParaRPr lang="en-CH" sz="2000" dirty="0"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3854D89-38C6-82E7-F4BC-11A78255D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1157" y="2726435"/>
                  <a:ext cx="552506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15909" b="-1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/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90EDF2AE-41EE-791E-ECE3-7E36241064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2338" y="2870087"/>
                  <a:ext cx="164592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8571" r="-35714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/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CH" sz="200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A309FDF7-27BE-26CF-DDB1-A38FCA421E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757" y="3091187"/>
                  <a:ext cx="162796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38462" r="-3076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9203895-50BB-3357-9E56-005E25A991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21841" y="3024565"/>
              <a:ext cx="280649" cy="28959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8086E12-1394-7E07-4559-184E446CE153}"/>
                </a:ext>
              </a:extLst>
            </p:cNvPr>
            <p:cNvSpPr txBox="1"/>
            <p:nvPr/>
          </p:nvSpPr>
          <p:spPr>
            <a:xfrm>
              <a:off x="4996220" y="5081541"/>
              <a:ext cx="4051365" cy="400110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ctr">
                <a:defRPr/>
              </a:pPr>
              <a:r>
                <a:rPr lang="en-US" sz="2000" b="1" dirty="0">
                  <a:solidFill>
                    <a:srgbClr val="4473C4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Sparse (Filtered) DP Calculations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A7E9C26-506F-AE73-710A-4336F78040CD}"/>
                </a:ext>
              </a:extLst>
            </p:cNvPr>
            <p:cNvGrpSpPr/>
            <p:nvPr/>
          </p:nvGrpSpPr>
          <p:grpSpPr>
            <a:xfrm>
              <a:off x="5629162" y="2985256"/>
              <a:ext cx="2809349" cy="274320"/>
              <a:chOff x="5629162" y="3167758"/>
              <a:chExt cx="2809349" cy="274320"/>
            </a:xfrm>
          </p:grpSpPr>
          <p:sp>
            <p:nvSpPr>
              <p:cNvPr id="119" name="Rounded Rectangle 118">
                <a:extLst>
                  <a:ext uri="{FF2B5EF4-FFF2-40B4-BE49-F238E27FC236}">
                    <a16:creationId xmlns:a16="http://schemas.microsoft.com/office/drawing/2014/main" id="{22A00FDB-8FE4-CEC0-0FF8-F2938C66F2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9162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  <p:sp>
            <p:nvSpPr>
              <p:cNvPr id="120" name="Rounded Rectangle 119">
                <a:extLst>
                  <a:ext uri="{FF2B5EF4-FFF2-40B4-BE49-F238E27FC236}">
                    <a16:creationId xmlns:a16="http://schemas.microsoft.com/office/drawing/2014/main" id="{32B59BC5-706A-1350-5830-6E210E7E8B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64191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21A5B04-E823-B990-C867-18A74BAC12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6041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2" name="Rounded Rectangle 121">
                <a:extLst>
                  <a:ext uri="{FF2B5EF4-FFF2-40B4-BE49-F238E27FC236}">
                    <a16:creationId xmlns:a16="http://schemas.microsoft.com/office/drawing/2014/main" id="{B2FB89F5-80AB-B031-792F-154A38AD31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62920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F0FF592A-3627-9BF7-6C7C-766FAA641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9799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  <p:sp>
            <p:nvSpPr>
              <p:cNvPr id="124" name="Rounded Rectangle 123">
                <a:extLst>
                  <a:ext uri="{FF2B5EF4-FFF2-40B4-BE49-F238E27FC236}">
                    <a16:creationId xmlns:a16="http://schemas.microsoft.com/office/drawing/2014/main" id="{293CA8D7-239A-451C-AA7B-75F5C24FE5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96678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  <p:sp>
            <p:nvSpPr>
              <p:cNvPr id="125" name="Rounded Rectangle 124">
                <a:extLst>
                  <a:ext uri="{FF2B5EF4-FFF2-40B4-BE49-F238E27FC236}">
                    <a16:creationId xmlns:a16="http://schemas.microsoft.com/office/drawing/2014/main" id="{A42110AA-30E0-E59B-4F54-FDA285DD0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13557" y="3167758"/>
                <a:ext cx="274320" cy="274320"/>
              </a:xfrm>
              <a:prstGeom prst="roundRect">
                <a:avLst/>
              </a:prstGeom>
              <a:solidFill>
                <a:srgbClr val="F2F2F2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sp>
            <p:nvSpPr>
              <p:cNvPr id="126" name="Rounded Rectangle 125">
                <a:extLst>
                  <a:ext uri="{FF2B5EF4-FFF2-40B4-BE49-F238E27FC236}">
                    <a16:creationId xmlns:a16="http://schemas.microsoft.com/office/drawing/2014/main" id="{BABFF416-87C4-A265-ACCE-142BF65134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30436" y="3167758"/>
                <a:ext cx="274320" cy="274320"/>
              </a:xfrm>
              <a:prstGeom prst="roundRect">
                <a:avLst/>
              </a:prstGeom>
              <a:solidFill>
                <a:srgbClr val="F4E9D9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</p:txBody>
          </p:sp>
          <p:sp>
            <p:nvSpPr>
              <p:cNvPr id="127" name="Rounded Rectangle 126">
                <a:extLst>
                  <a:ext uri="{FF2B5EF4-FFF2-40B4-BE49-F238E27FC236}">
                    <a16:creationId xmlns:a16="http://schemas.microsoft.com/office/drawing/2014/main" id="{9F27CEA9-3155-E6F1-740D-7833E6EFA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47315" y="3167758"/>
                <a:ext cx="274320" cy="274320"/>
              </a:xfrm>
              <a:prstGeom prst="roundRect">
                <a:avLst/>
              </a:prstGeom>
              <a:solidFill>
                <a:srgbClr val="E2F1DA"/>
              </a:solidFill>
              <a:ln w="2540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600847">
                  <a:defRPr/>
                </a:pPr>
                <a:r>
                  <a:rPr lang="en-US" sz="1600" b="1" kern="0" dirty="0">
                    <a:solidFill>
                      <a:prstClr val="black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452BD2-B029-BD2E-175F-3A279902940F}"/>
                </a:ext>
              </a:extLst>
            </p:cNvPr>
            <p:cNvGrpSpPr/>
            <p:nvPr/>
          </p:nvGrpSpPr>
          <p:grpSpPr>
            <a:xfrm>
              <a:off x="5383269" y="3367624"/>
              <a:ext cx="157094" cy="1617691"/>
              <a:chOff x="683350" y="3537048"/>
              <a:chExt cx="157094" cy="1617691"/>
            </a:xfrm>
          </p:grpSpPr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6ED5F6-FE07-0286-D75D-FBC61B30156A}"/>
                  </a:ext>
                </a:extLst>
              </p:cNvPr>
              <p:cNvSpPr txBox="1"/>
              <p:nvPr/>
            </p:nvSpPr>
            <p:spPr>
              <a:xfrm>
                <a:off x="684953" y="3537048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732A31AC-EAC9-93EA-D666-91AEDE311F09}"/>
                  </a:ext>
                </a:extLst>
              </p:cNvPr>
              <p:cNvSpPr txBox="1"/>
              <p:nvPr/>
            </p:nvSpPr>
            <p:spPr>
              <a:xfrm>
                <a:off x="683350" y="3973686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6EE2C09-76A2-2219-F439-CB402302F6A5}"/>
                  </a:ext>
                </a:extLst>
              </p:cNvPr>
              <p:cNvSpPr txBox="1"/>
              <p:nvPr/>
            </p:nvSpPr>
            <p:spPr>
              <a:xfrm>
                <a:off x="684953" y="4410324"/>
                <a:ext cx="15388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G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7D0FC1F7-9E9D-28E1-2277-C98B2A81B568}"/>
                  </a:ext>
                </a:extLst>
              </p:cNvPr>
              <p:cNvSpPr txBox="1"/>
              <p:nvPr/>
            </p:nvSpPr>
            <p:spPr>
              <a:xfrm>
                <a:off x="683350" y="4846962"/>
                <a:ext cx="15709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ED7D31"/>
                    </a:solidFill>
                    <a:latin typeface="PT Mono" panose="02060509020205020204" pitchFamily="49" charset="77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endParaRPr lang="en-CH" sz="2000" b="1" dirty="0">
                  <a:solidFill>
                    <a:srgbClr val="ED7D31"/>
                  </a:solidFill>
                  <a:latin typeface="PT Mono" panose="02060509020205020204" pitchFamily="49" charset="77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652B8D-06C5-90DF-0451-E1626E0FFFA3}"/>
              </a:ext>
            </a:extLst>
          </p:cNvPr>
          <p:cNvGrpSpPr/>
          <p:nvPr/>
        </p:nvGrpSpPr>
        <p:grpSpPr>
          <a:xfrm>
            <a:off x="5452023" y="2580605"/>
            <a:ext cx="1321134" cy="810573"/>
            <a:chOff x="3928023" y="3464524"/>
            <a:chExt cx="1321134" cy="810573"/>
          </a:xfrm>
        </p:grpSpPr>
        <p:sp>
          <p:nvSpPr>
            <p:cNvPr id="136" name="Striped Right Arrow 135">
              <a:extLst>
                <a:ext uri="{FF2B5EF4-FFF2-40B4-BE49-F238E27FC236}">
                  <a16:creationId xmlns:a16="http://schemas.microsoft.com/office/drawing/2014/main" id="{D3A23DF4-1DFE-46A6-A240-A5E9F37D6F26}"/>
                </a:ext>
              </a:extLst>
            </p:cNvPr>
            <p:cNvSpPr/>
            <p:nvPr/>
          </p:nvSpPr>
          <p:spPr>
            <a:xfrm>
              <a:off x="3928023" y="4083629"/>
              <a:ext cx="1321134" cy="191468"/>
            </a:xfrm>
            <a:prstGeom prst="stripedRightArrow">
              <a:avLst>
                <a:gd name="adj1" fmla="val 66433"/>
                <a:gd name="adj2" fmla="val 50000"/>
              </a:avLst>
            </a:prstGeom>
            <a:solidFill>
              <a:srgbClr val="447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CH" sz="2800" b="1" dirty="0">
                <a:solidFill>
                  <a:prstClr val="white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C783169-56A1-0C5B-6537-2F0A0F3ADABD}"/>
                </a:ext>
              </a:extLst>
            </p:cNvPr>
            <p:cNvSpPr txBox="1"/>
            <p:nvPr/>
          </p:nvSpPr>
          <p:spPr>
            <a:xfrm>
              <a:off x="4059396" y="3464524"/>
              <a:ext cx="105838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Filter by sorting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6FC0495-E528-2229-A461-88D1E7DE2926}"/>
              </a:ext>
            </a:extLst>
          </p:cNvPr>
          <p:cNvSpPr txBox="1"/>
          <p:nvPr/>
        </p:nvSpPr>
        <p:spPr>
          <a:xfrm>
            <a:off x="2090310" y="1051940"/>
            <a:ext cx="3473626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Observation: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Calculating the entire DP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is not needed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A248E6-741E-3ECD-4523-2BE49E1BCF9C}"/>
              </a:ext>
            </a:extLst>
          </p:cNvPr>
          <p:cNvSpPr txBox="1"/>
          <p:nvPr/>
        </p:nvSpPr>
        <p:spPr>
          <a:xfrm>
            <a:off x="6901156" y="4891983"/>
            <a:ext cx="3553833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</a:rPr>
              <a:t>Challenge:</a:t>
            </a:r>
            <a:br>
              <a:rPr lang="en-US" sz="2000" b="1" dirty="0">
                <a:solidFill>
                  <a:srgbClr val="C00700"/>
                </a:solidFill>
                <a:latin typeface="Avenir Next" panose="020B0503020202020204" pitchFamily="34" charset="0"/>
              </a:rPr>
            </a:br>
            <a:r>
              <a:rPr lang="en-US" sz="2000" b="1" dirty="0">
                <a:latin typeface="Avenir Next" panose="020B0503020202020204" pitchFamily="34" charset="0"/>
              </a:rPr>
              <a:t>Sorting is costly in hardware</a:t>
            </a:r>
            <a:endParaRPr lang="en-US" sz="2000" dirty="0">
              <a:latin typeface="Avenir Next" panose="020B0503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AE3B48E-2533-FDA3-AAAC-53D65903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03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SW: Reducing Unnecessary </a:t>
            </a:r>
            <a:r>
              <a:rPr lang="en-US" dirty="0">
                <a:latin typeface="Garamond" panose="02020404030301010803" pitchFamily="18" charset="0"/>
              </a:rPr>
              <a:t>C</a:t>
            </a:r>
            <a:r>
              <a:rPr lang="en-US" b="1" dirty="0">
                <a:latin typeface="Garamond" panose="02020404030301010803" pitchFamily="18" charset="0"/>
              </a:rPr>
              <a:t>omputations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2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FBBC405-CBC9-39B8-4B60-9441369D6779}"/>
              </a:ext>
            </a:extLst>
          </p:cNvPr>
          <p:cNvGrpSpPr/>
          <p:nvPr/>
        </p:nvGrpSpPr>
        <p:grpSpPr>
          <a:xfrm>
            <a:off x="4392041" y="2254909"/>
            <a:ext cx="3193562" cy="3336538"/>
            <a:chOff x="3271600" y="3322108"/>
            <a:chExt cx="3193562" cy="33365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49BF4C6-FB10-1F65-77D9-61DBD7EA7603}"/>
                </a:ext>
              </a:extLst>
            </p:cNvPr>
            <p:cNvSpPr/>
            <p:nvPr/>
          </p:nvSpPr>
          <p:spPr>
            <a:xfrm>
              <a:off x="3271600" y="3347352"/>
              <a:ext cx="3186441" cy="3279021"/>
            </a:xfrm>
            <a:prstGeom prst="roundRect">
              <a:avLst>
                <a:gd name="adj" fmla="val 7461"/>
              </a:avLst>
            </a:prstGeom>
            <a:solidFill>
              <a:srgbClr val="F0EEFB"/>
            </a:solidFill>
            <a:ln w="38100" cap="flat" cmpd="sng" algn="ctr">
              <a:solidFill>
                <a:srgbClr val="7C59F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600847">
                <a:defRPr/>
              </a:pPr>
              <a:endParaRPr lang="en-US" sz="1600" kern="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8D5BB4-31C3-F8EC-4D39-C0ECE3C4D671}"/>
                </a:ext>
              </a:extLst>
            </p:cNvPr>
            <p:cNvSpPr txBox="1"/>
            <p:nvPr/>
          </p:nvSpPr>
          <p:spPr>
            <a:xfrm>
              <a:off x="3934117" y="6320092"/>
              <a:ext cx="18614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Histogram Filter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CD2BDB4-9518-53F8-3C59-F4F0B81805FE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629996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FEBE91B-E5F1-9907-23EF-D0B2A43935B7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3912640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DF6EA4D-384B-7EEF-C109-331B6F4ED25C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36146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8799FC1-03D1-DF0E-3E21-33F662049B89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195285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F7F82-CE77-BB84-A4BB-1F3E460FFB04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4477929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C136F7-0967-46E9-4C62-3F2B3FAAAF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1601" y="4755368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A6708B-8B6E-78C2-B5FC-D8A36C29B9AD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5043217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FA1F7-0770-FC86-10DA-72DC6690DD33}"/>
                </a:ext>
              </a:extLst>
            </p:cNvPr>
            <p:cNvSpPr txBox="1"/>
            <p:nvPr/>
          </p:nvSpPr>
          <p:spPr>
            <a:xfrm>
              <a:off x="4202787" y="5155355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6F79925-86AA-BF7E-1245-7710D24FB59B}"/>
                </a:ext>
              </a:extLst>
            </p:cNvPr>
            <p:cNvCxnSpPr>
              <a:cxnSpLocks/>
            </p:cNvCxnSpPr>
            <p:nvPr/>
          </p:nvCxnSpPr>
          <p:spPr>
            <a:xfrm>
              <a:off x="3271601" y="6076131"/>
              <a:ext cx="3186440" cy="0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E93152-6823-E1EF-89BC-5FA4B840567A}"/>
                </a:ext>
              </a:extLst>
            </p:cNvPr>
            <p:cNvGrpSpPr/>
            <p:nvPr/>
          </p:nvGrpSpPr>
          <p:grpSpPr>
            <a:xfrm>
              <a:off x="3560843" y="3602993"/>
              <a:ext cx="1425390" cy="1481073"/>
              <a:chOff x="3560843" y="3602993"/>
              <a:chExt cx="1425390" cy="148107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6ABA48-0E7F-F8A8-1B60-C99E95F88352}"/>
                  </a:ext>
                </a:extLst>
              </p:cNvPr>
              <p:cNvSpPr txBox="1"/>
              <p:nvPr/>
            </p:nvSpPr>
            <p:spPr>
              <a:xfrm>
                <a:off x="3560843" y="3602993"/>
                <a:ext cx="53572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8, 9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BFFB1-0D57-720C-AEAB-9C9042B0FB55}"/>
                  </a:ext>
                </a:extLst>
              </p:cNvPr>
              <p:cNvSpPr txBox="1"/>
              <p:nvPr/>
            </p:nvSpPr>
            <p:spPr>
              <a:xfrm>
                <a:off x="3560843" y="3888623"/>
                <a:ext cx="760144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10, 14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B5A1B96-42A6-20E2-FBEA-8BCF828DE13A}"/>
                  </a:ext>
                </a:extLst>
              </p:cNvPr>
              <p:cNvSpPr txBox="1"/>
              <p:nvPr/>
            </p:nvSpPr>
            <p:spPr>
              <a:xfrm>
                <a:off x="3560843" y="4174253"/>
                <a:ext cx="1111202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15, 16, 18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C8ADCF-E710-2B75-976B-905653EC86EB}"/>
                  </a:ext>
                </a:extLst>
              </p:cNvPr>
              <p:cNvSpPr txBox="1"/>
              <p:nvPr/>
            </p:nvSpPr>
            <p:spPr>
              <a:xfrm>
                <a:off x="3560843" y="4459883"/>
                <a:ext cx="1425390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11, 20, 21, …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2D74969-5C59-B636-A11F-B6ED09423EAC}"/>
                  </a:ext>
                </a:extLst>
              </p:cNvPr>
              <p:cNvSpPr txBox="1"/>
              <p:nvPr/>
            </p:nvSpPr>
            <p:spPr>
              <a:xfrm>
                <a:off x="3560843" y="4745512"/>
                <a:ext cx="1410386" cy="33855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13, 17, 19, …</a:t>
                </a:r>
                <a:endPara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C0CADB-9CC8-2AF8-124F-A269B93F8A4F}"/>
                </a:ext>
              </a:extLst>
            </p:cNvPr>
            <p:cNvSpPr txBox="1"/>
            <p:nvPr/>
          </p:nvSpPr>
          <p:spPr>
            <a:xfrm>
              <a:off x="3748794" y="3322108"/>
              <a:ext cx="10695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CH" sz="1600" b="1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State</a:t>
              </a: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IDs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935747A-8C0A-9072-179B-DE3117DD0039}"/>
                </a:ext>
              </a:extLst>
            </p:cNvPr>
            <p:cNvSpPr txBox="1"/>
            <p:nvPr/>
          </p:nvSpPr>
          <p:spPr>
            <a:xfrm>
              <a:off x="5396375" y="3322108"/>
              <a:ext cx="8402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Range</a:t>
              </a:r>
              <a:endParaRPr lang="en-CH" sz="16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2EAB77B-F8E6-2588-B3EA-AB9A7CABCA45}"/>
                </a:ext>
              </a:extLst>
            </p:cNvPr>
            <p:cNvCxnSpPr>
              <a:cxnSpLocks/>
            </p:cNvCxnSpPr>
            <p:nvPr/>
          </p:nvCxnSpPr>
          <p:spPr>
            <a:xfrm>
              <a:off x="5261646" y="3347352"/>
              <a:ext cx="0" cy="282644"/>
            </a:xfrm>
            <a:prstGeom prst="line">
              <a:avLst/>
            </a:prstGeom>
            <a:ln w="25400">
              <a:solidFill>
                <a:srgbClr val="7C59F5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5E695C-EB45-EDCC-28A6-A0247ECA967B}"/>
                </a:ext>
              </a:extLst>
            </p:cNvPr>
            <p:cNvCxnSpPr>
              <a:cxnSpLocks/>
            </p:cNvCxnSpPr>
            <p:nvPr/>
          </p:nvCxnSpPr>
          <p:spPr>
            <a:xfrm>
              <a:off x="5261399" y="3629996"/>
              <a:ext cx="0" cy="2731471"/>
            </a:xfrm>
            <a:prstGeom prst="line">
              <a:avLst/>
            </a:prstGeom>
            <a:ln w="25400">
              <a:solidFill>
                <a:srgbClr val="7C59F5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B172E7-5830-4DA2-6F35-1D84B046727C}"/>
                </a:ext>
              </a:extLst>
            </p:cNvPr>
            <p:cNvSpPr txBox="1"/>
            <p:nvPr/>
          </p:nvSpPr>
          <p:spPr>
            <a:xfrm>
              <a:off x="5241750" y="3606916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1.00 – 0.94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8056E5-7D48-2D80-CF3F-5D56C8C916E5}"/>
                </a:ext>
              </a:extLst>
            </p:cNvPr>
            <p:cNvSpPr txBox="1"/>
            <p:nvPr/>
          </p:nvSpPr>
          <p:spPr>
            <a:xfrm>
              <a:off x="5241750" y="3889955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0.94 – 0.88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4C32008-3A91-35B6-D4FE-FB3402BE98D6}"/>
                </a:ext>
              </a:extLst>
            </p:cNvPr>
            <p:cNvSpPr txBox="1"/>
            <p:nvPr/>
          </p:nvSpPr>
          <p:spPr>
            <a:xfrm>
              <a:off x="5241750" y="4172993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0.88 – 0.82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29881-27B1-F475-9783-FCBEFC17CFE1}"/>
                </a:ext>
              </a:extLst>
            </p:cNvPr>
            <p:cNvSpPr txBox="1"/>
            <p:nvPr/>
          </p:nvSpPr>
          <p:spPr>
            <a:xfrm>
              <a:off x="5241750" y="4456034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0.82 – 0.76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8B1B20-DAD1-A9FD-F768-25D730377568}"/>
                </a:ext>
              </a:extLst>
            </p:cNvPr>
            <p:cNvSpPr txBox="1"/>
            <p:nvPr/>
          </p:nvSpPr>
          <p:spPr>
            <a:xfrm>
              <a:off x="5241750" y="4739072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0.76 – 0.70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4DB291-BABF-7126-ACE4-E9CB43F4DA05}"/>
                </a:ext>
              </a:extLst>
            </p:cNvPr>
            <p:cNvSpPr txBox="1"/>
            <p:nvPr/>
          </p:nvSpPr>
          <p:spPr>
            <a:xfrm>
              <a:off x="5241750" y="6049990"/>
              <a:ext cx="122341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0.06 – 0.00</a:t>
              </a:r>
              <a:endParaRPr lang="en-CH" sz="16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EB9AB1-1BB1-7FDF-3764-CCAFB05247AC}"/>
                </a:ext>
              </a:extLst>
            </p:cNvPr>
            <p:cNvSpPr txBox="1"/>
            <p:nvPr/>
          </p:nvSpPr>
          <p:spPr>
            <a:xfrm>
              <a:off x="5726347" y="5154052"/>
              <a:ext cx="2375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defRPr/>
              </a:pPr>
              <a:r>
                <a:rPr lang="en-CH" sz="1600" dirty="0">
                  <a:solidFill>
                    <a:prstClr val="black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2F6C35F-6697-8CF9-11CD-85F259FBEF7B}"/>
              </a:ext>
            </a:extLst>
          </p:cNvPr>
          <p:cNvSpPr/>
          <p:nvPr/>
        </p:nvSpPr>
        <p:spPr>
          <a:xfrm>
            <a:off x="4387467" y="3686910"/>
            <a:ext cx="3185053" cy="1601083"/>
          </a:xfrm>
          <a:prstGeom prst="roundRect">
            <a:avLst>
              <a:gd name="adj" fmla="val 0"/>
            </a:avLst>
          </a:prstGeom>
          <a:blipFill dpi="0" rotWithShape="1">
            <a:blip r:embed="rId4">
              <a:alphaModFix amt="73159"/>
            </a:blip>
            <a:srcRect/>
            <a:tile tx="0" ty="0" sx="100000" sy="100000" flip="none" algn="tl"/>
          </a:blipFill>
          <a:ln w="381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600847">
              <a:defRPr/>
            </a:pPr>
            <a:endParaRPr lang="en-US" sz="1600" kern="0" dirty="0">
              <a:solidFill>
                <a:prstClr val="black"/>
              </a:solidFill>
              <a:latin typeface="Avenir Next" panose="020B0503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9EC595F-64A9-49F7-A6D1-DD5B0174AD5F}"/>
              </a:ext>
            </a:extLst>
          </p:cNvPr>
          <p:cNvSpPr txBox="1"/>
          <p:nvPr/>
        </p:nvSpPr>
        <p:spPr>
          <a:xfrm>
            <a:off x="3527567" y="1187657"/>
            <a:ext cx="490485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b="1" dirty="0">
                <a:latin typeface="Avenir Next" panose="020B0503020202020204" pitchFamily="34" charset="0"/>
              </a:rPr>
              <a:t>Software co-design:</a:t>
            </a:r>
            <a:br>
              <a:rPr lang="en-US" sz="2000" b="1" dirty="0">
                <a:latin typeface="Avenir Next" panose="020B0503020202020204" pitchFamily="34" charset="0"/>
              </a:rPr>
            </a:br>
            <a:r>
              <a:rPr lang="en-US" sz="2000" dirty="0">
                <a:latin typeface="Avenir Next" panose="020B0503020202020204" pitchFamily="34" charset="0"/>
              </a:rPr>
              <a:t>Replace sorting with a cheaper filtering</a:t>
            </a:r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30D0D03B-001D-553E-CA80-87CDFFD7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3382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</a:rPr>
              <a:t>Putting the Optimizations Together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7E9D14-ADB7-81AB-CC8B-4C7EAC650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390" y="2287270"/>
            <a:ext cx="6181223" cy="390779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6C183F8-DABC-4768-C360-A06A8BA272B9}"/>
              </a:ext>
            </a:extLst>
          </p:cNvPr>
          <p:cNvSpPr/>
          <p:nvPr/>
        </p:nvSpPr>
        <p:spPr>
          <a:xfrm>
            <a:off x="2025833" y="1052462"/>
            <a:ext cx="8140337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Effectively implementing the hardware and software optimizations</a:t>
            </a:r>
            <a:b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improve performance and reduce power requirements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2EC18B8-8C1D-6236-F2B9-D63E95ED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68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9442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CA3957-3011-0FF4-FBB2-7F262B73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69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C21E04-79A9-A5A0-94E9-9824A86DC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ApHMM in a Complete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1DF0F5-AB8B-604C-2DCD-C286CF98A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2657306"/>
            <a:ext cx="5812790" cy="363126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4E206C5-01F3-763A-AFB0-9CD328D731A3}"/>
              </a:ext>
            </a:extLst>
          </p:cNvPr>
          <p:cNvSpPr/>
          <p:nvPr/>
        </p:nvSpPr>
        <p:spPr>
          <a:xfrm>
            <a:off x="2971800" y="1161280"/>
            <a:ext cx="6248400" cy="1048513"/>
          </a:xfrm>
          <a:prstGeom prst="roundRect">
            <a:avLst/>
          </a:prstGeom>
          <a:solidFill>
            <a:srgbClr val="E5EFFF"/>
          </a:solidFill>
          <a:ln w="31750" cap="flat" cmpd="sng" algn="ctr">
            <a:solidFill>
              <a:srgbClr val="4473C4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specialized task can be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offloaded</a:t>
            </a:r>
            <a:b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an accelerator</a:t>
            </a:r>
            <a:r>
              <a:rPr lang="en-GB" sz="2000" b="1" dirty="0">
                <a:solidFill>
                  <a:prstClr val="black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whenever needed</a:t>
            </a:r>
          </a:p>
        </p:txBody>
      </p:sp>
    </p:spTree>
    <p:extLst>
      <p:ext uri="{BB962C8B-B14F-4D97-AF65-F5344CB8AC3E}">
        <p14:creationId xmlns:p14="http://schemas.microsoft.com/office/powerpoint/2010/main" val="409215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DE03C-5A8C-D86C-421E-ED878AD3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kern="0" dirty="0">
                <a:ea typeface="Arial" pitchFamily="-107" charset="0"/>
                <a:cs typeface="Arial" pitchFamily="-107" charset="0"/>
              </a:rPr>
              <a:t>We need to co-design</a:t>
            </a:r>
            <a:br>
              <a:rPr lang="en-US" sz="5400" kern="0" dirty="0">
                <a:ea typeface="Arial" pitchFamily="-107" charset="0"/>
                <a:cs typeface="Arial" pitchFamily="-107" charset="0"/>
              </a:rPr>
            </a:br>
            <a:r>
              <a:rPr lang="en-US" sz="5400" kern="0" dirty="0">
                <a:solidFill>
                  <a:srgbClr val="4473C4"/>
                </a:solidFill>
                <a:ea typeface="Arial" pitchFamily="-107" charset="0"/>
                <a:cs typeface="Arial" pitchFamily="-107" charset="0"/>
              </a:rPr>
              <a:t>algorithms</a:t>
            </a:r>
            <a:r>
              <a:rPr lang="en-US" sz="5400" kern="0" dirty="0">
                <a:ea typeface="Arial" pitchFamily="-107" charset="0"/>
                <a:cs typeface="Arial" pitchFamily="-107" charset="0"/>
              </a:rPr>
              <a:t> and </a:t>
            </a:r>
            <a:r>
              <a:rPr lang="en-US" sz="5400" kern="0" dirty="0">
                <a:solidFill>
                  <a:srgbClr val="4473C4"/>
                </a:solidFill>
                <a:ea typeface="Arial" pitchFamily="-107" charset="0"/>
                <a:cs typeface="Arial" pitchFamily="-107" charset="0"/>
              </a:rPr>
              <a:t>architecture</a:t>
            </a:r>
            <a:br>
              <a:rPr lang="en-US" sz="5400" kern="0" dirty="0">
                <a:ea typeface="Arial" pitchFamily="-107" charset="0"/>
                <a:cs typeface="Arial" pitchFamily="-107" charset="0"/>
              </a:rPr>
            </a:br>
            <a:r>
              <a:rPr lang="en-US" sz="5400" kern="0" dirty="0">
                <a:ea typeface="Arial" pitchFamily="-107" charset="0"/>
                <a:cs typeface="Arial" pitchFamily="-107" charset="0"/>
              </a:rPr>
              <a:t>to </a:t>
            </a:r>
            <a:r>
              <a:rPr lang="en-US" sz="5400" kern="0" dirty="0">
                <a:solidFill>
                  <a:srgbClr val="10813D"/>
                </a:solidFill>
                <a:ea typeface="Arial" pitchFamily="-107" charset="0"/>
                <a:cs typeface="Arial" pitchFamily="-107" charset="0"/>
              </a:rPr>
              <a:t>handle data well</a:t>
            </a:r>
            <a:endParaRPr lang="en-US" sz="5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7EB9BD-FE99-D8D5-FCB6-88850071C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4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0" bIns="45720" rtlCol="0" anchor="ctr">
            <a:normAutofit/>
          </a:bodyPr>
          <a:lstStyle/>
          <a:p>
            <a:r>
              <a:rPr lang="en-US" dirty="0"/>
              <a:t>Key Results: </a:t>
            </a:r>
            <a:r>
              <a:rPr lang="en-US" b="1" dirty="0">
                <a:latin typeface="Garamond" panose="02020404030301010803" pitchFamily="18" charset="0"/>
              </a:rPr>
              <a:t>Performance</a:t>
            </a:r>
          </a:p>
        </p:txBody>
      </p:sp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5E2F368-E37B-2AB0-9D03-78C01F859F60}"/>
              </a:ext>
            </a:extLst>
          </p:cNvPr>
          <p:cNvSpPr/>
          <p:nvPr/>
        </p:nvSpPr>
        <p:spPr>
          <a:xfrm>
            <a:off x="2007871" y="4924555"/>
            <a:ext cx="8209433" cy="1384927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Specialized design enables computation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two orders of magnitude faster:</a:t>
            </a:r>
          </a:p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 data flow with reduced latency and improved parallelism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9E0B645-0F6B-8038-DB06-DC20B4B300F7}"/>
              </a:ext>
            </a:extLst>
          </p:cNvPr>
          <p:cNvGraphicFramePr/>
          <p:nvPr/>
        </p:nvGraphicFramePr>
        <p:xfrm>
          <a:off x="3107939" y="758601"/>
          <a:ext cx="5976122" cy="396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8A90942-84EF-551F-9CB6-F7A498246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96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5">
            <a:extLst>
              <a:ext uri="{FF2B5EF4-FFF2-40B4-BE49-F238E27FC236}">
                <a16:creationId xmlns:a16="http://schemas.microsoft.com/office/drawing/2014/main" id="{C40B1AF2-67D8-90CB-6B4E-DE2B0C50DCA1}"/>
              </a:ext>
            </a:extLst>
          </p:cNvPr>
          <p:cNvSpPr txBox="1">
            <a:spLocks/>
          </p:cNvSpPr>
          <p:nvPr/>
        </p:nvSpPr>
        <p:spPr>
          <a:xfrm>
            <a:off x="1679488" y="897394"/>
            <a:ext cx="8833024" cy="5380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2" indent="-171442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1pPr>
            <a:lvl2pPr marL="51432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2pPr>
            <a:lvl3pPr marL="857207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3pPr>
            <a:lvl4pPr marL="1200090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4pPr>
            <a:lvl5pPr marL="1542974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Quire Sans" panose="020B0502040400020003" pitchFamily="34" charset="0"/>
                <a:ea typeface="Verdana" panose="020B0604030504040204" pitchFamily="34" charset="0"/>
                <a:cs typeface="Quire Sans" panose="020B0502040400020003" pitchFamily="34" charset="0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  <a:defRPr/>
            </a:pPr>
            <a:endParaRPr lang="en-US" sz="2000" b="1" dirty="0">
              <a:solidFill>
                <a:srgbClr val="4472C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9536EF3-7202-C107-31B7-70245F333A5B}"/>
              </a:ext>
            </a:extLst>
          </p:cNvPr>
          <p:cNvSpPr/>
          <p:nvPr/>
        </p:nvSpPr>
        <p:spPr>
          <a:xfrm>
            <a:off x="2347241" y="4761870"/>
            <a:ext cx="7497518" cy="1656830"/>
          </a:xfrm>
          <a:prstGeom prst="roundRect">
            <a:avLst/>
          </a:prstGeom>
          <a:solidFill>
            <a:srgbClr val="E4F2DE"/>
          </a:solidFill>
          <a:ln w="31750" cap="flat" cmpd="sng" algn="ctr">
            <a:solidFill>
              <a:srgbClr val="10813B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1600847"/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…and a significant reduction in energy consumption</a:t>
            </a:r>
            <a:b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up to three orders of magnitude:</a:t>
            </a:r>
            <a:br>
              <a:rPr lang="en-US" sz="2000" b="1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10813D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simpler hardware with a minimized off-chip memory accesses and data movement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44D9EB0-48F6-0CED-0473-462C6393A8E3}"/>
              </a:ext>
            </a:extLst>
          </p:cNvPr>
          <p:cNvGraphicFramePr/>
          <p:nvPr/>
        </p:nvGraphicFramePr>
        <p:xfrm>
          <a:off x="3107939" y="797164"/>
          <a:ext cx="5976122" cy="3964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62CDC73A-BFD0-D74C-896B-224377AB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Results: Energy Consumption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0543827-1AE9-5907-A22F-BC8AFD3D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133" y="6510727"/>
            <a:ext cx="847359" cy="365125"/>
          </a:xfrm>
        </p:spPr>
        <p:txBody>
          <a:bodyPr/>
          <a:lstStyle/>
          <a:p>
            <a:fld id="{926C5CFF-FC03-5F4C-B716-CBEBB43E48DE}" type="slidenum">
              <a:rPr lang="en-US" smtClean="0"/>
              <a:t>71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35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43BB-F0BE-3666-2B62-CD793633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EE2887-F65A-4AAE-4BA1-9F36BC85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3F1D1-C7D1-6506-7307-15D5CE38A0CF}"/>
              </a:ext>
            </a:extLst>
          </p:cNvPr>
          <p:cNvSpPr txBox="1">
            <a:spLocks/>
          </p:cNvSpPr>
          <p:nvPr/>
        </p:nvSpPr>
        <p:spPr>
          <a:xfrm>
            <a:off x="1524000" y="2071709"/>
            <a:ext cx="9144000" cy="271458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800" dirty="0">
                <a:solidFill>
                  <a:srgbClr val="4473C4"/>
                </a:solidFill>
              </a:rPr>
              <a:t>Specialization Provides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Significant Performance</a:t>
            </a:r>
            <a:br>
              <a:rPr lang="en-US" sz="4800" dirty="0">
                <a:solidFill>
                  <a:srgbClr val="4473C4"/>
                </a:solidFill>
              </a:rPr>
            </a:br>
            <a:r>
              <a:rPr lang="en-US" sz="4800" dirty="0">
                <a:solidFill>
                  <a:srgbClr val="4473C4"/>
                </a:solidFill>
              </a:rPr>
              <a:t>and Energy Benefits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64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D318A-3659-4ED2-882A-B5ECB0BE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0960A-A984-E982-ACEC-995BA75F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73</a:t>
            </a:fld>
            <a:endParaRPr lang="en-US" dirty="0"/>
          </a:p>
        </p:txBody>
      </p:sp>
      <p:sp>
        <p:nvSpPr>
          <p:cNvPr id="87" name="Title 86">
            <a:extLst>
              <a:ext uri="{FF2B5EF4-FFF2-40B4-BE49-F238E27FC236}">
                <a16:creationId xmlns:a16="http://schemas.microsoft.com/office/drawing/2014/main" id="{47ECA140-1E4C-C150-573F-F7BC5A53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Talk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2BD37E-E7E8-155B-8703-2B90DB8E46C1}"/>
              </a:ext>
            </a:extLst>
          </p:cNvPr>
          <p:cNvGrpSpPr/>
          <p:nvPr/>
        </p:nvGrpSpPr>
        <p:grpSpPr>
          <a:xfrm>
            <a:off x="2765502" y="938593"/>
            <a:ext cx="6660996" cy="777240"/>
            <a:chOff x="2005631" y="5061765"/>
            <a:chExt cx="6660996" cy="77724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336AA8B-540A-0619-0599-36FEA9434B22}"/>
                </a:ext>
              </a:extLst>
            </p:cNvPr>
            <p:cNvSpPr/>
            <p:nvPr/>
          </p:nvSpPr>
          <p:spPr>
            <a:xfrm>
              <a:off x="2005631" y="5092761"/>
              <a:ext cx="66609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20E0AC-2A38-C398-DACC-632B5F616E80}"/>
                </a:ext>
              </a:extLst>
            </p:cNvPr>
            <p:cNvGrpSpPr/>
            <p:nvPr/>
          </p:nvGrpSpPr>
          <p:grpSpPr>
            <a:xfrm>
              <a:off x="2086095" y="5061765"/>
              <a:ext cx="6520021" cy="777240"/>
              <a:chOff x="2349408" y="5061765"/>
              <a:chExt cx="6520021" cy="77724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291F38-D033-64CE-3B31-7CD662308537}"/>
                  </a:ext>
                </a:extLst>
              </p:cNvPr>
              <p:cNvSpPr/>
              <p:nvPr/>
            </p:nvSpPr>
            <p:spPr>
              <a:xfrm>
                <a:off x="3127659" y="5292074"/>
                <a:ext cx="5741770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Significant computation and energy overhead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8" name="Graphic 17" descr="Clock with solid fill">
                <a:extLst>
                  <a:ext uri="{FF2B5EF4-FFF2-40B4-BE49-F238E27FC236}">
                    <a16:creationId xmlns:a16="http://schemas.microsoft.com/office/drawing/2014/main" id="{80FA9ADF-2945-8B5E-7120-186885ED7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349408" y="5061765"/>
                <a:ext cx="777240" cy="777240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B17D1C-F483-2E94-58A1-A92F2285887A}"/>
              </a:ext>
            </a:extLst>
          </p:cNvPr>
          <p:cNvGrpSpPr/>
          <p:nvPr/>
        </p:nvGrpSpPr>
        <p:grpSpPr>
          <a:xfrm>
            <a:off x="3180052" y="1984477"/>
            <a:ext cx="5831896" cy="777240"/>
            <a:chOff x="1733141" y="5922552"/>
            <a:chExt cx="5831896" cy="77724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4CDC2A36-1CB7-2BA4-973E-5385D023F7AE}"/>
                </a:ext>
              </a:extLst>
            </p:cNvPr>
            <p:cNvSpPr/>
            <p:nvPr/>
          </p:nvSpPr>
          <p:spPr>
            <a:xfrm>
              <a:off x="1733141" y="5953548"/>
              <a:ext cx="5831896" cy="715249"/>
            </a:xfrm>
            <a:prstGeom prst="roundRect">
              <a:avLst/>
            </a:prstGeom>
            <a:solidFill>
              <a:srgbClr val="FFE0D6"/>
            </a:solidFill>
            <a:ln w="19050" cap="flat" cmpd="sng" algn="ctr">
              <a:solidFill>
                <a:srgbClr val="C00600"/>
              </a:solidFill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 defTabSz="1600847"/>
              <a:endParaRPr lang="en-US" sz="1000" b="1" kern="0" dirty="0">
                <a:solidFill>
                  <a:srgbClr val="C00600"/>
                </a:solidFill>
                <a:latin typeface="Avenir Next" panose="020B05030202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9F7ED56-8EE3-A88C-93B2-D3BB2065A1F7}"/>
                </a:ext>
              </a:extLst>
            </p:cNvPr>
            <p:cNvGrpSpPr/>
            <p:nvPr/>
          </p:nvGrpSpPr>
          <p:grpSpPr>
            <a:xfrm>
              <a:off x="1830978" y="5922552"/>
              <a:ext cx="5636222" cy="777240"/>
              <a:chOff x="2349408" y="5922552"/>
              <a:chExt cx="5636222" cy="777240"/>
            </a:xfrm>
          </p:grpSpPr>
          <p:pic>
            <p:nvPicPr>
              <p:cNvPr id="23" name="Graphic 22" descr="Harvey Balls 20% outline">
                <a:extLst>
                  <a:ext uri="{FF2B5EF4-FFF2-40B4-BE49-F238E27FC236}">
                    <a16:creationId xmlns:a16="http://schemas.microsoft.com/office/drawing/2014/main" id="{FB017CA1-4B53-9BC9-434E-E71151C9BE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349408" y="5922552"/>
                <a:ext cx="777240" cy="777240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950516F-FB02-BD40-554E-63CDE4E484E0}"/>
                  </a:ext>
                </a:extLst>
              </p:cNvPr>
              <p:cNvSpPr/>
              <p:nvPr/>
            </p:nvSpPr>
            <p:spPr>
              <a:xfrm>
                <a:off x="3130054" y="6159554"/>
                <a:ext cx="4855576" cy="30777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2000" b="1" dirty="0">
                    <a:solidFill>
                      <a:srgbClr val="C00600"/>
                    </a:solidFill>
                    <a:latin typeface="Avenir Next" panose="020B05030202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Limited accuracy and application scope</a:t>
                </a:r>
                <a:endParaRPr lang="en-US" sz="2000" dirty="0"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A596D2-B3FA-CBE4-A142-3D91622754BD}"/>
              </a:ext>
            </a:extLst>
          </p:cNvPr>
          <p:cNvGrpSpPr/>
          <p:nvPr/>
        </p:nvGrpSpPr>
        <p:grpSpPr>
          <a:xfrm>
            <a:off x="3951957" y="2965948"/>
            <a:ext cx="4288087" cy="3266403"/>
            <a:chOff x="4753823" y="2868214"/>
            <a:chExt cx="4288087" cy="326640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C1CCBC3-5A2A-B398-E671-D89D68FF50F7}"/>
                </a:ext>
              </a:extLst>
            </p:cNvPr>
            <p:cNvGrpSpPr/>
            <p:nvPr/>
          </p:nvGrpSpPr>
          <p:grpSpPr>
            <a:xfrm>
              <a:off x="4753823" y="2868214"/>
              <a:ext cx="4288087" cy="3266403"/>
              <a:chOff x="4753823" y="2868214"/>
              <a:chExt cx="4288087" cy="3266403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F2212720-D3D9-FB52-8716-E36060EA937F}"/>
                  </a:ext>
                </a:extLst>
              </p:cNvPr>
              <p:cNvSpPr/>
              <p:nvPr/>
            </p:nvSpPr>
            <p:spPr>
              <a:xfrm>
                <a:off x="4753823" y="2868214"/>
                <a:ext cx="4288087" cy="3266403"/>
              </a:xfrm>
              <a:prstGeom prst="roundRect">
                <a:avLst>
                  <a:gd name="adj" fmla="val 8474"/>
                </a:avLst>
              </a:prstGeom>
              <a:solidFill>
                <a:srgbClr val="F2EEFD"/>
              </a:solidFill>
              <a:ln w="31750" cap="flat" cmpd="sng" algn="ctr">
                <a:solidFill>
                  <a:srgbClr val="7030A0"/>
                </a:solidFill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 defTabSz="1600847"/>
                <a:endParaRPr lang="en-US" sz="1050" b="1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12D2DBF-BC65-3ED3-D9A6-8C240B157A78}"/>
                  </a:ext>
                </a:extLst>
              </p:cNvPr>
              <p:cNvSpPr/>
              <p:nvPr/>
            </p:nvSpPr>
            <p:spPr>
              <a:xfrm>
                <a:off x="4884917" y="3140096"/>
                <a:ext cx="4024012" cy="561692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>
                <a:spAutoFit/>
              </a:bodyPr>
              <a:lstStyle/>
              <a:p>
                <a:pPr algn="ctr"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Algorithm &amp; Hardware Design</a:t>
                </a:r>
                <a:b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srgbClr val="7030A0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for AI in Genome Analysis</a:t>
                </a:r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F9C71EB9-EB44-FC7A-1C55-516A31834DAB}"/>
                </a:ext>
              </a:extLst>
            </p:cNvPr>
            <p:cNvGrpSpPr/>
            <p:nvPr/>
          </p:nvGrpSpPr>
          <p:grpSpPr>
            <a:xfrm>
              <a:off x="5676073" y="4017347"/>
              <a:ext cx="2720760" cy="1280351"/>
              <a:chOff x="6102354" y="2630945"/>
              <a:chExt cx="2720760" cy="1280351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957A521-A44E-6AED-024F-E74BA0FE9C33}"/>
                  </a:ext>
                </a:extLst>
              </p:cNvPr>
              <p:cNvSpPr/>
              <p:nvPr/>
            </p:nvSpPr>
            <p:spPr>
              <a:xfrm>
                <a:off x="6102354" y="2630945"/>
                <a:ext cx="2720760" cy="1280351"/>
              </a:xfrm>
              <a:prstGeom prst="rect">
                <a:avLst/>
              </a:prstGeom>
              <a:no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defTabSz="685766">
                  <a:lnSpc>
                    <a:spcPct val="90000"/>
                  </a:lnSpc>
                  <a:spcBef>
                    <a:spcPts val="750"/>
                  </a:spcBef>
                </a:pP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ApHMM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(TACO'24 &amp;</a:t>
                </a:r>
                <a:b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</a:br>
                <a:r>
                  <a:rPr lang="en-US" sz="2000" b="1" dirty="0">
                    <a:solidFill>
                      <a:prstClr val="black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	HiPEAC'24)</a:t>
                </a:r>
              </a:p>
              <a:p>
                <a:pPr marL="0" lvl="1" defTabSz="685766">
                  <a:lnSpc>
                    <a:spcPct val="90000"/>
                  </a:lnSpc>
                </a:pPr>
                <a:r>
                  <a:rPr lang="en-US" sz="1600" b="1" i="1" dirty="0">
                    <a:solidFill>
                      <a:schemeClr val="tx1"/>
                    </a:solidFill>
                    <a:latin typeface="Avenir Next" panose="020B0503020202020204" pitchFamily="34" charset="0"/>
                    <a:ea typeface="Verdana" panose="020B0604030504040204" pitchFamily="34" charset="0"/>
                    <a:cs typeface="Quire Sans" panose="020B0502040400020003" pitchFamily="34" charset="0"/>
                  </a:rPr>
                  <a:t>Accelerating ML operations in Genome Graphs</a:t>
                </a:r>
              </a:p>
            </p:txBody>
          </p:sp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70A779FB-411F-E9B9-5CDA-13808872A0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200000" flipH="1">
                <a:off x="6152050" y="2745753"/>
                <a:ext cx="574495" cy="5760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954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6033DA-BEE3-D320-622E-749A23AFD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 b="1" dirty="0"/>
              <a:t>many ways to utilize AI in genomics</a:t>
            </a:r>
            <a:r>
              <a:rPr lang="en-US" dirty="0"/>
              <a:t> (and life sciences more broadly)</a:t>
            </a:r>
          </a:p>
          <a:p>
            <a:pPr lvl="1"/>
            <a:r>
              <a:rPr lang="en-US" dirty="0"/>
              <a:t>We only scratched the surface of those applications today</a:t>
            </a:r>
          </a:p>
          <a:p>
            <a:endParaRPr lang="en-US" dirty="0"/>
          </a:p>
          <a:p>
            <a:r>
              <a:rPr lang="en-US" dirty="0"/>
              <a:t>It is critical to </a:t>
            </a:r>
            <a:r>
              <a:rPr lang="en-US" b="1" dirty="0"/>
              <a:t>consider the requirements of your application</a:t>
            </a:r>
          </a:p>
          <a:p>
            <a:pPr lvl="1"/>
            <a:r>
              <a:rPr lang="en-US" dirty="0"/>
              <a:t>Portable? Low latency? Highest accuracy?</a:t>
            </a:r>
          </a:p>
          <a:p>
            <a:endParaRPr lang="en-US" dirty="0"/>
          </a:p>
          <a:p>
            <a:r>
              <a:rPr lang="en-US" dirty="0"/>
              <a:t>It is critical to </a:t>
            </a:r>
            <a:r>
              <a:rPr lang="en-US" b="1" dirty="0"/>
              <a:t>consider the limitations of your system</a:t>
            </a:r>
          </a:p>
          <a:p>
            <a:pPr lvl="1"/>
            <a:r>
              <a:rPr lang="en-US" dirty="0"/>
              <a:t>And integrate these limitations in the analysis</a:t>
            </a:r>
          </a:p>
          <a:p>
            <a:endParaRPr lang="en-US" dirty="0"/>
          </a:p>
          <a:p>
            <a:r>
              <a:rPr lang="en-US" b="1" dirty="0"/>
              <a:t>Data movement</a:t>
            </a:r>
            <a:r>
              <a:rPr lang="en-US" dirty="0"/>
              <a:t> will continue to be a major system bottleneck</a:t>
            </a:r>
          </a:p>
          <a:p>
            <a:pPr lvl="1"/>
            <a:r>
              <a:rPr lang="en-US" dirty="0"/>
              <a:t>Generating biological data is getting faster and cheaper</a:t>
            </a:r>
          </a:p>
          <a:p>
            <a:endParaRPr lang="en-US" dirty="0"/>
          </a:p>
          <a:p>
            <a:r>
              <a:rPr lang="en-US" b="1" dirty="0"/>
              <a:t>Many future opportunities exists with emerging technologies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753BD7-5638-6619-EEA5-D1898D5C1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F1FAF-B778-1979-81E6-4917E2AC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2509F-B0DB-1035-3E16-D1A773661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37774C-14CC-7FC5-DA2F-D1D59B57B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Collaborators: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Funding agencies and industry sponsors:</a:t>
            </a:r>
          </a:p>
          <a:p>
            <a:pPr lvl="1"/>
            <a:r>
              <a:rPr lang="en-US" dirty="0" err="1"/>
              <a:t>BioPIM</a:t>
            </a:r>
            <a:r>
              <a:rPr lang="en-US" dirty="0"/>
              <a:t>, SNSF, Intel, Google, Huawei, Microsoft, VMware, and SRC</a:t>
            </a:r>
          </a:p>
          <a:p>
            <a:endParaRPr lang="en-US" sz="2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318EC8-08EF-BCDE-EF0E-1380E603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75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FD0CE5-1894-2559-E697-625D3018E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991C61-08EA-6AAF-9645-42389A8D73F5}"/>
              </a:ext>
            </a:extLst>
          </p:cNvPr>
          <p:cNvGrpSpPr/>
          <p:nvPr/>
        </p:nvGrpSpPr>
        <p:grpSpPr>
          <a:xfrm>
            <a:off x="1740309" y="1103922"/>
            <a:ext cx="8888520" cy="2202377"/>
            <a:chOff x="216309" y="1010933"/>
            <a:chExt cx="8888520" cy="220237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8FAD5E-84BE-A3E3-B969-F007ABB91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773" y="1226320"/>
              <a:ext cx="1600570" cy="382136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6AB2CB6A-D242-E0EF-D0F9-FE79E37F1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487" y="1209850"/>
              <a:ext cx="2284634" cy="380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A5F3340-C307-DDD0-4DD1-58F3DCC78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16309" y="1226320"/>
              <a:ext cx="1763526" cy="3392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6D37D2-4B1A-320A-96DE-3605598AF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" y="1933153"/>
              <a:ext cx="1142454" cy="114245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8F4E8E4-D4C4-0186-FBDA-B1EE846FC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35985" y="1933153"/>
              <a:ext cx="1142454" cy="114245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B37F59-D3C4-3925-F0BE-771C1EC4FF98}"/>
                </a:ext>
              </a:extLst>
            </p:cNvPr>
            <p:cNvGrpSpPr/>
            <p:nvPr/>
          </p:nvGrpSpPr>
          <p:grpSpPr>
            <a:xfrm>
              <a:off x="3309714" y="1795450"/>
              <a:ext cx="2058938" cy="1417860"/>
              <a:chOff x="2948010" y="3231517"/>
              <a:chExt cx="2058938" cy="141786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42B402B-65B2-4DD7-5EDF-734385B716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8010" y="3231517"/>
                <a:ext cx="1349477" cy="52479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0BFCB39-3CC5-CEE5-A17A-4FDC72B6C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469" y="3803579"/>
                <a:ext cx="2001479" cy="845798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D45A7B0-AB8B-DDA4-07EC-D20E07040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746" y="1846307"/>
              <a:ext cx="1316147" cy="1316147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9CD2317-AFFA-A805-5037-6F605F3B35F0}"/>
                </a:ext>
              </a:extLst>
            </p:cNvPr>
            <p:cNvGrpSpPr/>
            <p:nvPr/>
          </p:nvGrpSpPr>
          <p:grpSpPr>
            <a:xfrm>
              <a:off x="7108303" y="1989022"/>
              <a:ext cx="1755818" cy="1049591"/>
              <a:chOff x="6123650" y="3176887"/>
              <a:chExt cx="1755818" cy="104959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28C0892-ECFB-8D71-7E98-0720A6781D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3321" y="3176887"/>
                <a:ext cx="1316147" cy="400945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97D86B9-93D9-841C-BBCF-78F3BFD75F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293" b="28819"/>
              <a:stretch/>
            </p:blipFill>
            <p:spPr>
              <a:xfrm>
                <a:off x="6123650" y="3825533"/>
                <a:ext cx="1546559" cy="400945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103F7F7-4708-1738-AB6F-AB56455EB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57" b="24230"/>
            <a:stretch/>
          </p:blipFill>
          <p:spPr>
            <a:xfrm>
              <a:off x="6736994" y="1010933"/>
              <a:ext cx="2367835" cy="74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2201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0599-08B7-D3E7-FD9A-16587565B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FC6AC7-7D05-A069-7C12-B8A3732A7E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via Algorithm-Architecture Co-Design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01CFD-E8D3-7463-2B1B-052CF11239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Accelerating AI-Driven Genome Analysis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812EA-BACD-6FE4-0B87-9FAB6D49CC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ea typeface="Tahoma" panose="020B0604030504040204" pitchFamily="34" charset="0"/>
              </a:rPr>
              <a:t>Can Firtina | </a:t>
            </a:r>
            <a:r>
              <a:rPr lang="en-US" dirty="0">
                <a:ea typeface="Tahoma" panose="020B0604030504040204" pitchFamily="34" charset="0"/>
                <a:hlinkClick r:id="rId3"/>
              </a:rPr>
              <a:t>canfirtina@gmail.com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EEBD4-E148-4030-1670-2827062297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0" dirty="0">
                <a:solidFill>
                  <a:prstClr val="black">
                    <a:lumMod val="50000"/>
                    <a:lumOff val="50000"/>
                  </a:prstClr>
                </a:solidFill>
                <a:ea typeface="Tahoma" panose="020B0604030504040204" pitchFamily="34" charset="0"/>
              </a:rPr>
              <a:t>Senior Researcher and Lecturer at ETH Zurich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6B3198-2104-281F-9FEA-BA3E55583B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  <a:ea typeface="Tahoma" panose="020B0604030504040204" pitchFamily="34" charset="0"/>
              </a:rPr>
              <a:t>Incoming Assistant Professor of Computer Science at UMD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A1D1A1B-25CD-8F9E-8FFD-5B1D9559C6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June 16,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3F9520-AEB6-6F96-E416-25703DCE87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PASC25, Challenges in Systems Design for Omics, Switzerland</a:t>
            </a:r>
          </a:p>
        </p:txBody>
      </p:sp>
    </p:spTree>
    <p:extLst>
      <p:ext uri="{BB962C8B-B14F-4D97-AF65-F5344CB8AC3E}">
        <p14:creationId xmlns:p14="http://schemas.microsoft.com/office/powerpoint/2010/main" val="17098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74F9-F1CC-357F-7FD6-B8FEEDC3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Towards New Architectures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2ADB85-A63E-6A89-BF6D-AFC18A2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8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D461EC0-782B-337B-D1F1-B4695E15BF88}"/>
              </a:ext>
            </a:extLst>
          </p:cNvPr>
          <p:cNvGrpSpPr/>
          <p:nvPr/>
        </p:nvGrpSpPr>
        <p:grpSpPr>
          <a:xfrm>
            <a:off x="1649844" y="866164"/>
            <a:ext cx="8892313" cy="5697044"/>
            <a:chOff x="1300947" y="866164"/>
            <a:chExt cx="8892313" cy="5697044"/>
          </a:xfrm>
        </p:grpSpPr>
        <p:grpSp>
          <p:nvGrpSpPr>
            <p:cNvPr id="4" name="Group 47">
              <a:extLst>
                <a:ext uri="{FF2B5EF4-FFF2-40B4-BE49-F238E27FC236}">
                  <a16:creationId xmlns:a16="http://schemas.microsoft.com/office/drawing/2014/main" id="{288ABD1A-187A-57E7-5953-2D6B4C4076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1476" y="4941164"/>
              <a:ext cx="1202038" cy="1622044"/>
              <a:chOff x="5264944" y="4774407"/>
              <a:chExt cx="1201936" cy="1622168"/>
            </a:xfrm>
          </p:grpSpPr>
          <p:sp>
            <p:nvSpPr>
              <p:cNvPr id="5" name="TextBox 8">
                <a:extLst>
                  <a:ext uri="{FF2B5EF4-FFF2-40B4-BE49-F238E27FC236}">
                    <a16:creationId xmlns:a16="http://schemas.microsoft.com/office/drawing/2014/main" id="{B7A9036A-5B41-B3C6-228E-395C0CACFD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42934" y="5996434"/>
                <a:ext cx="645956" cy="400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r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Avenir Next" panose="020B0503020202020204" pitchFamily="34" charset="0"/>
                  </a:rPr>
                  <a:t>GPUs</a:t>
                </a:r>
              </a:p>
            </p:txBody>
          </p:sp>
          <p:pic>
            <p:nvPicPr>
              <p:cNvPr id="6" name="Picture 6" descr="C:\Daten\talks\invited\ferc2010\material\Fermi_Die_FINAL.png">
                <a:extLst>
                  <a:ext uri="{FF2B5EF4-FFF2-40B4-BE49-F238E27FC236}">
                    <a16:creationId xmlns:a16="http://schemas.microsoft.com/office/drawing/2014/main" id="{7E795589-2C36-91A5-4EAA-0143025EF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4944" y="4774407"/>
                <a:ext cx="1201936" cy="1188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EC0C5BDE-DF5A-2FB7-C296-17BF15B22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104" y="3467100"/>
              <a:ext cx="1121068" cy="6806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9FC704-92E7-175D-EE38-C0788E71E08E}"/>
                </a:ext>
              </a:extLst>
            </p:cNvPr>
            <p:cNvGrpSpPr/>
            <p:nvPr/>
          </p:nvGrpSpPr>
          <p:grpSpPr>
            <a:xfrm>
              <a:off x="1300947" y="2653531"/>
              <a:ext cx="1883097" cy="2254328"/>
              <a:chOff x="240631" y="2653531"/>
              <a:chExt cx="1883097" cy="2254328"/>
            </a:xfrm>
          </p:grpSpPr>
          <p:sp>
            <p:nvSpPr>
              <p:cNvPr id="9" name="Text Box 13" descr="90%">
                <a:extLst>
                  <a:ext uri="{FF2B5EF4-FFF2-40B4-BE49-F238E27FC236}">
                    <a16:creationId xmlns:a16="http://schemas.microsoft.com/office/drawing/2014/main" id="{FE79E450-9EE0-CADB-4F32-811D0C9B3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631" y="3919896"/>
                <a:ext cx="1883097" cy="9879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Heterogeneous</a:t>
                </a:r>
              </a:p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Processors &amp; </a:t>
                </a:r>
              </a:p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Accelerators</a:t>
                </a:r>
              </a:p>
            </p:txBody>
          </p:sp>
          <p:pic>
            <p:nvPicPr>
              <p:cNvPr id="10" name="Content Placeholder 6" descr="barcelona-die-photo-color.jpg">
                <a:extLst>
                  <a:ext uri="{FF2B5EF4-FFF2-40B4-BE49-F238E27FC236}">
                    <a16:creationId xmlns:a16="http://schemas.microsoft.com/office/drawing/2014/main" id="{4D096CEE-4026-503E-546F-B387BB196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48" y="2653531"/>
                <a:ext cx="1312863" cy="127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74D2F7-8503-8D9A-82ED-6AF4D04D7892}"/>
                </a:ext>
              </a:extLst>
            </p:cNvPr>
            <p:cNvGrpSpPr/>
            <p:nvPr/>
          </p:nvGrpSpPr>
          <p:grpSpPr>
            <a:xfrm>
              <a:off x="4394798" y="2840038"/>
              <a:ext cx="2475037" cy="1811337"/>
              <a:chOff x="2825267" y="2840038"/>
              <a:chExt cx="2475037" cy="18113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4AB14E5-AE14-1257-C3FC-65B033E0B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0785" y="3621088"/>
                <a:ext cx="1524000" cy="1030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20" descr="90%">
                <a:extLst>
                  <a:ext uri="{FF2B5EF4-FFF2-40B4-BE49-F238E27FC236}">
                    <a16:creationId xmlns:a16="http://schemas.microsoft.com/office/drawing/2014/main" id="{5DC6E6DC-55FC-4C1E-915E-AFEE14B387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5267" y="3370263"/>
                <a:ext cx="2475037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Hybrid Main Memory</a:t>
                </a:r>
              </a:p>
            </p:txBody>
          </p:sp>
          <p:pic>
            <p:nvPicPr>
              <p:cNvPr id="14" name="Picture 16" descr="dimm.png">
                <a:extLst>
                  <a:ext uri="{FF2B5EF4-FFF2-40B4-BE49-F238E27FC236}">
                    <a16:creationId xmlns:a16="http://schemas.microsoft.com/office/drawing/2014/main" id="{0052F580-4F49-167E-271F-6D2A96ABF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2910260" y="2840038"/>
                <a:ext cx="2305050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325C98C-7EC5-97B0-6A20-8CD0190BFEDE}"/>
                </a:ext>
              </a:extLst>
            </p:cNvPr>
            <p:cNvGrpSpPr/>
            <p:nvPr/>
          </p:nvGrpSpPr>
          <p:grpSpPr>
            <a:xfrm>
              <a:off x="7016814" y="4639878"/>
              <a:ext cx="3176446" cy="1556523"/>
              <a:chOff x="5956498" y="4639878"/>
              <a:chExt cx="3176446" cy="1556523"/>
            </a:xfrm>
          </p:grpSpPr>
          <p:sp>
            <p:nvSpPr>
              <p:cNvPr id="16" name="Text Box 24" descr="90%">
                <a:extLst>
                  <a:ext uri="{FF2B5EF4-FFF2-40B4-BE49-F238E27FC236}">
                    <a16:creationId xmlns:a16="http://schemas.microsoft.com/office/drawing/2014/main" id="{A7B46EA0-2815-7FDD-1EBD-B7AC315DA6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6498" y="5823991"/>
                <a:ext cx="3176446" cy="372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32004" rIns="0" bIns="32004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Avenir Next" panose="020B0503020202020204" pitchFamily="34" charset="0"/>
                  </a:rPr>
                  <a:t>Persistent Memory/Storage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8FDA90F-A36A-5BE8-5870-225DF80A8018}"/>
                  </a:ext>
                </a:extLst>
              </p:cNvPr>
              <p:cNvGrpSpPr/>
              <p:nvPr/>
            </p:nvGrpSpPr>
            <p:grpSpPr>
              <a:xfrm>
                <a:off x="6181696" y="4639878"/>
                <a:ext cx="2726050" cy="1061876"/>
                <a:chOff x="6115971" y="4639878"/>
                <a:chExt cx="2726050" cy="1061876"/>
              </a:xfrm>
            </p:grpSpPr>
            <p:pic>
              <p:nvPicPr>
                <p:cNvPr id="18" name="Picture 23" descr="http://i.ehow.com/images/a04/ac/qb/format-hard-drive-xp-800X800.jpg">
                  <a:extLst>
                    <a:ext uri="{FF2B5EF4-FFF2-40B4-BE49-F238E27FC236}">
                      <a16:creationId xmlns:a16="http://schemas.microsoft.com/office/drawing/2014/main" id="{DFB8FA34-022D-AD8D-3D05-7E4F23628A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469" t="9058" r="9515" b="14292"/>
                <a:stretch/>
              </p:blipFill>
              <p:spPr bwMode="auto">
                <a:xfrm rot="20433856">
                  <a:off x="7769677" y="4639878"/>
                  <a:ext cx="1072344" cy="978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7">
                  <a:extLst>
                    <a:ext uri="{FF2B5EF4-FFF2-40B4-BE49-F238E27FC236}">
                      <a16:creationId xmlns:a16="http://schemas.microsoft.com/office/drawing/2014/main" id="{2031C47A-5B06-94F5-0567-7D315BD27E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5971" y="4696866"/>
                  <a:ext cx="1554162" cy="1004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C01D5987-C93B-29F3-5418-B7456158B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2282" y="4427620"/>
              <a:ext cx="781950" cy="935567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12E91E3F-924E-31A2-CFA0-9B2ADA196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0376" y="4361652"/>
              <a:ext cx="1799939" cy="1245053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37426F-0E07-5B50-1D89-051DED4CA4E8}"/>
                </a:ext>
              </a:extLst>
            </p:cNvPr>
            <p:cNvGrpSpPr/>
            <p:nvPr/>
          </p:nvGrpSpPr>
          <p:grpSpPr>
            <a:xfrm>
              <a:off x="1414614" y="866164"/>
              <a:ext cx="1655763" cy="1692953"/>
              <a:chOff x="397399" y="866164"/>
              <a:chExt cx="1655763" cy="16929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2EA6A5E-5EA1-08DD-42DB-44AD374EA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399" y="866164"/>
                <a:ext cx="1655763" cy="128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20" descr="90%">
                <a:extLst>
                  <a:ext uri="{FF2B5EF4-FFF2-40B4-BE49-F238E27FC236}">
                    <a16:creationId xmlns:a16="http://schemas.microsoft.com/office/drawing/2014/main" id="{83B19ACE-8E15-DC6F-97BD-11F8EDE708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1743" y="2186707"/>
                <a:ext cx="787075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FPGAs</a:t>
                </a:r>
              </a:p>
            </p:txBody>
          </p:sp>
        </p:grp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DEE4F2DD-6AB8-E5E4-105F-C39EFA6DB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4044" y="1700808"/>
              <a:ext cx="1258657" cy="1067446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FD6D1EAF-CCE6-31A1-E275-08D61ED646FA}"/>
                </a:ext>
              </a:extLst>
            </p:cNvPr>
            <p:cNvSpPr txBox="1">
              <a:spLocks/>
            </p:cNvSpPr>
            <p:nvPr/>
          </p:nvSpPr>
          <p:spPr>
            <a:xfrm>
              <a:off x="4192215" y="958629"/>
              <a:ext cx="2880202" cy="49090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altLang="en-US" sz="2800" b="1" dirty="0">
                  <a:solidFill>
                    <a:srgbClr val="4473C4"/>
                  </a:solidFill>
                  <a:ea typeface="ＭＳ Ｐゴシック" panose="020B0600070205080204" pitchFamily="34" charset="-128"/>
                </a:rPr>
                <a:t>Modern systems</a:t>
              </a: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433466D-E692-6632-6FDA-02F3C8998E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3866" y="1736113"/>
              <a:ext cx="781949" cy="1228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altLang="en-US" sz="8000" kern="0" dirty="0">
                  <a:solidFill>
                    <a:srgbClr val="C006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?</a:t>
              </a:r>
            </a:p>
          </p:txBody>
        </p:sp>
        <p:sp>
          <p:nvSpPr>
            <p:cNvPr id="28" name="Line 15">
              <a:extLst>
                <a:ext uri="{FF2B5EF4-FFF2-40B4-BE49-F238E27FC236}">
                  <a16:creationId xmlns:a16="http://schemas.microsoft.com/office/drawing/2014/main" id="{55C5E5C0-149B-7B6E-1849-8ACB94C9BA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6814" y="1916831"/>
              <a:ext cx="559718" cy="417647"/>
            </a:xfrm>
            <a:prstGeom prst="line">
              <a:avLst/>
            </a:prstGeom>
            <a:noFill/>
            <a:ln w="57150">
              <a:solidFill>
                <a:srgbClr val="C0060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9857292-80EF-7757-13B7-8E8A81C0EA8A}"/>
                </a:ext>
              </a:extLst>
            </p:cNvPr>
            <p:cNvGrpSpPr/>
            <p:nvPr/>
          </p:nvGrpSpPr>
          <p:grpSpPr>
            <a:xfrm>
              <a:off x="7367519" y="1037508"/>
              <a:ext cx="2475037" cy="2191043"/>
              <a:chOff x="6365189" y="1254075"/>
              <a:chExt cx="2475037" cy="21910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3AC993EA-9186-E59A-B376-18EBF68EE298}"/>
                  </a:ext>
                </a:extLst>
              </p:cNvPr>
              <p:cNvGrpSpPr/>
              <p:nvPr/>
            </p:nvGrpSpPr>
            <p:grpSpPr>
              <a:xfrm>
                <a:off x="6510645" y="1254075"/>
                <a:ext cx="2184124" cy="1745527"/>
                <a:chOff x="4343037" y="3937719"/>
                <a:chExt cx="2445779" cy="1954638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DFB5692-CA2D-D318-E9B1-E2B99704AC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19577" y="3937719"/>
                  <a:ext cx="1369239" cy="1954638"/>
                </a:xfrm>
                <a:prstGeom prst="roundRect">
                  <a:avLst>
                    <a:gd name="adj" fmla="val 3215"/>
                  </a:avLst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1A8D16BD-A2C8-B042-C3DE-C776D51AC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clrChange>
                    <a:clrFrom>
                      <a:srgbClr val="C8CBAC"/>
                    </a:clrFrom>
                    <a:clrTo>
                      <a:srgbClr val="C8CBA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13359" y="4016910"/>
                  <a:ext cx="1021969" cy="64989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C5FC9BBB-E860-A3CC-8A52-370963983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43037" y="4741368"/>
                  <a:ext cx="1155916" cy="1106305"/>
                </a:xfrm>
                <a:prstGeom prst="roundRect">
                  <a:avLst>
                    <a:gd name="adj" fmla="val 5499"/>
                  </a:avLst>
                </a:prstGeom>
              </p:spPr>
            </p:pic>
          </p:grpSp>
          <p:sp>
            <p:nvSpPr>
              <p:cNvPr id="31" name="Text Box 20" descr="90%">
                <a:extLst>
                  <a:ext uri="{FF2B5EF4-FFF2-40B4-BE49-F238E27FC236}">
                    <a16:creationId xmlns:a16="http://schemas.microsoft.com/office/drawing/2014/main" id="{2815497F-8BD3-F25F-12DA-31DD6B7DA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5189" y="3072708"/>
                <a:ext cx="2475037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Sequencing Machine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242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42FCA-EED9-3C9D-4CFF-21F0B2392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80D4-603C-8EE8-1C79-A5DB0486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Pushing Towards New Architectures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91E66D-8382-DA3F-28A1-63039BBB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C5CFF-FC03-5F4C-B716-CBEBB43E48DE}" type="slidenum">
              <a:rPr lang="en-US" smtClean="0"/>
              <a:t>9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6D8A20-200E-F77B-7C40-5E3D10F3A633}"/>
              </a:ext>
            </a:extLst>
          </p:cNvPr>
          <p:cNvGrpSpPr/>
          <p:nvPr/>
        </p:nvGrpSpPr>
        <p:grpSpPr>
          <a:xfrm>
            <a:off x="1649844" y="866164"/>
            <a:ext cx="8892313" cy="5697044"/>
            <a:chOff x="1300947" y="866164"/>
            <a:chExt cx="8892313" cy="5697044"/>
          </a:xfrm>
        </p:grpSpPr>
        <p:grpSp>
          <p:nvGrpSpPr>
            <p:cNvPr id="4" name="Group 47">
              <a:extLst>
                <a:ext uri="{FF2B5EF4-FFF2-40B4-BE49-F238E27FC236}">
                  <a16:creationId xmlns:a16="http://schemas.microsoft.com/office/drawing/2014/main" id="{E645F97E-1E6C-CD21-B815-DB84F6C339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1476" y="4941164"/>
              <a:ext cx="1202038" cy="1622044"/>
              <a:chOff x="5264944" y="4774407"/>
              <a:chExt cx="1201936" cy="1622168"/>
            </a:xfrm>
          </p:grpSpPr>
          <p:sp>
            <p:nvSpPr>
              <p:cNvPr id="5" name="TextBox 8">
                <a:extLst>
                  <a:ext uri="{FF2B5EF4-FFF2-40B4-BE49-F238E27FC236}">
                    <a16:creationId xmlns:a16="http://schemas.microsoft.com/office/drawing/2014/main" id="{6D22DC56-6347-7ABE-E8E5-187A505E6F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42934" y="5996434"/>
                <a:ext cx="645956" cy="400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rIns="0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Avenir Next" panose="020B0503020202020204" pitchFamily="34" charset="0"/>
                  </a:rPr>
                  <a:t>GPUs</a:t>
                </a:r>
              </a:p>
            </p:txBody>
          </p:sp>
          <p:pic>
            <p:nvPicPr>
              <p:cNvPr id="6" name="Picture 6" descr="C:\Daten\talks\invited\ferc2010\material\Fermi_Die_FINAL.png">
                <a:extLst>
                  <a:ext uri="{FF2B5EF4-FFF2-40B4-BE49-F238E27FC236}">
                    <a16:creationId xmlns:a16="http://schemas.microsoft.com/office/drawing/2014/main" id="{F45985DA-A027-4B31-F6DC-CF0457B207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4944" y="4774407"/>
                <a:ext cx="1201936" cy="1188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Line 15">
              <a:extLst>
                <a:ext uri="{FF2B5EF4-FFF2-40B4-BE49-F238E27FC236}">
                  <a16:creationId xmlns:a16="http://schemas.microsoft.com/office/drawing/2014/main" id="{A6592199-EE94-775A-D9CE-C7532A5B2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3104" y="3467100"/>
              <a:ext cx="1121068" cy="6806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8399AB-72E3-C917-2A1E-7DB46F3795F3}"/>
                </a:ext>
              </a:extLst>
            </p:cNvPr>
            <p:cNvGrpSpPr/>
            <p:nvPr/>
          </p:nvGrpSpPr>
          <p:grpSpPr>
            <a:xfrm>
              <a:off x="1300947" y="2653531"/>
              <a:ext cx="1883097" cy="2254328"/>
              <a:chOff x="240631" y="2653531"/>
              <a:chExt cx="1883097" cy="2254328"/>
            </a:xfrm>
          </p:grpSpPr>
          <p:sp>
            <p:nvSpPr>
              <p:cNvPr id="9" name="Text Box 13" descr="90%">
                <a:extLst>
                  <a:ext uri="{FF2B5EF4-FFF2-40B4-BE49-F238E27FC236}">
                    <a16:creationId xmlns:a16="http://schemas.microsoft.com/office/drawing/2014/main" id="{30684F04-5610-F623-4AEB-0CC1566B5E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631" y="3919896"/>
                <a:ext cx="1883097" cy="9879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Heterogeneous</a:t>
                </a:r>
              </a:p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Processors &amp; </a:t>
                </a:r>
              </a:p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Accelerators</a:t>
                </a:r>
              </a:p>
            </p:txBody>
          </p:sp>
          <p:pic>
            <p:nvPicPr>
              <p:cNvPr id="10" name="Content Placeholder 6" descr="barcelona-die-photo-color.jpg">
                <a:extLst>
                  <a:ext uri="{FF2B5EF4-FFF2-40B4-BE49-F238E27FC236}">
                    <a16:creationId xmlns:a16="http://schemas.microsoft.com/office/drawing/2014/main" id="{04C7668E-89C2-BC14-2F4F-1676E4F6B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5748" y="2653531"/>
                <a:ext cx="1312863" cy="1279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E883FC-ABB1-1699-75FA-ED46A2BB4FA8}"/>
                </a:ext>
              </a:extLst>
            </p:cNvPr>
            <p:cNvGrpSpPr/>
            <p:nvPr/>
          </p:nvGrpSpPr>
          <p:grpSpPr>
            <a:xfrm>
              <a:off x="4394798" y="2840038"/>
              <a:ext cx="2475037" cy="1811337"/>
              <a:chOff x="2825267" y="2840038"/>
              <a:chExt cx="2475037" cy="181133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F3D2F2B-0A93-8758-D418-8B92A2257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00785" y="3621088"/>
                <a:ext cx="1524000" cy="1030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 Box 20" descr="90%">
                <a:extLst>
                  <a:ext uri="{FF2B5EF4-FFF2-40B4-BE49-F238E27FC236}">
                    <a16:creationId xmlns:a16="http://schemas.microsoft.com/office/drawing/2014/main" id="{47B5F64A-70A5-7643-0A9D-E843DDB6F0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5267" y="3370263"/>
                <a:ext cx="2475037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Hybrid Main Memory</a:t>
                </a:r>
              </a:p>
            </p:txBody>
          </p:sp>
          <p:pic>
            <p:nvPicPr>
              <p:cNvPr id="14" name="Picture 16" descr="dimm.png">
                <a:extLst>
                  <a:ext uri="{FF2B5EF4-FFF2-40B4-BE49-F238E27FC236}">
                    <a16:creationId xmlns:a16="http://schemas.microsoft.com/office/drawing/2014/main" id="{82548359-BA36-9919-BB50-82935EACB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V="1">
                <a:off x="2910260" y="2840038"/>
                <a:ext cx="2305050" cy="54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3012D1C-D896-FFD8-4C0B-1BAF47BCCA66}"/>
                </a:ext>
              </a:extLst>
            </p:cNvPr>
            <p:cNvGrpSpPr/>
            <p:nvPr/>
          </p:nvGrpSpPr>
          <p:grpSpPr>
            <a:xfrm>
              <a:off x="7016814" y="4639878"/>
              <a:ext cx="3176446" cy="1556523"/>
              <a:chOff x="5956498" y="4639878"/>
              <a:chExt cx="3176446" cy="1556523"/>
            </a:xfrm>
          </p:grpSpPr>
          <p:sp>
            <p:nvSpPr>
              <p:cNvPr id="16" name="Text Box 24" descr="90%">
                <a:extLst>
                  <a:ext uri="{FF2B5EF4-FFF2-40B4-BE49-F238E27FC236}">
                    <a16:creationId xmlns:a16="http://schemas.microsoft.com/office/drawing/2014/main" id="{7FBAEC8E-F154-0881-0DCD-BB00CC54BC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56498" y="5823991"/>
                <a:ext cx="3176446" cy="372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32004" rIns="0" bIns="32004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q"/>
                  <a:defRPr sz="22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70000"/>
                  <a:buFont typeface="Wingdings" pitchFamily="2" charset="2"/>
                  <a:buChar char="q"/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5000"/>
                  <a:buFont typeface="Wingdings" pitchFamily="2" charset="2"/>
                  <a:buChar char="§"/>
                  <a:defRPr sz="1600">
                    <a:solidFill>
                      <a:schemeClr val="tx1"/>
                    </a:solidFill>
                    <a:latin typeface="Tahom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Avenir Next" panose="020B0503020202020204" pitchFamily="34" charset="0"/>
                  </a:rPr>
                  <a:t>Persistent Memory/Storage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30DFF67-56F7-843B-08BB-C75A0E915073}"/>
                  </a:ext>
                </a:extLst>
              </p:cNvPr>
              <p:cNvGrpSpPr/>
              <p:nvPr/>
            </p:nvGrpSpPr>
            <p:grpSpPr>
              <a:xfrm>
                <a:off x="6181696" y="4639878"/>
                <a:ext cx="2726050" cy="1061876"/>
                <a:chOff x="6115971" y="4639878"/>
                <a:chExt cx="2726050" cy="1061876"/>
              </a:xfrm>
            </p:grpSpPr>
            <p:pic>
              <p:nvPicPr>
                <p:cNvPr id="18" name="Picture 23" descr="http://i.ehow.com/images/a04/ac/qb/format-hard-drive-xp-800X800.jpg">
                  <a:extLst>
                    <a:ext uri="{FF2B5EF4-FFF2-40B4-BE49-F238E27FC236}">
                      <a16:creationId xmlns:a16="http://schemas.microsoft.com/office/drawing/2014/main" id="{4ED6AACB-C113-6C73-0707-7D63BBFF3F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6469" t="9058" r="9515" b="14292"/>
                <a:stretch/>
              </p:blipFill>
              <p:spPr bwMode="auto">
                <a:xfrm rot="20433856">
                  <a:off x="7769677" y="4639878"/>
                  <a:ext cx="1072344" cy="978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7">
                  <a:extLst>
                    <a:ext uri="{FF2B5EF4-FFF2-40B4-BE49-F238E27FC236}">
                      <a16:creationId xmlns:a16="http://schemas.microsoft.com/office/drawing/2014/main" id="{BACCD4FF-5B4B-3395-5394-F0D1A24F9C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15971" y="4696866"/>
                  <a:ext cx="1554162" cy="1004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0" name="Line 15">
              <a:extLst>
                <a:ext uri="{FF2B5EF4-FFF2-40B4-BE49-F238E27FC236}">
                  <a16:creationId xmlns:a16="http://schemas.microsoft.com/office/drawing/2014/main" id="{A9C62499-E630-DED0-5BC3-265709FE1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2282" y="4427620"/>
              <a:ext cx="781950" cy="935567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21" name="Line 15">
              <a:extLst>
                <a:ext uri="{FF2B5EF4-FFF2-40B4-BE49-F238E27FC236}">
                  <a16:creationId xmlns:a16="http://schemas.microsoft.com/office/drawing/2014/main" id="{40A9E8B1-4ECC-4026-5A6D-415FC1907C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0376" y="4361652"/>
              <a:ext cx="1799939" cy="1245053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5A3950D-A0F7-7CA0-F182-1731C3EC4017}"/>
                </a:ext>
              </a:extLst>
            </p:cNvPr>
            <p:cNvGrpSpPr/>
            <p:nvPr/>
          </p:nvGrpSpPr>
          <p:grpSpPr>
            <a:xfrm>
              <a:off x="1414614" y="866164"/>
              <a:ext cx="1655763" cy="1692953"/>
              <a:chOff x="397399" y="866164"/>
              <a:chExt cx="1655763" cy="1692953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A307E9D5-534F-DC6E-75FE-D82476374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7399" y="866164"/>
                <a:ext cx="1655763" cy="128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Text Box 20" descr="90%">
                <a:extLst>
                  <a:ext uri="{FF2B5EF4-FFF2-40B4-BE49-F238E27FC236}">
                    <a16:creationId xmlns:a16="http://schemas.microsoft.com/office/drawing/2014/main" id="{B196BD96-9B29-92D6-7A9E-CB57AAF52B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1743" y="2186707"/>
                <a:ext cx="787075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FPGAs</a:t>
                </a:r>
              </a:p>
            </p:txBody>
          </p:sp>
        </p:grp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4875A3DB-CB48-27DA-F0B5-2D6A4107AD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84044" y="1700808"/>
              <a:ext cx="1258657" cy="1067446"/>
            </a:xfrm>
            <a:prstGeom prst="line">
              <a:avLst/>
            </a:prstGeom>
            <a:noFill/>
            <a:ln w="38100">
              <a:solidFill>
                <a:srgbClr val="4473C4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37C37E59-C4C9-F803-5C69-849C8A10AF3E}"/>
                </a:ext>
              </a:extLst>
            </p:cNvPr>
            <p:cNvSpPr txBox="1">
              <a:spLocks/>
            </p:cNvSpPr>
            <p:nvPr/>
          </p:nvSpPr>
          <p:spPr>
            <a:xfrm>
              <a:off x="4192215" y="958629"/>
              <a:ext cx="2880202" cy="49090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venir Next" panose="020B050302020202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altLang="en-US" sz="2800" b="1">
                  <a:solidFill>
                    <a:srgbClr val="4473C4"/>
                  </a:solidFill>
                  <a:ea typeface="ＭＳ Ｐゴシック" panose="020B0600070205080204" pitchFamily="34" charset="-128"/>
                </a:rPr>
                <a:t>Modern systems</a:t>
              </a:r>
              <a:endParaRPr lang="en-US" altLang="en-US" sz="2800" b="1" dirty="0">
                <a:solidFill>
                  <a:srgbClr val="4473C4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F03C709A-EC89-2387-59C0-3D636E54A7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3866" y="1736113"/>
              <a:ext cx="781949" cy="1228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69925" indent="-3254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itchFamily="2" charset="2"/>
                <a:buChar char="q"/>
                <a:defRPr sz="2200">
                  <a:solidFill>
                    <a:schemeClr val="tx1"/>
                  </a:solidFill>
                  <a:latin typeface="+mn-lt"/>
                </a:defRPr>
              </a:lvl2pPr>
              <a:lvl3pPr marL="1022350" indent="-350838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339850" indent="-315913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Char char="q"/>
                <a:defRPr>
                  <a:solidFill>
                    <a:schemeClr val="tx1"/>
                  </a:solidFill>
                  <a:latin typeface="+mn-lt"/>
                </a:defRPr>
              </a:lvl4pPr>
              <a:lvl5pPr marL="1681163" indent="-339725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5pPr>
              <a:lvl6pPr marL="21383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6pPr>
              <a:lvl7pPr marL="25955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7pPr>
              <a:lvl8pPr marL="30527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8pPr>
              <a:lvl9pPr marL="3509963" indent="-339725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5000"/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Wingdings" pitchFamily="2" charset="2"/>
                <a:buNone/>
              </a:pPr>
              <a:r>
                <a:rPr lang="en-US" altLang="en-US" sz="8000" kern="0" dirty="0">
                  <a:solidFill>
                    <a:srgbClr val="C00600"/>
                  </a:solidFill>
                  <a:latin typeface="Avenir Next" panose="020B0503020202020204" pitchFamily="34" charset="0"/>
                  <a:ea typeface="ＭＳ Ｐゴシック" panose="020B0600070205080204" pitchFamily="34" charset="-128"/>
                </a:rPr>
                <a:t>?</a:t>
              </a:r>
            </a:p>
          </p:txBody>
        </p:sp>
        <p:sp>
          <p:nvSpPr>
            <p:cNvPr id="28" name="Line 15">
              <a:extLst>
                <a:ext uri="{FF2B5EF4-FFF2-40B4-BE49-F238E27FC236}">
                  <a16:creationId xmlns:a16="http://schemas.microsoft.com/office/drawing/2014/main" id="{E776F17F-46FC-452C-C870-1AAF9D0FF5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6814" y="1916831"/>
              <a:ext cx="559718" cy="417647"/>
            </a:xfrm>
            <a:prstGeom prst="line">
              <a:avLst/>
            </a:prstGeom>
            <a:noFill/>
            <a:ln w="57150">
              <a:solidFill>
                <a:srgbClr val="C0060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  <p:txBody>
            <a:bodyPr wrap="none" lIns="64008" tIns="32004" rIns="64008" bIns="32004" anchor="ctr"/>
            <a:lstStyle/>
            <a:p>
              <a:pPr eaLnBrk="1" hangingPunct="1">
                <a:defRPr/>
              </a:pPr>
              <a:endParaRPr lang="en-US" kern="0">
                <a:solidFill>
                  <a:sysClr val="windowText" lastClr="000000"/>
                </a:solidFill>
                <a:latin typeface="Avenir Next" panose="020B0503020202020204" pitchFamily="34" charset="0"/>
                <a:ea typeface="Arial" pitchFamily="-107" charset="0"/>
                <a:cs typeface="Arial" pitchFamily="-107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22EB4C-8438-B3FE-7DC3-C445CAB50D1E}"/>
                </a:ext>
              </a:extLst>
            </p:cNvPr>
            <p:cNvGrpSpPr/>
            <p:nvPr/>
          </p:nvGrpSpPr>
          <p:grpSpPr>
            <a:xfrm>
              <a:off x="7367519" y="1037508"/>
              <a:ext cx="2475037" cy="2191043"/>
              <a:chOff x="6365189" y="1254075"/>
              <a:chExt cx="2475037" cy="2191043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2EDAA08A-FC96-8575-8790-354C3E9064AF}"/>
                  </a:ext>
                </a:extLst>
              </p:cNvPr>
              <p:cNvGrpSpPr/>
              <p:nvPr/>
            </p:nvGrpSpPr>
            <p:grpSpPr>
              <a:xfrm>
                <a:off x="6510645" y="1254075"/>
                <a:ext cx="2184124" cy="1745527"/>
                <a:chOff x="4343037" y="3937719"/>
                <a:chExt cx="2445779" cy="1954638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53ACA838-1BE9-44F6-3577-DFB685BA06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419577" y="3937719"/>
                  <a:ext cx="1369239" cy="1954638"/>
                </a:xfrm>
                <a:prstGeom prst="roundRect">
                  <a:avLst>
                    <a:gd name="adj" fmla="val 3215"/>
                  </a:avLst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E95B049A-FA47-3EFB-875F-8A319EA4AE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clrChange>
                    <a:clrFrom>
                      <a:srgbClr val="C8CBAC"/>
                    </a:clrFrom>
                    <a:clrTo>
                      <a:srgbClr val="C8CBAC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413359" y="4016910"/>
                  <a:ext cx="1021969" cy="649893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F377B200-7A27-0A66-DD2A-16D14A6F6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343037" y="4741368"/>
                  <a:ext cx="1155916" cy="1106305"/>
                </a:xfrm>
                <a:prstGeom prst="roundRect">
                  <a:avLst>
                    <a:gd name="adj" fmla="val 5499"/>
                  </a:avLst>
                </a:prstGeom>
              </p:spPr>
            </p:pic>
          </p:grpSp>
          <p:sp>
            <p:nvSpPr>
              <p:cNvPr id="31" name="Text Box 20" descr="90%">
                <a:extLst>
                  <a:ext uri="{FF2B5EF4-FFF2-40B4-BE49-F238E27FC236}">
                    <a16:creationId xmlns:a16="http://schemas.microsoft.com/office/drawing/2014/main" id="{094B570D-B66A-8CDD-AC0C-8FAA6F8BF3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65189" y="3072708"/>
                <a:ext cx="2475037" cy="37241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lIns="0" tIns="32004" rIns="0" bIns="32004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kern="0" dirty="0">
                    <a:solidFill>
                      <a:sysClr val="windowText" lastClr="000000"/>
                    </a:solidFill>
                    <a:latin typeface="Avenir Next" panose="020B0503020202020204" pitchFamily="34" charset="0"/>
                    <a:ea typeface="Arial" pitchFamily="-107" charset="0"/>
                    <a:cs typeface="Arial" pitchFamily="-107" charset="0"/>
                  </a:rPr>
                  <a:t>Sequencing Machine</a:t>
                </a:r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3DCA06A-BE17-EAFB-A0AE-BA184925FCE8}"/>
              </a:ext>
            </a:extLst>
          </p:cNvPr>
          <p:cNvSpPr/>
          <p:nvPr/>
        </p:nvSpPr>
        <p:spPr>
          <a:xfrm>
            <a:off x="0" y="728207"/>
            <a:ext cx="11730748" cy="583500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FF172EC-DAEC-76DC-E7B4-96C0AD3D25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72553" y="1302200"/>
            <a:ext cx="8046895" cy="45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059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1.5|1.8|2.9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-3.4|0|0|4.3|3.6"/>
</p:tagLst>
</file>

<file path=ppt/theme/theme1.xml><?xml version="1.0" encoding="utf-8"?>
<a:theme xmlns:a="http://schemas.openxmlformats.org/drawingml/2006/main" name="Custom Design">
  <a:themeElements>
    <a:clrScheme name="Custom 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473C3"/>
      </a:hlink>
      <a:folHlink>
        <a:srgbClr val="4473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81064</TotalTime>
  <Words>4497</Words>
  <Application>Microsoft Macintosh PowerPoint</Application>
  <PresentationFormat>Widescreen</PresentationFormat>
  <Paragraphs>781</Paragraphs>
  <Slides>76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4" baseType="lpstr">
      <vt:lpstr>ＭＳ Ｐゴシック</vt:lpstr>
      <vt:lpstr>Adobe Garamond Pro</vt:lpstr>
      <vt:lpstr>Aptos</vt:lpstr>
      <vt:lpstr>Arial</vt:lpstr>
      <vt:lpstr>Avenir Next</vt:lpstr>
      <vt:lpstr>Calibri</vt:lpstr>
      <vt:lpstr>Cambria Math</vt:lpstr>
      <vt:lpstr>Corbel</vt:lpstr>
      <vt:lpstr>Courier New</vt:lpstr>
      <vt:lpstr>Garamond</vt:lpstr>
      <vt:lpstr>Lato</vt:lpstr>
      <vt:lpstr>medium-content-sans-serif-font</vt:lpstr>
      <vt:lpstr>NimbusRomNo9L</vt:lpstr>
      <vt:lpstr>PT Mono</vt:lpstr>
      <vt:lpstr>Quire Sans</vt:lpstr>
      <vt:lpstr>Tahoma</vt:lpstr>
      <vt:lpstr>Wingdings</vt:lpstr>
      <vt:lpstr>Custom Design</vt:lpstr>
      <vt:lpstr>PowerPoint Presentation</vt:lpstr>
      <vt:lpstr>The Goal of Computing: Beyond Numbers</vt:lpstr>
      <vt:lpstr>Big Data is Everywhere</vt:lpstr>
      <vt:lpstr>Computing is Bottlenecked by Data</vt:lpstr>
      <vt:lpstr>Problems with Data Analysis Today</vt:lpstr>
      <vt:lpstr>Data Movement Dominates Performance</vt:lpstr>
      <vt:lpstr>We need to co-design algorithms and architecture to handle data well</vt:lpstr>
      <vt:lpstr>Pushing Towards New Architectures</vt:lpstr>
      <vt:lpstr>Pushing Towards New Architectures</vt:lpstr>
      <vt:lpstr>Algorithm-Architecture Co-design is Critical</vt:lpstr>
      <vt:lpstr>Accelerating Genome Analysis [DAC '23]</vt:lpstr>
      <vt:lpstr>Analyzing Genomes Reveals Key Insights</vt:lpstr>
      <vt:lpstr>Generating the Entire Genomic Sequence</vt:lpstr>
      <vt:lpstr>Genomic Data: Giant Jigsaw Puzzle to Solve</vt:lpstr>
      <vt:lpstr>A Common Genome Analysis Pipeline</vt:lpstr>
      <vt:lpstr>Genome Analysis is Energy Inefficient</vt:lpstr>
      <vt:lpstr>Genome Analysis is Computationally Costly</vt:lpstr>
      <vt:lpstr>Limited Application Scope and Accuracy</vt:lpstr>
      <vt:lpstr>Enabling New Directions in Genome Analysis via New Algorithms</vt:lpstr>
      <vt:lpstr>New Frontiers: Raw Signal Analysis [ISMB '23]</vt:lpstr>
      <vt:lpstr>Real-Time Raw Signal Analysis [Bioinformatics '24]</vt:lpstr>
      <vt:lpstr>New Directions: Assembling Raw Signals</vt:lpstr>
      <vt:lpstr>Quickly Aligning Raw Signals [IEEE Access '24]</vt:lpstr>
      <vt:lpstr>In-Storage Raw Signal Analysis [ICS '25]</vt:lpstr>
      <vt:lpstr>Tolerating Noise in String Matching [NARGAB '23]</vt:lpstr>
      <vt:lpstr>Mitigating Useless Computations [IEEE/ACM TCBB '24]</vt:lpstr>
      <vt:lpstr>Mitigating Useless Computations [Bioinformatics '22]</vt:lpstr>
      <vt:lpstr>Utilizing AI/ML in Genome Analysis via New Algorithms and Architectures</vt:lpstr>
      <vt:lpstr>Error Correction using ML [Bioinformatics '20]</vt:lpstr>
      <vt:lpstr>Accelerating ML &amp; Genome Graphs [ACM TACO '24]</vt:lpstr>
      <vt:lpstr>Translating Raw Signals using ML [Genome Biology '24]</vt:lpstr>
      <vt:lpstr>Eliminating Useless Basecalling [Frontiers In Genetics '24]</vt:lpstr>
      <vt:lpstr>Basecalling using PIM [MICRO '23]</vt:lpstr>
      <vt:lpstr>DNN Hardware Acceleration</vt:lpstr>
      <vt:lpstr>VMM in Memristor-based Crossbars</vt:lpstr>
      <vt:lpstr>Non-idealities in Memristor-based Crossbars</vt:lpstr>
      <vt:lpstr>Accuracy: All Non-idealities without Mitigation</vt:lpstr>
      <vt:lpstr>Accuracy: Enhancement Techniques on All Non-idealities</vt:lpstr>
      <vt:lpstr>ML-based Genome Analysis via PIM [MICRO '22]</vt:lpstr>
      <vt:lpstr>Problem 1: Large Data Movement</vt:lpstr>
      <vt:lpstr>Problem 2: Wasted Computation</vt:lpstr>
      <vt:lpstr>Goal and Opportunities</vt:lpstr>
      <vt:lpstr>GenPIP Overview</vt:lpstr>
      <vt:lpstr>PowerPoint Presentation</vt:lpstr>
      <vt:lpstr>Accelerating String Matching [MICRO '20]</vt:lpstr>
      <vt:lpstr>Accelerating Genome Graphs [ISCA '22]</vt:lpstr>
      <vt:lpstr>In-Storage Filtering for Genomics [ASPLOS '22]</vt:lpstr>
      <vt:lpstr>In-Storage Metagenomics [ISCA '24]</vt:lpstr>
      <vt:lpstr>Accelerating Genome Analysis [DAC '23]</vt:lpstr>
      <vt:lpstr>Overview of Our Research Interests</vt:lpstr>
      <vt:lpstr>Today’s Talk</vt:lpstr>
      <vt:lpstr>General-Purpose "Things"</vt:lpstr>
      <vt:lpstr>Algorithm Design Demands General-Purpose Computing</vt:lpstr>
      <vt:lpstr>Great Algorithms Demand Specialization</vt:lpstr>
      <vt:lpstr>Acceleration Efforts for AI and Genomics</vt:lpstr>
      <vt:lpstr>PowerPoint Presentation</vt:lpstr>
      <vt:lpstr>Probabilistic Graphs in Genomics</vt:lpstr>
      <vt:lpstr>Graph-Based Applications in Genomics</vt:lpstr>
      <vt:lpstr>A Common Graph Structure in Genomics</vt:lpstr>
      <vt:lpstr>Underlying ML Technique in Genomic Graphs</vt:lpstr>
      <vt:lpstr>Underlying ML Technique in Genomic Graphs</vt:lpstr>
      <vt:lpstr>Costly Use of ML in Genomic Graphs</vt:lpstr>
      <vt:lpstr>Goal</vt:lpstr>
      <vt:lpstr>Key Approach: HW-SW Co-Design</vt:lpstr>
      <vt:lpstr>HW: Simple Data Pattern in DP Calculations</vt:lpstr>
      <vt:lpstr>SW: Reducing Unnecessary Computations</vt:lpstr>
      <vt:lpstr>SW: Reducing Unnecessary Computations</vt:lpstr>
      <vt:lpstr>Putting the Optimizations Together</vt:lpstr>
      <vt:lpstr>Integrating ApHMM in a Complete System</vt:lpstr>
      <vt:lpstr>Key Results: Performance</vt:lpstr>
      <vt:lpstr>Key Results: Energy Consumption</vt:lpstr>
      <vt:lpstr>PowerPoint Presentation</vt:lpstr>
      <vt:lpstr>Today’s Talk</vt:lpstr>
      <vt:lpstr>Summary of Key Takeaways</vt:lpstr>
      <vt:lpstr>Acknowledgements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Can Firtina</dc:creator>
  <cp:keywords/>
  <dc:description/>
  <cp:lastModifiedBy>Firtina  Can</cp:lastModifiedBy>
  <cp:revision>2560</cp:revision>
  <cp:lastPrinted>2019-02-23T04:26:38Z</cp:lastPrinted>
  <dcterms:created xsi:type="dcterms:W3CDTF">2017-06-05T15:22:10Z</dcterms:created>
  <dcterms:modified xsi:type="dcterms:W3CDTF">2025-06-16T08:50:18Z</dcterms:modified>
  <cp:category/>
</cp:coreProperties>
</file>