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30.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31.xml" ContentType="application/vnd.openxmlformats-officedocument.presentationml.tags+xml"/>
  <Override PartName="/ppt/notesSlides/notesSlide76.xml" ContentType="application/vnd.openxmlformats-officedocument.presentationml.notesSlide+xml"/>
  <Override PartName="/ppt/tags/tag32.xml" ContentType="application/vnd.openxmlformats-officedocument.presentationml.tags+xml"/>
  <Override PartName="/ppt/notesSlides/notesSlide77.xml" ContentType="application/vnd.openxmlformats-officedocument.presentationml.notesSlide+xml"/>
  <Override PartName="/ppt/tags/tag33.xml" ContentType="application/vnd.openxmlformats-officedocument.presentationml.tags+xml"/>
  <Override PartName="/ppt/notesSlides/notesSlide78.xml" ContentType="application/vnd.openxmlformats-officedocument.presentationml.notesSlide+xml"/>
  <Override PartName="/ppt/tags/tag34.xml" ContentType="application/vnd.openxmlformats-officedocument.presentationml.tags+xml"/>
  <Override PartName="/ppt/notesSlides/notesSlide79.xml" ContentType="application/vnd.openxmlformats-officedocument.presentationml.notesSlide+xml"/>
  <Override PartName="/ppt/tags/tag35.xml" ContentType="application/vnd.openxmlformats-officedocument.presentationml.tags+xml"/>
  <Override PartName="/ppt/notesSlides/notesSlide80.xml" ContentType="application/vnd.openxmlformats-officedocument.presentationml.notesSlide+xml"/>
  <Override PartName="/ppt/tags/tag36.xml" ContentType="application/vnd.openxmlformats-officedocument.presentationml.tags+xml"/>
  <Override PartName="/ppt/notesSlides/notesSlide81.xml" ContentType="application/vnd.openxmlformats-officedocument.presentationml.notesSlide+xml"/>
  <Override PartName="/ppt/tags/tag37.xml" ContentType="application/vnd.openxmlformats-officedocument.presentationml.tags+xml"/>
  <Override PartName="/ppt/notesSlides/notesSlide82.xml" ContentType="application/vnd.openxmlformats-officedocument.presentationml.notesSlide+xml"/>
  <Override PartName="/ppt/tags/tag38.xml" ContentType="application/vnd.openxmlformats-officedocument.presentationml.tags+xml"/>
  <Override PartName="/ppt/notesSlides/notesSlide83.xml" ContentType="application/vnd.openxmlformats-officedocument.presentationml.notesSlide+xml"/>
  <Override PartName="/ppt/tags/tag39.xml" ContentType="application/vnd.openxmlformats-officedocument.presentationml.tags+xml"/>
  <Override PartName="/ppt/notesSlides/notesSlide84.xml" ContentType="application/vnd.openxmlformats-officedocument.presentationml.notesSlide+xml"/>
  <Override PartName="/ppt/tags/tag40.xml" ContentType="application/vnd.openxmlformats-officedocument.presentationml.tags+xml"/>
  <Override PartName="/ppt/notesSlides/notesSlide85.xml" ContentType="application/vnd.openxmlformats-officedocument.presentationml.notesSlide+xml"/>
  <Override PartName="/ppt/tags/tag41.xml" ContentType="application/vnd.openxmlformats-officedocument.presentationml.tags+xml"/>
  <Override PartName="/ppt/notesSlides/notesSlide86.xml" ContentType="application/vnd.openxmlformats-officedocument.presentationml.notesSlide+xml"/>
  <Override PartName="/ppt/tags/tag42.xml" ContentType="application/vnd.openxmlformats-officedocument.presentationml.tags+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188" r:id="rId40"/>
    <p:sldMasterId id="2147488203" r:id="rId41"/>
    <p:sldMasterId id="2147488221" r:id="rId42"/>
    <p:sldMasterId id="2147488234" r:id="rId43"/>
  </p:sldMasterIdLst>
  <p:notesMasterIdLst>
    <p:notesMasterId r:id="rId147"/>
  </p:notesMasterIdLst>
  <p:handoutMasterIdLst>
    <p:handoutMasterId r:id="rId148"/>
  </p:handoutMasterIdLst>
  <p:sldIdLst>
    <p:sldId id="7177" r:id="rId44"/>
    <p:sldId id="7178" r:id="rId45"/>
    <p:sldId id="6021" r:id="rId46"/>
    <p:sldId id="6078" r:id="rId47"/>
    <p:sldId id="5908" r:id="rId48"/>
    <p:sldId id="2146847448" r:id="rId49"/>
    <p:sldId id="7474" r:id="rId50"/>
    <p:sldId id="2146847479" r:id="rId51"/>
    <p:sldId id="7419" r:id="rId52"/>
    <p:sldId id="6094" r:id="rId53"/>
    <p:sldId id="2146847480" r:id="rId54"/>
    <p:sldId id="6082" r:id="rId55"/>
    <p:sldId id="6848" r:id="rId56"/>
    <p:sldId id="7482" r:id="rId57"/>
    <p:sldId id="2146847481" r:id="rId58"/>
    <p:sldId id="7396" r:id="rId59"/>
    <p:sldId id="4678" r:id="rId60"/>
    <p:sldId id="1222" r:id="rId61"/>
    <p:sldId id="2146847476" r:id="rId62"/>
    <p:sldId id="7349" r:id="rId63"/>
    <p:sldId id="7347" r:id="rId64"/>
    <p:sldId id="7397" r:id="rId65"/>
    <p:sldId id="7350" r:id="rId66"/>
    <p:sldId id="7398" r:id="rId67"/>
    <p:sldId id="7370" r:id="rId68"/>
    <p:sldId id="7345" r:id="rId69"/>
    <p:sldId id="7382" r:id="rId70"/>
    <p:sldId id="7399" r:id="rId71"/>
    <p:sldId id="7352" r:id="rId72"/>
    <p:sldId id="1220" r:id="rId73"/>
    <p:sldId id="7402" r:id="rId74"/>
    <p:sldId id="1221" r:id="rId75"/>
    <p:sldId id="2146847450" r:id="rId76"/>
    <p:sldId id="7407" r:id="rId77"/>
    <p:sldId id="7403" r:id="rId78"/>
    <p:sldId id="1223" r:id="rId79"/>
    <p:sldId id="7404" r:id="rId80"/>
    <p:sldId id="7360" r:id="rId81"/>
    <p:sldId id="7405" r:id="rId82"/>
    <p:sldId id="7357" r:id="rId83"/>
    <p:sldId id="7400" r:id="rId84"/>
    <p:sldId id="7401" r:id="rId85"/>
    <p:sldId id="7355" r:id="rId86"/>
    <p:sldId id="7356" r:id="rId87"/>
    <p:sldId id="7378" r:id="rId88"/>
    <p:sldId id="1091" r:id="rId89"/>
    <p:sldId id="7358" r:id="rId90"/>
    <p:sldId id="4659" r:id="rId91"/>
    <p:sldId id="4683" r:id="rId92"/>
    <p:sldId id="4684" r:id="rId93"/>
    <p:sldId id="7337" r:id="rId94"/>
    <p:sldId id="7409" r:id="rId95"/>
    <p:sldId id="7408" r:id="rId96"/>
    <p:sldId id="7410" r:id="rId97"/>
    <p:sldId id="4685" r:id="rId98"/>
    <p:sldId id="1200" r:id="rId99"/>
    <p:sldId id="1201" r:id="rId100"/>
    <p:sldId id="7395" r:id="rId101"/>
    <p:sldId id="7379" r:id="rId102"/>
    <p:sldId id="7348" r:id="rId103"/>
    <p:sldId id="7411" r:id="rId104"/>
    <p:sldId id="2146847408" r:id="rId105"/>
    <p:sldId id="2146847451" r:id="rId106"/>
    <p:sldId id="2146847452" r:id="rId107"/>
    <p:sldId id="2146847414" r:id="rId108"/>
    <p:sldId id="2146847453" r:id="rId109"/>
    <p:sldId id="2146847416" r:id="rId110"/>
    <p:sldId id="2146847454" r:id="rId111"/>
    <p:sldId id="2146847477" r:id="rId112"/>
    <p:sldId id="2146847468" r:id="rId113"/>
    <p:sldId id="2146847382" r:id="rId114"/>
    <p:sldId id="5993" r:id="rId115"/>
    <p:sldId id="2146847410" r:id="rId116"/>
    <p:sldId id="7338" r:id="rId117"/>
    <p:sldId id="2146847470" r:id="rId118"/>
    <p:sldId id="7446" r:id="rId119"/>
    <p:sldId id="2146847482" r:id="rId120"/>
    <p:sldId id="2146847483" r:id="rId121"/>
    <p:sldId id="6120" r:id="rId122"/>
    <p:sldId id="5507" r:id="rId123"/>
    <p:sldId id="5533" r:id="rId124"/>
    <p:sldId id="5978" r:id="rId125"/>
    <p:sldId id="6091" r:id="rId126"/>
    <p:sldId id="6007" r:id="rId127"/>
    <p:sldId id="6116" r:id="rId128"/>
    <p:sldId id="6104" r:id="rId129"/>
    <p:sldId id="6114" r:id="rId130"/>
    <p:sldId id="6126" r:id="rId131"/>
    <p:sldId id="6127" r:id="rId132"/>
    <p:sldId id="6117" r:id="rId133"/>
    <p:sldId id="6118" r:id="rId134"/>
    <p:sldId id="7339" r:id="rId135"/>
    <p:sldId id="7341" r:id="rId136"/>
    <p:sldId id="7413" r:id="rId137"/>
    <p:sldId id="7414" r:id="rId138"/>
    <p:sldId id="7359" r:id="rId139"/>
    <p:sldId id="4694" r:id="rId140"/>
    <p:sldId id="4692" r:id="rId141"/>
    <p:sldId id="4693" r:id="rId142"/>
    <p:sldId id="4695" r:id="rId143"/>
    <p:sldId id="4696" r:id="rId144"/>
    <p:sldId id="7415" r:id="rId145"/>
    <p:sldId id="7416" r:id="rId1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mp; Background" id="{BEA366A1-5444-9846-8E56-3436276134D1}">
          <p14:sldIdLst>
            <p14:sldId id="7177"/>
            <p14:sldId id="7178"/>
            <p14:sldId id="6021"/>
            <p14:sldId id="6078"/>
            <p14:sldId id="5908"/>
            <p14:sldId id="2146847448"/>
            <p14:sldId id="7474"/>
            <p14:sldId id="2146847479"/>
            <p14:sldId id="7419"/>
            <p14:sldId id="6094"/>
            <p14:sldId id="2146847480"/>
            <p14:sldId id="6082"/>
            <p14:sldId id="6848"/>
            <p14:sldId id="7482"/>
            <p14:sldId id="2146847481"/>
            <p14:sldId id="7396"/>
            <p14:sldId id="4678"/>
            <p14:sldId id="1222"/>
          </p14:sldIdLst>
        </p14:section>
        <p14:section name="RawHash" id="{CBF1C2A6-2512-984D-8CA7-6FEDD41ECE18}">
          <p14:sldIdLst>
            <p14:sldId id="2146847476"/>
            <p14:sldId id="7349"/>
            <p14:sldId id="7347"/>
            <p14:sldId id="7397"/>
            <p14:sldId id="7350"/>
            <p14:sldId id="7398"/>
            <p14:sldId id="7370"/>
            <p14:sldId id="7345"/>
            <p14:sldId id="7382"/>
            <p14:sldId id="7399"/>
            <p14:sldId id="7352"/>
            <p14:sldId id="1220"/>
            <p14:sldId id="7402"/>
            <p14:sldId id="1221"/>
            <p14:sldId id="2146847450"/>
            <p14:sldId id="7407"/>
            <p14:sldId id="7403"/>
            <p14:sldId id="1223"/>
            <p14:sldId id="7404"/>
            <p14:sldId id="7360"/>
            <p14:sldId id="7405"/>
            <p14:sldId id="7357"/>
            <p14:sldId id="7400"/>
            <p14:sldId id="7401"/>
            <p14:sldId id="7355"/>
            <p14:sldId id="7356"/>
            <p14:sldId id="7378"/>
            <p14:sldId id="1091"/>
            <p14:sldId id="7358"/>
            <p14:sldId id="4659"/>
            <p14:sldId id="4683"/>
            <p14:sldId id="4684"/>
            <p14:sldId id="7337"/>
            <p14:sldId id="7409"/>
            <p14:sldId id="7408"/>
            <p14:sldId id="7410"/>
            <p14:sldId id="4685"/>
            <p14:sldId id="1200"/>
            <p14:sldId id="1201"/>
            <p14:sldId id="7395"/>
            <p14:sldId id="7379"/>
            <p14:sldId id="7348"/>
            <p14:sldId id="7411"/>
            <p14:sldId id="2146847408"/>
            <p14:sldId id="2146847451"/>
            <p14:sldId id="2146847452"/>
            <p14:sldId id="2146847414"/>
            <p14:sldId id="2146847453"/>
            <p14:sldId id="2146847416"/>
            <p14:sldId id="2146847454"/>
          </p14:sldIdLst>
        </p14:section>
        <p14:section name="Conclusion" id="{1F48AB65-95E7-BF41-895B-E469E0221277}">
          <p14:sldIdLst>
            <p14:sldId id="2146847477"/>
            <p14:sldId id="2146847468"/>
            <p14:sldId id="2146847382"/>
            <p14:sldId id="5993"/>
            <p14:sldId id="2146847410"/>
            <p14:sldId id="7338"/>
            <p14:sldId id="2146847470"/>
            <p14:sldId id="7446"/>
            <p14:sldId id="2146847482"/>
          </p14:sldIdLst>
        </p14:section>
        <p14:section name="Backup (General)" id="{F8D4FB61-0A3C-F04A-A76D-5E8C13D47748}">
          <p14:sldIdLst>
            <p14:sldId id="2146847483"/>
            <p14:sldId id="6120"/>
            <p14:sldId id="5507"/>
            <p14:sldId id="5533"/>
            <p14:sldId id="5978"/>
            <p14:sldId id="6091"/>
            <p14:sldId id="6007"/>
            <p14:sldId id="6116"/>
            <p14:sldId id="6104"/>
            <p14:sldId id="6114"/>
            <p14:sldId id="6126"/>
            <p14:sldId id="6127"/>
            <p14:sldId id="6117"/>
            <p14:sldId id="6118"/>
          </p14:sldIdLst>
        </p14:section>
        <p14:section name="Backup (RawHash)" id="{A40624EE-A204-7541-A162-0C95D0F5C2FE}">
          <p14:sldIdLst>
            <p14:sldId id="7339"/>
            <p14:sldId id="7341"/>
            <p14:sldId id="7413"/>
            <p14:sldId id="7414"/>
            <p14:sldId id="7359"/>
            <p14:sldId id="4694"/>
            <p14:sldId id="4692"/>
            <p14:sldId id="4693"/>
            <p14:sldId id="4695"/>
            <p14:sldId id="4696"/>
            <p14:sldId id="7415"/>
            <p14:sldId id="74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4473C4"/>
    <a:srgbClr val="9DC3E6"/>
    <a:srgbClr val="41719C"/>
    <a:srgbClr val="BDD7EE"/>
    <a:srgbClr val="FBE5D6"/>
    <a:srgbClr val="5B9CD5"/>
    <a:srgbClr val="FF7F00"/>
    <a:srgbClr val="FCEEE4"/>
    <a:srgbClr val="FFD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2" autoAdjust="0"/>
    <p:restoredTop sz="87763" autoAdjust="0"/>
  </p:normalViewPr>
  <p:slideViewPr>
    <p:cSldViewPr>
      <p:cViewPr varScale="1">
        <p:scale>
          <a:sx n="139" d="100"/>
          <a:sy n="139" d="100"/>
        </p:scale>
        <p:origin x="163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5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5.xml"/><Relationship Id="rId64" Type="http://schemas.openxmlformats.org/officeDocument/2006/relationships/slide" Target="slides/slide21.xml"/><Relationship Id="rId69" Type="http://schemas.openxmlformats.org/officeDocument/2006/relationships/slide" Target="slides/slide26.xml"/><Relationship Id="rId113" Type="http://schemas.openxmlformats.org/officeDocument/2006/relationships/slide" Target="slides/slide70.xml"/><Relationship Id="rId118" Type="http://schemas.openxmlformats.org/officeDocument/2006/relationships/slide" Target="slides/slide75.xml"/><Relationship Id="rId134" Type="http://schemas.openxmlformats.org/officeDocument/2006/relationships/slide" Target="slides/slide91.xml"/><Relationship Id="rId139" Type="http://schemas.openxmlformats.org/officeDocument/2006/relationships/slide" Target="slides/slide96.xml"/><Relationship Id="rId80" Type="http://schemas.openxmlformats.org/officeDocument/2006/relationships/slide" Target="slides/slide37.xml"/><Relationship Id="rId85" Type="http://schemas.openxmlformats.org/officeDocument/2006/relationships/slide" Target="slides/slide42.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08" Type="http://schemas.openxmlformats.org/officeDocument/2006/relationships/slide" Target="slides/slide65.xml"/><Relationship Id="rId124" Type="http://schemas.openxmlformats.org/officeDocument/2006/relationships/slide" Target="slides/slide81.xml"/><Relationship Id="rId129" Type="http://schemas.openxmlformats.org/officeDocument/2006/relationships/slide" Target="slides/slide86.xml"/><Relationship Id="rId54" Type="http://schemas.openxmlformats.org/officeDocument/2006/relationships/slide" Target="slides/slide11.xml"/><Relationship Id="rId70" Type="http://schemas.openxmlformats.org/officeDocument/2006/relationships/slide" Target="slides/slide27.xml"/><Relationship Id="rId75" Type="http://schemas.openxmlformats.org/officeDocument/2006/relationships/slide" Target="slides/slide32.xml"/><Relationship Id="rId91" Type="http://schemas.openxmlformats.org/officeDocument/2006/relationships/slide" Target="slides/slide48.xml"/><Relationship Id="rId96" Type="http://schemas.openxmlformats.org/officeDocument/2006/relationships/slide" Target="slides/slide53.xml"/><Relationship Id="rId140" Type="http://schemas.openxmlformats.org/officeDocument/2006/relationships/slide" Target="slides/slide97.xml"/><Relationship Id="rId145"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3/18/24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3/18/24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charset="-128"/>
            </a:endParaRPr>
          </a:p>
        </p:txBody>
      </p:sp>
    </p:spTree>
    <p:extLst>
      <p:ext uri="{BB962C8B-B14F-4D97-AF65-F5344CB8AC3E}">
        <p14:creationId xmlns:p14="http://schemas.microsoft.com/office/powerpoint/2010/main" val="145016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05E9FE4A-0C21-4AC7-A29F-491DBFD0D03B}" type="slidenum">
              <a:rPr lang="en-US" smtClean="0"/>
              <a:t>12</a:t>
            </a:fld>
            <a:endParaRPr lang="en-US"/>
          </a:p>
        </p:txBody>
      </p:sp>
    </p:spTree>
    <p:extLst>
      <p:ext uri="{BB962C8B-B14F-4D97-AF65-F5344CB8AC3E}">
        <p14:creationId xmlns:p14="http://schemas.microsoft.com/office/powerpoint/2010/main" val="14068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14</a:t>
            </a:fld>
            <a:endParaRPr lang="en-US"/>
          </a:p>
        </p:txBody>
      </p:sp>
    </p:spTree>
    <p:extLst>
      <p:ext uri="{BB962C8B-B14F-4D97-AF65-F5344CB8AC3E}">
        <p14:creationId xmlns:p14="http://schemas.microsoft.com/office/powerpoint/2010/main" val="3183118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15</a:t>
            </a:fld>
            <a:endParaRPr lang="en-US"/>
          </a:p>
        </p:txBody>
      </p:sp>
    </p:spTree>
    <p:extLst>
      <p:ext uri="{BB962C8B-B14F-4D97-AF65-F5344CB8AC3E}">
        <p14:creationId xmlns:p14="http://schemas.microsoft.com/office/powerpoint/2010/main" val="169064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95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372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885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17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36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672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79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24086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927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42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047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38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17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44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64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18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51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43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a:t>
            </a:fld>
            <a:endParaRPr lang="en-US"/>
          </a:p>
        </p:txBody>
      </p:sp>
    </p:spTree>
    <p:extLst>
      <p:ext uri="{BB962C8B-B14F-4D97-AF65-F5344CB8AC3E}">
        <p14:creationId xmlns:p14="http://schemas.microsoft.com/office/powerpoint/2010/main" val="235919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38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686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58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61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872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94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333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586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276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1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4</a:t>
            </a:fld>
            <a:endParaRPr lang="en-US"/>
          </a:p>
        </p:txBody>
      </p:sp>
    </p:spTree>
    <p:extLst>
      <p:ext uri="{BB962C8B-B14F-4D97-AF65-F5344CB8AC3E}">
        <p14:creationId xmlns:p14="http://schemas.microsoft.com/office/powerpoint/2010/main" val="367236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CH" dirty="0"/>
              </a:p>
            </p:txBody>
          </p:sp>
        </mc:Choice>
        <mc:Fallback xmlns="">
          <p:sp>
            <p:nvSpPr>
              <p:cNvPr id="3" name="Notes Placeholder 2"/>
              <p:cNvSpPr>
                <a:spLocks noGrp="1"/>
              </p:cNvSpPr>
              <p:nvPr>
                <p:ph type="body" idx="1"/>
              </p:nvPr>
            </p:nvSpPr>
            <p:spPr/>
            <p:txBody>
              <a:bodyPr/>
              <a:lstStyle/>
              <a:p>
                <a:r>
                  <a:rPr lang="en-US" b="0" i="0" u="none" strike="noStrike" dirty="0">
                    <a:solidFill>
                      <a:srgbClr val="374151"/>
                    </a:solidFill>
                    <a:effectLst/>
                    <a:latin typeface="Söhne"/>
                  </a:rPr>
                  <a:t>Considering the relative abundance estimation use case, the Sequence Until mechanism works in several steps</a:t>
                </a:r>
              </a:p>
              <a:p>
                <a:endParaRPr lang="en-US" b="0" i="0" u="none" strike="noStrike" dirty="0">
                  <a:solidFill>
                    <a:srgbClr val="374151"/>
                  </a:solidFill>
                  <a:effectLst/>
                  <a:latin typeface="Söhne"/>
                </a:endParaRPr>
              </a:p>
              <a:p>
                <a:r>
                  <a:rPr lang="en-US" b="0" i="0" u="none" strike="noStrike" dirty="0">
                    <a:solidFill>
                      <a:srgbClr val="374151"/>
                    </a:solidFill>
                    <a:effectLst/>
                    <a:latin typeface="Söhne"/>
                  </a:rPr>
                  <a:t>[CLICK] We generate ongoing relative abundance estimations after every sequencing of 𝑛 reads.</a:t>
                </a:r>
              </a:p>
              <a:p>
                <a:r>
                  <a:rPr lang="en-US" b="0" i="0" u="none" strike="noStrike" dirty="0">
                    <a:solidFill>
                      <a:srgbClr val="374151"/>
                    </a:solidFill>
                    <a:effectLst/>
                    <a:latin typeface="Söhne"/>
                  </a:rPr>
                  <a:t>[CLICK] We always retain the most recent </a:t>
                </a:r>
                <a:r>
                  <a:rPr lang="en-US" i="0" dirty="0">
                    <a:solidFill>
                      <a:prstClr val="black"/>
                    </a:solidFill>
                    <a:latin typeface="Cambria Math" panose="02040503050406030204" pitchFamily="18" charset="0"/>
                    <a:ea typeface="Cambria Math" panose="02040503050406030204" pitchFamily="18" charset="0"/>
                  </a:rPr>
                  <a:t>𝑡</a:t>
                </a:r>
                <a:r>
                  <a:rPr lang="en-US" b="0" i="0" u="none" strike="noStrike" dirty="0">
                    <a:solidFill>
                      <a:srgbClr val="374151"/>
                    </a:solidFill>
                    <a:effectLst/>
                    <a:latin typeface="Söhne"/>
                  </a:rPr>
                  <a:t> estimation results.</a:t>
                </a:r>
              </a:p>
              <a:p>
                <a:r>
                  <a:rPr lang="en-US" b="0" i="0" u="none" strike="noStrike" dirty="0">
                    <a:solidFill>
                      <a:srgbClr val="374151"/>
                    </a:solidFill>
                    <a:effectLst/>
                    <a:latin typeface="Söhne"/>
                  </a:rPr>
                  <a:t>[CLICK] The next step involves detecting any outliers in these results. This is achieved by performing a cross-correlation between the last </a:t>
                </a:r>
                <a:r>
                  <a:rPr lang="en-US" i="0" dirty="0">
                    <a:solidFill>
                      <a:prstClr val="black"/>
                    </a:solidFill>
                    <a:latin typeface="Cambria Math" panose="02040503050406030204" pitchFamily="18" charset="0"/>
                    <a:ea typeface="Cambria Math" panose="02040503050406030204" pitchFamily="18" charset="0"/>
                  </a:rPr>
                  <a:t>𝑡</a:t>
                </a:r>
                <a:r>
                  <a:rPr lang="en-US" b="0" i="0" u="none" strike="noStrike" dirty="0">
                    <a:solidFill>
                      <a:srgbClr val="374151"/>
                    </a:solidFill>
                    <a:effectLst/>
                    <a:latin typeface="Söhne"/>
                  </a:rPr>
                  <a:t> results.</a:t>
                </a:r>
              </a:p>
              <a:p>
                <a:r>
                  <a:rPr lang="en-US" b="0" i="0" u="none" strike="noStrike" dirty="0">
                    <a:solidFill>
                      <a:srgbClr val="374151"/>
                    </a:solidFill>
                    <a:effectLst/>
                    <a:latin typeface="Söhne"/>
                  </a:rPr>
                  <a:t>If we find no outliers, it indicates that we are consistently generating similar results. In other words, the recent sequencing of reads could not change the estimation result significantly.</a:t>
                </a:r>
              </a:p>
              <a:p>
                <a:r>
                  <a:rPr lang="en-US" b="0" i="0" u="none" strike="noStrike" dirty="0">
                    <a:solidFill>
                      <a:srgbClr val="374151"/>
                    </a:solidFill>
                    <a:effectLst/>
                    <a:latin typeface="Söhne"/>
                  </a:rPr>
                  <a:t>[CLICK] In such a scenario, it is unlikely that further sequencing of reads will produce an outlier. Therefore, we can make the decision to stop the sequencing process.</a:t>
                </a:r>
              </a:p>
              <a:p>
                <a:endParaRPr lang="en-US" b="0" i="0" u="none" strike="noStrike" dirty="0">
                  <a:solidFill>
                    <a:srgbClr val="374151"/>
                  </a:solidFill>
                  <a:effectLst/>
                  <a:latin typeface="Söhne"/>
                </a:endParaRPr>
              </a:p>
              <a:p>
                <a:r>
                  <a:rPr lang="en-US" b="0" i="0" u="none" strike="noStrike" dirty="0">
                    <a:solidFill>
                      <a:srgbClr val="374151"/>
                    </a:solidFill>
                    <a:effectLst/>
                    <a:latin typeface="Söhne"/>
                  </a:rPr>
                  <a:t>This approach allows us to optimize the sequencing process by stopping it when no new significant information is likely to be gained.</a:t>
                </a:r>
              </a:p>
              <a:p>
                <a:endParaRPr lang="en-US" b="0" i="0" u="none" strike="noStrike" dirty="0">
                  <a:solidFill>
                    <a:srgbClr val="374151"/>
                  </a:solidFill>
                  <a:effectLst/>
                  <a:latin typeface="Söhne"/>
                </a:endParaRPr>
              </a:p>
              <a:p>
                <a:r>
                  <a:rPr lang="en-US" b="0" i="0" u="none" strike="noStrike" dirty="0">
                    <a:solidFill>
                      <a:srgbClr val="374151"/>
                    </a:solidFill>
                    <a:effectLst/>
                    <a:latin typeface="Söhne"/>
                  </a:rPr>
                  <a:t>[CLICK] If there is an outlier, we simply keep sequencing as new reads keep changing the results.</a:t>
                </a:r>
                <a:endParaRPr lang="en-CH" dirty="0"/>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301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08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19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619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6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065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294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29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082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09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5</a:t>
            </a:fld>
            <a:endParaRPr lang="en-US"/>
          </a:p>
        </p:txBody>
      </p:sp>
    </p:spTree>
    <p:extLst>
      <p:ext uri="{BB962C8B-B14F-4D97-AF65-F5344CB8AC3E}">
        <p14:creationId xmlns:p14="http://schemas.microsoft.com/office/powerpoint/2010/main" val="4041002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147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629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1740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5154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148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988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884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60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0310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18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u="none" strike="noStrike"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7749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295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809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243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562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69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70</a:t>
            </a:fld>
            <a:endParaRPr lang="en-US"/>
          </a:p>
        </p:txBody>
      </p:sp>
    </p:spTree>
    <p:extLst>
      <p:ext uri="{BB962C8B-B14F-4D97-AF65-F5344CB8AC3E}">
        <p14:creationId xmlns:p14="http://schemas.microsoft.com/office/powerpoint/2010/main" val="30464307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charset="-128"/>
            </a:endParaRPr>
          </a:p>
        </p:txBody>
      </p:sp>
    </p:spTree>
    <p:extLst>
      <p:ext uri="{BB962C8B-B14F-4D97-AF65-F5344CB8AC3E}">
        <p14:creationId xmlns:p14="http://schemas.microsoft.com/office/powerpoint/2010/main" val="1707900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charset="-128"/>
            </a:endParaRPr>
          </a:p>
        </p:txBody>
      </p:sp>
    </p:spTree>
    <p:extLst>
      <p:ext uri="{BB962C8B-B14F-4D97-AF65-F5344CB8AC3E}">
        <p14:creationId xmlns:p14="http://schemas.microsoft.com/office/powerpoint/2010/main" val="29725235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There are three main challenges.</a:t>
            </a:r>
            <a:endParaRPr lang="en-US" baseline="0"/>
          </a:p>
          <a:p>
            <a:endParaRPr lang="en-US" baseline="0"/>
          </a:p>
          <a:p>
            <a:r>
              <a:rPr lang="en-US" baseline="0"/>
              <a:t>First. The mapper needs to find many mappings for each read. Because the read is so short, they can map to multiple locations in the reference genome. How can we efficiently find all mappings of a read?</a:t>
            </a:r>
          </a:p>
          <a:p>
            <a:endParaRPr lang="en-US" baseline="0"/>
          </a:p>
          <a:p>
            <a:r>
              <a:rPr lang="en-US" baseline="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a:p>
          <a:p>
            <a:r>
              <a:rPr lang="en-US" baseline="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513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a:sym typeface="Wingdings" panose="05000000000000000000" pitchFamily="2" charset="2"/>
              </a:rPr>
              <a:t>Nanopore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Nanopore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98052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2398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Rhinoceros</a:t>
            </a:r>
          </a:p>
        </p:txBody>
      </p:sp>
      <p:sp>
        <p:nvSpPr>
          <p:cNvPr id="4" name="Slide Number Placeholder 3"/>
          <p:cNvSpPr>
            <a:spLocks noGrp="1"/>
          </p:cNvSpPr>
          <p:nvPr>
            <p:ph type="sldNum" sz="quarter" idx="5"/>
          </p:nvPr>
        </p:nvSpPr>
        <p:spPr/>
        <p:txBody>
          <a:bodyPr/>
          <a:lstStyle/>
          <a:p>
            <a:fld id="{AB959945-7217-484B-8E74-88DC87A74BB0}" type="slidenum">
              <a:rPr lang="en-US" smtClean="0"/>
              <a:pPr/>
              <a:t>82</a:t>
            </a:fld>
            <a:endParaRPr lang="en-US"/>
          </a:p>
        </p:txBody>
      </p:sp>
    </p:spTree>
    <p:extLst>
      <p:ext uri="{BB962C8B-B14F-4D97-AF65-F5344CB8AC3E}">
        <p14:creationId xmlns:p14="http://schemas.microsoft.com/office/powerpoint/2010/main" val="130035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a:solidFill>
                <a:schemeClr val="tx1"/>
              </a:solidFill>
              <a:latin typeface="+mn-lt"/>
              <a:ea typeface="+mn-ea"/>
              <a:cs typeface="+mn-cs"/>
            </a:endParaRPr>
          </a:p>
          <a:p>
            <a:r>
              <a:rPr lang="en-US" sz="1200" kern="1200">
                <a:solidFill>
                  <a:schemeClr val="tx1"/>
                </a:solidFill>
                <a:latin typeface="+mn-lt"/>
                <a:ea typeface="+mn-ea"/>
                <a:cs typeface="+mn-cs"/>
              </a:rPr>
              <a:t>A mapper’s</a:t>
            </a:r>
            <a:r>
              <a:rPr lang="en-US" sz="1200" kern="1200" baseline="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a:p>
          <a:p>
            <a:r>
              <a:rPr lang="en-US"/>
              <a:t>Mapping these short reads,</a:t>
            </a:r>
            <a:r>
              <a:rPr lang="en-US" baseline="0"/>
              <a:t> up to billions of them</a:t>
            </a:r>
            <a:r>
              <a:rPr lang="en-US"/>
              <a:t>,</a:t>
            </a:r>
            <a:r>
              <a:rPr lang="en-US" baseline="0"/>
              <a:t> with each one being 50 to 300 base-pairs long, to the reference genome is challenging.</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40482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Read alignment follows the basic dynamic-programming doctrine which runs in a quadratic time.</a:t>
            </a:r>
          </a:p>
          <a:p>
            <a:r>
              <a:rPr lang="en-US"/>
              <a:t>2- Data dependencies between the entries limits the parallelism. Each cell depends or three</a:t>
            </a:r>
            <a:r>
              <a:rPr lang="en-US" baseline="0"/>
              <a:t> pre-computed cells (immediate left, upper, and upper-left cells). Thus, we can compute the vectors one after another but not in parallel. Left-to-right, or top-to-bottom, anti-diagonal. </a:t>
            </a:r>
          </a:p>
          <a:p>
            <a:r>
              <a:rPr lang="en-US" baseline="0"/>
              <a:t>3- We can solve a significant amount of time, If we can find a way to detect the incorrect mappings with cheap heuristics, much cheaper than computing the alignment.</a:t>
            </a:r>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6364493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Read alignment follows the basic dynamic-programming doctrine which runs in a quadratic time.</a:t>
            </a:r>
          </a:p>
          <a:p>
            <a:r>
              <a:rPr lang="en-US"/>
              <a:t>2- Data dependencies between the entries limits the parallelism. Each cell depends or three</a:t>
            </a:r>
            <a:r>
              <a:rPr lang="en-US" baseline="0"/>
              <a:t> pre-computed cells (immediate left, upper, and upper-left cells). Thus, we can compute the vectors one after another but not in parallel. Left-to-right, or top-to-bottom, anti-diagonal. </a:t>
            </a:r>
          </a:p>
          <a:p>
            <a:r>
              <a:rPr lang="en-US" baseline="0"/>
              <a:t>3- We can solve a significant amount of time, If we can find a way to detect the incorrect mappings with cheap heuristics, much cheaper than computing the alignment.</a:t>
            </a:r>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465543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a:solidFill>
                <a:schemeClr val="tx1"/>
              </a:solidFill>
              <a:latin typeface="+mn-lt"/>
              <a:ea typeface="+mn-ea"/>
              <a:cs typeface="+mn-cs"/>
            </a:endParaRPr>
          </a:p>
          <a:p>
            <a:r>
              <a:rPr lang="en-US" sz="1200" kern="1200">
                <a:solidFill>
                  <a:schemeClr val="tx1"/>
                </a:solidFill>
                <a:latin typeface="+mn-lt"/>
                <a:ea typeface="+mn-ea"/>
                <a:cs typeface="+mn-cs"/>
              </a:rPr>
              <a:t>A mapper’s</a:t>
            </a:r>
            <a:r>
              <a:rPr lang="en-US" sz="1200" kern="1200" baseline="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a:p>
          <a:p>
            <a:r>
              <a:rPr lang="en-US"/>
              <a:t>Mapping these short reads,</a:t>
            </a:r>
            <a:r>
              <a:rPr lang="en-US" baseline="0"/>
              <a:t> up to billions of them</a:t>
            </a:r>
            <a:r>
              <a:rPr lang="en-US"/>
              <a:t>,</a:t>
            </a:r>
            <a:r>
              <a:rPr lang="en-US" baseline="0"/>
              <a:t> with each one being 50 to 300 base-pairs long, to the reference genome is challenging.</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2282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pPr/>
              <a:t>91</a:t>
            </a:fld>
            <a:endParaRPr lang="en-US"/>
          </a:p>
        </p:txBody>
      </p:sp>
    </p:spTree>
    <p:extLst>
      <p:ext uri="{BB962C8B-B14F-4D97-AF65-F5344CB8AC3E}">
        <p14:creationId xmlns:p14="http://schemas.microsoft.com/office/powerpoint/2010/main" val="27196778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0709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2238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686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87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321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7855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8225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6991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366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125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7909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9004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37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83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0795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40649806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4439223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28561881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18440892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27847661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96053040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598224288"/>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0775110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70765204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552429385"/>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44555157"/>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24465767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289180202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42210750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03286733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65514564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83524622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355323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29294567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997312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634343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3008049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39580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88781362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hasCustomPrompt="1"/>
          </p:nvPr>
        </p:nvSpPr>
        <p:spPr>
          <a:xfrm>
            <a:off x="366963" y="1153551"/>
            <a:ext cx="8410073" cy="5275384"/>
          </a:xfrm>
          <a:prstGeom prst="rect">
            <a:avLst/>
          </a:prstGeom>
        </p:spPr>
        <p:txBody>
          <a:bodyPr vert="horz" lIns="0" tIns="45720" rIns="0" bIns="45720" rtlCol="0">
            <a:normAutofit/>
          </a:bodyPr>
          <a:lstStyle>
            <a:lvl1pPr marL="454025" indent="-346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zh-CN" altLang="en-US" dirty="0"/>
              <a:t> </a:t>
            </a: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366963" y="6546795"/>
            <a:ext cx="1053308" cy="311205"/>
          </a:xfrm>
          <a:prstGeom prst="rect">
            <a:avLst/>
          </a:prstGeom>
        </p:spPr>
      </p:pic>
    </p:spTree>
    <p:extLst>
      <p:ext uri="{BB962C8B-B14F-4D97-AF65-F5344CB8AC3E}">
        <p14:creationId xmlns:p14="http://schemas.microsoft.com/office/powerpoint/2010/main" val="368639708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E8C189C2-FD03-1AD1-A354-1BE999ACBC82}"/>
              </a:ext>
            </a:extLst>
          </p:cNvPr>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pic>
        <p:nvPicPr>
          <p:cNvPr id="8" name="Picture 7">
            <a:extLst>
              <a:ext uri="{FF2B5EF4-FFF2-40B4-BE49-F238E27FC236}">
                <a16:creationId xmlns:a16="http://schemas.microsoft.com/office/drawing/2014/main" id="{F1F2019A-EFEB-F0ED-D69E-15E3992AD15D}"/>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850427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5792558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637271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7920083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57409578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424163560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7198200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91532579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428196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63167222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8031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36680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5" Type="http://schemas.openxmlformats.org/officeDocument/2006/relationships/slideLayout" Target="../slideLayouts/slideLayout264.xml"/><Relationship Id="rId4"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9.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1.pn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theme" Target="../theme/theme4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818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hf hdr="0" ftr="0" dt="0"/>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31915746"/>
      </p:ext>
    </p:extLst>
  </p:cSld>
  <p:clrMap bg1="lt1" tx1="dk1" bg2="lt2" tx2="dk2" accent1="accent1" accent2="accent2" accent3="accent3" accent4="accent4" accent5="accent5" accent6="accent6" hlink="hlink" folHlink="folHlink"/>
  <p:sldLayoutIdLst>
    <p:sldLayoutId id="2147488189" r:id="rId1"/>
    <p:sldLayoutId id="2147488190" r:id="rId2"/>
    <p:sldLayoutId id="2147488191" r:id="rId3"/>
    <p:sldLayoutId id="2147488192" r:id="rId4"/>
    <p:sldLayoutId id="2147488193" r:id="rId5"/>
    <p:sldLayoutId id="2147488194" r:id="rId6"/>
    <p:sldLayoutId id="2147488195" r:id="rId7"/>
    <p:sldLayoutId id="2147488196" r:id="rId8"/>
    <p:sldLayoutId id="2147488197" r:id="rId9"/>
    <p:sldLayoutId id="2147488198" r:id="rId10"/>
    <p:sldLayoutId id="214748819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3677501995"/>
      </p:ext>
    </p:extLst>
  </p:cSld>
  <p:clrMap bg1="lt1" tx1="dk1" bg2="lt2" tx2="dk2" accent1="accent1" accent2="accent2" accent3="accent3" accent4="accent4" accent5="accent5" accent6="accent6" hlink="hlink" folHlink="folHlink"/>
  <p:sldLayoutIdLst>
    <p:sldLayoutId id="2147488204" r:id="rId1"/>
    <p:sldLayoutId id="2147488205" r:id="rId2"/>
    <p:sldLayoutId id="2147488206" r:id="rId3"/>
    <p:sldLayoutId id="2147488207" r:id="rId4"/>
    <p:sldLayoutId id="2147488208" r:id="rId5"/>
    <p:sldLayoutId id="2147488209" r:id="rId6"/>
    <p:sldLayoutId id="2147488210" r:id="rId7"/>
    <p:sldLayoutId id="2147488211" r:id="rId8"/>
    <p:sldLayoutId id="2147488212" r:id="rId9"/>
    <p:sldLayoutId id="2147488213" r:id="rId10"/>
    <p:sldLayoutId id="2147488214" r:id="rId11"/>
    <p:sldLayoutId id="2147488215"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4217646306"/>
      </p:ext>
    </p:extLst>
  </p:cSld>
  <p:clrMap bg1="lt1" tx1="dk1" bg2="lt2" tx2="dk2" accent1="accent1" accent2="accent2" accent3="accent3" accent4="accent4" accent5="accent5" accent6="accent6" hlink="hlink" folHlink="folHlink"/>
  <p:sldLayoutIdLst>
    <p:sldLayoutId id="2147488222" r:id="rId1"/>
    <p:sldLayoutId id="2147488223" r:id="rId2"/>
    <p:sldLayoutId id="2147488224" r:id="rId3"/>
    <p:sldLayoutId id="2147488225" r:id="rId4"/>
    <p:sldLayoutId id="2147488226" r:id="rId5"/>
    <p:sldLayoutId id="2147488227" r:id="rId6"/>
    <p:sldLayoutId id="2147488228" r:id="rId7"/>
    <p:sldLayoutId id="2147488229" r:id="rId8"/>
    <p:sldLayoutId id="2147488230" r:id="rId9"/>
    <p:sldLayoutId id="2147488231" r:id="rId10"/>
    <p:sldLayoutId id="2147488232" r:id="rId11"/>
    <p:sldLayoutId id="2147488233"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02630"/>
      </p:ext>
    </p:extLst>
  </p:cSld>
  <p:clrMap bg1="lt1" tx1="dk1" bg2="lt2" tx2="dk2" accent1="accent1" accent2="accent2" accent3="accent3" accent4="accent4" accent5="accent5" accent6="accent6" hlink="hlink" folHlink="folHlink"/>
  <p:sldLayoutIdLst>
    <p:sldLayoutId id="2147488235" r:id="rId1"/>
    <p:sldLayoutId id="21474882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hf hdr="0" ftr="0" dt="0"/>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anfirtina@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58.xml"/><Relationship Id="rId1" Type="http://schemas.openxmlformats.org/officeDocument/2006/relationships/tags" Target="../tags/tag39.xm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58.xml"/><Relationship Id="rId1" Type="http://schemas.openxmlformats.org/officeDocument/2006/relationships/tags" Target="../tags/tag40.xml"/><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58.xml"/><Relationship Id="rId1" Type="http://schemas.openxmlformats.org/officeDocument/2006/relationships/tags" Target="../tags/tag41.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58.xml"/><Relationship Id="rId1" Type="http://schemas.openxmlformats.org/officeDocument/2006/relationships/tags" Target="../tags/tag42.xml"/><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pacb.com/smrt-science/smrt-sequencing/hifi-reads-for-highly-accurate-long-read-sequencing/"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12.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gif"/><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8.xml"/><Relationship Id="rId1" Type="http://schemas.openxmlformats.org/officeDocument/2006/relationships/tags" Target="../tags/tag5.xml"/><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4.xml"/><Relationship Id="rId7" Type="http://schemas.openxmlformats.org/officeDocument/2006/relationships/image" Target="../media/image49.svg"/><Relationship Id="rId2" Type="http://schemas.openxmlformats.org/officeDocument/2006/relationships/slideLayout" Target="../slideLayouts/slideLayout458.xml"/><Relationship Id="rId1" Type="http://schemas.openxmlformats.org/officeDocument/2006/relationships/tags" Target="../tags/tag6.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55.emf"/><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twitter.com/Firtina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firtina.com/" TargetMode="External"/><Relationship Id="rId5" Type="http://schemas.openxmlformats.org/officeDocument/2006/relationships/hyperlink" Target="mailto:canfirtina@gmail.com" TargetMode="External"/><Relationship Id="rId4" Type="http://schemas.openxmlformats.org/officeDocument/2006/relationships/hyperlink" Target="https://safari.ethz.ch/"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github.com/CMU-SAFARI/RawHash" TargetMode="External"/><Relationship Id="rId3" Type="http://schemas.openxmlformats.org/officeDocument/2006/relationships/image" Target="../media/image9.png"/><Relationship Id="rId7" Type="http://schemas.openxmlformats.org/officeDocument/2006/relationships/image" Target="../media/image57.emf"/><Relationship Id="rId2" Type="http://schemas.openxmlformats.org/officeDocument/2006/relationships/notesSlide" Target="../notesSlides/notesSlide16.xml"/><Relationship Id="rId1" Type="http://schemas.openxmlformats.org/officeDocument/2006/relationships/slideLayout" Target="../slideLayouts/slideLayout457.xml"/><Relationship Id="rId6" Type="http://schemas.openxmlformats.org/officeDocument/2006/relationships/image" Target="../media/image56.png"/><Relationship Id="rId5" Type="http://schemas.openxmlformats.org/officeDocument/2006/relationships/image" Target="../media/image11.svg"/><Relationship Id="rId10" Type="http://schemas.openxmlformats.org/officeDocument/2006/relationships/hyperlink" Target="https://academic.oup.com/bioinformatics/article/39/Supplement_1/i297/7210440" TargetMode="External"/><Relationship Id="rId4" Type="http://schemas.openxmlformats.org/officeDocument/2006/relationships/image" Target="../media/image10.png"/><Relationship Id="rId9"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58.xml"/><Relationship Id="rId1" Type="http://schemas.openxmlformats.org/officeDocument/2006/relationships/tags" Target="../tags/tag8.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1.svg"/><Relationship Id="rId2" Type="http://schemas.openxmlformats.org/officeDocument/2006/relationships/slideLayout" Target="../slideLayouts/slideLayout458.xml"/><Relationship Id="rId1" Type="http://schemas.openxmlformats.org/officeDocument/2006/relationships/tags" Target="../tags/tag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8.xml"/><Relationship Id="rId1" Type="http://schemas.openxmlformats.org/officeDocument/2006/relationships/tags" Target="../tags/tag10.xml"/><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8.xml"/><Relationship Id="rId1" Type="http://schemas.openxmlformats.org/officeDocument/2006/relationships/tags" Target="../tags/tag11.xml"/><Relationship Id="rId5" Type="http://schemas.openxmlformats.org/officeDocument/2006/relationships/image" Target="../media/image61.sv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58.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58.xml"/><Relationship Id="rId1" Type="http://schemas.openxmlformats.org/officeDocument/2006/relationships/tags" Target="../tags/tag13.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58.xml"/><Relationship Id="rId1" Type="http://schemas.openxmlformats.org/officeDocument/2006/relationships/tags" Target="../tags/tag14.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58.xml"/><Relationship Id="rId1" Type="http://schemas.openxmlformats.org/officeDocument/2006/relationships/tags" Target="../tags/tag15.xml"/><Relationship Id="rId5" Type="http://schemas.openxmlformats.org/officeDocument/2006/relationships/image" Target="../media/image61.sv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hyperlink" Target="https://people.inf.ethz.ch/omutl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people.inf.ethz.ch/omutlu/projects.htm" TargetMode="External"/><Relationship Id="rId4" Type="http://schemas.openxmlformats.org/officeDocument/2006/relationships/hyperlink" Target="mailto:omutlu@gmail.com"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notesSlide" Target="../notesSlides/notesSlide26.xml"/><Relationship Id="rId7" Type="http://schemas.openxmlformats.org/officeDocument/2006/relationships/image" Target="../media/image65.emf"/><Relationship Id="rId2" Type="http://schemas.openxmlformats.org/officeDocument/2006/relationships/slideLayout" Target="../slideLayouts/slideLayout458.xml"/><Relationship Id="rId1" Type="http://schemas.openxmlformats.org/officeDocument/2006/relationships/tags" Target="../tags/tag16.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58.xml"/><Relationship Id="rId1" Type="http://schemas.openxmlformats.org/officeDocument/2006/relationships/tags" Target="../tags/tag17.xml"/><Relationship Id="rId5" Type="http://schemas.openxmlformats.org/officeDocument/2006/relationships/image" Target="../media/image63.emf"/><Relationship Id="rId4" Type="http://schemas.openxmlformats.org/officeDocument/2006/relationships/image" Target="../media/image6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8.xml"/><Relationship Id="rId1" Type="http://schemas.openxmlformats.org/officeDocument/2006/relationships/tags" Target="../tags/tag18.xm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58.xml"/><Relationship Id="rId1" Type="http://schemas.openxmlformats.org/officeDocument/2006/relationships/tags" Target="../tags/tag19.xml"/><Relationship Id="rId4" Type="http://schemas.openxmlformats.org/officeDocument/2006/relationships/image" Target="../media/image55.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58.xml"/><Relationship Id="rId1" Type="http://schemas.openxmlformats.org/officeDocument/2006/relationships/tags" Target="../tags/tag20.xml"/><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58.xml"/><Relationship Id="rId1" Type="http://schemas.openxmlformats.org/officeDocument/2006/relationships/tags" Target="../tags/tag21.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58.xml"/><Relationship Id="rId1" Type="http://schemas.openxmlformats.org/officeDocument/2006/relationships/tags" Target="../tags/tag2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5.emf"/><Relationship Id="rId2" Type="http://schemas.openxmlformats.org/officeDocument/2006/relationships/slideLayout" Target="../slideLayouts/slideLayout458.xml"/><Relationship Id="rId1" Type="http://schemas.openxmlformats.org/officeDocument/2006/relationships/tags" Target="../tags/tag23.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58.xml"/><Relationship Id="rId1" Type="http://schemas.openxmlformats.org/officeDocument/2006/relationships/tags" Target="../tags/tag24.xml"/></Relationships>
</file>

<file path=ppt/slides/_rels/slide3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notesSlide" Target="../notesSlides/notesSlide35.xml"/><Relationship Id="rId7" Type="http://schemas.openxmlformats.org/officeDocument/2006/relationships/image" Target="../media/image65.emf"/><Relationship Id="rId2" Type="http://schemas.openxmlformats.org/officeDocument/2006/relationships/slideLayout" Target="../slideLayouts/slideLayout458.xml"/><Relationship Id="rId1" Type="http://schemas.openxmlformats.org/officeDocument/2006/relationships/tags" Target="../tags/tag25.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4.xml.rels><?xml version="1.0" encoding="UTF-8" standalone="yes"?>
<Relationships xmlns="http://schemas.openxmlformats.org/package/2006/relationships"><Relationship Id="rId3" Type="http://schemas.openxmlformats.org/officeDocument/2006/relationships/hyperlink" Target="http://www.safari.ethz.ch/"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8.xml"/><Relationship Id="rId1" Type="http://schemas.openxmlformats.org/officeDocument/2006/relationships/tags" Target="../tags/tag26.xml"/><Relationship Id="rId4" Type="http://schemas.openxmlformats.org/officeDocument/2006/relationships/image" Target="../media/image35.gi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58.xml"/><Relationship Id="rId1" Type="http://schemas.openxmlformats.org/officeDocument/2006/relationships/tags" Target="../tags/tag27.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58.xml"/><Relationship Id="rId1" Type="http://schemas.openxmlformats.org/officeDocument/2006/relationships/tags" Target="../tags/tag28.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58.xml"/></Relationships>
</file>

<file path=ppt/slides/_rels/slide4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458.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8.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458.xml"/></Relationships>
</file>

<file path=ppt/slides/_rels/slide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4.xml"/><Relationship Id="rId1" Type="http://schemas.openxmlformats.org/officeDocument/2006/relationships/slideLayout" Target="../slideLayouts/slideLayout458.xml"/><Relationship Id="rId4" Type="http://schemas.openxmlformats.org/officeDocument/2006/relationships/image" Target="../media/image68.emf"/></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5.xml"/><Relationship Id="rId1" Type="http://schemas.openxmlformats.org/officeDocument/2006/relationships/slideLayout" Target="../slideLayouts/slideLayout458.xml"/><Relationship Id="rId4" Type="http://schemas.openxmlformats.org/officeDocument/2006/relationships/image" Target="../media/image69.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458.xml"/><Relationship Id="rId5" Type="http://schemas.openxmlformats.org/officeDocument/2006/relationships/image" Target="NUL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458.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45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458.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458.xml"/><Relationship Id="rId5" Type="http://schemas.openxmlformats.org/officeDocument/2006/relationships/image" Target="NUL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58.xml"/></Relationships>
</file>

<file path=ppt/slides/_rels/slide56.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hyperlink" Target="https://academic.oup.com/bioinformatics/article/39/Supplement_1/i297/7210440" TargetMode="External"/><Relationship Id="rId7"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458.xml"/><Relationship Id="rId6" Type="http://schemas.openxmlformats.org/officeDocument/2006/relationships/hyperlink" Target="https://github.com/CMU-SAFARI/RawHash" TargetMode="External"/><Relationship Id="rId5" Type="http://schemas.openxmlformats.org/officeDocument/2006/relationships/hyperlink" Target="https://arxiv.org/abs/2301.09200" TargetMode="External"/><Relationship Id="rId4" Type="http://schemas.openxmlformats.org/officeDocument/2006/relationships/hyperlink" Target="https://www.iscb.org/ismbeccb2023-programme/proceeding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3.xml"/><Relationship Id="rId1" Type="http://schemas.openxmlformats.org/officeDocument/2006/relationships/slideLayout" Target="../slideLayouts/slideLayout458.xml"/><Relationship Id="rId5" Type="http://schemas.openxmlformats.org/officeDocument/2006/relationships/hyperlink" Target="https://github.com/CMU-SAFARI/RawHash" TargetMode="Externa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58.xml"/><Relationship Id="rId1" Type="http://schemas.openxmlformats.org/officeDocument/2006/relationships/tags" Target="../tags/tag29.xml"/><Relationship Id="rId4" Type="http://schemas.openxmlformats.org/officeDocument/2006/relationships/image" Target="../media/image35.gi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58.xml"/><Relationship Id="rId1" Type="http://schemas.openxmlformats.org/officeDocument/2006/relationships/tags" Target="../tags/tag30.xml"/><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8" Type="http://schemas.openxmlformats.org/officeDocument/2006/relationships/hyperlink" Target="https://github.com/CMU-SAFARI/RawHash" TargetMode="External"/><Relationship Id="rId3" Type="http://schemas.openxmlformats.org/officeDocument/2006/relationships/image" Target="../media/image9.png"/><Relationship Id="rId7" Type="http://schemas.openxmlformats.org/officeDocument/2006/relationships/image" Target="../media/image57.emf"/><Relationship Id="rId2" Type="http://schemas.openxmlformats.org/officeDocument/2006/relationships/notesSlide" Target="../notesSlides/notesSlide57.xml"/><Relationship Id="rId1" Type="http://schemas.openxmlformats.org/officeDocument/2006/relationships/slideLayout" Target="../slideLayouts/slideLayout457.xml"/><Relationship Id="rId6" Type="http://schemas.openxmlformats.org/officeDocument/2006/relationships/image" Target="../media/image56.png"/><Relationship Id="rId5" Type="http://schemas.openxmlformats.org/officeDocument/2006/relationships/image" Target="../media/image11.svg"/><Relationship Id="rId10" Type="http://schemas.openxmlformats.org/officeDocument/2006/relationships/hyperlink" Target="https://academic.oup.com/bioinformatics/article/39/Supplement_1/i297/7210440" TargetMode="External"/><Relationship Id="rId4" Type="http://schemas.openxmlformats.org/officeDocument/2006/relationships/image" Target="../media/image10.png"/><Relationship Id="rId9" Type="http://schemas.openxmlformats.org/officeDocument/2006/relationships/image" Target="../media/image58.emf"/></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pdf/2309.05771.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s://github.com/CMU-SAFARI/RawHash" TargetMode="External"/><Relationship Id="rId4" Type="http://schemas.openxmlformats.org/officeDocument/2006/relationships/hyperlink" Target="https://arxiv.org/abs/2309.05771"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pdf/2309.05771.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s://github.com/CMU-SAFARI/RawHash" TargetMode="External"/><Relationship Id="rId4" Type="http://schemas.openxmlformats.org/officeDocument/2006/relationships/hyperlink" Target="https://arxiv.org/abs/2309.05771"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people.inf.ethz.ch/omutlu/pub/RawHash_ismb-eccb23-talk.pptx" TargetMode="External"/><Relationship Id="rId2" Type="http://schemas.openxmlformats.org/officeDocument/2006/relationships/hyperlink" Target="https://academic.oup.com/bioinformatics/article/39/Supplement_1/i297/7210440?login=false" TargetMode="Externa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www.youtube.com/watch?v=ti0M6TvRkTs&amp;t=5s" TargetMode="External"/><Relationship Id="rId4" Type="http://schemas.openxmlformats.org/officeDocument/2006/relationships/hyperlink" Target="https://people.inf.ethz.ch/omutlu/pub/RawHash_ismb-eccb23-talk.pdf"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www.technion.ac.il/en/" TargetMode="External"/><Relationship Id="rId7" Type="http://schemas.openxmlformats.org/officeDocument/2006/relationships/hyperlink" Target="https://www.youtube.com/watch?v=r7sn41lH-4A&amp;list=PL5Q2soXY2Zi8D_5MGV6EnXEJHnV2YFBJl&amp;index=41"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www.bsc.es/research-and-development/research-seminars/bsc-rs-accelerating-genome-analysis" TargetMode="External"/><Relationship Id="rId7" Type="http://schemas.openxmlformats.org/officeDocument/2006/relationships/hyperlink" Target="https://arxiv.org/abs/2205.07957" TargetMode="External"/><Relationship Id="rId2" Type="http://schemas.openxmlformats.org/officeDocument/2006/relationships/hyperlink" Target="https://people.inf.ethz.ch/omutlu/pub/onur-BSC-Seminar-AcceleratingGenomeAnalysis-Sep-6-2022.pptx" TargetMode="External"/><Relationship Id="rId1" Type="http://schemas.openxmlformats.org/officeDocument/2006/relationships/slideLayout" Target="../slideLayouts/slideLayout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tVpg0XqU_c4" TargetMode="External"/><Relationship Id="rId4" Type="http://schemas.openxmlformats.org/officeDocument/2006/relationships/hyperlink" Target="https://people.inf.ethz.ch/omutlu/pub/onur-BSC-Seminar-AcceleratingGenomeAnalysis-Sep-6-2022.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canfirtina.com/assets/slides/2022-05-27-firtina-UCB-Seminar-EnablingFastEfficientGenomeAnalysis.pptx" TargetMode="External"/><Relationship Id="rId2" Type="http://schemas.openxmlformats.org/officeDocument/2006/relationships/hyperlink" Target="https://canfirtina.com/assets/slides/2022-05-27-firtina-UCB-Seminar-EnablingFastEfficientGenomeAnalysis.pdf" TargetMode="Externa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https://www.youtube.com/watch?v=5C3FdBXrSlg"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ieeexplore.ieee.org/document/10247887" TargetMode="External"/><Relationship Id="rId3" Type="http://schemas.openxmlformats.org/officeDocument/2006/relationships/hyperlink" Target="https://people.inf.ethz.ch/omutlu/pub/AcceleratingGenomeAnalysis_dac23.pdf" TargetMode="External"/><Relationship Id="rId7" Type="http://schemas.openxmlformats.org/officeDocument/2006/relationships/hyperlink" Target="https://www.youtube.com/watch?v=osg9su2FDr8"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onur-DAC2023-SpecialSession-AcceleratingGenomeAnalysis-July-11-2023.pdf" TargetMode="External"/><Relationship Id="rId5" Type="http://schemas.openxmlformats.org/officeDocument/2006/relationships/hyperlink" Target="https://people.inf.ethz.ch/omutlu/pub/onur-DAC2023-SpecialSession-AcceleratingGenomeAnalysis-July-11-2023.pptx" TargetMode="External"/><Relationship Id="rId10" Type="http://schemas.openxmlformats.org/officeDocument/2006/relationships/image" Target="../media/image85.png"/><Relationship Id="rId4" Type="http://schemas.openxmlformats.org/officeDocument/2006/relationships/hyperlink" Target="https://www.dac.com/" TargetMode="External"/><Relationship Id="rId9" Type="http://schemas.openxmlformats.org/officeDocument/2006/relationships/hyperlink" Target="https://arxiv.org/pdf/2305.00492.pdf"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projects_and_seminars/spring2024/doku.php?id=bioinformatics" TargetMode="External"/><Relationship Id="rId1" Type="http://schemas.openxmlformats.org/officeDocument/2006/relationships/slideLayout" Target="../slideLayouts/slideLayout2.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youtube.com/playlist?list=PL5Q2soXY2Zi_UT4zTiLxRmK_zbgz6M93Z" TargetMode="External"/><Relationship Id="rId4" Type="http://schemas.openxmlformats.org/officeDocument/2006/relationships/hyperlink" Target="https://safari.ethz.ch/projects_and_seminars/fall2023/doku.php?id=bioinformatics"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mailto:canfirtina@gmail.com"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hyperlink" Target="https://www.scirp.org/journal/paperinformation.aspx?paperid=74603"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s://www.pacb.com/smrt-science/smrt-sequencing/hifi-reads-for-highly-accurate-long-read-sequencing/" TargetMode="External"/><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22.png"/></Relationships>
</file>

<file path=ppt/slides/_rels/slide83.xml.rels><?xml version="1.0" encoding="UTF-8" standalone="yes"?>
<Relationships xmlns="http://schemas.openxmlformats.org/package/2006/relationships"><Relationship Id="rId3" Type="http://schemas.openxmlformats.org/officeDocument/2006/relationships/hyperlink" Target="https://www.ncbi.nlm.nih.gov/assembly/GCF_000001405.39" TargetMode="External"/><Relationship Id="rId2" Type="http://schemas.openxmlformats.org/officeDocument/2006/relationships/hyperlink" Target="https://www.ncbi.nlm.nih.gov/Taxonomy/Browser/wwwtax.cgi?mode=Info&amp;id=9606&amp;lvl=3&amp;lin=f&amp;keep=1&amp;srchmode=1&amp;unlock"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ncbi.nlm.nih.gov/sra/ERR240727"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tiff"/><Relationship Id="rId1" Type="http://schemas.openxmlformats.org/officeDocument/2006/relationships/slideLayout" Target="../slideLayouts/slideLayout2.xml"/><Relationship Id="rId4" Type="http://schemas.openxmlformats.org/officeDocument/2006/relationships/hyperlink" Target="https://arxiv.org/abs/2003.00110"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76.xml"/><Relationship Id="rId7" Type="http://schemas.openxmlformats.org/officeDocument/2006/relationships/image" Target="../media/image38.png"/><Relationship Id="rId2" Type="http://schemas.openxmlformats.org/officeDocument/2006/relationships/slideLayout" Target="../slideLayouts/slideLayout458.xml"/><Relationship Id="rId1" Type="http://schemas.openxmlformats.org/officeDocument/2006/relationships/tags" Target="../tags/tag31.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59.png"/><Relationship Id="rId4" Type="http://schemas.openxmlformats.org/officeDocument/2006/relationships/image" Target="../media/image35.gif"/><Relationship Id="rId9"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61.svg"/><Relationship Id="rId2" Type="http://schemas.openxmlformats.org/officeDocument/2006/relationships/slideLayout" Target="../slideLayouts/slideLayout458.xml"/><Relationship Id="rId1" Type="http://schemas.openxmlformats.org/officeDocument/2006/relationships/tags" Target="../tags/tag3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0.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58.xml"/><Relationship Id="rId1" Type="http://schemas.openxmlformats.org/officeDocument/2006/relationships/tags" Target="../tags/tag3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58.xml"/><Relationship Id="rId1" Type="http://schemas.openxmlformats.org/officeDocument/2006/relationships/tags" Target="../tags/tag3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610.png"/><Relationship Id="rId2" Type="http://schemas.openxmlformats.org/officeDocument/2006/relationships/slideLayout" Target="../slideLayouts/slideLayout458.xml"/><Relationship Id="rId1" Type="http://schemas.openxmlformats.org/officeDocument/2006/relationships/tags" Target="../tags/tag35.xml"/><Relationship Id="rId6" Type="http://schemas.openxmlformats.org/officeDocument/2006/relationships/image" Target="../media/image600.png"/><Relationship Id="rId5" Type="http://schemas.openxmlformats.org/officeDocument/2006/relationships/image" Target="../media/image591.png"/><Relationship Id="rId4" Type="http://schemas.openxmlformats.org/officeDocument/2006/relationships/image" Target="../media/image58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58.xml"/><Relationship Id="rId1" Type="http://schemas.openxmlformats.org/officeDocument/2006/relationships/tags" Target="../tags/tag36.xml"/><Relationship Id="rId6" Type="http://schemas.openxmlformats.org/officeDocument/2006/relationships/image" Target="../media/image95.png"/><Relationship Id="rId5" Type="http://schemas.openxmlformats.org/officeDocument/2006/relationships/image" Target="../media/image520.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58.xml"/><Relationship Id="rId1" Type="http://schemas.openxmlformats.org/officeDocument/2006/relationships/tags" Target="../tags/tag37.xml"/><Relationship Id="rId4" Type="http://schemas.openxmlformats.org/officeDocument/2006/relationships/image" Target="../media/image9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58.xml"/><Relationship Id="rId1" Type="http://schemas.openxmlformats.org/officeDocument/2006/relationships/tags" Target="../tags/tag38.xml"/><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23528" y="1104652"/>
            <a:ext cx="8428037" cy="2324348"/>
          </a:xfrm>
        </p:spPr>
        <p:txBody>
          <a:bodyPr/>
          <a:lstStyle/>
          <a:p>
            <a:pPr algn="ctr" eaLnBrk="1" hangingPunct="1"/>
            <a:r>
              <a:rPr lang="en-US" altLang="en-US" sz="4400" b="1" dirty="0">
                <a:solidFill>
                  <a:srgbClr val="C00000"/>
                </a:solidFill>
                <a:ea typeface="ＭＳ Ｐゴシック" charset="-128"/>
              </a:rPr>
              <a:t>Introduction to Real-Time</a:t>
            </a:r>
            <a:br>
              <a:rPr lang="en-US" altLang="en-US" sz="4400" b="1" dirty="0">
                <a:solidFill>
                  <a:srgbClr val="C00000"/>
                </a:solidFill>
                <a:ea typeface="ＭＳ Ｐゴシック" charset="-128"/>
              </a:rPr>
            </a:br>
            <a:r>
              <a:rPr lang="en-US" altLang="en-US" sz="4400" b="1" dirty="0">
                <a:solidFill>
                  <a:srgbClr val="C00000"/>
                </a:solidFill>
                <a:ea typeface="ＭＳ Ｐゴシック" charset="-128"/>
              </a:rPr>
              <a:t>Raw Nanopore Signal Analysis:</a:t>
            </a:r>
            <a:br>
              <a:rPr lang="en-US" altLang="en-US" sz="4400" b="1" dirty="0">
                <a:solidFill>
                  <a:srgbClr val="C00000"/>
                </a:solidFill>
                <a:ea typeface="ＭＳ Ｐゴシック" charset="-128"/>
              </a:rPr>
            </a:br>
            <a:r>
              <a:rPr lang="en-US" altLang="en-US" sz="4400" dirty="0" err="1">
                <a:solidFill>
                  <a:srgbClr val="006633"/>
                </a:solidFill>
                <a:ea typeface="ＭＳ Ｐゴシック" panose="020B0600070205080204" pitchFamily="34" charset="-128"/>
              </a:rPr>
              <a:t>RawHash</a:t>
            </a:r>
            <a:r>
              <a:rPr lang="en-US" altLang="en-US" sz="4400" dirty="0">
                <a:solidFill>
                  <a:srgbClr val="006633"/>
                </a:solidFill>
                <a:ea typeface="ＭＳ Ｐゴシック" panose="020B0600070205080204" pitchFamily="34" charset="-128"/>
              </a:rPr>
              <a:t> and RawHash2</a:t>
            </a:r>
            <a:endParaRPr lang="en-US" altLang="en-US" sz="4400" dirty="0">
              <a:ea typeface="ＭＳ Ｐゴシック" charset="-128"/>
            </a:endParaRP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r>
              <a:rPr lang="en-US" altLang="en-US" dirty="0">
                <a:solidFill>
                  <a:srgbClr val="003399"/>
                </a:solidFill>
                <a:ea typeface="ＭＳ Ｐゴシック" charset="-128"/>
              </a:rPr>
              <a:t>Can Firtina</a:t>
            </a:r>
          </a:p>
          <a:p>
            <a:pPr eaLnBrk="1" hangingPunct="1">
              <a:buFont typeface="Wingdings" charset="2"/>
              <a:buNone/>
            </a:pPr>
            <a:r>
              <a:rPr lang="en-US" altLang="en-US" dirty="0">
                <a:solidFill>
                  <a:srgbClr val="003399"/>
                </a:solidFill>
                <a:ea typeface="ＭＳ Ｐゴシック" charset="-128"/>
                <a:hlinkClick r:id="rId3"/>
              </a:rPr>
              <a:t>canfirtina@gmail.com</a:t>
            </a:r>
            <a:r>
              <a:rPr lang="en-US" altLang="en-US" dirty="0">
                <a:solidFill>
                  <a:srgbClr val="003399"/>
                </a:solidFill>
                <a:ea typeface="ＭＳ Ｐゴシック" charset="-128"/>
              </a:rPr>
              <a:t> </a:t>
            </a:r>
          </a:p>
          <a:p>
            <a:pPr eaLnBrk="1" hangingPunct="1"/>
            <a:endParaRPr lang="en-US" altLang="en-US" dirty="0">
              <a:ea typeface="ＭＳ Ｐゴシック" charset="-128"/>
            </a:endParaRPr>
          </a:p>
          <a:p>
            <a:pPr eaLnBrk="1" hangingPunct="1"/>
            <a:r>
              <a:rPr lang="en-US" altLang="en-US" dirty="0">
                <a:ea typeface="ＭＳ Ｐゴシック" charset="-128"/>
              </a:rPr>
              <a:t>18 March 2024</a:t>
            </a:r>
          </a:p>
          <a:p>
            <a:pPr eaLnBrk="1" hangingPunct="1"/>
            <a:r>
              <a:rPr lang="en-US" altLang="en-US" dirty="0" err="1">
                <a:ea typeface="ＭＳ Ｐゴシック" charset="-128"/>
              </a:rPr>
              <a:t>Sabanci</a:t>
            </a:r>
            <a:r>
              <a:rPr lang="en-US" altLang="en-US" dirty="0">
                <a:ea typeface="ＭＳ Ｐゴシック" charset="-128"/>
              </a:rPr>
              <a:t> University</a:t>
            </a:r>
          </a:p>
          <a:p>
            <a:pPr eaLnBrk="1" hangingPunct="1"/>
            <a:r>
              <a:rPr lang="en-US" altLang="en-US" dirty="0">
                <a:ea typeface="ＭＳ Ｐゴシック" charset="-128"/>
              </a:rPr>
              <a:t>BIO310 - Introduction to Bioinformatics</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pic>
        <p:nvPicPr>
          <p:cNvPr id="2" name="Picture 1">
            <a:extLst>
              <a:ext uri="{FF2B5EF4-FFF2-40B4-BE49-F238E27FC236}">
                <a16:creationId xmlns:a16="http://schemas.microsoft.com/office/drawing/2014/main" id="{CB5C7FEA-A13A-0728-66CB-B3E6D8273F68}"/>
              </a:ext>
            </a:extLst>
          </p:cNvPr>
          <p:cNvPicPr>
            <a:picLocks noChangeAspect="1"/>
          </p:cNvPicPr>
          <p:nvPr/>
        </p:nvPicPr>
        <p:blipFill rotWithShape="1">
          <a:blip r:embed="rId4"/>
          <a:srcRect l="15553" t="31836" r="15247" b="32270"/>
          <a:stretch/>
        </p:blipFill>
        <p:spPr>
          <a:xfrm>
            <a:off x="6456560" y="6309320"/>
            <a:ext cx="2550080" cy="483583"/>
          </a:xfrm>
          <a:prstGeom prst="rect">
            <a:avLst/>
          </a:prstGeom>
        </p:spPr>
      </p:pic>
      <p:pic>
        <p:nvPicPr>
          <p:cNvPr id="3" name="Graphic 2">
            <a:extLst>
              <a:ext uri="{FF2B5EF4-FFF2-40B4-BE49-F238E27FC236}">
                <a16:creationId xmlns:a16="http://schemas.microsoft.com/office/drawing/2014/main" id="{67CAC659-B20D-101B-6FA7-4EAD791761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504" y="6309320"/>
            <a:ext cx="2513673" cy="483583"/>
          </a:xfrm>
          <a:prstGeom prst="rect">
            <a:avLst/>
          </a:prstGeom>
        </p:spPr>
      </p:pic>
    </p:spTree>
    <p:extLst>
      <p:ext uri="{BB962C8B-B14F-4D97-AF65-F5344CB8AC3E}">
        <p14:creationId xmlns:p14="http://schemas.microsoft.com/office/powerpoint/2010/main" val="3029237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8891A6-D0B1-9749-98CB-3E54419E65F9}"/>
              </a:ext>
            </a:extLst>
          </p:cNvPr>
          <p:cNvSpPr>
            <a:spLocks noGrp="1"/>
          </p:cNvSpPr>
          <p:nvPr>
            <p:ph type="title"/>
          </p:nvPr>
        </p:nvSpPr>
        <p:spPr>
          <a:xfrm>
            <a:off x="228600" y="152400"/>
            <a:ext cx="8610600" cy="755273"/>
          </a:xfrm>
        </p:spPr>
        <p:txBody>
          <a:bodyPr/>
          <a:lstStyle/>
          <a:p>
            <a:r>
              <a:rPr lang="en-US" dirty="0"/>
              <a:t>A Naïve Sequence Comparison Approach</a:t>
            </a:r>
          </a:p>
        </p:txBody>
      </p:sp>
      <p:sp>
        <p:nvSpPr>
          <p:cNvPr id="4" name="Slide Number Placeholder 3">
            <a:extLst>
              <a:ext uri="{FF2B5EF4-FFF2-40B4-BE49-F238E27FC236}">
                <a16:creationId xmlns:a16="http://schemas.microsoft.com/office/drawing/2014/main" id="{F2EB6815-2DEF-294D-ACF7-0F91CCE16E1A}"/>
              </a:ext>
            </a:extLst>
          </p:cNvPr>
          <p:cNvSpPr>
            <a:spLocks noGrp="1"/>
          </p:cNvSpPr>
          <p:nvPr>
            <p:ph type="sldNum" sz="quarter" idx="11"/>
          </p:nvPr>
        </p:nvSpPr>
        <p:spPr/>
        <p:txBody>
          <a:bodyPr/>
          <a:lstStyle/>
          <a:p>
            <a:fld id="{C7AC7BA1-BEA2-40AF-9056-44DC8C985687}" type="slidenum">
              <a:rPr lang="en-US" altLang="en-US" smtClean="0"/>
              <a:pPr/>
              <a:t>10</a:t>
            </a:fld>
            <a:endParaRPr lang="en-US" altLang="en-US"/>
          </a:p>
        </p:txBody>
      </p:sp>
      <p:sp>
        <p:nvSpPr>
          <p:cNvPr id="7" name="Rectangle 6">
            <a:extLst>
              <a:ext uri="{FF2B5EF4-FFF2-40B4-BE49-F238E27FC236}">
                <a16:creationId xmlns:a16="http://schemas.microsoft.com/office/drawing/2014/main" id="{0D7A336E-311F-0640-94C9-A429800711F4}"/>
              </a:ext>
            </a:extLst>
          </p:cNvPr>
          <p:cNvSpPr/>
          <p:nvPr/>
        </p:nvSpPr>
        <p:spPr>
          <a:xfrm>
            <a:off x="228600" y="3439154"/>
            <a:ext cx="8610600"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B94E0F-B7B6-FE48-A0AC-90F84D939610}"/>
              </a:ext>
            </a:extLst>
          </p:cNvPr>
          <p:cNvSpPr/>
          <p:nvPr/>
        </p:nvSpPr>
        <p:spPr>
          <a:xfrm>
            <a:off x="228600" y="3838733"/>
            <a:ext cx="238944" cy="176485"/>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952D2D2-0EB1-6349-8E9A-8D8F2F892577}"/>
              </a:ext>
            </a:extLst>
          </p:cNvPr>
          <p:cNvSpPr txBox="1"/>
          <p:nvPr/>
        </p:nvSpPr>
        <p:spPr>
          <a:xfrm>
            <a:off x="2736776" y="4293096"/>
            <a:ext cx="3816424" cy="954107"/>
          </a:xfrm>
          <a:prstGeom prst="rect">
            <a:avLst/>
          </a:prstGeom>
          <a:noFill/>
        </p:spPr>
        <p:txBody>
          <a:bodyPr wrap="square" rtlCol="0">
            <a:spAutoFit/>
          </a:bodyPr>
          <a:lstStyle/>
          <a:p>
            <a:pPr algn="ctr"/>
            <a:r>
              <a:rPr lang="en-US" sz="2800" dirty="0"/>
              <a:t>Very expensive! </a:t>
            </a:r>
          </a:p>
          <a:p>
            <a:pPr algn="ctr"/>
            <a:r>
              <a:rPr lang="en-US" sz="2800" i="1" dirty="0"/>
              <a:t>O(</a:t>
            </a:r>
            <a:r>
              <a:rPr lang="en-US" sz="2800" i="1" dirty="0">
                <a:solidFill>
                  <a:srgbClr val="0000FF"/>
                </a:solidFill>
              </a:rPr>
              <a:t>m</a:t>
            </a:r>
            <a:r>
              <a:rPr lang="en-US" sz="2800" i="1" baseline="30000" dirty="0">
                <a:solidFill>
                  <a:srgbClr val="0000FF"/>
                </a:solidFill>
              </a:rPr>
              <a:t>2</a:t>
            </a:r>
            <a:r>
              <a:rPr lang="en-US" sz="2800" i="1" dirty="0">
                <a:solidFill>
                  <a:schemeClr val="tx2"/>
                </a:solidFill>
              </a:rPr>
              <a:t>k</a:t>
            </a:r>
            <a:r>
              <a:rPr lang="en-US" sz="2800" i="1" dirty="0">
                <a:solidFill>
                  <a:srgbClr val="FF0000"/>
                </a:solidFill>
              </a:rPr>
              <a:t>n</a:t>
            </a:r>
            <a:r>
              <a:rPr lang="en-US" sz="2800" i="1" dirty="0"/>
              <a:t>)</a:t>
            </a:r>
          </a:p>
        </p:txBody>
      </p:sp>
      <p:sp>
        <p:nvSpPr>
          <p:cNvPr id="10" name="TextBox 9">
            <a:extLst>
              <a:ext uri="{FF2B5EF4-FFF2-40B4-BE49-F238E27FC236}">
                <a16:creationId xmlns:a16="http://schemas.microsoft.com/office/drawing/2014/main" id="{09FECAD1-33DB-C54B-AD42-CF79ABB1C815}"/>
              </a:ext>
            </a:extLst>
          </p:cNvPr>
          <p:cNvSpPr txBox="1"/>
          <p:nvPr/>
        </p:nvSpPr>
        <p:spPr>
          <a:xfrm>
            <a:off x="144016" y="2958275"/>
            <a:ext cx="1403648" cy="369332"/>
          </a:xfrm>
          <a:prstGeom prst="rect">
            <a:avLst/>
          </a:prstGeom>
          <a:noFill/>
        </p:spPr>
        <p:txBody>
          <a:bodyPr wrap="square" rtlCol="0">
            <a:spAutoFit/>
          </a:bodyPr>
          <a:lstStyle/>
          <a:p>
            <a:r>
              <a:rPr lang="en-US"/>
              <a:t>Reference</a:t>
            </a:r>
          </a:p>
        </p:txBody>
      </p:sp>
      <p:sp>
        <p:nvSpPr>
          <p:cNvPr id="11" name="TextBox 10">
            <a:extLst>
              <a:ext uri="{FF2B5EF4-FFF2-40B4-BE49-F238E27FC236}">
                <a16:creationId xmlns:a16="http://schemas.microsoft.com/office/drawing/2014/main" id="{7C19BAC5-4907-BB45-9934-D787BEEE7EB8}"/>
              </a:ext>
            </a:extLst>
          </p:cNvPr>
          <p:cNvSpPr txBox="1"/>
          <p:nvPr/>
        </p:nvSpPr>
        <p:spPr>
          <a:xfrm>
            <a:off x="144016" y="4067780"/>
            <a:ext cx="1403648" cy="369332"/>
          </a:xfrm>
          <a:prstGeom prst="rect">
            <a:avLst/>
          </a:prstGeom>
          <a:noFill/>
        </p:spPr>
        <p:txBody>
          <a:bodyPr wrap="square" rtlCol="0">
            <a:spAutoFit/>
          </a:bodyPr>
          <a:lstStyle/>
          <a:p>
            <a:r>
              <a:rPr lang="en-US" dirty="0"/>
              <a:t>Read</a:t>
            </a:r>
          </a:p>
        </p:txBody>
      </p:sp>
      <p:sp>
        <p:nvSpPr>
          <p:cNvPr id="12" name="TextBox 11">
            <a:extLst>
              <a:ext uri="{FF2B5EF4-FFF2-40B4-BE49-F238E27FC236}">
                <a16:creationId xmlns:a16="http://schemas.microsoft.com/office/drawing/2014/main" id="{DA09686B-7FB5-AB4E-9E01-81570EBCDAF0}"/>
              </a:ext>
            </a:extLst>
          </p:cNvPr>
          <p:cNvSpPr txBox="1"/>
          <p:nvPr/>
        </p:nvSpPr>
        <p:spPr>
          <a:xfrm>
            <a:off x="4211960" y="5169097"/>
            <a:ext cx="4284000" cy="1200329"/>
          </a:xfrm>
          <a:prstGeom prst="rect">
            <a:avLst/>
          </a:prstGeom>
          <a:noFill/>
        </p:spPr>
        <p:txBody>
          <a:bodyPr wrap="square" rtlCol="0">
            <a:spAutoFit/>
          </a:bodyPr>
          <a:lstStyle/>
          <a:p>
            <a:r>
              <a:rPr lang="en-US" sz="2400" i="1">
                <a:solidFill>
                  <a:srgbClr val="0000FF"/>
                </a:solidFill>
              </a:rPr>
              <a:t>m</a:t>
            </a:r>
            <a:r>
              <a:rPr lang="en-US" sz="2400"/>
              <a:t>: read length</a:t>
            </a:r>
          </a:p>
          <a:p>
            <a:r>
              <a:rPr lang="en-US" sz="2400" i="1">
                <a:solidFill>
                  <a:schemeClr val="tx2"/>
                </a:solidFill>
              </a:rPr>
              <a:t>k</a:t>
            </a:r>
            <a:r>
              <a:rPr lang="en-US" sz="2400"/>
              <a:t>: no. of reads</a:t>
            </a:r>
          </a:p>
          <a:p>
            <a:r>
              <a:rPr lang="en-US" sz="2400" i="1">
                <a:solidFill>
                  <a:srgbClr val="FF0000"/>
                </a:solidFill>
              </a:rPr>
              <a:t>n</a:t>
            </a:r>
            <a:r>
              <a:rPr lang="en-US" sz="2400"/>
              <a:t>:</a:t>
            </a:r>
            <a:r>
              <a:rPr lang="en-US" sz="2400" i="1"/>
              <a:t> </a:t>
            </a:r>
            <a:r>
              <a:rPr lang="en-US" sz="2400"/>
              <a:t>reference genome length</a:t>
            </a:r>
          </a:p>
        </p:txBody>
      </p:sp>
      <p:sp>
        <p:nvSpPr>
          <p:cNvPr id="2" name="Content Placeholder 2">
            <a:extLst>
              <a:ext uri="{FF2B5EF4-FFF2-40B4-BE49-F238E27FC236}">
                <a16:creationId xmlns:a16="http://schemas.microsoft.com/office/drawing/2014/main" id="{46802FC2-F236-6116-D594-61A0CF442C94}"/>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Read mapping:</a:t>
            </a:r>
          </a:p>
          <a:p>
            <a:pPr lvl="1">
              <a:spcBef>
                <a:spcPts val="400"/>
              </a:spcBef>
            </a:pPr>
            <a:r>
              <a:rPr lang="en-US" b="1" dirty="0">
                <a:latin typeface="Tahoma" panose="020B0604030504040204" pitchFamily="34" charset="0"/>
                <a:ea typeface="Tahoma" panose="020B0604030504040204" pitchFamily="34" charset="0"/>
                <a:cs typeface="Tahoma" panose="020B0604030504040204" pitchFamily="34" charset="0"/>
                <a:sym typeface="Wingdings" pitchFamily="2" charset="2"/>
              </a:rPr>
              <a:t>Mapping:</a:t>
            </a:r>
            <a:r>
              <a:rPr lang="en-US" dirty="0">
                <a:latin typeface="Tahoma" panose="020B0604030504040204" pitchFamily="34" charset="0"/>
                <a:ea typeface="Tahoma" panose="020B0604030504040204" pitchFamily="34" charset="0"/>
                <a:cs typeface="Tahoma" panose="020B0604030504040204" pitchFamily="34" charset="0"/>
                <a:sym typeface="Wingdings" pitchFamily="2" charset="2"/>
              </a:rPr>
              <a:t> Identifies similar regions between a pair of sequences</a:t>
            </a:r>
          </a:p>
          <a:p>
            <a:pPr lvl="1">
              <a:spcBef>
                <a:spcPts val="400"/>
              </a:spcBef>
            </a:pPr>
            <a:r>
              <a:rPr lang="en-US" b="1" dirty="0">
                <a:latin typeface="Tahoma" panose="020B0604030504040204" pitchFamily="34" charset="0"/>
                <a:ea typeface="Tahoma" panose="020B0604030504040204" pitchFamily="34" charset="0"/>
                <a:cs typeface="Tahoma" panose="020B0604030504040204" pitchFamily="34" charset="0"/>
                <a:sym typeface="Wingdings" pitchFamily="2" charset="2"/>
              </a:rPr>
              <a:t>Alignment:</a:t>
            </a:r>
            <a:r>
              <a:rPr lang="en-US" dirty="0">
                <a:latin typeface="Tahoma" panose="020B0604030504040204" pitchFamily="34" charset="0"/>
                <a:ea typeface="Tahoma" panose="020B0604030504040204" pitchFamily="34" charset="0"/>
                <a:cs typeface="Tahoma" panose="020B0604030504040204" pitchFamily="34" charset="0"/>
                <a:sym typeface="Wingdings" pitchFamily="2" charset="2"/>
              </a:rPr>
              <a:t> Identifies exact differences within similar regions (costly!)</a:t>
            </a:r>
          </a:p>
        </p:txBody>
      </p:sp>
    </p:spTree>
    <p:extLst>
      <p:ext uri="{BB962C8B-B14F-4D97-AF65-F5344CB8AC3E}">
        <p14:creationId xmlns:p14="http://schemas.microsoft.com/office/powerpoint/2010/main" val="2908081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8.33333E-7 4.81481E-6 L 0.91198 0.00232 " pathEditMode="relative" rAng="0" ptsTypes="AA">
                                      <p:cBhvr>
                                        <p:cTn id="14" dur="6250" fill="hold"/>
                                        <p:tgtEl>
                                          <p:spTgt spid="8"/>
                                        </p:tgtEl>
                                        <p:attrNameLst>
                                          <p:attrName>ppt_x</p:attrName>
                                          <p:attrName>ppt_y</p:attrName>
                                        </p:attrNameLst>
                                      </p:cBhvr>
                                      <p:rCtr x="45330" y="-139"/>
                                    </p:animMotion>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2"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Required Computation Resources in Mapping</a:t>
            </a:r>
            <a:endParaRPr lang="en-US" sz="3200" b="1" dirty="0">
              <a:latin typeface="Garamond" panose="02020404030301010803" pitchFamily="18" charset="0"/>
            </a:endParaRPr>
          </a:p>
        </p:txBody>
      </p:sp>
      <p:sp>
        <p:nvSpPr>
          <p:cNvPr id="3" name="Rectangle 2">
            <a:extLst>
              <a:ext uri="{FF2B5EF4-FFF2-40B4-BE49-F238E27FC236}">
                <a16:creationId xmlns:a16="http://schemas.microsoft.com/office/drawing/2014/main" id="{3CAF47D1-4A5A-9265-63A7-4F5D8351A041}"/>
              </a:ext>
            </a:extLst>
          </p:cNvPr>
          <p:cNvSpPr/>
          <p:nvPr/>
        </p:nvSpPr>
        <p:spPr>
          <a:xfrm>
            <a:off x="-29308" y="4146726"/>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mapping step of RawHash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significantly faster than Sigmap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all genomes, and</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faster than UNCALLED for small genomes</a:t>
            </a:r>
          </a:p>
        </p:txBody>
      </p:sp>
      <p:sp>
        <p:nvSpPr>
          <p:cNvPr id="5" name="Rectangle 4">
            <a:extLst>
              <a:ext uri="{FF2B5EF4-FFF2-40B4-BE49-F238E27FC236}">
                <a16:creationId xmlns:a16="http://schemas.microsoft.com/office/drawing/2014/main" id="{266D8EC8-AB10-A62A-AB78-2630BEB8C0E8}"/>
              </a:ext>
            </a:extLst>
          </p:cNvPr>
          <p:cNvSpPr/>
          <p:nvPr/>
        </p:nvSpPr>
        <p:spPr>
          <a:xfrm>
            <a:off x="-29308" y="5316045"/>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requires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memory space</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 UNCALLED</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table of data with numbers and text&#10;&#10;Description automatically generated">
            <a:extLst>
              <a:ext uri="{FF2B5EF4-FFF2-40B4-BE49-F238E27FC236}">
                <a16:creationId xmlns:a16="http://schemas.microsoft.com/office/drawing/2014/main" id="{B31AA2E3-DAD8-0ED7-EC98-183CE06C6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035382"/>
            <a:ext cx="7772400" cy="2877335"/>
          </a:xfrm>
          <a:prstGeom prst="rect">
            <a:avLst/>
          </a:prstGeom>
        </p:spPr>
      </p:pic>
    </p:spTree>
    <p:custDataLst>
      <p:tags r:id="rId1"/>
    </p:custDataLst>
    <p:extLst>
      <p:ext uri="{BB962C8B-B14F-4D97-AF65-F5344CB8AC3E}">
        <p14:creationId xmlns:p14="http://schemas.microsoft.com/office/powerpoint/2010/main" val="16223028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Average Mapping Time per Read</a:t>
            </a:r>
            <a:endParaRPr lang="en-US" sz="4000" b="1" dirty="0">
              <a:latin typeface="Garamond" panose="02020404030301010803" pitchFamily="18" charset="0"/>
            </a:endParaRPr>
          </a:p>
        </p:txBody>
      </p:sp>
      <p:pic>
        <p:nvPicPr>
          <p:cNvPr id="4" name="Picture 3" descr="A picture containing text, screenshot, plot, diagram&#10;&#10;Description automatically generated">
            <a:extLst>
              <a:ext uri="{FF2B5EF4-FFF2-40B4-BE49-F238E27FC236}">
                <a16:creationId xmlns:a16="http://schemas.microsoft.com/office/drawing/2014/main" id="{C7FFD81F-DE6B-89FE-9AC3-ABF5410B8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90" y="1138428"/>
            <a:ext cx="7772400" cy="3123403"/>
          </a:xfrm>
          <a:prstGeom prst="rect">
            <a:avLst/>
          </a:prstGeom>
        </p:spPr>
      </p:pic>
      <p:sp>
        <p:nvSpPr>
          <p:cNvPr id="3" name="Rectangle 2">
            <a:extLst>
              <a:ext uri="{FF2B5EF4-FFF2-40B4-BE49-F238E27FC236}">
                <a16:creationId xmlns:a16="http://schemas.microsoft.com/office/drawing/2014/main" id="{DDB8CBF8-2048-B3D4-2727-503E0A3140DF}"/>
              </a:ext>
            </a:extLst>
          </p:cNvPr>
          <p:cNvSpPr/>
          <p:nvPr/>
        </p:nvSpPr>
        <p:spPr>
          <a:xfrm>
            <a:off x="-29308" y="4719471"/>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mapping step of RawHash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significantly faster than Sigmap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all genomes, and</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faster than UNCALLED for small genomes</a:t>
            </a:r>
          </a:p>
        </p:txBody>
      </p:sp>
    </p:spTree>
    <p:custDataLst>
      <p:tags r:id="rId1"/>
    </p:custDataLst>
    <p:extLst>
      <p:ext uri="{BB962C8B-B14F-4D97-AF65-F5344CB8AC3E}">
        <p14:creationId xmlns:p14="http://schemas.microsoft.com/office/powerpoint/2010/main" val="16704417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Parameter Configurations</a:t>
            </a:r>
            <a:endParaRPr lang="en-US" sz="4000" b="1" dirty="0">
              <a:latin typeface="Garamond" panose="02020404030301010803" pitchFamily="18" charset="0"/>
            </a:endParaRPr>
          </a:p>
        </p:txBody>
      </p:sp>
      <p:pic>
        <p:nvPicPr>
          <p:cNvPr id="6" name="Picture 5" descr="A table with text and numbers&#10;&#10;Description automatically generated">
            <a:extLst>
              <a:ext uri="{FF2B5EF4-FFF2-40B4-BE49-F238E27FC236}">
                <a16:creationId xmlns:a16="http://schemas.microsoft.com/office/drawing/2014/main" id="{B0353931-714E-26E1-FB79-44ACCC8F2A30}"/>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289989" y="2022819"/>
            <a:ext cx="8564022" cy="1406182"/>
          </a:xfrm>
          <a:prstGeom prst="rect">
            <a:avLst/>
          </a:prstGeom>
        </p:spPr>
      </p:pic>
      <p:pic>
        <p:nvPicPr>
          <p:cNvPr id="3" name="Picture 2" descr="A table with text and numbers&#10;&#10;Description automatically generated">
            <a:extLst>
              <a:ext uri="{FF2B5EF4-FFF2-40B4-BE49-F238E27FC236}">
                <a16:creationId xmlns:a16="http://schemas.microsoft.com/office/drawing/2014/main" id="{210AC10B-0418-FB93-88AA-B49CEE17345A}"/>
              </a:ext>
            </a:extLst>
          </p:cNvPr>
          <p:cNvPicPr>
            <a:picLocks noChangeAspect="1"/>
          </p:cNvPicPr>
          <p:nvPr/>
        </p:nvPicPr>
        <p:blipFill rotWithShape="1">
          <a:blip r:embed="rId4">
            <a:extLst>
              <a:ext uri="{28A0092B-C50C-407E-A947-70E740481C1C}">
                <a14:useLocalDpi xmlns:a14="http://schemas.microsoft.com/office/drawing/2010/main" val="0"/>
              </a:ext>
            </a:extLst>
          </a:blip>
          <a:srcRect t="58437"/>
          <a:stretch/>
        </p:blipFill>
        <p:spPr>
          <a:xfrm>
            <a:off x="289989" y="3715473"/>
            <a:ext cx="8564022" cy="1168902"/>
          </a:xfrm>
          <a:prstGeom prst="rect">
            <a:avLst/>
          </a:prstGeom>
        </p:spPr>
      </p:pic>
    </p:spTree>
    <p:custDataLst>
      <p:tags r:id="rId1"/>
    </p:custDataLst>
    <p:extLst>
      <p:ext uri="{BB962C8B-B14F-4D97-AF65-F5344CB8AC3E}">
        <p14:creationId xmlns:p14="http://schemas.microsoft.com/office/powerpoint/2010/main" val="5820859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Versions</a:t>
            </a:r>
            <a:endParaRPr lang="en-US" sz="4000" b="1" dirty="0">
              <a:latin typeface="Garamond" panose="02020404030301010803" pitchFamily="18" charset="0"/>
            </a:endParaRPr>
          </a:p>
        </p:txBody>
      </p:sp>
      <p:pic>
        <p:nvPicPr>
          <p:cNvPr id="4" name="Picture 3" descr="A screenshot of a computer&#10;&#10;Description automatically generated">
            <a:extLst>
              <a:ext uri="{FF2B5EF4-FFF2-40B4-BE49-F238E27FC236}">
                <a16:creationId xmlns:a16="http://schemas.microsoft.com/office/drawing/2014/main" id="{67317058-6D32-B207-1B41-B67BA6C43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064" y="2767970"/>
            <a:ext cx="8685872" cy="1322061"/>
          </a:xfrm>
          <a:prstGeom prst="rect">
            <a:avLst/>
          </a:prstGeom>
        </p:spPr>
      </p:pic>
    </p:spTree>
    <p:custDataLst>
      <p:tags r:id="rId1"/>
    </p:custDataLst>
    <p:extLst>
      <p:ext uri="{BB962C8B-B14F-4D97-AF65-F5344CB8AC3E}">
        <p14:creationId xmlns:p14="http://schemas.microsoft.com/office/powerpoint/2010/main" val="2471440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39DD96BE-0B07-BB4A-979A-88DC493DE65D}"/>
              </a:ext>
            </a:extLst>
          </p:cNvPr>
          <p:cNvGraphicFramePr>
            <a:graphicFrameLocks noGrp="1"/>
          </p:cNvGraphicFramePr>
          <p:nvPr/>
        </p:nvGraphicFramePr>
        <p:xfrm>
          <a:off x="4183864" y="1962408"/>
          <a:ext cx="2424776" cy="1463040"/>
        </p:xfrm>
        <a:graphic>
          <a:graphicData uri="http://schemas.openxmlformats.org/drawingml/2006/table">
            <a:tbl>
              <a:tblPr firstRow="1" bandRow="1">
                <a:tableStyleId>{5940675A-B579-460E-94D1-54222C63F5DA}</a:tableStyleId>
              </a:tblPr>
              <a:tblGrid>
                <a:gridCol w="606194">
                  <a:extLst>
                    <a:ext uri="{9D8B030D-6E8A-4147-A177-3AD203B41FA5}">
                      <a16:colId xmlns:a16="http://schemas.microsoft.com/office/drawing/2014/main" val="1702563712"/>
                    </a:ext>
                  </a:extLst>
                </a:gridCol>
                <a:gridCol w="606194">
                  <a:extLst>
                    <a:ext uri="{9D8B030D-6E8A-4147-A177-3AD203B41FA5}">
                      <a16:colId xmlns:a16="http://schemas.microsoft.com/office/drawing/2014/main" val="3579326249"/>
                    </a:ext>
                  </a:extLst>
                </a:gridCol>
                <a:gridCol w="606194">
                  <a:extLst>
                    <a:ext uri="{9D8B030D-6E8A-4147-A177-3AD203B41FA5}">
                      <a16:colId xmlns:a16="http://schemas.microsoft.com/office/drawing/2014/main" val="2838019027"/>
                    </a:ext>
                  </a:extLst>
                </a:gridCol>
                <a:gridCol w="606194">
                  <a:extLst>
                    <a:ext uri="{9D8B030D-6E8A-4147-A177-3AD203B41FA5}">
                      <a16:colId xmlns:a16="http://schemas.microsoft.com/office/drawing/2014/main" val="4255235251"/>
                    </a:ext>
                  </a:extLst>
                </a:gridCol>
              </a:tblGrid>
              <a:tr h="197636">
                <a:tc>
                  <a:txBody>
                    <a:bodyPr/>
                    <a:lstStyle/>
                    <a:p>
                      <a:pPr algn="ctr"/>
                      <a:r>
                        <a:rPr kumimoji="0" lang="en-CH" sz="1600" b="1" i="0" u="none" strike="noStrike" kern="1200" cap="none" spc="0" normalizeH="0" baseline="0" noProof="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a:ln>
                            <a:noFill/>
                          </a:ln>
                          <a:solidFill>
                            <a:srgbClr val="ED7D31"/>
                          </a:solidFill>
                          <a:effectLst/>
                          <a:uLnTx/>
                          <a:uFillTx/>
                          <a:latin typeface="Corbel" panose="020B0503020204020204" pitchFamily="34" charset="0"/>
                          <a:ea typeface="+mn-ea"/>
                          <a:cs typeface="+mn-cs"/>
                        </a:rPr>
                        <a:t>CC</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7</a:t>
                      </a:r>
                    </a:p>
                  </a:txBody>
                  <a:tcPr marL="0" marR="0" marT="0" marB="0">
                    <a:solidFill>
                      <a:schemeClr val="bg1"/>
                    </a:solidFill>
                  </a:tcPr>
                </a:tc>
                <a:tc rowSpan="2" gridSpan="2">
                  <a:txBody>
                    <a:bodyPr/>
                    <a:lstStyle/>
                    <a:p>
                      <a:pPr algn="ctr"/>
                      <a:endParaRPr lang="en-CH" sz="1600" dirty="0">
                        <a:latin typeface="Corbel" panose="020B0503020204020204" pitchFamily="34" charset="0"/>
                      </a:endParaRPr>
                    </a:p>
                  </a:txBody>
                  <a:tcPr marL="0" marR="0" marT="0" marB="0">
                    <a:lnT w="12700" cmpd="sng">
                      <a:noFill/>
                    </a:lnT>
                    <a:lnB w="12700" cmpd="sng">
                      <a:noFill/>
                    </a:lnB>
                    <a:solidFill>
                      <a:schemeClr val="bg1"/>
                    </a:solidFill>
                  </a:tcPr>
                </a:tc>
                <a:tc rowSpan="2" hMerge="1">
                  <a:txBody>
                    <a:bodyPr/>
                    <a:lstStyle/>
                    <a:p>
                      <a:pPr algn="ctr"/>
                      <a:endParaRPr lang="en-CH" dirty="0"/>
                    </a:p>
                  </a:txBody>
                  <a:tcPr marL="0" marR="0" marT="0" marB="0"/>
                </a:tc>
                <a:extLst>
                  <a:ext uri="{0D108BD9-81ED-4DB2-BD59-A6C34878D82A}">
                    <a16:rowId xmlns:a16="http://schemas.microsoft.com/office/drawing/2014/main" val="998391519"/>
                  </a:ext>
                </a:extLst>
              </a:tr>
              <a:tr h="197636">
                <a:tc>
                  <a:txBody>
                    <a:bodyPr/>
                    <a:lstStyle/>
                    <a:p>
                      <a:pPr algn="ctr"/>
                      <a:r>
                        <a:rPr kumimoji="0" lang="en-CH" sz="1600" b="1" i="0" u="none" strike="noStrike" kern="1200" cap="none" spc="0" normalizeH="0" baseline="0" noProof="0">
                          <a:ln>
                            <a:noFill/>
                          </a:ln>
                          <a:solidFill>
                            <a:srgbClr val="ED7D31"/>
                          </a:solidFill>
                          <a:effectLst/>
                          <a:uLnTx/>
                          <a:uFillTx/>
                          <a:latin typeface="Corbel" panose="020B0503020204020204" pitchFamily="34" charset="0"/>
                          <a:ea typeface="+mn-ea"/>
                          <a:cs typeface="+mn-cs"/>
                        </a:rPr>
                        <a:t>CCC</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8</a:t>
                      </a:r>
                    </a:p>
                  </a:txBody>
                  <a:tcPr marL="0" marR="0" marT="0" marB="0">
                    <a:solidFill>
                      <a:schemeClr val="bg1"/>
                    </a:solidFill>
                  </a:tcPr>
                </a:tc>
                <a:tc gridSpan="2" vMerge="1">
                  <a:txBody>
                    <a:bodyPr/>
                    <a:lstStyle/>
                    <a:p>
                      <a:pPr algn="ctr"/>
                      <a:endParaRPr lang="en-CH"/>
                    </a:p>
                  </a:txBody>
                  <a:tcPr marL="0" marR="0" marT="0" marB="0">
                    <a:lnT w="12700" cmpd="sng">
                      <a:noFill/>
                    </a:lnT>
                  </a:tcPr>
                </a:tc>
                <a:tc hMerge="1" vMerge="1">
                  <a:txBody>
                    <a:bodyPr/>
                    <a:lstStyle/>
                    <a:p>
                      <a:pPr algn="ctr"/>
                      <a:endParaRPr lang="en-CH"/>
                    </a:p>
                  </a:txBody>
                  <a:tcPr marL="0" marR="0" marT="0" marB="0"/>
                </a:tc>
                <a:extLst>
                  <a:ext uri="{0D108BD9-81ED-4DB2-BD59-A6C34878D82A}">
                    <a16:rowId xmlns:a16="http://schemas.microsoft.com/office/drawing/2014/main" val="814032990"/>
                  </a:ext>
                </a:extLst>
              </a:tr>
              <a:tr h="197636">
                <a:tc>
                  <a:txBody>
                    <a:bodyPr/>
                    <a:lstStyle/>
                    <a:p>
                      <a:pPr algn="ctr"/>
                      <a:r>
                        <a:rPr kumimoji="0" lang="en-CH" sz="1600" b="1" i="0" u="none" strike="noStrike" kern="1200" cap="none" spc="0" normalizeH="0" baseline="0" noProof="0">
                          <a:ln>
                            <a:noFill/>
                          </a:ln>
                          <a:solidFill>
                            <a:srgbClr val="ED7D31"/>
                          </a:solidFill>
                          <a:effectLst/>
                          <a:uLnTx/>
                          <a:uFillTx/>
                          <a:latin typeface="Corbel" panose="020B0503020204020204" pitchFamily="34" charset="0"/>
                          <a:ea typeface="+mn-ea"/>
                          <a:cs typeface="+mn-cs"/>
                        </a:rPr>
                        <a:t>C</a:t>
                      </a:r>
                      <a:r>
                        <a:rPr lang="en-CH" sz="1600" b="1">
                          <a:solidFill>
                            <a:srgbClr val="863DBE"/>
                          </a:solidFill>
                          <a:latin typeface="Corbel" panose="020B0503020204020204" pitchFamily="34" charset="0"/>
                        </a:rPr>
                        <a:t>AA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1</a:t>
                      </a:r>
                    </a:p>
                  </a:txBody>
                  <a:tcPr marL="0" marR="0" marT="0" marB="0">
                    <a:solidFill>
                      <a:schemeClr val="bg1"/>
                    </a:solidFill>
                  </a:tcPr>
                </a:tc>
                <a:tc gridSpan="2">
                  <a:txBody>
                    <a:bodyPr/>
                    <a:lstStyle/>
                    <a:p>
                      <a:pPr algn="ctr"/>
                      <a:endParaRPr lang="en-CH" sz="1600" dirty="0">
                        <a:latin typeface="Corbel" panose="020B0503020204020204" pitchFamily="34" charset="0"/>
                      </a:endParaRPr>
                    </a:p>
                  </a:txBody>
                  <a:tcPr marL="0" marR="0" marT="0" marB="0">
                    <a:lnT w="12700" cmpd="sng">
                      <a:noFill/>
                    </a:lnT>
                    <a:solidFill>
                      <a:schemeClr val="bg1"/>
                    </a:solidFill>
                  </a:tcPr>
                </a:tc>
                <a:tc hMerge="1">
                  <a:txBody>
                    <a:bodyPr/>
                    <a:lstStyle/>
                    <a:p>
                      <a:pPr algn="ctr"/>
                      <a:endParaRPr lang="en-CH" dirty="0"/>
                    </a:p>
                  </a:txBody>
                  <a:tcPr marL="0" marR="0" marT="0" marB="0"/>
                </a:tc>
                <a:extLst>
                  <a:ext uri="{0D108BD9-81ED-4DB2-BD59-A6C34878D82A}">
                    <a16:rowId xmlns:a16="http://schemas.microsoft.com/office/drawing/2014/main" val="2578426224"/>
                  </a:ext>
                </a:extLst>
              </a:tr>
              <a:tr h="197636">
                <a:tc>
                  <a:txBody>
                    <a:bodyPr/>
                    <a:lstStyle/>
                    <a:p>
                      <a:pPr algn="ctr"/>
                      <a:r>
                        <a:rPr lang="en-CH" sz="1600" b="1" dirty="0">
                          <a:solidFill>
                            <a:srgbClr val="863DBE"/>
                          </a:solidFill>
                          <a:latin typeface="Corbel" panose="020B0503020204020204" pitchFamily="34" charset="0"/>
                        </a:rPr>
                        <a:t>AAA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31</a:t>
                      </a:r>
                    </a:p>
                  </a:txBody>
                  <a:tcPr marL="0" marR="0" marT="0" marB="0">
                    <a:solidFill>
                      <a:schemeClr val="bg1"/>
                    </a:solidFill>
                  </a:tcPr>
                </a:tc>
                <a:tc>
                  <a:txBody>
                    <a:bodyPr/>
                    <a:lstStyle/>
                    <a:p>
                      <a:pPr algn="ctr"/>
                      <a:r>
                        <a:rPr lang="en-CH" sz="1600" dirty="0">
                          <a:latin typeface="Corbel" panose="020B0503020204020204" pitchFamily="34" charset="0"/>
                        </a:rPr>
                        <a:t>101</a:t>
                      </a:r>
                    </a:p>
                  </a:txBody>
                  <a:tcPr marL="0" marR="0" marT="0" marB="0">
                    <a:solidFill>
                      <a:schemeClr val="bg1"/>
                    </a:solidFill>
                  </a:tcPr>
                </a:tc>
                <a:tc>
                  <a:txBody>
                    <a:bodyPr/>
                    <a:lstStyle/>
                    <a:p>
                      <a:pPr algn="ctr"/>
                      <a:endParaRPr lang="en-CH" sz="1600" dirty="0">
                        <a:latin typeface="Corbel" panose="020B0503020204020204" pitchFamily="34" charset="0"/>
                      </a:endParaRPr>
                    </a:p>
                  </a:txBody>
                  <a:tcPr marL="0" marR="0" marT="0" marB="0">
                    <a:lnT w="12700" cmpd="sng">
                      <a:noFill/>
                    </a:lnT>
                    <a:solidFill>
                      <a:schemeClr val="bg1"/>
                    </a:solidFill>
                  </a:tcPr>
                </a:tc>
                <a:extLst>
                  <a:ext uri="{0D108BD9-81ED-4DB2-BD59-A6C34878D82A}">
                    <a16:rowId xmlns:a16="http://schemas.microsoft.com/office/drawing/2014/main" val="794836401"/>
                  </a:ext>
                </a:extLst>
              </a:tr>
              <a:tr h="197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srgbClr val="ED7D31"/>
                          </a:solidFill>
                          <a:effectLst/>
                          <a:uLnTx/>
                          <a:uFillTx/>
                          <a:latin typeface="Corbel" panose="020B0503020204020204" pitchFamily="34" charset="0"/>
                          <a:ea typeface="+mn-ea"/>
                          <a:cs typeface="+mn-cs"/>
                        </a:rPr>
                        <a:t>CC</a:t>
                      </a:r>
                      <a:r>
                        <a:rPr lang="en-CH" sz="1600" b="1">
                          <a:solidFill>
                            <a:srgbClr val="863DBE"/>
                          </a:solidFill>
                          <a:latin typeface="Corbel" panose="020B0503020204020204" pitchFamily="34" charset="0"/>
                        </a:rPr>
                        <a:t>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25</a:t>
                      </a:r>
                    </a:p>
                  </a:txBody>
                  <a:tcPr marL="0" marR="0" marT="0" marB="0">
                    <a:solidFill>
                      <a:schemeClr val="bg1"/>
                    </a:solidFill>
                  </a:tcPr>
                </a:tc>
                <a:tc>
                  <a:txBody>
                    <a:bodyPr/>
                    <a:lstStyle/>
                    <a:p>
                      <a:pPr algn="ctr"/>
                      <a:r>
                        <a:rPr lang="en-CH" sz="1600" dirty="0">
                          <a:latin typeface="Corbel" panose="020B0503020204020204" pitchFamily="34" charset="0"/>
                        </a:rPr>
                        <a:t>230</a:t>
                      </a:r>
                    </a:p>
                  </a:txBody>
                  <a:tcPr marL="0" marR="0" marT="0" marB="0">
                    <a:solidFill>
                      <a:schemeClr val="bg1"/>
                    </a:solidFill>
                  </a:tcPr>
                </a:tc>
                <a:tc>
                  <a:txBody>
                    <a:bodyPr/>
                    <a:lstStyle/>
                    <a:p>
                      <a:pPr algn="ctr"/>
                      <a:r>
                        <a:rPr lang="en-CH" sz="1600" dirty="0">
                          <a:latin typeface="Corbel" panose="020B0503020204020204" pitchFamily="34" charset="0"/>
                        </a:rPr>
                        <a:t>400</a:t>
                      </a:r>
                    </a:p>
                  </a:txBody>
                  <a:tcPr marL="0" marR="0" marT="0" marB="0">
                    <a:solidFill>
                      <a:schemeClr val="bg1"/>
                    </a:solidFill>
                  </a:tcPr>
                </a:tc>
                <a:extLst>
                  <a:ext uri="{0D108BD9-81ED-4DB2-BD59-A6C34878D82A}">
                    <a16:rowId xmlns:a16="http://schemas.microsoft.com/office/drawing/2014/main" val="3153623914"/>
                  </a:ext>
                </a:extLst>
              </a:tr>
              <a:tr h="197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extLst>
                  <a:ext uri="{0D108BD9-81ED-4DB2-BD59-A6C34878D82A}">
                    <a16:rowId xmlns:a16="http://schemas.microsoft.com/office/drawing/2014/main" val="3538254811"/>
                  </a:ext>
                </a:extLst>
              </a:tr>
            </a:tbl>
          </a:graphicData>
        </a:graphic>
      </p:graphicFrame>
      <p:sp>
        <p:nvSpPr>
          <p:cNvPr id="2" name="Title 1">
            <a:extLst>
              <a:ext uri="{FF2B5EF4-FFF2-40B4-BE49-F238E27FC236}">
                <a16:creationId xmlns:a16="http://schemas.microsoft.com/office/drawing/2014/main" id="{DF2A7DFE-127E-8540-A655-7E27FE1CD04A}"/>
              </a:ext>
            </a:extLst>
          </p:cNvPr>
          <p:cNvSpPr>
            <a:spLocks noGrp="1"/>
          </p:cNvSpPr>
          <p:nvPr>
            <p:ph type="title"/>
          </p:nvPr>
        </p:nvSpPr>
        <p:spPr>
          <a:xfrm>
            <a:off x="228600" y="152400"/>
            <a:ext cx="8610600" cy="772842"/>
          </a:xfrm>
        </p:spPr>
        <p:txBody>
          <a:bodyPr/>
          <a:lstStyle/>
          <a:p>
            <a:r>
              <a:rPr lang="en-US" dirty="0">
                <a:latin typeface="Garamond" panose="02020404030301010803" pitchFamily="18" charset="0"/>
              </a:rPr>
              <a:t>A Practical Read Mapping</a:t>
            </a:r>
            <a:endParaRPr lang="en-CH" dirty="0">
              <a:latin typeface="Garamond" panose="02020404030301010803" pitchFamily="18" charset="0"/>
            </a:endParaRPr>
          </a:p>
        </p:txBody>
      </p:sp>
      <p:sp>
        <p:nvSpPr>
          <p:cNvPr id="5" name="Rectangle 4">
            <a:extLst>
              <a:ext uri="{FF2B5EF4-FFF2-40B4-BE49-F238E27FC236}">
                <a16:creationId xmlns:a16="http://schemas.microsoft.com/office/drawing/2014/main" id="{6ACCD888-39C6-FD4F-BF2D-300957D79C86}"/>
              </a:ext>
            </a:extLst>
          </p:cNvPr>
          <p:cNvSpPr/>
          <p:nvPr/>
        </p:nvSpPr>
        <p:spPr>
          <a:xfrm>
            <a:off x="1675735" y="1067000"/>
            <a:ext cx="6277060" cy="208345"/>
          </a:xfrm>
          <a:prstGeom prst="rect">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6" name="TextBox 5">
            <a:extLst>
              <a:ext uri="{FF2B5EF4-FFF2-40B4-BE49-F238E27FC236}">
                <a16:creationId xmlns:a16="http://schemas.microsoft.com/office/drawing/2014/main" id="{1C5F1F2C-44F8-A047-83C5-9F01BAE30569}"/>
              </a:ext>
            </a:extLst>
          </p:cNvPr>
          <p:cNvSpPr txBox="1"/>
          <p:nvPr/>
        </p:nvSpPr>
        <p:spPr>
          <a:xfrm>
            <a:off x="67753" y="922571"/>
            <a:ext cx="2364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59613"/>
                </a:solidFill>
                <a:effectLst/>
                <a:uLnTx/>
                <a:uFillTx/>
                <a:latin typeface="Corbel" panose="020B0503020204020204" pitchFamily="34" charset="0"/>
                <a:ea typeface="+mn-ea"/>
                <a:cs typeface="+mn-cs"/>
              </a:rPr>
              <a:t>Reference</a:t>
            </a:r>
          </a:p>
        </p:txBody>
      </p:sp>
      <p:sp>
        <p:nvSpPr>
          <p:cNvPr id="11" name="Rectangle 10">
            <a:extLst>
              <a:ext uri="{FF2B5EF4-FFF2-40B4-BE49-F238E27FC236}">
                <a16:creationId xmlns:a16="http://schemas.microsoft.com/office/drawing/2014/main" id="{B3849A51-DE1B-434A-89C2-497599B8208D}"/>
              </a:ext>
            </a:extLst>
          </p:cNvPr>
          <p:cNvSpPr/>
          <p:nvPr/>
        </p:nvSpPr>
        <p:spPr>
          <a:xfrm>
            <a:off x="5417748" y="1892008"/>
            <a:ext cx="1331090" cy="77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C9294A-9728-8A41-880A-03EF9CB36856}"/>
              </a:ext>
            </a:extLst>
          </p:cNvPr>
          <p:cNvSpPr/>
          <p:nvPr/>
        </p:nvSpPr>
        <p:spPr>
          <a:xfrm>
            <a:off x="6021180" y="1887060"/>
            <a:ext cx="843406" cy="103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1A0E623-28E6-2148-8A8D-1E1AE6550DA5}"/>
              </a:ext>
            </a:extLst>
          </p:cNvPr>
          <p:cNvSpPr txBox="1"/>
          <p:nvPr/>
        </p:nvSpPr>
        <p:spPr>
          <a:xfrm>
            <a:off x="5784387" y="512384"/>
            <a:ext cx="3170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&gt; 3 billion characters</a:t>
            </a:r>
          </a:p>
        </p:txBody>
      </p:sp>
      <p:sp>
        <p:nvSpPr>
          <p:cNvPr id="30" name="TextBox 29">
            <a:extLst>
              <a:ext uri="{FF2B5EF4-FFF2-40B4-BE49-F238E27FC236}">
                <a16:creationId xmlns:a16="http://schemas.microsoft.com/office/drawing/2014/main" id="{EB662D66-1749-0640-BF2C-B690261A3428}"/>
              </a:ext>
            </a:extLst>
          </p:cNvPr>
          <p:cNvSpPr txBox="1"/>
          <p:nvPr/>
        </p:nvSpPr>
        <p:spPr>
          <a:xfrm>
            <a:off x="4032208" y="3367934"/>
            <a:ext cx="2680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Index (Hash Table)</a:t>
            </a:r>
          </a:p>
        </p:txBody>
      </p:sp>
      <p:sp>
        <p:nvSpPr>
          <p:cNvPr id="9" name="TextBox 8">
            <a:extLst>
              <a:ext uri="{FF2B5EF4-FFF2-40B4-BE49-F238E27FC236}">
                <a16:creationId xmlns:a16="http://schemas.microsoft.com/office/drawing/2014/main" id="{9BDF776C-43D9-2545-98D5-F688DF0413A3}"/>
              </a:ext>
            </a:extLst>
          </p:cNvPr>
          <p:cNvSpPr txBox="1"/>
          <p:nvPr/>
        </p:nvSpPr>
        <p:spPr>
          <a:xfrm>
            <a:off x="4000708" y="1435007"/>
            <a:ext cx="1152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K-mers</a:t>
            </a:r>
            <a:endParaRPr kumimoji="0" lang="en-CH" sz="18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EC4BAF4-E589-304E-92BF-CBACDBA5C9FD}"/>
              </a:ext>
            </a:extLst>
          </p:cNvPr>
          <p:cNvSpPr txBox="1"/>
          <p:nvPr/>
        </p:nvSpPr>
        <p:spPr>
          <a:xfrm>
            <a:off x="4791945" y="1412516"/>
            <a:ext cx="18166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Locations</a:t>
            </a:r>
            <a:endParaRPr kumimoji="0" lang="en-CH" sz="18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0" name="Left Brace 9">
            <a:extLst>
              <a:ext uri="{FF2B5EF4-FFF2-40B4-BE49-F238E27FC236}">
                <a16:creationId xmlns:a16="http://schemas.microsoft.com/office/drawing/2014/main" id="{D613E846-C617-374C-971A-C214279B6264}"/>
              </a:ext>
            </a:extLst>
          </p:cNvPr>
          <p:cNvSpPr/>
          <p:nvPr/>
        </p:nvSpPr>
        <p:spPr>
          <a:xfrm rot="5400000">
            <a:off x="5675221" y="868727"/>
            <a:ext cx="192164" cy="1955068"/>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C000">
                  <a:lumMod val="50000"/>
                </a:srgb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048CB44-3598-AD4C-B489-5DD912AFCC30}"/>
              </a:ext>
            </a:extLst>
          </p:cNvPr>
          <p:cNvSpPr/>
          <p:nvPr/>
        </p:nvSpPr>
        <p:spPr>
          <a:xfrm>
            <a:off x="1678724" y="2023347"/>
            <a:ext cx="1514650"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3" name="TextBox 32">
            <a:extLst>
              <a:ext uri="{FF2B5EF4-FFF2-40B4-BE49-F238E27FC236}">
                <a16:creationId xmlns:a16="http://schemas.microsoft.com/office/drawing/2014/main" id="{B7014F65-9580-DB4E-80CC-455B283D6696}"/>
              </a:ext>
            </a:extLst>
          </p:cNvPr>
          <p:cNvSpPr txBox="1"/>
          <p:nvPr/>
        </p:nvSpPr>
        <p:spPr>
          <a:xfrm>
            <a:off x="67753" y="1904000"/>
            <a:ext cx="8913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59613"/>
                </a:solidFill>
                <a:effectLst/>
                <a:uLnTx/>
                <a:uFillTx/>
                <a:latin typeface="Corbel" panose="020B0503020204020204" pitchFamily="34" charset="0"/>
                <a:ea typeface="+mn-ea"/>
                <a:cs typeface="+mn-cs"/>
              </a:rPr>
              <a:t>Read</a:t>
            </a:r>
          </a:p>
        </p:txBody>
      </p:sp>
      <p:sp>
        <p:nvSpPr>
          <p:cNvPr id="34" name="Rectangle 33">
            <a:extLst>
              <a:ext uri="{FF2B5EF4-FFF2-40B4-BE49-F238E27FC236}">
                <a16:creationId xmlns:a16="http://schemas.microsoft.com/office/drawing/2014/main" id="{AC3BA169-04FA-134F-AA9C-5C06ECF02A8E}"/>
              </a:ext>
            </a:extLst>
          </p:cNvPr>
          <p:cNvSpPr/>
          <p:nvPr/>
        </p:nvSpPr>
        <p:spPr>
          <a:xfrm>
            <a:off x="1672221" y="2392641"/>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5" name="Rectangle 34">
            <a:extLst>
              <a:ext uri="{FF2B5EF4-FFF2-40B4-BE49-F238E27FC236}">
                <a16:creationId xmlns:a16="http://schemas.microsoft.com/office/drawing/2014/main" id="{77C5BF41-1E91-EF42-9C41-0FD261D54108}"/>
              </a:ext>
            </a:extLst>
          </p:cNvPr>
          <p:cNvSpPr/>
          <p:nvPr/>
        </p:nvSpPr>
        <p:spPr>
          <a:xfrm>
            <a:off x="1802842" y="2658858"/>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4677794-397D-A741-BE16-45CC657602DC}"/>
              </a:ext>
            </a:extLst>
          </p:cNvPr>
          <p:cNvSpPr txBox="1"/>
          <p:nvPr/>
        </p:nvSpPr>
        <p:spPr>
          <a:xfrm>
            <a:off x="2189779" y="2744532"/>
            <a:ext cx="4795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37" name="Left Brace 36">
            <a:extLst>
              <a:ext uri="{FF2B5EF4-FFF2-40B4-BE49-F238E27FC236}">
                <a16:creationId xmlns:a16="http://schemas.microsoft.com/office/drawing/2014/main" id="{A844DEFC-FCFA-444E-B545-322E79142A80}"/>
              </a:ext>
            </a:extLst>
          </p:cNvPr>
          <p:cNvSpPr/>
          <p:nvPr/>
        </p:nvSpPr>
        <p:spPr>
          <a:xfrm>
            <a:off x="1319073" y="2392641"/>
            <a:ext cx="254643" cy="721223"/>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2E22F7E8-6179-404C-8718-CC895A6DBE30}"/>
              </a:ext>
            </a:extLst>
          </p:cNvPr>
          <p:cNvSpPr txBox="1"/>
          <p:nvPr/>
        </p:nvSpPr>
        <p:spPr>
          <a:xfrm>
            <a:off x="72256" y="2513699"/>
            <a:ext cx="11453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59613"/>
                </a:solidFill>
                <a:effectLst/>
                <a:uLnTx/>
                <a:uFillTx/>
                <a:latin typeface="Corbel" panose="020B0503020204020204" pitchFamily="34" charset="0"/>
                <a:ea typeface="+mn-ea"/>
                <a:cs typeface="+mn-cs"/>
              </a:rPr>
              <a:t>K-mers</a:t>
            </a:r>
          </a:p>
        </p:txBody>
      </p:sp>
      <p:sp>
        <p:nvSpPr>
          <p:cNvPr id="44" name="Rectangle 43">
            <a:extLst>
              <a:ext uri="{FF2B5EF4-FFF2-40B4-BE49-F238E27FC236}">
                <a16:creationId xmlns:a16="http://schemas.microsoft.com/office/drawing/2014/main" id="{3D00029F-B882-0048-ACDE-CBFFA87A26F7}"/>
              </a:ext>
            </a:extLst>
          </p:cNvPr>
          <p:cNvSpPr/>
          <p:nvPr/>
        </p:nvSpPr>
        <p:spPr>
          <a:xfrm>
            <a:off x="2586247" y="986506"/>
            <a:ext cx="1454387"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66FCDF7-3F7A-B24E-B0E6-B15D51502C6A}"/>
              </a:ext>
            </a:extLst>
          </p:cNvPr>
          <p:cNvSpPr/>
          <p:nvPr/>
        </p:nvSpPr>
        <p:spPr>
          <a:xfrm>
            <a:off x="4764422" y="986506"/>
            <a:ext cx="413961"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85D3E0F8-84FA-B744-A307-FC9F2779DF43}"/>
              </a:ext>
            </a:extLst>
          </p:cNvPr>
          <p:cNvSpPr/>
          <p:nvPr/>
        </p:nvSpPr>
        <p:spPr>
          <a:xfrm>
            <a:off x="5512709" y="986506"/>
            <a:ext cx="413961"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0E556D5-F6C4-6C40-A318-29B28A3205C4}"/>
              </a:ext>
            </a:extLst>
          </p:cNvPr>
          <p:cNvSpPr/>
          <p:nvPr/>
        </p:nvSpPr>
        <p:spPr>
          <a:xfrm>
            <a:off x="1849667" y="986506"/>
            <a:ext cx="413961"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Cross 50">
            <a:extLst>
              <a:ext uri="{FF2B5EF4-FFF2-40B4-BE49-F238E27FC236}">
                <a16:creationId xmlns:a16="http://schemas.microsoft.com/office/drawing/2014/main" id="{F77A09C1-E949-5C4C-AFBD-0A00BD9D9A82}"/>
              </a:ext>
            </a:extLst>
          </p:cNvPr>
          <p:cNvSpPr/>
          <p:nvPr/>
        </p:nvSpPr>
        <p:spPr>
          <a:xfrm rot="2683010">
            <a:off x="4615642" y="829151"/>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4" name="Cross 53">
            <a:extLst>
              <a:ext uri="{FF2B5EF4-FFF2-40B4-BE49-F238E27FC236}">
                <a16:creationId xmlns:a16="http://schemas.microsoft.com/office/drawing/2014/main" id="{8C42D252-071D-F04F-AB43-EB377CB0F03E}"/>
              </a:ext>
            </a:extLst>
          </p:cNvPr>
          <p:cNvSpPr/>
          <p:nvPr/>
        </p:nvSpPr>
        <p:spPr>
          <a:xfrm rot="2683010">
            <a:off x="5380386" y="829151"/>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5" name="Cross 54">
            <a:extLst>
              <a:ext uri="{FF2B5EF4-FFF2-40B4-BE49-F238E27FC236}">
                <a16:creationId xmlns:a16="http://schemas.microsoft.com/office/drawing/2014/main" id="{E5FE27F8-58EF-3F4E-A02F-AB79F6429862}"/>
              </a:ext>
            </a:extLst>
          </p:cNvPr>
          <p:cNvSpPr/>
          <p:nvPr/>
        </p:nvSpPr>
        <p:spPr>
          <a:xfrm rot="2683010">
            <a:off x="1692179" y="829151"/>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E13F85E-76A2-EFD2-AABD-8354D9A42F79}"/>
              </a:ext>
            </a:extLst>
          </p:cNvPr>
          <p:cNvGrpSpPr/>
          <p:nvPr/>
        </p:nvGrpSpPr>
        <p:grpSpPr>
          <a:xfrm>
            <a:off x="0" y="4494259"/>
            <a:ext cx="9144000" cy="548640"/>
            <a:chOff x="0" y="4098247"/>
            <a:chExt cx="9144000" cy="548640"/>
          </a:xfrm>
        </p:grpSpPr>
        <p:sp>
          <p:nvSpPr>
            <p:cNvPr id="41" name="Rectangle 40">
              <a:extLst>
                <a:ext uri="{FF2B5EF4-FFF2-40B4-BE49-F238E27FC236}">
                  <a16:creationId xmlns:a16="http://schemas.microsoft.com/office/drawing/2014/main" id="{91E193BA-E2ED-B841-A40D-E3CC08536D90}"/>
                </a:ext>
              </a:extLst>
            </p:cNvPr>
            <p:cNvSpPr/>
            <p:nvPr/>
          </p:nvSpPr>
          <p:spPr>
            <a:xfrm>
              <a:off x="2120542" y="4098247"/>
              <a:ext cx="7023458" cy="548640"/>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Determine </a:t>
              </a:r>
              <a:r>
                <a:rPr kumimoji="0" lang="en-GB" sz="2400" b="0" i="0" u="none" strike="noStrike" kern="1200" cap="none" spc="0" normalizeH="0" baseline="0" noProof="0" dirty="0">
                  <a:ln>
                    <a:noFill/>
                  </a:ln>
                  <a:solidFill>
                    <a:srgbClr val="1A82C4"/>
                  </a:solidFill>
                  <a:effectLst/>
                  <a:uLnTx/>
                  <a:uFillTx/>
                  <a:latin typeface="Corbel" panose="020B0503020204020204" pitchFamily="34" charset="0"/>
                  <a:ea typeface="+mn-ea"/>
                  <a:cs typeface="+mn-cs"/>
                </a:rPr>
                <a:t>potential</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matching regions (seeds)</a:t>
              </a:r>
              <a:endPar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7" name="Rectangle 56">
              <a:extLst>
                <a:ext uri="{FF2B5EF4-FFF2-40B4-BE49-F238E27FC236}">
                  <a16:creationId xmlns:a16="http://schemas.microsoft.com/office/drawing/2014/main" id="{88C9B647-ED06-8E49-B366-33969DCC874A}"/>
                </a:ext>
              </a:extLst>
            </p:cNvPr>
            <p:cNvSpPr/>
            <p:nvPr/>
          </p:nvSpPr>
          <p:spPr>
            <a:xfrm>
              <a:off x="0" y="4098247"/>
              <a:ext cx="2120544" cy="548640"/>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Seeding</a:t>
              </a:r>
            </a:p>
          </p:txBody>
        </p:sp>
      </p:grpSp>
      <p:grpSp>
        <p:nvGrpSpPr>
          <p:cNvPr id="14" name="Group 13">
            <a:extLst>
              <a:ext uri="{FF2B5EF4-FFF2-40B4-BE49-F238E27FC236}">
                <a16:creationId xmlns:a16="http://schemas.microsoft.com/office/drawing/2014/main" id="{A1DE9DC5-D5A5-DEB3-FE3E-FA8B111759EB}"/>
              </a:ext>
            </a:extLst>
          </p:cNvPr>
          <p:cNvGrpSpPr/>
          <p:nvPr/>
        </p:nvGrpSpPr>
        <p:grpSpPr>
          <a:xfrm>
            <a:off x="-1" y="5127470"/>
            <a:ext cx="9144001" cy="548640"/>
            <a:chOff x="-1" y="5157192"/>
            <a:chExt cx="9144001" cy="548640"/>
          </a:xfrm>
        </p:grpSpPr>
        <p:sp>
          <p:nvSpPr>
            <p:cNvPr id="48" name="Rectangle 47">
              <a:extLst>
                <a:ext uri="{FF2B5EF4-FFF2-40B4-BE49-F238E27FC236}">
                  <a16:creationId xmlns:a16="http://schemas.microsoft.com/office/drawing/2014/main" id="{016CE3D1-13FA-6242-804C-7AC83775A455}"/>
                </a:ext>
              </a:extLst>
            </p:cNvPr>
            <p:cNvSpPr/>
            <p:nvPr/>
          </p:nvSpPr>
          <p:spPr>
            <a:xfrm>
              <a:off x="2120542" y="5157192"/>
              <a:ext cx="7023458" cy="548640"/>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Prune </a:t>
              </a:r>
              <a:r>
                <a:rPr lang="en-GB" sz="2400" noProof="0" dirty="0">
                  <a:solidFill>
                    <a:prstClr val="black"/>
                  </a:solidFill>
                  <a:latin typeface="Corbel" panose="020B0503020204020204" pitchFamily="34" charset="0"/>
                </a:rPr>
                <a:t>uninformative/unreliable</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seeds</a:t>
              </a:r>
              <a:endParaRPr kumimoji="0" lang="en-CH"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E28C7649-5040-2A45-8361-F4AA83EB954C}"/>
                </a:ext>
              </a:extLst>
            </p:cNvPr>
            <p:cNvSpPr/>
            <p:nvPr/>
          </p:nvSpPr>
          <p:spPr>
            <a:xfrm>
              <a:off x="-1" y="5157192"/>
              <a:ext cx="2120544" cy="548640"/>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a:ln>
                    <a:noFill/>
                  </a:ln>
                  <a:solidFill>
                    <a:prstClr val="white"/>
                  </a:solidFill>
                  <a:effectLst/>
                  <a:uLnTx/>
                  <a:uFillTx/>
                  <a:latin typeface="Corbel" panose="020B0503020204020204" pitchFamily="34" charset="0"/>
                  <a:ea typeface="+mn-ea"/>
                  <a:cs typeface="+mn-cs"/>
                </a:rPr>
                <a:t>Seed Filtering</a:t>
              </a:r>
              <a:endPar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grpSp>
        <p:nvGrpSpPr>
          <p:cNvPr id="7" name="Group 6">
            <a:extLst>
              <a:ext uri="{FF2B5EF4-FFF2-40B4-BE49-F238E27FC236}">
                <a16:creationId xmlns:a16="http://schemas.microsoft.com/office/drawing/2014/main" id="{DE250BB4-1D4C-D57E-AEC2-673D69403B55}"/>
              </a:ext>
            </a:extLst>
          </p:cNvPr>
          <p:cNvGrpSpPr/>
          <p:nvPr/>
        </p:nvGrpSpPr>
        <p:grpSpPr>
          <a:xfrm>
            <a:off x="-2" y="5760680"/>
            <a:ext cx="9144002" cy="548640"/>
            <a:chOff x="-2" y="5803405"/>
            <a:chExt cx="9144002" cy="548640"/>
          </a:xfrm>
        </p:grpSpPr>
        <p:sp>
          <p:nvSpPr>
            <p:cNvPr id="56" name="Rectangle 55">
              <a:extLst>
                <a:ext uri="{FF2B5EF4-FFF2-40B4-BE49-F238E27FC236}">
                  <a16:creationId xmlns:a16="http://schemas.microsoft.com/office/drawing/2014/main" id="{2FE90D29-43AC-9F46-BF45-115ECE177293}"/>
                </a:ext>
              </a:extLst>
            </p:cNvPr>
            <p:cNvSpPr/>
            <p:nvPr/>
          </p:nvSpPr>
          <p:spPr>
            <a:xfrm>
              <a:off x="2120542" y="5803405"/>
              <a:ext cx="7023458" cy="548640"/>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Determine the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 differences</a:t>
              </a:r>
              <a:endParaRPr kumimoji="0" lang="en-CH" sz="2400" b="0"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1CD9E493-46FB-784E-A1BE-BCC44EED962A}"/>
                </a:ext>
              </a:extLst>
            </p:cNvPr>
            <p:cNvSpPr/>
            <p:nvPr/>
          </p:nvSpPr>
          <p:spPr>
            <a:xfrm>
              <a:off x="-2" y="5806429"/>
              <a:ext cx="2120544" cy="545616"/>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Alignment</a:t>
              </a:r>
            </a:p>
          </p:txBody>
        </p:sp>
      </p:grpSp>
      <p:cxnSp>
        <p:nvCxnSpPr>
          <p:cNvPr id="80" name="Straight Arrow Connector 79">
            <a:extLst>
              <a:ext uri="{FF2B5EF4-FFF2-40B4-BE49-F238E27FC236}">
                <a16:creationId xmlns:a16="http://schemas.microsoft.com/office/drawing/2014/main" id="{C4E65266-4F83-474A-A8F1-F10F807A6670}"/>
              </a:ext>
            </a:extLst>
          </p:cNvPr>
          <p:cNvCxnSpPr>
            <a:cxnSpLocks/>
          </p:cNvCxnSpPr>
          <p:nvPr/>
        </p:nvCxnSpPr>
        <p:spPr>
          <a:xfrm flipV="1">
            <a:off x="1778000" y="1283677"/>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2EC14728-0600-8546-B963-9A33BED06EA4}"/>
              </a:ext>
            </a:extLst>
          </p:cNvPr>
          <p:cNvCxnSpPr>
            <a:cxnSpLocks/>
          </p:cNvCxnSpPr>
          <p:nvPr/>
        </p:nvCxnSpPr>
        <p:spPr>
          <a:xfrm flipV="1">
            <a:off x="1892770" y="1286583"/>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521228F6-E976-4F4D-9796-76302B6F785B}"/>
              </a:ext>
            </a:extLst>
          </p:cNvPr>
          <p:cNvCxnSpPr>
            <a:cxnSpLocks/>
          </p:cNvCxnSpPr>
          <p:nvPr/>
        </p:nvCxnSpPr>
        <p:spPr>
          <a:xfrm flipV="1">
            <a:off x="2005774" y="1287574"/>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70CBDD92-A6E6-4448-831D-8628D257B1EB}"/>
              </a:ext>
            </a:extLst>
          </p:cNvPr>
          <p:cNvCxnSpPr>
            <a:cxnSpLocks/>
          </p:cNvCxnSpPr>
          <p:nvPr/>
        </p:nvCxnSpPr>
        <p:spPr>
          <a:xfrm flipV="1">
            <a:off x="2120544" y="1290480"/>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E8596E05-19DF-AB46-AF0B-21B650EFA339}"/>
              </a:ext>
            </a:extLst>
          </p:cNvPr>
          <p:cNvCxnSpPr>
            <a:cxnSpLocks/>
          </p:cNvCxnSpPr>
          <p:nvPr/>
        </p:nvCxnSpPr>
        <p:spPr>
          <a:xfrm flipV="1">
            <a:off x="2247749" y="1273968"/>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E333FA82-66B8-A048-9D44-B8FD08654345}"/>
              </a:ext>
            </a:extLst>
          </p:cNvPr>
          <p:cNvCxnSpPr>
            <a:cxnSpLocks/>
          </p:cNvCxnSpPr>
          <p:nvPr/>
        </p:nvCxnSpPr>
        <p:spPr>
          <a:xfrm flipV="1">
            <a:off x="2362519" y="1276874"/>
            <a:ext cx="891313" cy="73967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02EDE266-705F-5E4A-A2F8-18536F22D0B6}"/>
              </a:ext>
            </a:extLst>
          </p:cNvPr>
          <p:cNvCxnSpPr>
            <a:cxnSpLocks/>
          </p:cNvCxnSpPr>
          <p:nvPr/>
        </p:nvCxnSpPr>
        <p:spPr>
          <a:xfrm flipV="1">
            <a:off x="2475523" y="1277865"/>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2B4A7872-DF0F-F147-ABF8-2F931AD9B9C4}"/>
              </a:ext>
            </a:extLst>
          </p:cNvPr>
          <p:cNvCxnSpPr>
            <a:cxnSpLocks/>
          </p:cNvCxnSpPr>
          <p:nvPr/>
        </p:nvCxnSpPr>
        <p:spPr>
          <a:xfrm flipV="1">
            <a:off x="2590293" y="1280771"/>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D8002641-8075-0E4E-A38F-1697EE4D937C}"/>
              </a:ext>
            </a:extLst>
          </p:cNvPr>
          <p:cNvCxnSpPr>
            <a:cxnSpLocks/>
          </p:cNvCxnSpPr>
          <p:nvPr/>
        </p:nvCxnSpPr>
        <p:spPr>
          <a:xfrm flipV="1">
            <a:off x="2751310" y="1276874"/>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C4F1C6F2-C82A-1746-8906-61D055E56F36}"/>
              </a:ext>
            </a:extLst>
          </p:cNvPr>
          <p:cNvCxnSpPr>
            <a:cxnSpLocks/>
          </p:cNvCxnSpPr>
          <p:nvPr/>
        </p:nvCxnSpPr>
        <p:spPr>
          <a:xfrm flipV="1">
            <a:off x="2866080" y="1279780"/>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799F3633-F2CF-4C42-A061-7688FEF51952}"/>
              </a:ext>
            </a:extLst>
          </p:cNvPr>
          <p:cNvCxnSpPr>
            <a:cxnSpLocks/>
          </p:cNvCxnSpPr>
          <p:nvPr/>
        </p:nvCxnSpPr>
        <p:spPr>
          <a:xfrm flipV="1">
            <a:off x="2979084" y="1280771"/>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53FDA9C3-BBC2-5344-A350-A1D19D62FEF3}"/>
              </a:ext>
            </a:extLst>
          </p:cNvPr>
          <p:cNvCxnSpPr>
            <a:cxnSpLocks/>
          </p:cNvCxnSpPr>
          <p:nvPr/>
        </p:nvCxnSpPr>
        <p:spPr>
          <a:xfrm flipV="1">
            <a:off x="3093854" y="1283677"/>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grpSp>
        <p:nvGrpSpPr>
          <p:cNvPr id="114" name="Group 113">
            <a:extLst>
              <a:ext uri="{FF2B5EF4-FFF2-40B4-BE49-F238E27FC236}">
                <a16:creationId xmlns:a16="http://schemas.microsoft.com/office/drawing/2014/main" id="{A7F1855D-0EFA-8940-9D7C-19E3D1AC059D}"/>
              </a:ext>
            </a:extLst>
          </p:cNvPr>
          <p:cNvGrpSpPr/>
          <p:nvPr/>
        </p:nvGrpSpPr>
        <p:grpSpPr>
          <a:xfrm>
            <a:off x="2005774" y="305776"/>
            <a:ext cx="6769799" cy="680730"/>
            <a:chOff x="2005774" y="305776"/>
            <a:chExt cx="6769799" cy="680730"/>
          </a:xfrm>
        </p:grpSpPr>
        <p:cxnSp>
          <p:nvCxnSpPr>
            <p:cNvPr id="95" name="Straight Connector 94">
              <a:extLst>
                <a:ext uri="{FF2B5EF4-FFF2-40B4-BE49-F238E27FC236}">
                  <a16:creationId xmlns:a16="http://schemas.microsoft.com/office/drawing/2014/main" id="{9C4219AC-3C47-4646-9B1B-5916AE26B3AE}"/>
                </a:ext>
              </a:extLst>
            </p:cNvPr>
            <p:cNvCxnSpPr>
              <a:cxnSpLocks/>
            </p:cNvCxnSpPr>
            <p:nvPr/>
          </p:nvCxnSpPr>
          <p:spPr>
            <a:xfrm flipV="1">
              <a:off x="2005774" y="568592"/>
              <a:ext cx="5283668" cy="353979"/>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9B3113B-A7C1-F542-998C-7DBA398201D3}"/>
                </a:ext>
              </a:extLst>
            </p:cNvPr>
            <p:cNvCxnSpPr>
              <a:cxnSpLocks/>
              <a:stCxn id="44" idx="0"/>
            </p:cNvCxnSpPr>
            <p:nvPr/>
          </p:nvCxnSpPr>
          <p:spPr>
            <a:xfrm flipV="1">
              <a:off x="3313441" y="599590"/>
              <a:ext cx="3976001" cy="386916"/>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9BFC0E0-A6D1-C945-B173-7437A9AF95E3}"/>
                </a:ext>
              </a:extLst>
            </p:cNvPr>
            <p:cNvCxnSpPr>
              <a:cxnSpLocks/>
              <a:stCxn id="45" idx="0"/>
            </p:cNvCxnSpPr>
            <p:nvPr/>
          </p:nvCxnSpPr>
          <p:spPr>
            <a:xfrm flipV="1">
              <a:off x="4971403" y="599590"/>
              <a:ext cx="2318039" cy="386916"/>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6BF416-E78A-6F43-A1A9-187AE0254C1D}"/>
                </a:ext>
              </a:extLst>
            </p:cNvPr>
            <p:cNvCxnSpPr>
              <a:cxnSpLocks/>
              <a:stCxn id="46" idx="0"/>
            </p:cNvCxnSpPr>
            <p:nvPr/>
          </p:nvCxnSpPr>
          <p:spPr>
            <a:xfrm flipV="1">
              <a:off x="5719690" y="599590"/>
              <a:ext cx="1569752" cy="386916"/>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21736A26-6310-4041-9834-0F35DFD07F07}"/>
                </a:ext>
              </a:extLst>
            </p:cNvPr>
            <p:cNvSpPr txBox="1"/>
            <p:nvPr/>
          </p:nvSpPr>
          <p:spPr>
            <a:xfrm>
              <a:off x="7257698" y="305776"/>
              <a:ext cx="1517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Seeds</a:t>
              </a:r>
            </a:p>
          </p:txBody>
        </p:sp>
      </p:grpSp>
      <p:cxnSp>
        <p:nvCxnSpPr>
          <p:cNvPr id="52" name="Straight Arrow Connector 51">
            <a:extLst>
              <a:ext uri="{FF2B5EF4-FFF2-40B4-BE49-F238E27FC236}">
                <a16:creationId xmlns:a16="http://schemas.microsoft.com/office/drawing/2014/main" id="{F24D2D85-9CDC-2A49-8321-1EF03CBC6D63}"/>
              </a:ext>
            </a:extLst>
          </p:cNvPr>
          <p:cNvCxnSpPr>
            <a:cxnSpLocks/>
          </p:cNvCxnSpPr>
          <p:nvPr/>
        </p:nvCxnSpPr>
        <p:spPr>
          <a:xfrm>
            <a:off x="2005774" y="1410278"/>
            <a:ext cx="3004112" cy="1190708"/>
          </a:xfrm>
          <a:prstGeom prst="straightConnector1">
            <a:avLst/>
          </a:prstGeom>
          <a:ln w="3810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ounded Rectangle 52">
            <a:extLst>
              <a:ext uri="{FF2B5EF4-FFF2-40B4-BE49-F238E27FC236}">
                <a16:creationId xmlns:a16="http://schemas.microsoft.com/office/drawing/2014/main" id="{7870DD51-64F9-2249-AD6A-A5C87712F3F6}"/>
              </a:ext>
            </a:extLst>
          </p:cNvPr>
          <p:cNvSpPr/>
          <p:nvPr/>
        </p:nvSpPr>
        <p:spPr>
          <a:xfrm>
            <a:off x="1849469" y="952228"/>
            <a:ext cx="398280" cy="460548"/>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ounded Rectangle 59">
            <a:extLst>
              <a:ext uri="{FF2B5EF4-FFF2-40B4-BE49-F238E27FC236}">
                <a16:creationId xmlns:a16="http://schemas.microsoft.com/office/drawing/2014/main" id="{37A1BB6B-9ADF-0E4C-AB78-12136DAE2D77}"/>
              </a:ext>
            </a:extLst>
          </p:cNvPr>
          <p:cNvSpPr/>
          <p:nvPr/>
        </p:nvSpPr>
        <p:spPr>
          <a:xfrm>
            <a:off x="2572129" y="947733"/>
            <a:ext cx="413961" cy="460548"/>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Arrow Connector 60">
            <a:extLst>
              <a:ext uri="{FF2B5EF4-FFF2-40B4-BE49-F238E27FC236}">
                <a16:creationId xmlns:a16="http://schemas.microsoft.com/office/drawing/2014/main" id="{BE748F91-7C89-4347-BAF6-07A29CD02944}"/>
              </a:ext>
            </a:extLst>
          </p:cNvPr>
          <p:cNvCxnSpPr>
            <a:cxnSpLocks/>
            <a:stCxn id="60" idx="2"/>
          </p:cNvCxnSpPr>
          <p:nvPr/>
        </p:nvCxnSpPr>
        <p:spPr>
          <a:xfrm>
            <a:off x="2779110" y="1408281"/>
            <a:ext cx="2222668" cy="721223"/>
          </a:xfrm>
          <a:prstGeom prst="straightConnector1">
            <a:avLst/>
          </a:prstGeom>
          <a:ln w="3810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E90931-72BA-454E-8E21-19710B8B9596}"/>
              </a:ext>
            </a:extLst>
          </p:cNvPr>
          <p:cNvCxnSpPr/>
          <p:nvPr/>
        </p:nvCxnSpPr>
        <p:spPr>
          <a:xfrm>
            <a:off x="7908925" y="1075332"/>
            <a:ext cx="742950" cy="0"/>
          </a:xfrm>
          <a:prstGeom prst="line">
            <a:avLst/>
          </a:prstGeom>
          <a:ln w="19050">
            <a:gradFill flip="none" rotWithShape="1">
              <a:gsLst>
                <a:gs pos="0">
                  <a:schemeClr val="tx1"/>
                </a:gs>
                <a:gs pos="0">
                  <a:schemeClr val="tx1"/>
                </a:gs>
                <a:gs pos="0">
                  <a:schemeClr val="tx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72A0AB-B533-6042-A89F-F4480868B31A}"/>
              </a:ext>
            </a:extLst>
          </p:cNvPr>
          <p:cNvCxnSpPr/>
          <p:nvPr/>
        </p:nvCxnSpPr>
        <p:spPr>
          <a:xfrm>
            <a:off x="7938463" y="1282953"/>
            <a:ext cx="742950" cy="0"/>
          </a:xfrm>
          <a:prstGeom prst="line">
            <a:avLst/>
          </a:prstGeom>
          <a:ln w="19050">
            <a:gradFill flip="none" rotWithShape="1">
              <a:gsLst>
                <a:gs pos="0">
                  <a:schemeClr val="tx1"/>
                </a:gs>
                <a:gs pos="0">
                  <a:schemeClr val="tx1"/>
                </a:gs>
                <a:gs pos="0">
                  <a:schemeClr val="tx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807D9CC-1656-EC49-94BD-5FD85468E1FB}"/>
              </a:ext>
            </a:extLst>
          </p:cNvPr>
          <p:cNvSpPr/>
          <p:nvPr/>
        </p:nvSpPr>
        <p:spPr>
          <a:xfrm>
            <a:off x="7762783" y="1084856"/>
            <a:ext cx="934505" cy="192475"/>
          </a:xfrm>
          <a:prstGeom prst="rect">
            <a:avLst/>
          </a:prstGeom>
          <a:gradFill flip="none" rotWithShape="1">
            <a:gsLst>
              <a:gs pos="0">
                <a:schemeClr val="bg1"/>
              </a:gs>
              <a:gs pos="100000">
                <a:schemeClr val="accent6">
                  <a:lumMod val="20000"/>
                  <a:lumOff val="80000"/>
                </a:schemeClr>
              </a:gs>
              <a:gs pos="98000">
                <a:schemeClr val="accent6">
                  <a:lumMod val="20000"/>
                  <a:lumOff val="8000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3" name="Left Brace 22">
            <a:extLst>
              <a:ext uri="{FF2B5EF4-FFF2-40B4-BE49-F238E27FC236}">
                <a16:creationId xmlns:a16="http://schemas.microsoft.com/office/drawing/2014/main" id="{1FF2677B-6EAB-024E-BDAC-A54D9013A310}"/>
              </a:ext>
            </a:extLst>
          </p:cNvPr>
          <p:cNvSpPr/>
          <p:nvPr/>
        </p:nvSpPr>
        <p:spPr>
          <a:xfrm rot="5400000">
            <a:off x="5162245" y="-2751637"/>
            <a:ext cx="303299" cy="7281093"/>
          </a:xfrm>
          <a:prstGeom prst="leftBrace">
            <a:avLst>
              <a:gd name="adj1" fmla="val 80462"/>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276CE3E6-6DB4-892F-28B0-2B43F37D14B0}"/>
              </a:ext>
            </a:extLst>
          </p:cNvPr>
          <p:cNvGrpSpPr/>
          <p:nvPr/>
        </p:nvGrpSpPr>
        <p:grpSpPr>
          <a:xfrm>
            <a:off x="761" y="3861048"/>
            <a:ext cx="9144000" cy="548640"/>
            <a:chOff x="0" y="4098247"/>
            <a:chExt cx="9144000" cy="548640"/>
          </a:xfrm>
        </p:grpSpPr>
        <p:sp>
          <p:nvSpPr>
            <p:cNvPr id="17" name="Rectangle 16">
              <a:extLst>
                <a:ext uri="{FF2B5EF4-FFF2-40B4-BE49-F238E27FC236}">
                  <a16:creationId xmlns:a16="http://schemas.microsoft.com/office/drawing/2014/main" id="{1C6EF80E-2207-88EF-AB2D-94BF5754D987}"/>
                </a:ext>
              </a:extLst>
            </p:cNvPr>
            <p:cNvSpPr/>
            <p:nvPr/>
          </p:nvSpPr>
          <p:spPr>
            <a:xfrm>
              <a:off x="2120542" y="4098247"/>
              <a:ext cx="7023458" cy="548640"/>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Store </a:t>
              </a:r>
              <a:r>
                <a:rPr kumimoji="0" lang="en-GB" sz="2400" b="0" i="0" u="none" strike="noStrike" kern="1200" cap="none" spc="0" normalizeH="0" baseline="0" noProof="0" dirty="0">
                  <a:ln>
                    <a:noFill/>
                  </a:ln>
                  <a:solidFill>
                    <a:srgbClr val="1A82C4"/>
                  </a:solidFill>
                  <a:effectLst/>
                  <a:uLnTx/>
                  <a:uFillTx/>
                  <a:latin typeface="Corbel" panose="020B0503020204020204" pitchFamily="34" charset="0"/>
                  <a:ea typeface="+mn-ea"/>
                  <a:cs typeface="+mn-cs"/>
                </a:rPr>
                <a:t>certain k-</a:t>
              </a:r>
              <a:r>
                <a:rPr kumimoji="0" lang="en-GB" sz="2400" b="0" i="0" u="none" strike="noStrike" kern="1200" cap="none" spc="0" normalizeH="0" baseline="0" noProof="0" dirty="0" err="1">
                  <a:ln>
                    <a:noFill/>
                  </a:ln>
                  <a:solidFill>
                    <a:srgbClr val="1A82C4"/>
                  </a:solidFill>
                  <a:effectLst/>
                  <a:uLnTx/>
                  <a:uFillTx/>
                  <a:latin typeface="Corbel" panose="020B0503020204020204" pitchFamily="34" charset="0"/>
                  <a:ea typeface="+mn-ea"/>
                  <a:cs typeface="+mn-cs"/>
                </a:rPr>
                <a:t>mers</a:t>
              </a:r>
              <a:r>
                <a:rPr kumimoji="0" lang="en-GB" sz="2400" b="0" i="0" u="none" strike="noStrike" kern="1200" cap="none" spc="0" normalizeH="0" baseline="0" noProof="0" dirty="0">
                  <a:ln>
                    <a:noFill/>
                  </a:ln>
                  <a:solidFill>
                    <a:srgbClr val="1A82C4"/>
                  </a:solidFill>
                  <a:effectLst/>
                  <a:uLnTx/>
                  <a:uFillTx/>
                  <a:latin typeface="Corbel" panose="020B0503020204020204" pitchFamily="34" charset="0"/>
                  <a:ea typeface="+mn-ea"/>
                  <a:cs typeface="+mn-cs"/>
                </a:rPr>
                <a:t> with their positions</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for fast query</a:t>
              </a:r>
              <a:endPar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634B6B64-9FEC-82A9-F68A-8D3DE438E2F3}"/>
                </a:ext>
              </a:extLst>
            </p:cNvPr>
            <p:cNvSpPr/>
            <p:nvPr/>
          </p:nvSpPr>
          <p:spPr>
            <a:xfrm>
              <a:off x="0" y="4098247"/>
              <a:ext cx="2120544" cy="548640"/>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Indexing</a:t>
              </a:r>
              <a:endPar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spTree>
    <p:extLst>
      <p:ext uri="{BB962C8B-B14F-4D97-AF65-F5344CB8AC3E}">
        <p14:creationId xmlns:p14="http://schemas.microsoft.com/office/powerpoint/2010/main" val="3726920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500"/>
                                        <p:tgtEl>
                                          <p:spTgt spid="52"/>
                                        </p:tgtEl>
                                      </p:cBhvr>
                                    </p:animEffect>
                                  </p:childTnLst>
                                </p:cTn>
                              </p:par>
                              <p:par>
                                <p:cTn id="42" presetID="22" presetClass="entr" presetSubtype="1"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up)">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5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5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1" nodeType="clickEffect">
                                  <p:stCondLst>
                                    <p:cond delay="0"/>
                                  </p:stCondLst>
                                  <p:childTnLst>
                                    <p:animMotion origin="layout" path="M -0.00434 -0.00324 L 0.20191 -0.06158 " pathEditMode="relative" rAng="0" ptsTypes="AA">
                                      <p:cBhvr>
                                        <p:cTn id="72" dur="500" fill="hold"/>
                                        <p:tgtEl>
                                          <p:spTgt spid="34"/>
                                        </p:tgtEl>
                                        <p:attrNameLst>
                                          <p:attrName>ppt_x</p:attrName>
                                          <p:attrName>ppt_y</p:attrName>
                                        </p:attrNameLst>
                                      </p:cBhvr>
                                      <p:rCtr x="10312" y="-2917"/>
                                    </p:animMotion>
                                  </p:childTnLst>
                                </p:cTn>
                              </p:par>
                              <p:par>
                                <p:cTn id="73" presetID="0" presetClass="path" presetSubtype="0" accel="50000" decel="50000" fill="hold" grpId="1" nodeType="withEffect">
                                  <p:stCondLst>
                                    <p:cond delay="0"/>
                                  </p:stCondLst>
                                  <p:childTnLst>
                                    <p:animMotion origin="layout" path="M -2.77778E-7 -3.33333E-6 L 0.1875 -0.06319 " pathEditMode="relative" rAng="0" ptsTypes="AA">
                                      <p:cBhvr>
                                        <p:cTn id="74" dur="500" fill="hold"/>
                                        <p:tgtEl>
                                          <p:spTgt spid="35"/>
                                        </p:tgtEl>
                                        <p:attrNameLst>
                                          <p:attrName>ppt_x</p:attrName>
                                          <p:attrName>ppt_y</p:attrName>
                                        </p:attrNameLst>
                                      </p:cBhvr>
                                      <p:rCtr x="9375" y="-3171"/>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p:cTn id="93" dur="500" fill="hold"/>
                                        <p:tgtEl>
                                          <p:spTgt spid="55"/>
                                        </p:tgtEl>
                                        <p:attrNameLst>
                                          <p:attrName>ppt_w</p:attrName>
                                        </p:attrNameLst>
                                      </p:cBhvr>
                                      <p:tavLst>
                                        <p:tav tm="0">
                                          <p:val>
                                            <p:fltVal val="0"/>
                                          </p:val>
                                        </p:tav>
                                        <p:tav tm="100000">
                                          <p:val>
                                            <p:strVal val="#ppt_w"/>
                                          </p:val>
                                        </p:tav>
                                      </p:tavLst>
                                    </p:anim>
                                    <p:anim calcmode="lin" valueType="num">
                                      <p:cBhvr>
                                        <p:cTn id="94" dur="500" fill="hold"/>
                                        <p:tgtEl>
                                          <p:spTgt spid="55"/>
                                        </p:tgtEl>
                                        <p:attrNameLst>
                                          <p:attrName>ppt_h</p:attrName>
                                        </p:attrNameLst>
                                      </p:cBhvr>
                                      <p:tavLst>
                                        <p:tav tm="0">
                                          <p:val>
                                            <p:fltVal val="0"/>
                                          </p:val>
                                        </p:tav>
                                        <p:tav tm="100000">
                                          <p:val>
                                            <p:strVal val="#ppt_h"/>
                                          </p:val>
                                        </p:tav>
                                      </p:tavLst>
                                    </p:anim>
                                    <p:animEffect transition="in" filter="fade">
                                      <p:cBhvr>
                                        <p:cTn id="95" dur="500"/>
                                        <p:tgtEl>
                                          <p:spTgt spid="55"/>
                                        </p:tgtEl>
                                      </p:cBhvr>
                                    </p:animEffec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53" presetClass="entr" presetSubtype="16" fill="hold" grpId="0" nodeType="withEffect">
                                  <p:stCondLst>
                                    <p:cond delay="0"/>
                                  </p:stCondLst>
                                  <p:childTnLst>
                                    <p:set>
                                      <p:cBhvr>
                                        <p:cTn id="99" dur="1" fill="hold">
                                          <p:stCondLst>
                                            <p:cond delay="0"/>
                                          </p:stCondLst>
                                        </p:cTn>
                                        <p:tgtEl>
                                          <p:spTgt spid="51"/>
                                        </p:tgtEl>
                                        <p:attrNameLst>
                                          <p:attrName>style.visibility</p:attrName>
                                        </p:attrNameLst>
                                      </p:cBhvr>
                                      <p:to>
                                        <p:strVal val="visible"/>
                                      </p:to>
                                    </p:set>
                                    <p:anim calcmode="lin" valueType="num">
                                      <p:cBhvr>
                                        <p:cTn id="100" dur="500" fill="hold"/>
                                        <p:tgtEl>
                                          <p:spTgt spid="51"/>
                                        </p:tgtEl>
                                        <p:attrNameLst>
                                          <p:attrName>ppt_w</p:attrName>
                                        </p:attrNameLst>
                                      </p:cBhvr>
                                      <p:tavLst>
                                        <p:tav tm="0">
                                          <p:val>
                                            <p:fltVal val="0"/>
                                          </p:val>
                                        </p:tav>
                                        <p:tav tm="100000">
                                          <p:val>
                                            <p:strVal val="#ppt_w"/>
                                          </p:val>
                                        </p:tav>
                                      </p:tavLst>
                                    </p:anim>
                                    <p:anim calcmode="lin" valueType="num">
                                      <p:cBhvr>
                                        <p:cTn id="101" dur="500" fill="hold"/>
                                        <p:tgtEl>
                                          <p:spTgt spid="51"/>
                                        </p:tgtEl>
                                        <p:attrNameLst>
                                          <p:attrName>ppt_h</p:attrName>
                                        </p:attrNameLst>
                                      </p:cBhvr>
                                      <p:tavLst>
                                        <p:tav tm="0">
                                          <p:val>
                                            <p:fltVal val="0"/>
                                          </p:val>
                                        </p:tav>
                                        <p:tav tm="100000">
                                          <p:val>
                                            <p:strVal val="#ppt_h"/>
                                          </p:val>
                                        </p:tav>
                                      </p:tavLst>
                                    </p:anim>
                                    <p:animEffect transition="in" filter="fade">
                                      <p:cBhvr>
                                        <p:cTn id="102" dur="500"/>
                                        <p:tgtEl>
                                          <p:spTgt spid="51"/>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p:cTn id="105" dur="500" fill="hold"/>
                                        <p:tgtEl>
                                          <p:spTgt spid="54"/>
                                        </p:tgtEl>
                                        <p:attrNameLst>
                                          <p:attrName>ppt_w</p:attrName>
                                        </p:attrNameLst>
                                      </p:cBhvr>
                                      <p:tavLst>
                                        <p:tav tm="0">
                                          <p:val>
                                            <p:fltVal val="0"/>
                                          </p:val>
                                        </p:tav>
                                        <p:tav tm="100000">
                                          <p:val>
                                            <p:strVal val="#ppt_w"/>
                                          </p:val>
                                        </p:tav>
                                      </p:tavLst>
                                    </p:anim>
                                    <p:anim calcmode="lin" valueType="num">
                                      <p:cBhvr>
                                        <p:cTn id="106" dur="500" fill="hold"/>
                                        <p:tgtEl>
                                          <p:spTgt spid="54"/>
                                        </p:tgtEl>
                                        <p:attrNameLst>
                                          <p:attrName>ppt_h</p:attrName>
                                        </p:attrNameLst>
                                      </p:cBhvr>
                                      <p:tavLst>
                                        <p:tav tm="0">
                                          <p:val>
                                            <p:fltVal val="0"/>
                                          </p:val>
                                        </p:tav>
                                        <p:tav tm="100000">
                                          <p:val>
                                            <p:strVal val="#ppt_h"/>
                                          </p:val>
                                        </p:tav>
                                      </p:tavLst>
                                    </p:anim>
                                    <p:animEffect transition="in" filter="fade">
                                      <p:cBhvr>
                                        <p:cTn id="107" dur="500"/>
                                        <p:tgtEl>
                                          <p:spTgt spid="54"/>
                                        </p:tgtEl>
                                      </p:cBhvr>
                                    </p:animEffect>
                                  </p:childTnLst>
                                </p:cTn>
                              </p:par>
                            </p:childTnLst>
                          </p:cTn>
                        </p:par>
                      </p:childTnLst>
                    </p:cTn>
                  </p:par>
                  <p:par>
                    <p:cTn id="108" fill="hold">
                      <p:stCondLst>
                        <p:cond delay="indefinite"/>
                      </p:stCondLst>
                      <p:childTnLst>
                        <p:par>
                          <p:cTn id="109" fill="hold">
                            <p:stCondLst>
                              <p:cond delay="0"/>
                            </p:stCondLst>
                            <p:childTnLst>
                              <p:par>
                                <p:cTn id="110" presetID="18" presetClass="entr" presetSubtype="9" fill="hold"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strips(upLeft)">
                                      <p:cBhvr>
                                        <p:cTn id="112" dur="1000"/>
                                        <p:tgtEl>
                                          <p:spTgt spid="80"/>
                                        </p:tgtEl>
                                      </p:cBhvr>
                                    </p:animEffect>
                                  </p:childTnLst>
                                </p:cTn>
                              </p:par>
                              <p:par>
                                <p:cTn id="113" presetID="18" presetClass="entr" presetSubtype="9" fill="hold" nodeType="withEffect">
                                  <p:stCondLst>
                                    <p:cond delay="0"/>
                                  </p:stCondLst>
                                  <p:childTnLst>
                                    <p:set>
                                      <p:cBhvr>
                                        <p:cTn id="114" dur="1" fill="hold">
                                          <p:stCondLst>
                                            <p:cond delay="0"/>
                                          </p:stCondLst>
                                        </p:cTn>
                                        <p:tgtEl>
                                          <p:spTgt spid="83"/>
                                        </p:tgtEl>
                                        <p:attrNameLst>
                                          <p:attrName>style.visibility</p:attrName>
                                        </p:attrNameLst>
                                      </p:cBhvr>
                                      <p:to>
                                        <p:strVal val="visible"/>
                                      </p:to>
                                    </p:set>
                                    <p:animEffect transition="in" filter="strips(upLeft)">
                                      <p:cBhvr>
                                        <p:cTn id="115" dur="1000"/>
                                        <p:tgtEl>
                                          <p:spTgt spid="83"/>
                                        </p:tgtEl>
                                      </p:cBhvr>
                                    </p:animEffect>
                                  </p:childTnLst>
                                </p:cTn>
                              </p:par>
                              <p:par>
                                <p:cTn id="116" presetID="18" presetClass="entr" presetSubtype="9" fill="hold" nodeType="withEffect">
                                  <p:stCondLst>
                                    <p:cond delay="0"/>
                                  </p:stCondLst>
                                  <p:childTnLst>
                                    <p:set>
                                      <p:cBhvr>
                                        <p:cTn id="117" dur="1" fill="hold">
                                          <p:stCondLst>
                                            <p:cond delay="0"/>
                                          </p:stCondLst>
                                        </p:cTn>
                                        <p:tgtEl>
                                          <p:spTgt spid="84"/>
                                        </p:tgtEl>
                                        <p:attrNameLst>
                                          <p:attrName>style.visibility</p:attrName>
                                        </p:attrNameLst>
                                      </p:cBhvr>
                                      <p:to>
                                        <p:strVal val="visible"/>
                                      </p:to>
                                    </p:set>
                                    <p:animEffect transition="in" filter="strips(upLeft)">
                                      <p:cBhvr>
                                        <p:cTn id="118" dur="1000"/>
                                        <p:tgtEl>
                                          <p:spTgt spid="84"/>
                                        </p:tgtEl>
                                      </p:cBhvr>
                                    </p:animEffect>
                                  </p:childTnLst>
                                </p:cTn>
                              </p:par>
                              <p:par>
                                <p:cTn id="119" presetID="18" presetClass="entr" presetSubtype="9" fill="hold" nodeType="with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strips(upLeft)">
                                      <p:cBhvr>
                                        <p:cTn id="121" dur="1000"/>
                                        <p:tgtEl>
                                          <p:spTgt spid="85"/>
                                        </p:tgtEl>
                                      </p:cBhvr>
                                    </p:animEffect>
                                  </p:childTnLst>
                                </p:cTn>
                              </p:par>
                              <p:par>
                                <p:cTn id="122" presetID="18" presetClass="entr" presetSubtype="9" fill="hold" nodeType="withEffect">
                                  <p:stCondLst>
                                    <p:cond delay="0"/>
                                  </p:stCondLst>
                                  <p:childTnLst>
                                    <p:set>
                                      <p:cBhvr>
                                        <p:cTn id="123" dur="1" fill="hold">
                                          <p:stCondLst>
                                            <p:cond delay="0"/>
                                          </p:stCondLst>
                                        </p:cTn>
                                        <p:tgtEl>
                                          <p:spTgt spid="86"/>
                                        </p:tgtEl>
                                        <p:attrNameLst>
                                          <p:attrName>style.visibility</p:attrName>
                                        </p:attrNameLst>
                                      </p:cBhvr>
                                      <p:to>
                                        <p:strVal val="visible"/>
                                      </p:to>
                                    </p:set>
                                    <p:animEffect transition="in" filter="strips(upLeft)">
                                      <p:cBhvr>
                                        <p:cTn id="124" dur="1000"/>
                                        <p:tgtEl>
                                          <p:spTgt spid="86"/>
                                        </p:tgtEl>
                                      </p:cBhvr>
                                    </p:animEffect>
                                  </p:childTnLst>
                                </p:cTn>
                              </p:par>
                              <p:par>
                                <p:cTn id="125" presetID="18" presetClass="entr" presetSubtype="9" fill="hold" nodeType="withEffect">
                                  <p:stCondLst>
                                    <p:cond delay="0"/>
                                  </p:stCondLst>
                                  <p:childTnLst>
                                    <p:set>
                                      <p:cBhvr>
                                        <p:cTn id="126" dur="1" fill="hold">
                                          <p:stCondLst>
                                            <p:cond delay="0"/>
                                          </p:stCondLst>
                                        </p:cTn>
                                        <p:tgtEl>
                                          <p:spTgt spid="87"/>
                                        </p:tgtEl>
                                        <p:attrNameLst>
                                          <p:attrName>style.visibility</p:attrName>
                                        </p:attrNameLst>
                                      </p:cBhvr>
                                      <p:to>
                                        <p:strVal val="visible"/>
                                      </p:to>
                                    </p:set>
                                    <p:animEffect transition="in" filter="strips(upLeft)">
                                      <p:cBhvr>
                                        <p:cTn id="127" dur="1000"/>
                                        <p:tgtEl>
                                          <p:spTgt spid="87"/>
                                        </p:tgtEl>
                                      </p:cBhvr>
                                    </p:animEffect>
                                  </p:childTnLst>
                                </p:cTn>
                              </p:par>
                              <p:par>
                                <p:cTn id="128" presetID="18" presetClass="entr" presetSubtype="9" fill="hold" nodeType="with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strips(upLeft)">
                                      <p:cBhvr>
                                        <p:cTn id="130" dur="1000"/>
                                        <p:tgtEl>
                                          <p:spTgt spid="88"/>
                                        </p:tgtEl>
                                      </p:cBhvr>
                                    </p:animEffect>
                                  </p:childTnLst>
                                </p:cTn>
                              </p:par>
                              <p:par>
                                <p:cTn id="131" presetID="18" presetClass="entr" presetSubtype="9" fill="hold" nodeType="withEffect">
                                  <p:stCondLst>
                                    <p:cond delay="0"/>
                                  </p:stCondLst>
                                  <p:childTnLst>
                                    <p:set>
                                      <p:cBhvr>
                                        <p:cTn id="132" dur="1" fill="hold">
                                          <p:stCondLst>
                                            <p:cond delay="0"/>
                                          </p:stCondLst>
                                        </p:cTn>
                                        <p:tgtEl>
                                          <p:spTgt spid="89"/>
                                        </p:tgtEl>
                                        <p:attrNameLst>
                                          <p:attrName>style.visibility</p:attrName>
                                        </p:attrNameLst>
                                      </p:cBhvr>
                                      <p:to>
                                        <p:strVal val="visible"/>
                                      </p:to>
                                    </p:set>
                                    <p:animEffect transition="in" filter="strips(upLeft)">
                                      <p:cBhvr>
                                        <p:cTn id="133" dur="1000"/>
                                        <p:tgtEl>
                                          <p:spTgt spid="89"/>
                                        </p:tgtEl>
                                      </p:cBhvr>
                                    </p:animEffect>
                                  </p:childTnLst>
                                </p:cTn>
                              </p:par>
                              <p:par>
                                <p:cTn id="134" presetID="18" presetClass="entr" presetSubtype="9" fill="hold" nodeType="withEffect">
                                  <p:stCondLst>
                                    <p:cond delay="0"/>
                                  </p:stCondLst>
                                  <p:childTnLst>
                                    <p:set>
                                      <p:cBhvr>
                                        <p:cTn id="135" dur="1" fill="hold">
                                          <p:stCondLst>
                                            <p:cond delay="0"/>
                                          </p:stCondLst>
                                        </p:cTn>
                                        <p:tgtEl>
                                          <p:spTgt spid="90"/>
                                        </p:tgtEl>
                                        <p:attrNameLst>
                                          <p:attrName>style.visibility</p:attrName>
                                        </p:attrNameLst>
                                      </p:cBhvr>
                                      <p:to>
                                        <p:strVal val="visible"/>
                                      </p:to>
                                    </p:set>
                                    <p:animEffect transition="in" filter="strips(upLeft)">
                                      <p:cBhvr>
                                        <p:cTn id="136" dur="1000"/>
                                        <p:tgtEl>
                                          <p:spTgt spid="90"/>
                                        </p:tgtEl>
                                      </p:cBhvr>
                                    </p:animEffect>
                                  </p:childTnLst>
                                </p:cTn>
                              </p:par>
                              <p:par>
                                <p:cTn id="137" presetID="18" presetClass="entr" presetSubtype="9" fill="hold" nodeType="with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strips(upLeft)">
                                      <p:cBhvr>
                                        <p:cTn id="139" dur="1000"/>
                                        <p:tgtEl>
                                          <p:spTgt spid="91"/>
                                        </p:tgtEl>
                                      </p:cBhvr>
                                    </p:animEffect>
                                  </p:childTnLst>
                                </p:cTn>
                              </p:par>
                              <p:par>
                                <p:cTn id="140" presetID="18" presetClass="entr" presetSubtype="9" fill="hold" nodeType="withEffect">
                                  <p:stCondLst>
                                    <p:cond delay="0"/>
                                  </p:stCondLst>
                                  <p:childTnLst>
                                    <p:set>
                                      <p:cBhvr>
                                        <p:cTn id="141" dur="1" fill="hold">
                                          <p:stCondLst>
                                            <p:cond delay="0"/>
                                          </p:stCondLst>
                                        </p:cTn>
                                        <p:tgtEl>
                                          <p:spTgt spid="92"/>
                                        </p:tgtEl>
                                        <p:attrNameLst>
                                          <p:attrName>style.visibility</p:attrName>
                                        </p:attrNameLst>
                                      </p:cBhvr>
                                      <p:to>
                                        <p:strVal val="visible"/>
                                      </p:to>
                                    </p:set>
                                    <p:animEffect transition="in" filter="strips(upLeft)">
                                      <p:cBhvr>
                                        <p:cTn id="142" dur="1000"/>
                                        <p:tgtEl>
                                          <p:spTgt spid="92"/>
                                        </p:tgtEl>
                                      </p:cBhvr>
                                    </p:animEffect>
                                  </p:childTnLst>
                                </p:cTn>
                              </p:par>
                              <p:par>
                                <p:cTn id="143" presetID="18" presetClass="entr" presetSubtype="9" fill="hold" nodeType="withEffect">
                                  <p:stCondLst>
                                    <p:cond delay="0"/>
                                  </p:stCondLst>
                                  <p:childTnLst>
                                    <p:set>
                                      <p:cBhvr>
                                        <p:cTn id="144" dur="1" fill="hold">
                                          <p:stCondLst>
                                            <p:cond delay="0"/>
                                          </p:stCondLst>
                                        </p:cTn>
                                        <p:tgtEl>
                                          <p:spTgt spid="93"/>
                                        </p:tgtEl>
                                        <p:attrNameLst>
                                          <p:attrName>style.visibility</p:attrName>
                                        </p:attrNameLst>
                                      </p:cBhvr>
                                      <p:to>
                                        <p:strVal val="visible"/>
                                      </p:to>
                                    </p:set>
                                    <p:animEffect transition="in" filter="strips(upLeft)">
                                      <p:cBhvr>
                                        <p:cTn id="145" dur="1000"/>
                                        <p:tgtEl>
                                          <p:spTgt spid="93"/>
                                        </p:tgtEl>
                                      </p:cBhvr>
                                    </p:animEffect>
                                  </p:childTnLst>
                                </p:cTn>
                              </p:par>
                              <p:par>
                                <p:cTn id="146" presetID="1"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3" grpId="1"/>
      <p:bldP spid="30" grpId="0"/>
      <p:bldP spid="9" grpId="0"/>
      <p:bldP spid="31" grpId="0"/>
      <p:bldP spid="10" grpId="0" animBg="1"/>
      <p:bldP spid="34" grpId="0" animBg="1"/>
      <p:bldP spid="34" grpId="1" animBg="1"/>
      <p:bldP spid="35" grpId="0" animBg="1"/>
      <p:bldP spid="35" grpId="1" animBg="1"/>
      <p:bldP spid="36" grpId="0"/>
      <p:bldP spid="37" grpId="0" animBg="1"/>
      <p:bldP spid="38" grpId="0"/>
      <p:bldP spid="44" grpId="0" animBg="1"/>
      <p:bldP spid="45" grpId="0" animBg="1"/>
      <p:bldP spid="46" grpId="0" animBg="1"/>
      <p:bldP spid="47" grpId="0" animBg="1"/>
      <p:bldP spid="51" grpId="0" animBg="1"/>
      <p:bldP spid="54" grpId="0" animBg="1"/>
      <p:bldP spid="55" grpId="0" animBg="1"/>
      <p:bldP spid="53" grpId="0" animBg="1"/>
      <p:bldP spid="53" grpId="1" animBg="1"/>
      <p:bldP spid="60" grpId="0" animBg="1"/>
      <p:bldP spid="60" grpId="1"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784007"/>
          </a:xfrm>
        </p:spPr>
        <p:txBody>
          <a:bodyPr>
            <a:normAutofit/>
          </a:bodyPr>
          <a:lstStyle/>
          <a:p>
            <a:r>
              <a:rPr lang="en-US" dirty="0"/>
              <a:t>Sequencing Output and Challenges</a:t>
            </a:r>
          </a:p>
        </p:txBody>
      </p:sp>
      <p:sp>
        <p:nvSpPr>
          <p:cNvPr id="9" name="Content Placeholder 2">
            <a:extLst>
              <a:ext uri="{FF2B5EF4-FFF2-40B4-BE49-F238E27FC236}">
                <a16:creationId xmlns:a16="http://schemas.microsoft.com/office/drawing/2014/main" id="{7D3D81D7-A055-8547-808C-FBA4BE033142}"/>
              </a:ext>
            </a:extLst>
          </p:cNvPr>
          <p:cNvSpPr txBox="1">
            <a:spLocks/>
          </p:cNvSpPr>
          <p:nvPr/>
        </p:nvSpPr>
        <p:spPr>
          <a:xfrm>
            <a:off x="4952285" y="5214516"/>
            <a:ext cx="3805074" cy="940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2400" dirty="0">
                <a:solidFill>
                  <a:srgbClr val="0000FF"/>
                </a:solidFill>
              </a:rPr>
              <a:t>500-2M bp</a:t>
            </a:r>
          </a:p>
          <a:p>
            <a:pPr>
              <a:buFont typeface="Wingdings" panose="05000000000000000000" pitchFamily="2" charset="2"/>
              <a:buChar char="q"/>
            </a:pPr>
            <a:r>
              <a:rPr lang="en-US" sz="2400" dirty="0">
                <a:solidFill>
                  <a:srgbClr val="FF0000"/>
                </a:solidFill>
              </a:rPr>
              <a:t>high error rate (~5%)</a:t>
            </a:r>
          </a:p>
        </p:txBody>
      </p:sp>
      <p:sp>
        <p:nvSpPr>
          <p:cNvPr id="10" name="Content Placeholder 2">
            <a:extLst>
              <a:ext uri="{FF2B5EF4-FFF2-40B4-BE49-F238E27FC236}">
                <a16:creationId xmlns:a16="http://schemas.microsoft.com/office/drawing/2014/main" id="{528DF8CA-3BB3-6843-B767-B61F260D4B15}"/>
              </a:ext>
            </a:extLst>
          </p:cNvPr>
          <p:cNvSpPr txBox="1">
            <a:spLocks/>
          </p:cNvSpPr>
          <p:nvPr/>
        </p:nvSpPr>
        <p:spPr>
          <a:xfrm>
            <a:off x="629826" y="5214859"/>
            <a:ext cx="3805074" cy="940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2400">
                <a:solidFill>
                  <a:srgbClr val="FF0000"/>
                </a:solidFill>
              </a:rPr>
              <a:t>100-300 </a:t>
            </a:r>
            <a:r>
              <a:rPr lang="en-US" sz="2400" err="1">
                <a:solidFill>
                  <a:srgbClr val="FF0000"/>
                </a:solidFill>
              </a:rPr>
              <a:t>bp</a:t>
            </a:r>
            <a:endParaRPr lang="en-US" sz="2400">
              <a:solidFill>
                <a:srgbClr val="FF0000"/>
              </a:solidFill>
            </a:endParaRPr>
          </a:p>
          <a:p>
            <a:pPr>
              <a:buFont typeface="Wingdings" panose="05000000000000000000" pitchFamily="2" charset="2"/>
              <a:buChar char="q"/>
            </a:pPr>
            <a:r>
              <a:rPr lang="en-US" sz="2400">
                <a:solidFill>
                  <a:srgbClr val="0000FF"/>
                </a:solidFill>
              </a:rPr>
              <a:t>low error rate (~0.1%)</a:t>
            </a:r>
          </a:p>
        </p:txBody>
      </p:sp>
      <p:sp>
        <p:nvSpPr>
          <p:cNvPr id="11" name="TextBox 10">
            <a:extLst>
              <a:ext uri="{FF2B5EF4-FFF2-40B4-BE49-F238E27FC236}">
                <a16:creationId xmlns:a16="http://schemas.microsoft.com/office/drawing/2014/main" id="{9B885984-77DD-2B43-B879-B3B9A0EF135A}"/>
              </a:ext>
            </a:extLst>
          </p:cNvPr>
          <p:cNvSpPr txBox="1"/>
          <p:nvPr/>
        </p:nvSpPr>
        <p:spPr>
          <a:xfrm>
            <a:off x="4778060" y="1106514"/>
            <a:ext cx="4317209" cy="707886"/>
          </a:xfrm>
          <a:prstGeom prst="rect">
            <a:avLst/>
          </a:prstGeom>
          <a:noFill/>
        </p:spPr>
        <p:txBody>
          <a:bodyPr wrap="none" rtlCol="0">
            <a:spAutoFit/>
          </a:bodyPr>
          <a:lstStyle/>
          <a:p>
            <a:pPr algn="ctr"/>
            <a:r>
              <a:rPr lang="en-US" sz="2000" dirty="0"/>
              <a:t>Large pieces of a puzzle </a:t>
            </a:r>
          </a:p>
          <a:p>
            <a:pPr algn="ctr"/>
            <a:r>
              <a:rPr lang="en-US" sz="2000" b="1" dirty="0"/>
              <a:t>long reads (Nanopore &amp; PacBio)</a:t>
            </a:r>
          </a:p>
        </p:txBody>
      </p:sp>
      <p:sp>
        <p:nvSpPr>
          <p:cNvPr id="12" name="TextBox 11">
            <a:extLst>
              <a:ext uri="{FF2B5EF4-FFF2-40B4-BE49-F238E27FC236}">
                <a16:creationId xmlns:a16="http://schemas.microsoft.com/office/drawing/2014/main" id="{AD9D79C4-AE32-0345-9786-975DBA85E9F8}"/>
              </a:ext>
            </a:extLst>
          </p:cNvPr>
          <p:cNvSpPr txBox="1"/>
          <p:nvPr/>
        </p:nvSpPr>
        <p:spPr>
          <a:xfrm>
            <a:off x="917008" y="1106514"/>
            <a:ext cx="3029997" cy="707886"/>
          </a:xfrm>
          <a:prstGeom prst="rect">
            <a:avLst/>
          </a:prstGeom>
          <a:noFill/>
        </p:spPr>
        <p:txBody>
          <a:bodyPr wrap="none" rtlCol="0">
            <a:spAutoFit/>
          </a:bodyPr>
          <a:lstStyle/>
          <a:p>
            <a:pPr algn="ctr"/>
            <a:r>
              <a:rPr lang="en-US" sz="2000"/>
              <a:t>Small pieces of a puzzle</a:t>
            </a:r>
          </a:p>
          <a:p>
            <a:pPr algn="ctr"/>
            <a:r>
              <a:rPr lang="en-US" sz="2000" b="1"/>
              <a:t>short reads (Illumina)</a:t>
            </a:r>
          </a:p>
        </p:txBody>
      </p:sp>
      <p:sp>
        <p:nvSpPr>
          <p:cNvPr id="3" name="TextBox 2"/>
          <p:cNvSpPr txBox="1"/>
          <p:nvPr/>
        </p:nvSpPr>
        <p:spPr>
          <a:xfrm>
            <a:off x="2432005" y="4675420"/>
            <a:ext cx="5040560" cy="369332"/>
          </a:xfrm>
          <a:prstGeom prst="rect">
            <a:avLst/>
          </a:prstGeom>
          <a:noFill/>
        </p:spPr>
        <p:txBody>
          <a:bodyPr wrap="square" rtlCol="0">
            <a:spAutoFit/>
          </a:bodyPr>
          <a:lstStyle/>
          <a:p>
            <a:r>
              <a:rPr lang="en-US" dirty="0"/>
              <a:t>Which sequencing technology is the best?</a:t>
            </a:r>
          </a:p>
        </p:txBody>
      </p:sp>
      <p:pic>
        <p:nvPicPr>
          <p:cNvPr id="28" name="Picture 27">
            <a:extLst>
              <a:ext uri="{FF2B5EF4-FFF2-40B4-BE49-F238E27FC236}">
                <a16:creationId xmlns:a16="http://schemas.microsoft.com/office/drawing/2014/main" id="{EA362B7E-90B2-0440-8206-6BD339D83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67" y="2032296"/>
            <a:ext cx="2480476" cy="2445662"/>
          </a:xfrm>
          <a:prstGeom prst="rect">
            <a:avLst/>
          </a:prstGeom>
        </p:spPr>
      </p:pic>
      <p:pic>
        <p:nvPicPr>
          <p:cNvPr id="29" name="Picture 28">
            <a:extLst>
              <a:ext uri="{FF2B5EF4-FFF2-40B4-BE49-F238E27FC236}">
                <a16:creationId xmlns:a16="http://schemas.microsoft.com/office/drawing/2014/main" id="{0B4F5CD3-96BD-0142-BAB9-51641A483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916" y="2022079"/>
            <a:ext cx="2480476" cy="2445662"/>
          </a:xfrm>
          <a:prstGeom prst="rect">
            <a:avLst/>
          </a:prstGeom>
        </p:spPr>
      </p:pic>
      <p:sp>
        <p:nvSpPr>
          <p:cNvPr id="30" name="Rectangle 29">
            <a:extLst>
              <a:ext uri="{FF2B5EF4-FFF2-40B4-BE49-F238E27FC236}">
                <a16:creationId xmlns:a16="http://schemas.microsoft.com/office/drawing/2014/main" id="{11A87000-7801-8340-9354-789FDC8C30B9}"/>
              </a:ext>
            </a:extLst>
          </p:cNvPr>
          <p:cNvSpPr/>
          <p:nvPr/>
        </p:nvSpPr>
        <p:spPr>
          <a:xfrm>
            <a:off x="228600" y="6093296"/>
            <a:ext cx="8915400" cy="307777"/>
          </a:xfrm>
          <a:prstGeom prst="rect">
            <a:avLst/>
          </a:prstGeom>
        </p:spPr>
        <p:txBody>
          <a:bodyPr wrap="square">
            <a:spAutoFit/>
          </a:bodyPr>
          <a:lstStyle/>
          <a:p>
            <a:r>
              <a:rPr lang="en-US" sz="1400">
                <a:hlinkClick r:id="rId5"/>
              </a:rPr>
              <a:t>https://www.pacb.com/smrt-science/smrt-sequencing/hifi-reads-for-highly-accurate-long-read-sequencing/</a:t>
            </a:r>
            <a:r>
              <a:rPr lang="en-US" sz="1400"/>
              <a:t> </a:t>
            </a:r>
          </a:p>
        </p:txBody>
      </p:sp>
      <p:sp>
        <p:nvSpPr>
          <p:cNvPr id="5" name="Slide Number Placeholder 2">
            <a:extLst>
              <a:ext uri="{FF2B5EF4-FFF2-40B4-BE49-F238E27FC236}">
                <a16:creationId xmlns:a16="http://schemas.microsoft.com/office/drawing/2014/main" id="{85EE81FD-E011-9F93-FF00-33E802FBB915}"/>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21807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D7C0-4DCD-7D40-9C2E-166FC1085CE9}"/>
              </a:ext>
            </a:extLst>
          </p:cNvPr>
          <p:cNvSpPr>
            <a:spLocks noGrp="1"/>
          </p:cNvSpPr>
          <p:nvPr>
            <p:ph type="title"/>
          </p:nvPr>
        </p:nvSpPr>
        <p:spPr/>
        <p:txBody>
          <a:bodyPr/>
          <a:lstStyle/>
          <a:p>
            <a:r>
              <a:rPr lang="en-US" dirty="0"/>
              <a:t>Different Raw Sequencing Data</a:t>
            </a:r>
          </a:p>
        </p:txBody>
      </p:sp>
      <p:grpSp>
        <p:nvGrpSpPr>
          <p:cNvPr id="4" name="Group 3">
            <a:extLst>
              <a:ext uri="{FF2B5EF4-FFF2-40B4-BE49-F238E27FC236}">
                <a16:creationId xmlns:a16="http://schemas.microsoft.com/office/drawing/2014/main" id="{C555F47D-9EEA-3943-A395-3B871CC62DC4}"/>
              </a:ext>
            </a:extLst>
          </p:cNvPr>
          <p:cNvGrpSpPr/>
          <p:nvPr/>
        </p:nvGrpSpPr>
        <p:grpSpPr>
          <a:xfrm>
            <a:off x="1264078" y="1268760"/>
            <a:ext cx="6615844" cy="4770872"/>
            <a:chOff x="4211960" y="9726777"/>
            <a:chExt cx="12060990" cy="8697520"/>
          </a:xfrm>
        </p:grpSpPr>
        <p:sp>
          <p:nvSpPr>
            <p:cNvPr id="25" name="Rounded Rectangle 24">
              <a:extLst>
                <a:ext uri="{FF2B5EF4-FFF2-40B4-BE49-F238E27FC236}">
                  <a16:creationId xmlns:a16="http://schemas.microsoft.com/office/drawing/2014/main" id="{D362FA02-D002-8542-982B-3E79B696703C}"/>
                </a:ext>
              </a:extLst>
            </p:cNvPr>
            <p:cNvSpPr/>
            <p:nvPr/>
          </p:nvSpPr>
          <p:spPr>
            <a:xfrm>
              <a:off x="4211960" y="9743245"/>
              <a:ext cx="3780000" cy="8681052"/>
            </a:xfrm>
            <a:prstGeom prst="roundRect">
              <a:avLst>
                <a:gd name="adj" fmla="val 5854"/>
              </a:avLst>
            </a:prstGeom>
            <a:solidFill>
              <a:srgbClr val="FCE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A3E24125-C322-7B40-9598-2E17858B12F5}"/>
                </a:ext>
              </a:extLst>
            </p:cNvPr>
            <p:cNvSpPr/>
            <p:nvPr/>
          </p:nvSpPr>
          <p:spPr>
            <a:xfrm>
              <a:off x="8327055" y="9743245"/>
              <a:ext cx="3780000" cy="8681052"/>
            </a:xfrm>
            <a:prstGeom prst="roundRect">
              <a:avLst>
                <a:gd name="adj" fmla="val 5854"/>
              </a:avLst>
            </a:prstGeom>
            <a:solidFill>
              <a:srgbClr val="FCE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Calibri" panose="020F0502020204030204" pitchFamily="34" charset="0"/>
                <a:cs typeface="Calibri" panose="020F0502020204030204" pitchFamily="34" charset="0"/>
              </a:endParaRPr>
            </a:p>
          </p:txBody>
        </p:sp>
        <p:sp>
          <p:nvSpPr>
            <p:cNvPr id="27" name="Rounded Rectangle 26">
              <a:extLst>
                <a:ext uri="{FF2B5EF4-FFF2-40B4-BE49-F238E27FC236}">
                  <a16:creationId xmlns:a16="http://schemas.microsoft.com/office/drawing/2014/main" id="{9E1EEEE3-E0A6-1341-B2CB-4A90D9A03C87}"/>
                </a:ext>
              </a:extLst>
            </p:cNvPr>
            <p:cNvSpPr/>
            <p:nvPr/>
          </p:nvSpPr>
          <p:spPr>
            <a:xfrm>
              <a:off x="12492950" y="9743245"/>
              <a:ext cx="3780000" cy="8681052"/>
            </a:xfrm>
            <a:prstGeom prst="roundRect">
              <a:avLst>
                <a:gd name="adj" fmla="val 5854"/>
              </a:avLst>
            </a:prstGeom>
            <a:solidFill>
              <a:srgbClr val="FCE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ctr" defTabSz="1933224" rtl="0" eaLnBrk="1" latinLnBrk="0" hangingPunct="1"/>
              <a:endParaRPr lang="en-US" sz="1050" dirty="0">
                <a:latin typeface="Calibri" panose="020F0502020204030204" pitchFamily="34" charset="0"/>
                <a:cs typeface="Calibri" panose="020F0502020204030204" pitchFamily="34" charset="0"/>
              </a:endParaRPr>
            </a:p>
          </p:txBody>
        </p:sp>
        <p:pic>
          <p:nvPicPr>
            <p:cNvPr id="35" name="Picture 2" descr="https://lh3.googleusercontent.com/pXzkiApAtJlm5wrNuiTbAOy2Uk4ZVfY0Q_GnJJA3UqXy5pvkQ1QR_Apim4HfguFVysBkMqZwXE--yuJ37rwRStfuwa6htyD-2J7iR4-29tcNX82kO8DNfIjbcVZcTZ-1ZZycuwRV">
              <a:extLst>
                <a:ext uri="{FF2B5EF4-FFF2-40B4-BE49-F238E27FC236}">
                  <a16:creationId xmlns:a16="http://schemas.microsoft.com/office/drawing/2014/main" id="{AD2C5C7E-82F2-CB46-A966-0482A62B8E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04"/>
            <a:stretch/>
          </p:blipFill>
          <p:spPr bwMode="auto">
            <a:xfrm>
              <a:off x="4475353" y="10054835"/>
              <a:ext cx="3235375" cy="448055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1B278A1-C06E-934A-87EF-E49342C956F2}"/>
                </a:ext>
              </a:extLst>
            </p:cNvPr>
            <p:cNvSpPr txBox="1"/>
            <p:nvPr/>
          </p:nvSpPr>
          <p:spPr>
            <a:xfrm>
              <a:off x="4904534" y="9726777"/>
              <a:ext cx="2394853" cy="829589"/>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Illumina</a:t>
              </a:r>
            </a:p>
          </p:txBody>
        </p:sp>
        <p:sp>
          <p:nvSpPr>
            <p:cNvPr id="37" name="TextBox 36">
              <a:extLst>
                <a:ext uri="{FF2B5EF4-FFF2-40B4-BE49-F238E27FC236}">
                  <a16:creationId xmlns:a16="http://schemas.microsoft.com/office/drawing/2014/main" id="{22BF3D21-0F6F-B04F-94FB-19279CC862FE}"/>
                </a:ext>
              </a:extLst>
            </p:cNvPr>
            <p:cNvSpPr txBox="1"/>
            <p:nvPr/>
          </p:nvSpPr>
          <p:spPr>
            <a:xfrm>
              <a:off x="5800501" y="11414984"/>
              <a:ext cx="383021" cy="542423"/>
            </a:xfrm>
            <a:prstGeom prst="rect">
              <a:avLst/>
            </a:prstGeom>
            <a:noFill/>
          </p:spPr>
          <p:txBody>
            <a:bodyPr wrap="none" rtlCol="0">
              <a:spAutoFit/>
            </a:bodyPr>
            <a:lstStyle/>
            <a:p>
              <a:endParaRPr lang="en-US" sz="1050"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EDCEDAB0-A74B-AF4F-899D-EE541D325A61}"/>
                </a:ext>
              </a:extLst>
            </p:cNvPr>
            <p:cNvSpPr/>
            <p:nvPr/>
          </p:nvSpPr>
          <p:spPr>
            <a:xfrm>
              <a:off x="5523886" y="17577686"/>
              <a:ext cx="2367876" cy="701958"/>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.BCL/.CBCL</a:t>
              </a:r>
            </a:p>
          </p:txBody>
        </p:sp>
        <p:pic>
          <p:nvPicPr>
            <p:cNvPr id="39" name="Picture 38">
              <a:extLst>
                <a:ext uri="{FF2B5EF4-FFF2-40B4-BE49-F238E27FC236}">
                  <a16:creationId xmlns:a16="http://schemas.microsoft.com/office/drawing/2014/main" id="{C2F7B494-E442-FE45-8A9D-F003BC7D04BF}"/>
                </a:ext>
              </a:extLst>
            </p:cNvPr>
            <p:cNvPicPr>
              <a:picLocks noChangeAspect="1"/>
            </p:cNvPicPr>
            <p:nvPr/>
          </p:nvPicPr>
          <p:blipFill>
            <a:blip r:embed="rId3">
              <a:biLevel thresh="75000"/>
            </a:blip>
            <a:stretch>
              <a:fillRect/>
            </a:stretch>
          </p:blipFill>
          <p:spPr>
            <a:xfrm>
              <a:off x="4818040" y="17449961"/>
              <a:ext cx="703072" cy="844240"/>
            </a:xfrm>
            <a:prstGeom prst="rect">
              <a:avLst/>
            </a:prstGeom>
          </p:spPr>
        </p:pic>
        <p:pic>
          <p:nvPicPr>
            <p:cNvPr id="40" name="Picture 4" descr="https://lh6.googleusercontent.com/cU7Yrfv3u9LyUQtVL2U62ErDvDpRg99HyvkpVUOSA-0eOdy700IeNmTF1T62OlEWzc37rOiZxNjGkFzqviX-HY9B0g5wCBP0tDBNXQZB8CyrXrq3Tre0tL3Zxgib6fcdxiYrLE0W">
              <a:extLst>
                <a:ext uri="{FF2B5EF4-FFF2-40B4-BE49-F238E27FC236}">
                  <a16:creationId xmlns:a16="http://schemas.microsoft.com/office/drawing/2014/main" id="{20CE6171-5B61-614E-B7D5-45635B209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160" y="11959088"/>
              <a:ext cx="3167524" cy="155548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662AA70-5A26-A64E-A2C0-861734A12764}"/>
                </a:ext>
              </a:extLst>
            </p:cNvPr>
            <p:cNvSpPr txBox="1"/>
            <p:nvPr/>
          </p:nvSpPr>
          <p:spPr>
            <a:xfrm>
              <a:off x="8923519" y="9726777"/>
              <a:ext cx="2594519" cy="729419"/>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Nanopore</a:t>
              </a:r>
              <a:endParaRPr lang="en-US" sz="1600" b="1" dirty="0">
                <a:latin typeface="Calibri" panose="020F0502020204030204" pitchFamily="34" charset="0"/>
                <a:cs typeface="Calibri" panose="020F0502020204030204" pitchFamily="34" charset="0"/>
              </a:endParaRPr>
            </a:p>
          </p:txBody>
        </p:sp>
        <p:cxnSp>
          <p:nvCxnSpPr>
            <p:cNvPr id="42" name="Straight Arrow Connector 41">
              <a:extLst>
                <a:ext uri="{FF2B5EF4-FFF2-40B4-BE49-F238E27FC236}">
                  <a16:creationId xmlns:a16="http://schemas.microsoft.com/office/drawing/2014/main" id="{83347C83-2F58-C548-8225-6A1C47B47140}"/>
                </a:ext>
              </a:extLst>
            </p:cNvPr>
            <p:cNvCxnSpPr>
              <a:cxnSpLocks/>
            </p:cNvCxnSpPr>
            <p:nvPr/>
          </p:nvCxnSpPr>
          <p:spPr>
            <a:xfrm>
              <a:off x="8802237" y="16412162"/>
              <a:ext cx="28197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24BD175-9FE7-0447-AF99-EB25444AB270}"/>
                </a:ext>
              </a:extLst>
            </p:cNvPr>
            <p:cNvCxnSpPr>
              <a:cxnSpLocks/>
            </p:cNvCxnSpPr>
            <p:nvPr/>
          </p:nvCxnSpPr>
          <p:spPr>
            <a:xfrm flipV="1">
              <a:off x="8810208" y="14654301"/>
              <a:ext cx="0" cy="17723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5817A7F-F601-D941-8A54-8130F5AFE580}"/>
                </a:ext>
              </a:extLst>
            </p:cNvPr>
            <p:cNvSpPr/>
            <p:nvPr/>
          </p:nvSpPr>
          <p:spPr>
            <a:xfrm>
              <a:off x="9950377" y="17577683"/>
              <a:ext cx="1567661" cy="617200"/>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.POD5</a:t>
              </a:r>
            </a:p>
          </p:txBody>
        </p:sp>
        <p:pic>
          <p:nvPicPr>
            <p:cNvPr id="45" name="Picture 44">
              <a:extLst>
                <a:ext uri="{FF2B5EF4-FFF2-40B4-BE49-F238E27FC236}">
                  <a16:creationId xmlns:a16="http://schemas.microsoft.com/office/drawing/2014/main" id="{333F5528-4A3F-8642-A234-781D4EE8E9AB}"/>
                </a:ext>
              </a:extLst>
            </p:cNvPr>
            <p:cNvPicPr>
              <a:picLocks noChangeAspect="1"/>
            </p:cNvPicPr>
            <p:nvPr/>
          </p:nvPicPr>
          <p:blipFill>
            <a:blip r:embed="rId3">
              <a:biLevel thresh="75000"/>
            </a:blip>
            <a:stretch>
              <a:fillRect/>
            </a:stretch>
          </p:blipFill>
          <p:spPr>
            <a:xfrm>
              <a:off x="9256789" y="17449961"/>
              <a:ext cx="703072" cy="844240"/>
            </a:xfrm>
            <a:prstGeom prst="rect">
              <a:avLst/>
            </a:prstGeom>
          </p:spPr>
        </p:pic>
        <p:pic>
          <p:nvPicPr>
            <p:cNvPr id="46" name="Picture 45">
              <a:extLst>
                <a:ext uri="{FF2B5EF4-FFF2-40B4-BE49-F238E27FC236}">
                  <a16:creationId xmlns:a16="http://schemas.microsoft.com/office/drawing/2014/main" id="{B90BD5A1-4ACB-C048-B942-B707BFFC44C4}"/>
                </a:ext>
              </a:extLst>
            </p:cNvPr>
            <p:cNvPicPr>
              <a:picLocks noChangeAspect="1"/>
            </p:cNvPicPr>
            <p:nvPr/>
          </p:nvPicPr>
          <p:blipFill rotWithShape="1">
            <a:blip r:embed="rId5"/>
            <a:srcRect l="16883" r="16995"/>
            <a:stretch/>
          </p:blipFill>
          <p:spPr>
            <a:xfrm>
              <a:off x="12907410" y="10291171"/>
              <a:ext cx="2891151" cy="4497658"/>
            </a:xfrm>
            <a:prstGeom prst="rect">
              <a:avLst/>
            </a:prstGeom>
          </p:spPr>
        </p:pic>
        <p:sp>
          <p:nvSpPr>
            <p:cNvPr id="47" name="TextBox 46">
              <a:extLst>
                <a:ext uri="{FF2B5EF4-FFF2-40B4-BE49-F238E27FC236}">
                  <a16:creationId xmlns:a16="http://schemas.microsoft.com/office/drawing/2014/main" id="{6EFE4E53-C57E-0648-828C-B308C3FE83F4}"/>
                </a:ext>
              </a:extLst>
            </p:cNvPr>
            <p:cNvSpPr txBox="1"/>
            <p:nvPr/>
          </p:nvSpPr>
          <p:spPr>
            <a:xfrm>
              <a:off x="13331017" y="9726777"/>
              <a:ext cx="2167034" cy="829589"/>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PacBio</a:t>
              </a:r>
            </a:p>
          </p:txBody>
        </p:sp>
        <p:sp>
          <p:nvSpPr>
            <p:cNvPr id="48" name="Rectangle 47">
              <a:extLst>
                <a:ext uri="{FF2B5EF4-FFF2-40B4-BE49-F238E27FC236}">
                  <a16:creationId xmlns:a16="http://schemas.microsoft.com/office/drawing/2014/main" id="{B1D407CD-DDD7-4249-A4DD-989C022861B5}"/>
                </a:ext>
              </a:extLst>
            </p:cNvPr>
            <p:cNvSpPr/>
            <p:nvPr/>
          </p:nvSpPr>
          <p:spPr>
            <a:xfrm>
              <a:off x="12894374" y="16743937"/>
              <a:ext cx="3070579" cy="638145"/>
            </a:xfrm>
            <a:prstGeom prst="rect">
              <a:avLst/>
            </a:prstGeom>
          </p:spPr>
          <p:txBody>
            <a:bodyPr wrap="square">
              <a:spAutoFit/>
            </a:bodyPr>
            <a:lstStyle/>
            <a:p>
              <a:pPr algn="ctr" rtl="1"/>
              <a:r>
                <a:rPr lang="en-US" sz="1400" dirty="0">
                  <a:latin typeface="Calibri" panose="020F0502020204030204" pitchFamily="34" charset="0"/>
                  <a:cs typeface="Calibri" panose="020F0502020204030204" pitchFamily="34" charset="0"/>
                </a:rPr>
                <a:t>30-hour movie</a:t>
              </a:r>
            </a:p>
          </p:txBody>
        </p:sp>
        <p:pic>
          <p:nvPicPr>
            <p:cNvPr id="49" name="Picture 48">
              <a:extLst>
                <a:ext uri="{FF2B5EF4-FFF2-40B4-BE49-F238E27FC236}">
                  <a16:creationId xmlns:a16="http://schemas.microsoft.com/office/drawing/2014/main" id="{3B57F279-2BCD-1E45-9639-3A49767A8845}"/>
                </a:ext>
              </a:extLst>
            </p:cNvPr>
            <p:cNvPicPr>
              <a:picLocks noChangeAspect="1"/>
            </p:cNvPicPr>
            <p:nvPr/>
          </p:nvPicPr>
          <p:blipFill>
            <a:blip r:embed="rId3">
              <a:biLevel thresh="75000"/>
            </a:blip>
            <a:stretch>
              <a:fillRect/>
            </a:stretch>
          </p:blipFill>
          <p:spPr>
            <a:xfrm>
              <a:off x="13476342" y="17449961"/>
              <a:ext cx="703072" cy="844240"/>
            </a:xfrm>
            <a:prstGeom prst="rect">
              <a:avLst/>
            </a:prstGeom>
          </p:spPr>
        </p:pic>
        <p:sp>
          <p:nvSpPr>
            <p:cNvPr id="50" name="Rectangle 49">
              <a:extLst>
                <a:ext uri="{FF2B5EF4-FFF2-40B4-BE49-F238E27FC236}">
                  <a16:creationId xmlns:a16="http://schemas.microsoft.com/office/drawing/2014/main" id="{70BB690D-8DE6-D44D-B6A2-66FB9E1823B2}"/>
                </a:ext>
              </a:extLst>
            </p:cNvPr>
            <p:cNvSpPr/>
            <p:nvPr/>
          </p:nvSpPr>
          <p:spPr>
            <a:xfrm>
              <a:off x="8923519" y="16564648"/>
              <a:ext cx="2606163" cy="561092"/>
            </a:xfrm>
            <a:prstGeom prst="rect">
              <a:avLst/>
            </a:prstGeom>
          </p:spPr>
          <p:txBody>
            <a:bodyPr wrap="square">
              <a:spAutoFit/>
            </a:bodyPr>
            <a:lstStyle/>
            <a:p>
              <a:pPr algn="ctr" rtl="1"/>
              <a:r>
                <a:rPr lang="en-US" sz="1400" dirty="0">
                  <a:latin typeface="Calibri" panose="020F0502020204030204" pitchFamily="34" charset="0"/>
                  <a:cs typeface="Calibri" panose="020F0502020204030204" pitchFamily="34" charset="0"/>
                </a:rPr>
                <a:t>Electrical Signal</a:t>
              </a:r>
            </a:p>
          </p:txBody>
        </p:sp>
        <p:sp>
          <p:nvSpPr>
            <p:cNvPr id="56" name="Rectangle 55">
              <a:extLst>
                <a:ext uri="{FF2B5EF4-FFF2-40B4-BE49-F238E27FC236}">
                  <a16:creationId xmlns:a16="http://schemas.microsoft.com/office/drawing/2014/main" id="{3A827732-FF40-7E4F-A758-D3C480E99858}"/>
                </a:ext>
              </a:extLst>
            </p:cNvPr>
            <p:cNvSpPr/>
            <p:nvPr/>
          </p:nvSpPr>
          <p:spPr>
            <a:xfrm>
              <a:off x="14162236" y="17577684"/>
              <a:ext cx="1382202" cy="701958"/>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.BAM</a:t>
              </a:r>
            </a:p>
          </p:txBody>
        </p:sp>
        <p:sp>
          <p:nvSpPr>
            <p:cNvPr id="69" name="Rectangle 68">
              <a:extLst>
                <a:ext uri="{FF2B5EF4-FFF2-40B4-BE49-F238E27FC236}">
                  <a16:creationId xmlns:a16="http://schemas.microsoft.com/office/drawing/2014/main" id="{150EEAD2-409D-024F-90F3-4B15EDF0D60F}"/>
                </a:ext>
              </a:extLst>
            </p:cNvPr>
            <p:cNvSpPr/>
            <p:nvPr/>
          </p:nvSpPr>
          <p:spPr>
            <a:xfrm>
              <a:off x="4412246" y="16743938"/>
              <a:ext cx="3421767" cy="638145"/>
            </a:xfrm>
            <a:prstGeom prst="rect">
              <a:avLst/>
            </a:prstGeom>
          </p:spPr>
          <p:txBody>
            <a:bodyPr wrap="square">
              <a:spAutoFit/>
            </a:bodyPr>
            <a:lstStyle/>
            <a:p>
              <a:pPr algn="ctr" rtl="1"/>
              <a:r>
                <a:rPr lang="en-US" sz="1400" dirty="0">
                  <a:latin typeface="Calibri" panose="020F0502020204030204" pitchFamily="34" charset="0"/>
                  <a:cs typeface="Calibri" panose="020F0502020204030204" pitchFamily="34" charset="0"/>
                </a:rPr>
                <a:t>Multiple images</a:t>
              </a:r>
            </a:p>
          </p:txBody>
        </p:sp>
        <p:pic>
          <p:nvPicPr>
            <p:cNvPr id="70" name="Picture 69">
              <a:extLst>
                <a:ext uri="{FF2B5EF4-FFF2-40B4-BE49-F238E27FC236}">
                  <a16:creationId xmlns:a16="http://schemas.microsoft.com/office/drawing/2014/main" id="{071A962E-129C-674F-80F6-D97F3ECBB957}"/>
                </a:ext>
              </a:extLst>
            </p:cNvPr>
            <p:cNvPicPr>
              <a:picLocks noChangeAspect="1"/>
            </p:cNvPicPr>
            <p:nvPr/>
          </p:nvPicPr>
          <p:blipFill rotWithShape="1">
            <a:blip r:embed="rId6">
              <a:duotone>
                <a:prstClr val="black"/>
                <a:schemeClr val="accent1">
                  <a:tint val="45000"/>
                  <a:satMod val="400000"/>
                </a:schemeClr>
              </a:duotone>
            </a:blip>
            <a:srcRect l="20453" t="48541" r="16311" b="13085"/>
            <a:stretch/>
          </p:blipFill>
          <p:spPr>
            <a:xfrm>
              <a:off x="8827660" y="14939657"/>
              <a:ext cx="2739307" cy="1272725"/>
            </a:xfrm>
            <a:prstGeom prst="rect">
              <a:avLst/>
            </a:prstGeom>
          </p:spPr>
        </p:pic>
        <p:pic>
          <p:nvPicPr>
            <p:cNvPr id="74" name="Picture 73">
              <a:extLst>
                <a:ext uri="{FF2B5EF4-FFF2-40B4-BE49-F238E27FC236}">
                  <a16:creationId xmlns:a16="http://schemas.microsoft.com/office/drawing/2014/main" id="{9ECA77C9-807A-3E4A-BBEA-0EF7AAE2557F}"/>
                </a:ext>
              </a:extLst>
            </p:cNvPr>
            <p:cNvPicPr>
              <a:picLocks noChangeAspect="1"/>
            </p:cNvPicPr>
            <p:nvPr/>
          </p:nvPicPr>
          <p:blipFill rotWithShape="1">
            <a:blip r:embed="rId7">
              <a:duotone>
                <a:prstClr val="black"/>
                <a:schemeClr val="accent6">
                  <a:tint val="45000"/>
                  <a:satMod val="400000"/>
                </a:schemeClr>
              </a:duotone>
            </a:blip>
            <a:srcRect t="1" b="16881"/>
            <a:stretch/>
          </p:blipFill>
          <p:spPr>
            <a:xfrm>
              <a:off x="4932212" y="14708215"/>
              <a:ext cx="2181551" cy="1813297"/>
            </a:xfrm>
            <a:prstGeom prst="rect">
              <a:avLst/>
            </a:prstGeom>
          </p:spPr>
        </p:pic>
        <p:pic>
          <p:nvPicPr>
            <p:cNvPr id="75" name="Picture 74">
              <a:extLst>
                <a:ext uri="{FF2B5EF4-FFF2-40B4-BE49-F238E27FC236}">
                  <a16:creationId xmlns:a16="http://schemas.microsoft.com/office/drawing/2014/main" id="{B0D96412-ECBB-9442-A63F-60F4BD6E9BB1}"/>
                </a:ext>
              </a:extLst>
            </p:cNvPr>
            <p:cNvPicPr>
              <a:picLocks noChangeAspect="1"/>
            </p:cNvPicPr>
            <p:nvPr/>
          </p:nvPicPr>
          <p:blipFill rotWithShape="1">
            <a:blip r:embed="rId7">
              <a:duotone>
                <a:prstClr val="black"/>
                <a:srgbClr val="FF0000">
                  <a:tint val="45000"/>
                  <a:satMod val="400000"/>
                </a:srgbClr>
              </a:duotone>
            </a:blip>
            <a:srcRect t="1" b="16881"/>
            <a:stretch/>
          </p:blipFill>
          <p:spPr>
            <a:xfrm>
              <a:off x="5273345" y="15003305"/>
              <a:ext cx="2181551" cy="1813297"/>
            </a:xfrm>
            <a:prstGeom prst="rect">
              <a:avLst/>
            </a:prstGeom>
          </p:spPr>
        </p:pic>
        <p:pic>
          <p:nvPicPr>
            <p:cNvPr id="76" name="Picture 75">
              <a:extLst>
                <a:ext uri="{FF2B5EF4-FFF2-40B4-BE49-F238E27FC236}">
                  <a16:creationId xmlns:a16="http://schemas.microsoft.com/office/drawing/2014/main" id="{25240FA2-0C2F-6246-AA29-0F6EA65C092A}"/>
                </a:ext>
              </a:extLst>
            </p:cNvPr>
            <p:cNvPicPr>
              <a:picLocks noChangeAspect="1"/>
            </p:cNvPicPr>
            <p:nvPr/>
          </p:nvPicPr>
          <p:blipFill rotWithShape="1">
            <a:blip r:embed="rId7"/>
            <a:srcRect l="12654" t="42388" r="51444" b="28371"/>
            <a:stretch/>
          </p:blipFill>
          <p:spPr>
            <a:xfrm>
              <a:off x="14394566" y="15354323"/>
              <a:ext cx="1268246" cy="1032959"/>
            </a:xfrm>
            <a:prstGeom prst="rect">
              <a:avLst/>
            </a:prstGeom>
          </p:spPr>
        </p:pic>
        <p:pic>
          <p:nvPicPr>
            <p:cNvPr id="77" name="Picture 76">
              <a:extLst>
                <a:ext uri="{FF2B5EF4-FFF2-40B4-BE49-F238E27FC236}">
                  <a16:creationId xmlns:a16="http://schemas.microsoft.com/office/drawing/2014/main" id="{1A81CD2A-FB2D-BB49-84F6-8D3DCE90F050}"/>
                </a:ext>
              </a:extLst>
            </p:cNvPr>
            <p:cNvPicPr>
              <a:picLocks noChangeAspect="1"/>
            </p:cNvPicPr>
            <p:nvPr/>
          </p:nvPicPr>
          <p:blipFill rotWithShape="1">
            <a:blip r:embed="rId7"/>
            <a:srcRect l="12654" t="42389" r="51444" b="28369"/>
            <a:stretch/>
          </p:blipFill>
          <p:spPr>
            <a:xfrm>
              <a:off x="13023001" y="15354320"/>
              <a:ext cx="1268246" cy="1032960"/>
            </a:xfrm>
            <a:prstGeom prst="rect">
              <a:avLst/>
            </a:prstGeom>
          </p:spPr>
        </p:pic>
        <p:pic>
          <p:nvPicPr>
            <p:cNvPr id="78" name="Picture 77">
              <a:extLst>
                <a:ext uri="{FF2B5EF4-FFF2-40B4-BE49-F238E27FC236}">
                  <a16:creationId xmlns:a16="http://schemas.microsoft.com/office/drawing/2014/main" id="{32A069F2-8347-FC4B-8C7A-A5FF06EE07D5}"/>
                </a:ext>
              </a:extLst>
            </p:cNvPr>
            <p:cNvPicPr>
              <a:picLocks noChangeAspect="1"/>
            </p:cNvPicPr>
            <p:nvPr/>
          </p:nvPicPr>
          <p:blipFill rotWithShape="1">
            <a:blip r:embed="rId8"/>
            <a:srcRect l="37994" t="-2461" r="20225"/>
            <a:stretch/>
          </p:blipFill>
          <p:spPr>
            <a:xfrm>
              <a:off x="12896915" y="14985369"/>
              <a:ext cx="2964938" cy="1697298"/>
            </a:xfrm>
            <a:prstGeom prst="rect">
              <a:avLst/>
            </a:prstGeom>
          </p:spPr>
        </p:pic>
      </p:grpSp>
      <p:sp>
        <p:nvSpPr>
          <p:cNvPr id="3" name="Slide Number Placeholder 2">
            <a:extLst>
              <a:ext uri="{FF2B5EF4-FFF2-40B4-BE49-F238E27FC236}">
                <a16:creationId xmlns:a16="http://schemas.microsoft.com/office/drawing/2014/main" id="{CE20C789-2D7F-21D4-B3FB-A48346475DFB}"/>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951241F8-DB9C-6E4A-7718-568D63B9A3EE}"/>
              </a:ext>
            </a:extLst>
          </p:cNvPr>
          <p:cNvSpPr/>
          <p:nvPr/>
        </p:nvSpPr>
        <p:spPr>
          <a:xfrm>
            <a:off x="3447394" y="1052737"/>
            <a:ext cx="2276731" cy="5190901"/>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488115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Nanopore Sequencing</a:t>
            </a:r>
            <a:endParaRPr lang="en-US" sz="4000" b="1" dirty="0">
              <a:latin typeface="Garamond" panose="02020404030301010803" pitchFamily="18" charset="0"/>
            </a:endParaRPr>
          </a:p>
        </p:txBody>
      </p:sp>
      <p:sp>
        <p:nvSpPr>
          <p:cNvPr id="25" name="TextBox 24">
            <a:extLst>
              <a:ext uri="{FF2B5EF4-FFF2-40B4-BE49-F238E27FC236}">
                <a16:creationId xmlns:a16="http://schemas.microsoft.com/office/drawing/2014/main" id="{06167915-4DF9-465D-9E02-927B706FEC94}"/>
              </a:ext>
            </a:extLst>
          </p:cNvPr>
          <p:cNvSpPr txBox="1"/>
          <p:nvPr/>
        </p:nvSpPr>
        <p:spPr>
          <a:xfrm>
            <a:off x="4664115" y="4833271"/>
            <a:ext cx="184731" cy="369332"/>
          </a:xfrm>
          <a:prstGeom prst="rect">
            <a:avLst/>
          </a:prstGeom>
          <a:noFill/>
        </p:spPr>
        <p:txBody>
          <a:bodyPr wrap="none" rtlCol="0">
            <a:spAutoFit/>
          </a:bodyPr>
          <a:lstStyle/>
          <a:p>
            <a:endParaRPr lang="en-TR"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Content Placeholder 5">
            <a:extLst>
              <a:ext uri="{FF2B5EF4-FFF2-40B4-BE49-F238E27FC236}">
                <a16:creationId xmlns:a16="http://schemas.microsoft.com/office/drawing/2014/main" id="{C40B1AF2-67D8-90CB-6B4E-DE2B0C50DCA1}"/>
              </a:ext>
            </a:extLst>
          </p:cNvPr>
          <p:cNvSpPr txBox="1">
            <a:spLocks/>
          </p:cNvSpPr>
          <p:nvPr/>
        </p:nvSpPr>
        <p:spPr>
          <a:xfrm>
            <a:off x="155488" y="897391"/>
            <a:ext cx="8833024" cy="5380861"/>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Font typeface="Arial" panose="020B0604020202020204" pitchFamily="34" charset="0"/>
              <a:buChar char="•"/>
              <a:defRPr sz="2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24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Nanopore Sequencing: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 widely used</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sequencing technology</a:t>
            </a:r>
          </a:p>
          <a:p>
            <a:pPr lvl="1">
              <a:lnSpc>
                <a:spcPct val="100000"/>
              </a:lnSpc>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Long</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reads</a:t>
            </a:r>
            <a:r>
              <a:rPr lang="en-US" sz="2000" dirty="0">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(up to &gt;2 million nucleotides)</a:t>
            </a:r>
          </a:p>
          <a:p>
            <a:pPr lvl="1">
              <a:lnSpc>
                <a:spcPct val="100000"/>
              </a:lnSpc>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Portable</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sequencing</a:t>
            </a:r>
          </a:p>
          <a:p>
            <a:pPr lvl="1">
              <a:lnSpc>
                <a:spcPct val="100000"/>
              </a:lnSpc>
            </a:pP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Cost-effective</a:t>
            </a:r>
          </a:p>
          <a:p>
            <a:pPr lvl="1">
              <a:lnSpc>
                <a:spcPct val="100000"/>
              </a:lnSpc>
            </a:pPr>
            <a:r>
              <a:rPr lang="en-US" sz="2000" dirty="0">
                <a:latin typeface="Tahoma" panose="020B0604030504040204" pitchFamily="34" charset="0"/>
                <a:ea typeface="Tahoma" panose="020B0604030504040204" pitchFamily="34" charset="0"/>
                <a:cs typeface="Tahoma" panose="020B0604030504040204" pitchFamily="34" charset="0"/>
              </a:rPr>
              <a:t> More unique features: </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real-time analysis</a:t>
            </a:r>
          </a:p>
        </p:txBody>
      </p:sp>
      <p:pic>
        <p:nvPicPr>
          <p:cNvPr id="4" name="Picture 3" descr="A close-up of a device&#10;&#10;Description automatically generated">
            <a:extLst>
              <a:ext uri="{FF2B5EF4-FFF2-40B4-BE49-F238E27FC236}">
                <a16:creationId xmlns:a16="http://schemas.microsoft.com/office/drawing/2014/main" id="{E9EC63E1-EC5B-C1BA-5351-2FB13886A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222" y="1975411"/>
            <a:ext cx="2162426" cy="1454723"/>
          </a:xfrm>
          <a:prstGeom prst="rect">
            <a:avLst/>
          </a:prstGeom>
        </p:spPr>
      </p:pic>
      <p:pic>
        <p:nvPicPr>
          <p:cNvPr id="6" name="Picture 5" descr="A black cell phone with a white insert&#10;&#10;Description automatically generated">
            <a:extLst>
              <a:ext uri="{FF2B5EF4-FFF2-40B4-BE49-F238E27FC236}">
                <a16:creationId xmlns:a16="http://schemas.microsoft.com/office/drawing/2014/main" id="{9B20429D-2A50-ECAD-2C2D-DF1C44FF3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8" y="3052046"/>
            <a:ext cx="3271303" cy="1859827"/>
          </a:xfrm>
          <a:prstGeom prst="rect">
            <a:avLst/>
          </a:prstGeom>
        </p:spPr>
      </p:pic>
      <p:pic>
        <p:nvPicPr>
          <p:cNvPr id="10" name="Picture 9" descr="A white electronic device with a screen&#10;&#10;Description automatically generated">
            <a:extLst>
              <a:ext uri="{FF2B5EF4-FFF2-40B4-BE49-F238E27FC236}">
                <a16:creationId xmlns:a16="http://schemas.microsoft.com/office/drawing/2014/main" id="{60901617-4D39-F70C-E48E-177DBB11C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275" y="3605405"/>
            <a:ext cx="4302247" cy="2194146"/>
          </a:xfrm>
          <a:prstGeom prst="rect">
            <a:avLst/>
          </a:prstGeom>
        </p:spPr>
      </p:pic>
      <p:pic>
        <p:nvPicPr>
          <p:cNvPr id="12" name="Picture 11" descr="A close-up of a device&#10;&#10;Description automatically generated">
            <a:extLst>
              <a:ext uri="{FF2B5EF4-FFF2-40B4-BE49-F238E27FC236}">
                <a16:creationId xmlns:a16="http://schemas.microsoft.com/office/drawing/2014/main" id="{131BBC27-360C-BA85-4EFE-35E05BEB4E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298" y="4091575"/>
            <a:ext cx="2306877" cy="1707976"/>
          </a:xfrm>
          <a:prstGeom prst="rect">
            <a:avLst/>
          </a:prstGeom>
        </p:spPr>
      </p:pic>
      <p:sp>
        <p:nvSpPr>
          <p:cNvPr id="3" name="Slide Number Placeholder 2">
            <a:extLst>
              <a:ext uri="{FF2B5EF4-FFF2-40B4-BE49-F238E27FC236}">
                <a16:creationId xmlns:a16="http://schemas.microsoft.com/office/drawing/2014/main" id="{B261AA01-2EBC-190E-D5F6-D20A590168C1}"/>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custDataLst>
      <p:tags r:id="rId1"/>
    </p:custDataLst>
    <p:extLst>
      <p:ext uri="{BB962C8B-B14F-4D97-AF65-F5344CB8AC3E}">
        <p14:creationId xmlns:p14="http://schemas.microsoft.com/office/powerpoint/2010/main" val="41111051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latin typeface="Garamond" panose="02020404030301010803" pitchFamily="18" charset="0"/>
              </a:rPr>
              <a:t>Nanopore Sequencing &amp; Real-time Analysis</a:t>
            </a:r>
            <a:endParaRPr lang="en-US" sz="3300" b="1" dirty="0">
              <a:latin typeface="Garamond" panose="02020404030301010803" pitchFamily="18" charset="0"/>
            </a:endParaRPr>
          </a:p>
        </p:txBody>
      </p:sp>
      <p:grpSp>
        <p:nvGrpSpPr>
          <p:cNvPr id="52" name="Group 51">
            <a:extLst>
              <a:ext uri="{FF2B5EF4-FFF2-40B4-BE49-F238E27FC236}">
                <a16:creationId xmlns:a16="http://schemas.microsoft.com/office/drawing/2014/main" id="{0271E044-67DF-1C0F-0148-D765EAF4D774}"/>
              </a:ext>
            </a:extLst>
          </p:cNvPr>
          <p:cNvGrpSpPr/>
          <p:nvPr/>
        </p:nvGrpSpPr>
        <p:grpSpPr>
          <a:xfrm>
            <a:off x="245165" y="1125860"/>
            <a:ext cx="2253468" cy="1915519"/>
            <a:chOff x="448776" y="2429853"/>
            <a:chExt cx="2253468" cy="1915519"/>
          </a:xfrm>
        </p:grpSpPr>
        <p:grpSp>
          <p:nvGrpSpPr>
            <p:cNvPr id="49" name="Group 48">
              <a:extLst>
                <a:ext uri="{FF2B5EF4-FFF2-40B4-BE49-F238E27FC236}">
                  <a16:creationId xmlns:a16="http://schemas.microsoft.com/office/drawing/2014/main" id="{710605FE-3736-C3D3-9D92-0C76F6B0243B}"/>
                </a:ext>
              </a:extLst>
            </p:cNvPr>
            <p:cNvGrpSpPr/>
            <p:nvPr/>
          </p:nvGrpSpPr>
          <p:grpSpPr>
            <a:xfrm>
              <a:off x="448776" y="2429853"/>
              <a:ext cx="2253468" cy="1915519"/>
              <a:chOff x="448776" y="2429853"/>
              <a:chExt cx="2253468" cy="1915519"/>
            </a:xfrm>
          </p:grpSpPr>
          <p:sp>
            <p:nvSpPr>
              <p:cNvPr id="56" name="Rounded Rectangle 55">
                <a:extLst>
                  <a:ext uri="{FF2B5EF4-FFF2-40B4-BE49-F238E27FC236}">
                    <a16:creationId xmlns:a16="http://schemas.microsoft.com/office/drawing/2014/main" id="{65D6F953-2A03-4D57-B613-C42DA33F2B72}"/>
                  </a:ext>
                </a:extLst>
              </p:cNvPr>
              <p:cNvSpPr/>
              <p:nvPr/>
            </p:nvSpPr>
            <p:spPr>
              <a:xfrm>
                <a:off x="454265" y="2738367"/>
                <a:ext cx="2247979" cy="1607005"/>
              </a:xfrm>
              <a:prstGeom prst="roundRect">
                <a:avLst>
                  <a:gd name="adj" fmla="val 9865"/>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A4C245E8-6ACF-ADB8-CD11-CE120AB3F747}"/>
                  </a:ext>
                </a:extLst>
              </p:cNvPr>
              <p:cNvSpPr/>
              <p:nvPr/>
            </p:nvSpPr>
            <p:spPr>
              <a:xfrm>
                <a:off x="448776" y="2429853"/>
                <a:ext cx="2253468" cy="327905"/>
              </a:xfrm>
              <a:prstGeom prst="roundRect">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altLang="zh-CN" sz="1200" b="1" dirty="0">
                    <a:solidFill>
                      <a:schemeClr val="bg1"/>
                    </a:solidFill>
                    <a:latin typeface="Tahoma" panose="020B0604030504040204" pitchFamily="34" charset="0"/>
                    <a:ea typeface="Tahoma" panose="020B0604030504040204" pitchFamily="34" charset="0"/>
                    <a:cs typeface="Tahoma" panose="020B0604030504040204" pitchFamily="34" charset="0"/>
                  </a:rPr>
                  <a:t>Nanopore</a:t>
                </a:r>
                <a:r>
                  <a:rPr lang="zh-CN" altLang="en-US" sz="1200" b="1" dirty="0">
                    <a:solidFill>
                      <a:schemeClr val="bg1"/>
                    </a:solidFill>
                    <a:latin typeface="Tahoma" panose="020B0604030504040204" pitchFamily="34" charset="0"/>
                    <a:cs typeface="Tahoma" panose="020B0604030504040204" pitchFamily="34" charset="0"/>
                  </a:rPr>
                  <a:t> </a:t>
                </a:r>
                <a:r>
                  <a:rPr lang="en-US" altLang="zh-CN" sz="1200" b="1" dirty="0">
                    <a:solidFill>
                      <a:schemeClr val="bg1"/>
                    </a:solidFill>
                    <a:latin typeface="Tahoma" panose="020B0604030504040204" pitchFamily="34" charset="0"/>
                    <a:ea typeface="Tahoma" panose="020B0604030504040204" pitchFamily="34" charset="0"/>
                    <a:cs typeface="Tahoma" panose="020B0604030504040204" pitchFamily="34" charset="0"/>
                  </a:rPr>
                  <a:t>Sequencing</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a:extLst>
                <a:ext uri="{FF2B5EF4-FFF2-40B4-BE49-F238E27FC236}">
                  <a16:creationId xmlns:a16="http://schemas.microsoft.com/office/drawing/2014/main" id="{0193C917-0995-5B59-5EC6-BDE8A99DDA2C}"/>
                </a:ext>
              </a:extLst>
            </p:cNvPr>
            <p:cNvPicPr>
              <a:picLocks noChangeAspect="1"/>
            </p:cNvPicPr>
            <p:nvPr/>
          </p:nvPicPr>
          <p:blipFill rotWithShape="1">
            <a:blip r:embed="rId4">
              <a:extLst>
                <a:ext uri="{28A0092B-C50C-407E-A947-70E740481C1C}">
                  <a14:useLocalDpi xmlns:a14="http://schemas.microsoft.com/office/drawing/2010/main" val="0"/>
                </a:ext>
              </a:extLst>
            </a:blip>
            <a:srcRect l="16586" t="8752" r="38801" b="5499"/>
            <a:stretch/>
          </p:blipFill>
          <p:spPr>
            <a:xfrm>
              <a:off x="652557" y="2788794"/>
              <a:ext cx="1822112" cy="1536698"/>
            </a:xfrm>
            <a:prstGeom prst="rect">
              <a:avLst/>
            </a:prstGeom>
          </p:spPr>
        </p:pic>
      </p:grpSp>
      <p:grpSp>
        <p:nvGrpSpPr>
          <p:cNvPr id="55" name="Group 54">
            <a:extLst>
              <a:ext uri="{FF2B5EF4-FFF2-40B4-BE49-F238E27FC236}">
                <a16:creationId xmlns:a16="http://schemas.microsoft.com/office/drawing/2014/main" id="{B95171BF-E60A-E575-B956-64D458B84348}"/>
              </a:ext>
            </a:extLst>
          </p:cNvPr>
          <p:cNvGrpSpPr/>
          <p:nvPr/>
        </p:nvGrpSpPr>
        <p:grpSpPr>
          <a:xfrm>
            <a:off x="3172778" y="1125859"/>
            <a:ext cx="1865335" cy="1914115"/>
            <a:chOff x="3735362" y="2429852"/>
            <a:chExt cx="1865335" cy="1914115"/>
          </a:xfrm>
        </p:grpSpPr>
        <p:grpSp>
          <p:nvGrpSpPr>
            <p:cNvPr id="50" name="Group 49">
              <a:extLst>
                <a:ext uri="{FF2B5EF4-FFF2-40B4-BE49-F238E27FC236}">
                  <a16:creationId xmlns:a16="http://schemas.microsoft.com/office/drawing/2014/main" id="{502326BD-8040-1C4D-DADB-72A0931FE43B}"/>
                </a:ext>
              </a:extLst>
            </p:cNvPr>
            <p:cNvGrpSpPr/>
            <p:nvPr/>
          </p:nvGrpSpPr>
          <p:grpSpPr>
            <a:xfrm>
              <a:off x="3735362" y="2429852"/>
              <a:ext cx="1865335" cy="1914115"/>
              <a:chOff x="3735362" y="2429852"/>
              <a:chExt cx="1865335" cy="1914115"/>
            </a:xfrm>
          </p:grpSpPr>
          <p:sp>
            <p:nvSpPr>
              <p:cNvPr id="31" name="Rounded Rectangle 30">
                <a:extLst>
                  <a:ext uri="{FF2B5EF4-FFF2-40B4-BE49-F238E27FC236}">
                    <a16:creationId xmlns:a16="http://schemas.microsoft.com/office/drawing/2014/main" id="{03E3A112-BCE1-0C98-C99B-0A48BA1EC669}"/>
                  </a:ext>
                </a:extLst>
              </p:cNvPr>
              <p:cNvSpPr/>
              <p:nvPr/>
            </p:nvSpPr>
            <p:spPr>
              <a:xfrm>
                <a:off x="3739240" y="2738367"/>
                <a:ext cx="1861457" cy="1605600"/>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8C5BC009-66A5-5C6F-97CF-ABE8F3C672F1}"/>
                  </a:ext>
                </a:extLst>
              </p:cNvPr>
              <p:cNvSpPr/>
              <p:nvPr/>
            </p:nvSpPr>
            <p:spPr>
              <a:xfrm>
                <a:off x="3735362" y="2429852"/>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altLang="zh-CN" sz="1200" b="1" dirty="0">
                    <a:solidFill>
                      <a:schemeClr val="bg1"/>
                    </a:solidFill>
                    <a:latin typeface="Tahoma" panose="020B0604030504040204" pitchFamily="34" charset="0"/>
                    <a:ea typeface="Tahoma" panose="020B0604030504040204" pitchFamily="34" charset="0"/>
                    <a:cs typeface="Tahoma" panose="020B0604030504040204" pitchFamily="34" charset="0"/>
                  </a:rPr>
                  <a:t>Raw Electrical Signals</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a:extLst>
                <a:ext uri="{FF2B5EF4-FFF2-40B4-BE49-F238E27FC236}">
                  <a16:creationId xmlns:a16="http://schemas.microsoft.com/office/drawing/2014/main" id="{D434F4C8-548F-CD21-EE80-517A575631E4}"/>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3793267" y="3294457"/>
              <a:ext cx="1753403" cy="493419"/>
            </a:xfrm>
            <a:prstGeom prst="rect">
              <a:avLst/>
            </a:prstGeom>
          </p:spPr>
        </p:pic>
      </p:grpSp>
      <p:grpSp>
        <p:nvGrpSpPr>
          <p:cNvPr id="21" name="Group 20">
            <a:extLst>
              <a:ext uri="{FF2B5EF4-FFF2-40B4-BE49-F238E27FC236}">
                <a16:creationId xmlns:a16="http://schemas.microsoft.com/office/drawing/2014/main" id="{AD45E608-8543-0AA8-D280-EA9E77322428}"/>
              </a:ext>
            </a:extLst>
          </p:cNvPr>
          <p:cNvGrpSpPr/>
          <p:nvPr/>
        </p:nvGrpSpPr>
        <p:grpSpPr>
          <a:xfrm>
            <a:off x="305269" y="2286955"/>
            <a:ext cx="276387" cy="681450"/>
            <a:chOff x="663843" y="2465124"/>
            <a:chExt cx="276387" cy="681450"/>
          </a:xfrm>
        </p:grpSpPr>
        <p:sp>
          <p:nvSpPr>
            <p:cNvPr id="3" name="Right Arrow 2">
              <a:extLst>
                <a:ext uri="{FF2B5EF4-FFF2-40B4-BE49-F238E27FC236}">
                  <a16:creationId xmlns:a16="http://schemas.microsoft.com/office/drawing/2014/main" id="{41232FDD-A390-E1CC-6640-A672EE482D03}"/>
                </a:ext>
              </a:extLst>
            </p:cNvPr>
            <p:cNvSpPr/>
            <p:nvPr/>
          </p:nvSpPr>
          <p:spPr>
            <a:xfrm rot="5400000">
              <a:off x="490780" y="2697123"/>
              <a:ext cx="622514" cy="276387"/>
            </a:xfrm>
            <a:prstGeom prst="rightArrow">
              <a:avLst/>
            </a:prstGeom>
            <a:solidFill>
              <a:srgbClr val="5B9C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extBox 3">
              <a:extLst>
                <a:ext uri="{FF2B5EF4-FFF2-40B4-BE49-F238E27FC236}">
                  <a16:creationId xmlns:a16="http://schemas.microsoft.com/office/drawing/2014/main" id="{A3718F1A-BFF1-ABBB-A871-E3D1B7A2862D}"/>
                </a:ext>
              </a:extLst>
            </p:cNvPr>
            <p:cNvSpPr txBox="1"/>
            <p:nvPr/>
          </p:nvSpPr>
          <p:spPr>
            <a:xfrm rot="16200000">
              <a:off x="485280" y="2646264"/>
              <a:ext cx="623889" cy="261610"/>
            </a:xfrm>
            <a:prstGeom prst="rect">
              <a:avLst/>
            </a:prstGeom>
            <a:noFill/>
          </p:spPr>
          <p:txBody>
            <a:bodyPr wrap="none" rtlCol="0">
              <a:spAutoFit/>
            </a:bodyPr>
            <a:lstStyle/>
            <a:p>
              <a:r>
                <a:rPr lang="en-CH" sz="1050" dirty="0">
                  <a:solidFill>
                    <a:schemeClr val="bg1"/>
                  </a:solidFill>
                  <a:latin typeface="Tahoma" panose="020B0604030504040204" pitchFamily="34" charset="0"/>
                  <a:ea typeface="Tahoma" panose="020B0604030504040204" pitchFamily="34" charset="0"/>
                  <a:cs typeface="Tahoma" panose="020B0604030504040204" pitchFamily="34" charset="0"/>
                </a:rPr>
                <a:t>Current</a:t>
              </a:r>
            </a:p>
          </p:txBody>
        </p:sp>
      </p:grpSp>
      <p:pic>
        <p:nvPicPr>
          <p:cNvPr id="14" name="Graphic 13" descr="Badge Follow with solid fill">
            <a:extLst>
              <a:ext uri="{FF2B5EF4-FFF2-40B4-BE49-F238E27FC236}">
                <a16:creationId xmlns:a16="http://schemas.microsoft.com/office/drawing/2014/main" id="{40F3909C-6A91-9AC3-77EA-E76C3BD64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95839" y="2812674"/>
            <a:ext cx="198000" cy="198000"/>
          </a:xfrm>
          <a:prstGeom prst="rect">
            <a:avLst/>
          </a:prstGeom>
        </p:spPr>
      </p:pic>
      <p:pic>
        <p:nvPicPr>
          <p:cNvPr id="20" name="Graphic 19" descr="Badge Unfollow with solid fill">
            <a:extLst>
              <a:ext uri="{FF2B5EF4-FFF2-40B4-BE49-F238E27FC236}">
                <a16:creationId xmlns:a16="http://schemas.microsoft.com/office/drawing/2014/main" id="{7979D104-04E0-CFE9-2478-DA618D448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96815" y="2341072"/>
            <a:ext cx="198000" cy="198000"/>
          </a:xfrm>
          <a:prstGeom prst="rect">
            <a:avLst/>
          </a:prstGeom>
        </p:spPr>
      </p:pic>
      <p:grpSp>
        <p:nvGrpSpPr>
          <p:cNvPr id="107" name="Group 106">
            <a:extLst>
              <a:ext uri="{FF2B5EF4-FFF2-40B4-BE49-F238E27FC236}">
                <a16:creationId xmlns:a16="http://schemas.microsoft.com/office/drawing/2014/main" id="{79D1CDC8-10BF-E75D-CA45-3961CEE0A11E}"/>
              </a:ext>
            </a:extLst>
          </p:cNvPr>
          <p:cNvGrpSpPr/>
          <p:nvPr/>
        </p:nvGrpSpPr>
        <p:grpSpPr>
          <a:xfrm>
            <a:off x="5718139" y="1125859"/>
            <a:ext cx="1955771" cy="1978393"/>
            <a:chOff x="6503695" y="2429852"/>
            <a:chExt cx="1955771" cy="1978393"/>
          </a:xfrm>
        </p:grpSpPr>
        <p:grpSp>
          <p:nvGrpSpPr>
            <p:cNvPr id="51" name="Group 50">
              <a:extLst>
                <a:ext uri="{FF2B5EF4-FFF2-40B4-BE49-F238E27FC236}">
                  <a16:creationId xmlns:a16="http://schemas.microsoft.com/office/drawing/2014/main" id="{291269BC-7724-BD39-A36B-90C4FFCB29F9}"/>
                </a:ext>
              </a:extLst>
            </p:cNvPr>
            <p:cNvGrpSpPr/>
            <p:nvPr/>
          </p:nvGrpSpPr>
          <p:grpSpPr>
            <a:xfrm>
              <a:off x="6503695" y="2429852"/>
              <a:ext cx="1955771" cy="1914115"/>
              <a:chOff x="6503695" y="2429852"/>
              <a:chExt cx="1955771" cy="1914115"/>
            </a:xfrm>
          </p:grpSpPr>
          <p:sp>
            <p:nvSpPr>
              <p:cNvPr id="16" name="Rounded Rectangle 15">
                <a:extLst>
                  <a:ext uri="{FF2B5EF4-FFF2-40B4-BE49-F238E27FC236}">
                    <a16:creationId xmlns:a16="http://schemas.microsoft.com/office/drawing/2014/main" id="{BB75BEBC-B839-CD8D-7338-B3D8B98A8EE0}"/>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CBA2FEC6-52A5-C57F-D5C9-918EAA0C0091}"/>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z="1200" b="1" dirty="0">
                    <a:latin typeface="Tahoma" panose="020B0604030504040204" pitchFamily="34" charset="0"/>
                    <a:ea typeface="Tahoma" panose="020B0604030504040204" pitchFamily="34" charset="0"/>
                    <a:cs typeface="Tahoma" panose="020B0604030504040204" pitchFamily="34" charset="0"/>
                  </a:rPr>
                  <a:t>(Real-Time) Analysis</a:t>
                </a:r>
              </a:p>
            </p:txBody>
          </p:sp>
        </p:grpSp>
        <p:grpSp>
          <p:nvGrpSpPr>
            <p:cNvPr id="30" name="Group 29">
              <a:extLst>
                <a:ext uri="{FF2B5EF4-FFF2-40B4-BE49-F238E27FC236}">
                  <a16:creationId xmlns:a16="http://schemas.microsoft.com/office/drawing/2014/main" id="{6FB48DD3-023D-72E0-015D-44D29F8E096A}"/>
                </a:ext>
              </a:extLst>
            </p:cNvPr>
            <p:cNvGrpSpPr/>
            <p:nvPr/>
          </p:nvGrpSpPr>
          <p:grpSpPr>
            <a:xfrm>
              <a:off x="6613877" y="2668960"/>
              <a:ext cx="1739285" cy="1739285"/>
              <a:chOff x="5127566" y="1470788"/>
              <a:chExt cx="1739285" cy="1739285"/>
            </a:xfrm>
          </p:grpSpPr>
          <p:pic>
            <p:nvPicPr>
              <p:cNvPr id="18" name="Picture 17">
                <a:extLst>
                  <a:ext uri="{FF2B5EF4-FFF2-40B4-BE49-F238E27FC236}">
                    <a16:creationId xmlns:a16="http://schemas.microsoft.com/office/drawing/2014/main" id="{DCBE7B3D-0F98-4D51-852C-BEFCF333BAF7}"/>
                  </a:ext>
                </a:extLst>
              </p:cNvPr>
              <p:cNvPicPr>
                <a:picLocks noChangeAspect="1"/>
              </p:cNvPicPr>
              <p:nvPr/>
            </p:nvPicPr>
            <p:blipFill>
              <a:blip r:embed="rId9"/>
              <a:stretch>
                <a:fillRect/>
              </a:stretch>
            </p:blipFill>
            <p:spPr>
              <a:xfrm>
                <a:off x="5127566" y="1470788"/>
                <a:ext cx="1739285" cy="1739285"/>
              </a:xfrm>
              <a:prstGeom prst="rect">
                <a:avLst/>
              </a:prstGeom>
            </p:spPr>
          </p:pic>
          <p:pic>
            <p:nvPicPr>
              <p:cNvPr id="22" name="Graphic 21" descr="Processor with solid fill">
                <a:extLst>
                  <a:ext uri="{FF2B5EF4-FFF2-40B4-BE49-F238E27FC236}">
                    <a16:creationId xmlns:a16="http://schemas.microsoft.com/office/drawing/2014/main" id="{85F2D3C5-7A97-073A-D07D-796E1338886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626955" y="1910877"/>
                <a:ext cx="740506" cy="734129"/>
              </a:xfrm>
              <a:prstGeom prst="rect">
                <a:avLst/>
              </a:prstGeom>
            </p:spPr>
          </p:pic>
        </p:grpSp>
      </p:grpSp>
      <p:sp>
        <p:nvSpPr>
          <p:cNvPr id="46" name="Striped Right Arrow 45">
            <a:extLst>
              <a:ext uri="{FF2B5EF4-FFF2-40B4-BE49-F238E27FC236}">
                <a16:creationId xmlns:a16="http://schemas.microsoft.com/office/drawing/2014/main" id="{3D46D809-14BA-1CA7-10DA-8D2BA9A66E3C}"/>
              </a:ext>
            </a:extLst>
          </p:cNvPr>
          <p:cNvSpPr/>
          <p:nvPr/>
        </p:nvSpPr>
        <p:spPr>
          <a:xfrm>
            <a:off x="5155449" y="2142142"/>
            <a:ext cx="502920"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b="1" dirty="0">
              <a:latin typeface="Corbel" panose="020B0503020204020204" pitchFamily="34" charset="0"/>
            </a:endParaRPr>
          </a:p>
        </p:txBody>
      </p:sp>
      <p:sp>
        <p:nvSpPr>
          <p:cNvPr id="48" name="Striped Right Arrow 47">
            <a:extLst>
              <a:ext uri="{FF2B5EF4-FFF2-40B4-BE49-F238E27FC236}">
                <a16:creationId xmlns:a16="http://schemas.microsoft.com/office/drawing/2014/main" id="{C04F025C-36B4-86A7-8B57-D3C2763FF6AA}"/>
              </a:ext>
            </a:extLst>
          </p:cNvPr>
          <p:cNvSpPr/>
          <p:nvPr/>
        </p:nvSpPr>
        <p:spPr>
          <a:xfrm>
            <a:off x="2620681" y="2142142"/>
            <a:ext cx="502920"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b="1" dirty="0">
              <a:latin typeface="Corbel" panose="020B0503020204020204" pitchFamily="34" charset="0"/>
            </a:endParaRPr>
          </a:p>
        </p:txBody>
      </p:sp>
      <p:sp>
        <p:nvSpPr>
          <p:cNvPr id="110" name="Rectangle 109">
            <a:extLst>
              <a:ext uri="{FF2B5EF4-FFF2-40B4-BE49-F238E27FC236}">
                <a16:creationId xmlns:a16="http://schemas.microsoft.com/office/drawing/2014/main" id="{42668A12-0D07-DDF4-F1B2-B39B42D7963A}"/>
              </a:ext>
            </a:extLst>
          </p:cNvPr>
          <p:cNvSpPr/>
          <p:nvPr/>
        </p:nvSpPr>
        <p:spPr>
          <a:xfrm>
            <a:off x="0" y="3614176"/>
            <a:ext cx="9144000" cy="84441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nSpc>
                <a:spcPct val="150000"/>
              </a:lnSpc>
            </a:pPr>
            <a:r>
              <a:rPr lang="en-GB" sz="2000" b="1" dirty="0">
                <a:solidFill>
                  <a:srgbClr val="0000FF"/>
                </a:solidFill>
                <a:latin typeface="Tahoma" panose="020B0604030504040204" pitchFamily="34" charset="0"/>
                <a:ea typeface="Tahoma" panose="020B0604030504040204" pitchFamily="34" charset="0"/>
                <a:cs typeface="Tahoma" panose="020B0604030504040204" pitchFamily="34" charset="0"/>
              </a:rPr>
              <a:t>Raw Signals:</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Ionic current measurements generated as DNA passes through the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nanopore</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at a certain speed</a:t>
            </a:r>
          </a:p>
        </p:txBody>
      </p:sp>
      <p:grpSp>
        <p:nvGrpSpPr>
          <p:cNvPr id="136" name="Group 135">
            <a:extLst>
              <a:ext uri="{FF2B5EF4-FFF2-40B4-BE49-F238E27FC236}">
                <a16:creationId xmlns:a16="http://schemas.microsoft.com/office/drawing/2014/main" id="{B779B859-4214-5FB8-59D0-49147AB391D0}"/>
              </a:ext>
            </a:extLst>
          </p:cNvPr>
          <p:cNvGrpSpPr/>
          <p:nvPr/>
        </p:nvGrpSpPr>
        <p:grpSpPr>
          <a:xfrm>
            <a:off x="1436715" y="2765367"/>
            <a:ext cx="5367534" cy="722866"/>
            <a:chOff x="1758204" y="2765367"/>
            <a:chExt cx="5936655" cy="722866"/>
          </a:xfrm>
        </p:grpSpPr>
        <p:sp>
          <p:nvSpPr>
            <p:cNvPr id="112" name="Striped Right Arrow 111">
              <a:extLst>
                <a:ext uri="{FF2B5EF4-FFF2-40B4-BE49-F238E27FC236}">
                  <a16:creationId xmlns:a16="http://schemas.microsoft.com/office/drawing/2014/main" id="{B96741DF-EF4E-BFEE-ADB0-9E992D7EC424}"/>
                </a:ext>
              </a:extLst>
            </p:cNvPr>
            <p:cNvSpPr/>
            <p:nvPr/>
          </p:nvSpPr>
          <p:spPr>
            <a:xfrm rot="16200000">
              <a:off x="1508415" y="3015156"/>
              <a:ext cx="69104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b="1" dirty="0">
                <a:latin typeface="Corbel" panose="020B0503020204020204" pitchFamily="34" charset="0"/>
              </a:endParaRPr>
            </a:p>
          </p:txBody>
        </p:sp>
        <p:sp>
          <p:nvSpPr>
            <p:cNvPr id="115" name="Striped Right Arrow 114">
              <a:extLst>
                <a:ext uri="{FF2B5EF4-FFF2-40B4-BE49-F238E27FC236}">
                  <a16:creationId xmlns:a16="http://schemas.microsoft.com/office/drawing/2014/main" id="{E3F971F7-D9CA-ACAA-7FC4-2CE105967393}"/>
                </a:ext>
              </a:extLst>
            </p:cNvPr>
            <p:cNvSpPr/>
            <p:nvPr/>
          </p:nvSpPr>
          <p:spPr>
            <a:xfrm rot="5400000">
              <a:off x="7414855" y="3176412"/>
              <a:ext cx="369207"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b="1" dirty="0">
                <a:latin typeface="Corbel" panose="020B0503020204020204" pitchFamily="34" charset="0"/>
              </a:endParaRPr>
            </a:p>
          </p:txBody>
        </p:sp>
        <p:sp>
          <p:nvSpPr>
            <p:cNvPr id="116" name="Striped Right Arrow 115">
              <a:extLst>
                <a:ext uri="{FF2B5EF4-FFF2-40B4-BE49-F238E27FC236}">
                  <a16:creationId xmlns:a16="http://schemas.microsoft.com/office/drawing/2014/main" id="{17BDC618-D34E-303A-21F0-C0241D561969}"/>
                </a:ext>
              </a:extLst>
            </p:cNvPr>
            <p:cNvSpPr/>
            <p:nvPr/>
          </p:nvSpPr>
          <p:spPr>
            <a:xfrm rot="10800000">
              <a:off x="1790700" y="3297433"/>
              <a:ext cx="5778154"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b="1" dirty="0">
                <a:latin typeface="Corbel" panose="020B0503020204020204" pitchFamily="34" charset="0"/>
              </a:endParaRPr>
            </a:p>
          </p:txBody>
        </p:sp>
      </p:grpSp>
      <p:pic>
        <p:nvPicPr>
          <p:cNvPr id="6" name="Picture 5" descr="A red and white stop sign&#10;&#10;Description automatically generated">
            <a:extLst>
              <a:ext uri="{FF2B5EF4-FFF2-40B4-BE49-F238E27FC236}">
                <a16:creationId xmlns:a16="http://schemas.microsoft.com/office/drawing/2014/main" id="{474560B0-0F50-F140-1B76-1EA1C0EB0C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348" y="1471890"/>
            <a:ext cx="1315156" cy="1315156"/>
          </a:xfrm>
          <a:prstGeom prst="rect">
            <a:avLst/>
          </a:prstGeom>
        </p:spPr>
      </p:pic>
      <p:sp>
        <p:nvSpPr>
          <p:cNvPr id="111" name="Rectangle 110">
            <a:extLst>
              <a:ext uri="{FF2B5EF4-FFF2-40B4-BE49-F238E27FC236}">
                <a16:creationId xmlns:a16="http://schemas.microsoft.com/office/drawing/2014/main" id="{F091716B-EBB2-8F62-F065-E9CF0703A97B}"/>
              </a:ext>
            </a:extLst>
          </p:cNvPr>
          <p:cNvSpPr/>
          <p:nvPr/>
        </p:nvSpPr>
        <p:spPr>
          <a:xfrm>
            <a:off x="0" y="5613502"/>
            <a:ext cx="9144000" cy="576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nSpc>
                <a:spcPct val="150000"/>
              </a:lnSpc>
            </a:pPr>
            <a:r>
              <a:rPr lang="en-GB" sz="2000" b="1" dirty="0">
                <a:solidFill>
                  <a:srgbClr val="0000FF"/>
                </a:solidFill>
                <a:latin typeface="Tahoma" panose="020B0604030504040204" pitchFamily="34" charset="0"/>
                <a:ea typeface="Tahoma" panose="020B0604030504040204" pitchFamily="34" charset="0"/>
                <a:cs typeface="Tahoma" panose="020B0604030504040204" pitchFamily="34" charset="0"/>
              </a:rPr>
              <a:t>Real-Time Decisions:</a:t>
            </a:r>
            <a:r>
              <a:rPr lang="en-GB" sz="2000" b="1" dirty="0">
                <a:solidFill>
                  <a:schemeClr val="accent5"/>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Stopping sequencing </a:t>
            </a:r>
            <a:r>
              <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rPr>
              <a:t>early</a:t>
            </a:r>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 based on real-time analysis</a:t>
            </a:r>
            <a:endParaRPr lang="en-CH" sz="2000" dirty="0">
              <a:solidFill>
                <a:schemeClr val="tx1"/>
              </a:solidFill>
            </a:endParaRPr>
          </a:p>
        </p:txBody>
      </p:sp>
      <p:sp>
        <p:nvSpPr>
          <p:cNvPr id="11" name="Rectangle 10">
            <a:extLst>
              <a:ext uri="{FF2B5EF4-FFF2-40B4-BE49-F238E27FC236}">
                <a16:creationId xmlns:a16="http://schemas.microsoft.com/office/drawing/2014/main" id="{2253E69A-AC24-3AE1-C218-76BC228D28CF}"/>
              </a:ext>
            </a:extLst>
          </p:cNvPr>
          <p:cNvSpPr/>
          <p:nvPr/>
        </p:nvSpPr>
        <p:spPr>
          <a:xfrm>
            <a:off x="0" y="4748044"/>
            <a:ext cx="9144000" cy="576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nSpc>
                <a:spcPct val="150000"/>
              </a:lnSpc>
            </a:pP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(Real-Time) Analysis:</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Translating to bases or directly analyzing raw signals</a:t>
            </a:r>
            <a:endParaRPr lang="en-GB"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Striped Right Arrow 4">
            <a:extLst>
              <a:ext uri="{FF2B5EF4-FFF2-40B4-BE49-F238E27FC236}">
                <a16:creationId xmlns:a16="http://schemas.microsoft.com/office/drawing/2014/main" id="{BBD72F68-BB3E-DAE9-8BEB-FE8D5D38F6F3}"/>
              </a:ext>
            </a:extLst>
          </p:cNvPr>
          <p:cNvSpPr/>
          <p:nvPr/>
        </p:nvSpPr>
        <p:spPr>
          <a:xfrm>
            <a:off x="7061771" y="2136464"/>
            <a:ext cx="816716"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b="1" dirty="0">
              <a:latin typeface="Corbel" panose="020B0503020204020204" pitchFamily="34" charset="0"/>
            </a:endParaRPr>
          </a:p>
        </p:txBody>
      </p:sp>
      <p:sp>
        <p:nvSpPr>
          <p:cNvPr id="9" name="TextBox 8">
            <a:extLst>
              <a:ext uri="{FF2B5EF4-FFF2-40B4-BE49-F238E27FC236}">
                <a16:creationId xmlns:a16="http://schemas.microsoft.com/office/drawing/2014/main" id="{B77989D8-307A-C1FC-CB8E-EAF644279169}"/>
              </a:ext>
            </a:extLst>
          </p:cNvPr>
          <p:cNvSpPr txBox="1"/>
          <p:nvPr/>
        </p:nvSpPr>
        <p:spPr>
          <a:xfrm>
            <a:off x="7909098" y="2093698"/>
            <a:ext cx="98424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CTAGATG…</a:t>
            </a:r>
          </a:p>
        </p:txBody>
      </p:sp>
      <p:sp>
        <p:nvSpPr>
          <p:cNvPr id="10" name="TextBox 9">
            <a:extLst>
              <a:ext uri="{FF2B5EF4-FFF2-40B4-BE49-F238E27FC236}">
                <a16:creationId xmlns:a16="http://schemas.microsoft.com/office/drawing/2014/main" id="{7FD679E8-C4E0-BDB8-C68A-69688E881617}"/>
              </a:ext>
            </a:extLst>
          </p:cNvPr>
          <p:cNvSpPr txBox="1"/>
          <p:nvPr/>
        </p:nvSpPr>
        <p:spPr>
          <a:xfrm>
            <a:off x="7370073" y="1732687"/>
            <a:ext cx="1433406" cy="338554"/>
          </a:xfrm>
          <a:prstGeom prst="rect">
            <a:avLst/>
          </a:prstGeom>
          <a:solidFill>
            <a:srgbClr val="5B9CD5"/>
          </a:solidFill>
          <a:ln>
            <a:solidFill>
              <a:schemeClr val="tx1"/>
            </a:solidFill>
          </a:ln>
        </p:spPr>
        <p:txBody>
          <a:bodyPr wrap="none" rtlCol="0">
            <a:spAutoFit/>
          </a:bodyPr>
          <a:lstStyle/>
          <a:p>
            <a:r>
              <a:rPr lang="en-US" sz="1600" b="1" dirty="0" err="1">
                <a:solidFill>
                  <a:schemeClr val="bg1"/>
                </a:solidFill>
              </a:rPr>
              <a:t>Basecalling</a:t>
            </a:r>
            <a:r>
              <a:rPr lang="en-US" sz="1600" b="1" dirty="0">
                <a:solidFill>
                  <a:schemeClr val="bg1"/>
                </a:solidFill>
              </a:rPr>
              <a:t>:</a:t>
            </a:r>
          </a:p>
        </p:txBody>
      </p:sp>
      <p:sp>
        <p:nvSpPr>
          <p:cNvPr id="12" name="TextBox 11">
            <a:extLst>
              <a:ext uri="{FF2B5EF4-FFF2-40B4-BE49-F238E27FC236}">
                <a16:creationId xmlns:a16="http://schemas.microsoft.com/office/drawing/2014/main" id="{8CB3DC4D-7FA0-3AE8-F759-6700815097B3}"/>
              </a:ext>
            </a:extLst>
          </p:cNvPr>
          <p:cNvSpPr txBox="1"/>
          <p:nvPr/>
        </p:nvSpPr>
        <p:spPr>
          <a:xfrm>
            <a:off x="7739660" y="2464741"/>
            <a:ext cx="125628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Basecalled</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a:t>
            </a:r>
          </a:p>
        </p:txBody>
      </p:sp>
      <p:sp>
        <p:nvSpPr>
          <p:cNvPr id="13" name="Right Brace 12">
            <a:extLst>
              <a:ext uri="{FF2B5EF4-FFF2-40B4-BE49-F238E27FC236}">
                <a16:creationId xmlns:a16="http://schemas.microsoft.com/office/drawing/2014/main" id="{2529B44E-4D30-4E3E-736C-C51DE74D5B3A}"/>
              </a:ext>
            </a:extLst>
          </p:cNvPr>
          <p:cNvSpPr/>
          <p:nvPr/>
        </p:nvSpPr>
        <p:spPr>
          <a:xfrm rot="5400000">
            <a:off x="8282156" y="1942643"/>
            <a:ext cx="228218" cy="879778"/>
          </a:xfrm>
          <a:prstGeom prst="rightBrace">
            <a:avLst>
              <a:gd name="adj1" fmla="val 3804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 name="Slide Number Placeholder 2">
            <a:extLst>
              <a:ext uri="{FF2B5EF4-FFF2-40B4-BE49-F238E27FC236}">
                <a16:creationId xmlns:a16="http://schemas.microsoft.com/office/drawing/2014/main" id="{F778EFDA-DA8E-E756-2A0E-8B990DB9F546}"/>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custDataLst>
      <p:tags r:id="rId1"/>
    </p:custDataLst>
    <p:extLst>
      <p:ext uri="{BB962C8B-B14F-4D97-AF65-F5344CB8AC3E}">
        <p14:creationId xmlns:p14="http://schemas.microsoft.com/office/powerpoint/2010/main" val="3283618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110" grpId="0" animBg="1"/>
      <p:bldP spid="111" grpId="0" animBg="1"/>
      <p:bldP spid="11" grpId="0" animBg="1"/>
      <p:bldP spid="5" grpId="0" animBg="1"/>
      <p:bldP spid="9" grpId="0"/>
      <p:bldP spid="10"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a:latin typeface="Garamond" panose="02020404030301010803" pitchFamily="18" charset="0"/>
              </a:rPr>
              <a:t>Benefits of Real-Time Analysis</a:t>
            </a:r>
            <a:endParaRPr lang="en-US" sz="3900" b="1" dirty="0">
              <a:latin typeface="Garamond" panose="02020404030301010803" pitchFamily="18" charset="0"/>
            </a:endParaRPr>
          </a:p>
        </p:txBody>
      </p:sp>
      <p:grpSp>
        <p:nvGrpSpPr>
          <p:cNvPr id="14" name="Group 13">
            <a:extLst>
              <a:ext uri="{FF2B5EF4-FFF2-40B4-BE49-F238E27FC236}">
                <a16:creationId xmlns:a16="http://schemas.microsoft.com/office/drawing/2014/main" id="{81C2B206-A5B5-7470-F727-98D8437F75C8}"/>
              </a:ext>
            </a:extLst>
          </p:cNvPr>
          <p:cNvGrpSpPr/>
          <p:nvPr/>
        </p:nvGrpSpPr>
        <p:grpSpPr>
          <a:xfrm>
            <a:off x="0" y="1034944"/>
            <a:ext cx="9144000" cy="576000"/>
            <a:chOff x="0" y="1367397"/>
            <a:chExt cx="9144000" cy="576000"/>
          </a:xfrm>
        </p:grpSpPr>
        <p:sp>
          <p:nvSpPr>
            <p:cNvPr id="4" name="Rectangle 3">
              <a:extLst>
                <a:ext uri="{FF2B5EF4-FFF2-40B4-BE49-F238E27FC236}">
                  <a16:creationId xmlns:a16="http://schemas.microsoft.com/office/drawing/2014/main" id="{C1FA92D9-CDE2-48D0-01BB-48705B1F2F1E}"/>
                </a:ext>
              </a:extLst>
            </p:cNvPr>
            <p:cNvSpPr/>
            <p:nvPr/>
          </p:nvSpPr>
          <p:spPr>
            <a:xfrm>
              <a:off x="0" y="1367397"/>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Reducing latency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by overlapping the sequencing and analysis steps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raphic 8" descr="Checkmark with solid fill">
              <a:extLst>
                <a:ext uri="{FF2B5EF4-FFF2-40B4-BE49-F238E27FC236}">
                  <a16:creationId xmlns:a16="http://schemas.microsoft.com/office/drawing/2014/main" id="{86B12875-063D-9733-23DF-EEFA703C09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75" y="1457397"/>
              <a:ext cx="396000" cy="396000"/>
            </a:xfrm>
            <a:prstGeom prst="rect">
              <a:avLst/>
            </a:prstGeom>
          </p:spPr>
        </p:pic>
      </p:grpSp>
      <p:grpSp>
        <p:nvGrpSpPr>
          <p:cNvPr id="13" name="Group 12">
            <a:extLst>
              <a:ext uri="{FF2B5EF4-FFF2-40B4-BE49-F238E27FC236}">
                <a16:creationId xmlns:a16="http://schemas.microsoft.com/office/drawing/2014/main" id="{C87ECEB3-3937-AD18-DCB9-49DA0288778C}"/>
              </a:ext>
            </a:extLst>
          </p:cNvPr>
          <p:cNvGrpSpPr/>
          <p:nvPr/>
        </p:nvGrpSpPr>
        <p:grpSpPr>
          <a:xfrm>
            <a:off x="0" y="3895447"/>
            <a:ext cx="9144000" cy="576000"/>
            <a:chOff x="0" y="4296480"/>
            <a:chExt cx="9144000" cy="576000"/>
          </a:xfrm>
        </p:grpSpPr>
        <p:sp>
          <p:nvSpPr>
            <p:cNvPr id="5" name="Rectangle 4">
              <a:extLst>
                <a:ext uri="{FF2B5EF4-FFF2-40B4-BE49-F238E27FC236}">
                  <a16:creationId xmlns:a16="http://schemas.microsoft.com/office/drawing/2014/main" id="{24808D37-E0ED-E026-B032-A2BAE0430926}"/>
                </a:ext>
              </a:extLst>
            </p:cNvPr>
            <p:cNvSpPr/>
            <p:nvPr/>
          </p:nvSpPr>
          <p:spPr>
            <a:xfrm>
              <a:off x="0" y="4296480"/>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Reducing sequencing time and cost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by stopping sequencing early</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descr="Checkmark with solid fill">
              <a:extLst>
                <a:ext uri="{FF2B5EF4-FFF2-40B4-BE49-F238E27FC236}">
                  <a16:creationId xmlns:a16="http://schemas.microsoft.com/office/drawing/2014/main" id="{A8838099-4EE2-187D-B3D9-5BFB1BB84B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75" y="4386480"/>
              <a:ext cx="396000" cy="396000"/>
            </a:xfrm>
            <a:prstGeom prst="rect">
              <a:avLst/>
            </a:prstGeom>
          </p:spPr>
        </p:pic>
      </p:grpSp>
      <p:grpSp>
        <p:nvGrpSpPr>
          <p:cNvPr id="61" name="Group 60">
            <a:extLst>
              <a:ext uri="{FF2B5EF4-FFF2-40B4-BE49-F238E27FC236}">
                <a16:creationId xmlns:a16="http://schemas.microsoft.com/office/drawing/2014/main" id="{D307E6FB-8146-C20A-78DB-04E146EE2486}"/>
              </a:ext>
            </a:extLst>
          </p:cNvPr>
          <p:cNvGrpSpPr/>
          <p:nvPr/>
        </p:nvGrpSpPr>
        <p:grpSpPr>
          <a:xfrm>
            <a:off x="1144923" y="1753794"/>
            <a:ext cx="6854155" cy="764703"/>
            <a:chOff x="766465" y="1971533"/>
            <a:chExt cx="6854155" cy="764703"/>
          </a:xfrm>
        </p:grpSpPr>
        <p:sp>
          <p:nvSpPr>
            <p:cNvPr id="15" name="TextBox 14">
              <a:extLst>
                <a:ext uri="{FF2B5EF4-FFF2-40B4-BE49-F238E27FC236}">
                  <a16:creationId xmlns:a16="http://schemas.microsoft.com/office/drawing/2014/main" id="{B90CEBD8-2D7F-BBF9-4B25-6BF355D5AF10}"/>
                </a:ext>
              </a:extLst>
            </p:cNvPr>
            <p:cNvSpPr txBox="1"/>
            <p:nvPr/>
          </p:nvSpPr>
          <p:spPr>
            <a:xfrm>
              <a:off x="766466" y="2413405"/>
              <a:ext cx="4659286" cy="322831"/>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969513A0-E582-B01C-7E57-68C6A50FED3B}"/>
                </a:ext>
              </a:extLst>
            </p:cNvPr>
            <p:cNvSpPr txBox="1"/>
            <p:nvPr/>
          </p:nvSpPr>
          <p:spPr>
            <a:xfrm>
              <a:off x="5459824" y="2413403"/>
              <a:ext cx="2160796" cy="322831"/>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Analysis</a:t>
              </a:r>
            </a:p>
          </p:txBody>
        </p:sp>
        <p:cxnSp>
          <p:nvCxnSpPr>
            <p:cNvPr id="24" name="Straight Connector 23">
              <a:extLst>
                <a:ext uri="{FF2B5EF4-FFF2-40B4-BE49-F238E27FC236}">
                  <a16:creationId xmlns:a16="http://schemas.microsoft.com/office/drawing/2014/main" id="{CFF28FC4-9BE0-108B-488C-748C4989D0F0}"/>
                </a:ext>
              </a:extLst>
            </p:cNvPr>
            <p:cNvCxnSpPr>
              <a:cxnSpLocks/>
            </p:cNvCxnSpPr>
            <p:nvPr/>
          </p:nvCxnSpPr>
          <p:spPr>
            <a:xfrm flipH="1">
              <a:off x="766465" y="2312838"/>
              <a:ext cx="6854155" cy="0"/>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CF9EB9A-B021-8093-605D-250FA68BAF22}"/>
                </a:ext>
              </a:extLst>
            </p:cNvPr>
            <p:cNvSpPr txBox="1"/>
            <p:nvPr/>
          </p:nvSpPr>
          <p:spPr>
            <a:xfrm>
              <a:off x="3848736" y="1971533"/>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Time</a:t>
              </a:r>
            </a:p>
          </p:txBody>
        </p:sp>
      </p:grpSp>
      <p:grpSp>
        <p:nvGrpSpPr>
          <p:cNvPr id="62" name="Group 61">
            <a:extLst>
              <a:ext uri="{FF2B5EF4-FFF2-40B4-BE49-F238E27FC236}">
                <a16:creationId xmlns:a16="http://schemas.microsoft.com/office/drawing/2014/main" id="{A50446C4-8D04-33AF-4623-1AE68E50D9AA}"/>
              </a:ext>
            </a:extLst>
          </p:cNvPr>
          <p:cNvGrpSpPr/>
          <p:nvPr/>
        </p:nvGrpSpPr>
        <p:grpSpPr>
          <a:xfrm>
            <a:off x="1144923" y="2518495"/>
            <a:ext cx="6836974" cy="1037301"/>
            <a:chOff x="766465" y="2736234"/>
            <a:chExt cx="6836974" cy="1037301"/>
          </a:xfrm>
        </p:grpSpPr>
        <p:sp>
          <p:nvSpPr>
            <p:cNvPr id="19" name="Striped Right Arrow 18">
              <a:extLst>
                <a:ext uri="{FF2B5EF4-FFF2-40B4-BE49-F238E27FC236}">
                  <a16:creationId xmlns:a16="http://schemas.microsoft.com/office/drawing/2014/main" id="{77679886-722E-28EF-B017-EE2D73D8E773}"/>
                </a:ext>
              </a:extLst>
            </p:cNvPr>
            <p:cNvSpPr/>
            <p:nvPr/>
          </p:nvSpPr>
          <p:spPr>
            <a:xfrm rot="5400000">
              <a:off x="3911566" y="2997736"/>
              <a:ext cx="563954" cy="19146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20" name="TextBox 19">
              <a:extLst>
                <a:ext uri="{FF2B5EF4-FFF2-40B4-BE49-F238E27FC236}">
                  <a16:creationId xmlns:a16="http://schemas.microsoft.com/office/drawing/2014/main" id="{F83507DD-9572-7C32-3B86-654686630B7B}"/>
                </a:ext>
              </a:extLst>
            </p:cNvPr>
            <p:cNvSpPr txBox="1"/>
            <p:nvPr/>
          </p:nvSpPr>
          <p:spPr>
            <a:xfrm>
              <a:off x="766465" y="3450704"/>
              <a:ext cx="4812861" cy="322831"/>
            </a:xfrm>
            <a:prstGeom prst="roundRect">
              <a:avLst>
                <a:gd name="adj" fmla="val 9377"/>
              </a:avLst>
            </a:prstGeom>
            <a:solidFill>
              <a:srgbClr val="EDE8F1"/>
            </a:solidFill>
            <a:ln w="28575">
              <a:solidFill>
                <a:srgbClr val="4471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&amp; Real-Time Analysis</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5" name="Straight Connector 34">
              <a:extLst>
                <a:ext uri="{FF2B5EF4-FFF2-40B4-BE49-F238E27FC236}">
                  <a16:creationId xmlns:a16="http://schemas.microsoft.com/office/drawing/2014/main" id="{68DC2AAD-BE1F-461B-B7E7-478EA60726F2}"/>
                </a:ext>
              </a:extLst>
            </p:cNvPr>
            <p:cNvCxnSpPr>
              <a:cxnSpLocks/>
            </p:cNvCxnSpPr>
            <p:nvPr/>
          </p:nvCxnSpPr>
          <p:spPr>
            <a:xfrm flipV="1">
              <a:off x="5579326" y="2736234"/>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78174F-F7B7-7C4D-FD06-54FEBA06048D}"/>
                </a:ext>
              </a:extLst>
            </p:cNvPr>
            <p:cNvCxnSpPr>
              <a:cxnSpLocks/>
            </p:cNvCxnSpPr>
            <p:nvPr/>
          </p:nvCxnSpPr>
          <p:spPr>
            <a:xfrm flipV="1">
              <a:off x="7603439" y="2736234"/>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F790C8-B06A-627D-20C6-A6907966AE1E}"/>
                </a:ext>
              </a:extLst>
            </p:cNvPr>
            <p:cNvCxnSpPr>
              <a:cxnSpLocks/>
            </p:cNvCxnSpPr>
            <p:nvPr/>
          </p:nvCxnSpPr>
          <p:spPr>
            <a:xfrm flipH="1">
              <a:off x="5579326" y="3612119"/>
              <a:ext cx="2024113" cy="1"/>
            </a:xfrm>
            <a:prstGeom prst="line">
              <a:avLst/>
            </a:prstGeom>
            <a:ln w="28575">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BE232B1-D2D6-D76F-7495-21B48990A4B2}"/>
                </a:ext>
              </a:extLst>
            </p:cNvPr>
            <p:cNvSpPr txBox="1"/>
            <p:nvPr/>
          </p:nvSpPr>
          <p:spPr>
            <a:xfrm>
              <a:off x="5619001" y="3270481"/>
              <a:ext cx="19447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Reduced Latency</a:t>
              </a:r>
            </a:p>
          </p:txBody>
        </p:sp>
      </p:grpSp>
      <p:sp>
        <p:nvSpPr>
          <p:cNvPr id="46" name="TextBox 45">
            <a:extLst>
              <a:ext uri="{FF2B5EF4-FFF2-40B4-BE49-F238E27FC236}">
                <a16:creationId xmlns:a16="http://schemas.microsoft.com/office/drawing/2014/main" id="{0E165B41-6A89-9C4D-E262-C5C8DBF17C73}"/>
              </a:ext>
            </a:extLst>
          </p:cNvPr>
          <p:cNvSpPr txBox="1"/>
          <p:nvPr/>
        </p:nvSpPr>
        <p:spPr>
          <a:xfrm>
            <a:off x="689652" y="4682314"/>
            <a:ext cx="7725316" cy="322831"/>
          </a:xfrm>
          <a:prstGeom prst="roundRect">
            <a:avLst>
              <a:gd name="adj" fmla="val 9377"/>
            </a:avLst>
          </a:prstGeom>
          <a:solidFill>
            <a:schemeClr val="bg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Completely Sequenced Read</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4" name="Group 63">
            <a:extLst>
              <a:ext uri="{FF2B5EF4-FFF2-40B4-BE49-F238E27FC236}">
                <a16:creationId xmlns:a16="http://schemas.microsoft.com/office/drawing/2014/main" id="{751E082F-5174-97EF-0FA9-EF3EC9538CDF}"/>
              </a:ext>
            </a:extLst>
          </p:cNvPr>
          <p:cNvGrpSpPr/>
          <p:nvPr/>
        </p:nvGrpSpPr>
        <p:grpSpPr>
          <a:xfrm>
            <a:off x="689651" y="5013978"/>
            <a:ext cx="7764699" cy="1549909"/>
            <a:chOff x="396000" y="5194093"/>
            <a:chExt cx="7764699" cy="1549909"/>
          </a:xfrm>
        </p:grpSpPr>
        <p:sp>
          <p:nvSpPr>
            <p:cNvPr id="47" name="TextBox 46">
              <a:extLst>
                <a:ext uri="{FF2B5EF4-FFF2-40B4-BE49-F238E27FC236}">
                  <a16:creationId xmlns:a16="http://schemas.microsoft.com/office/drawing/2014/main" id="{80F13214-77A8-9E30-4059-644660BABCE4}"/>
                </a:ext>
              </a:extLst>
            </p:cNvPr>
            <p:cNvSpPr txBox="1"/>
            <p:nvPr/>
          </p:nvSpPr>
          <p:spPr>
            <a:xfrm>
              <a:off x="396000" y="5897617"/>
              <a:ext cx="3117220" cy="322831"/>
            </a:xfrm>
            <a:prstGeom prst="roundRect">
              <a:avLst>
                <a:gd name="adj" fmla="val 9377"/>
              </a:avLst>
            </a:prstGeom>
            <a:solidFill>
              <a:schemeClr val="bg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Partially Sequenced Read</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Striped Right Arrow 47">
              <a:extLst>
                <a:ext uri="{FF2B5EF4-FFF2-40B4-BE49-F238E27FC236}">
                  <a16:creationId xmlns:a16="http://schemas.microsoft.com/office/drawing/2014/main" id="{9E7BB4DD-9B76-477D-5EB7-C73B4DA6DE66}"/>
                </a:ext>
              </a:extLst>
            </p:cNvPr>
            <p:cNvSpPr/>
            <p:nvPr/>
          </p:nvSpPr>
          <p:spPr>
            <a:xfrm rot="5400000">
              <a:off x="1672633" y="5445705"/>
              <a:ext cx="563954" cy="19146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49" name="TextBox 48">
              <a:extLst>
                <a:ext uri="{FF2B5EF4-FFF2-40B4-BE49-F238E27FC236}">
                  <a16:creationId xmlns:a16="http://schemas.microsoft.com/office/drawing/2014/main" id="{FE278039-5AB6-5EA3-8E52-287FF8E1E6EF}"/>
                </a:ext>
              </a:extLst>
            </p:cNvPr>
            <p:cNvSpPr txBox="1"/>
            <p:nvPr/>
          </p:nvSpPr>
          <p:spPr>
            <a:xfrm>
              <a:off x="1588263" y="6405448"/>
              <a:ext cx="50815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is stopped early with a real-time decision</a:t>
              </a:r>
            </a:p>
          </p:txBody>
        </p:sp>
        <p:cxnSp>
          <p:nvCxnSpPr>
            <p:cNvPr id="50" name="Straight Connector 49">
              <a:extLst>
                <a:ext uri="{FF2B5EF4-FFF2-40B4-BE49-F238E27FC236}">
                  <a16:creationId xmlns:a16="http://schemas.microsoft.com/office/drawing/2014/main" id="{A10D0700-4461-8DCA-7C8E-C1A180AF5DE8}"/>
                </a:ext>
              </a:extLst>
            </p:cNvPr>
            <p:cNvCxnSpPr>
              <a:cxnSpLocks/>
            </p:cNvCxnSpPr>
            <p:nvPr/>
          </p:nvCxnSpPr>
          <p:spPr>
            <a:xfrm flipV="1">
              <a:off x="3513219" y="5194093"/>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254CB59-BC9F-3A06-5DB3-1A5F925FE9DE}"/>
                </a:ext>
              </a:extLst>
            </p:cNvPr>
            <p:cNvCxnSpPr>
              <a:cxnSpLocks/>
            </p:cNvCxnSpPr>
            <p:nvPr/>
          </p:nvCxnSpPr>
          <p:spPr>
            <a:xfrm flipV="1">
              <a:off x="8121027" y="5194093"/>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AF7B566-FB1C-C1B0-39C5-10F59A3498C7}"/>
                </a:ext>
              </a:extLst>
            </p:cNvPr>
            <p:cNvCxnSpPr>
              <a:cxnSpLocks/>
            </p:cNvCxnSpPr>
            <p:nvPr/>
          </p:nvCxnSpPr>
          <p:spPr>
            <a:xfrm flipH="1">
              <a:off x="3526291" y="6066894"/>
              <a:ext cx="4634408" cy="3085"/>
            </a:xfrm>
            <a:prstGeom prst="line">
              <a:avLst/>
            </a:prstGeom>
            <a:ln w="28575">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81298EF-B65F-F4CF-0B89-182893A2702D}"/>
                </a:ext>
              </a:extLst>
            </p:cNvPr>
            <p:cNvSpPr txBox="1"/>
            <p:nvPr/>
          </p:nvSpPr>
          <p:spPr>
            <a:xfrm>
              <a:off x="3832857" y="5728340"/>
              <a:ext cx="4021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Reduced Sequencing Time (and Cost)</a:t>
              </a:r>
            </a:p>
          </p:txBody>
        </p:sp>
        <p:cxnSp>
          <p:nvCxnSpPr>
            <p:cNvPr id="55" name="Straight Connector 54">
              <a:extLst>
                <a:ext uri="{FF2B5EF4-FFF2-40B4-BE49-F238E27FC236}">
                  <a16:creationId xmlns:a16="http://schemas.microsoft.com/office/drawing/2014/main" id="{BA3DB5A8-9236-6D8F-A0EA-BC726D9D3304}"/>
                </a:ext>
              </a:extLst>
            </p:cNvPr>
            <p:cNvCxnSpPr>
              <a:cxnSpLocks/>
            </p:cNvCxnSpPr>
            <p:nvPr/>
          </p:nvCxnSpPr>
          <p:spPr>
            <a:xfrm flipV="1">
              <a:off x="3513219" y="6059033"/>
              <a:ext cx="1" cy="424317"/>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4093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Challenges in Real-Time Analysis</a:t>
            </a:r>
            <a:endParaRPr lang="en-US" b="1" dirty="0">
              <a:latin typeface="Garamond" panose="02020404030301010803" pitchFamily="18" charset="0"/>
            </a:endParaRPr>
          </a:p>
        </p:txBody>
      </p:sp>
      <p:grpSp>
        <p:nvGrpSpPr>
          <p:cNvPr id="9" name="Group 8">
            <a:extLst>
              <a:ext uri="{FF2B5EF4-FFF2-40B4-BE49-F238E27FC236}">
                <a16:creationId xmlns:a16="http://schemas.microsoft.com/office/drawing/2014/main" id="{18221746-BFA8-97CC-21CA-89A7EB44C66C}"/>
              </a:ext>
            </a:extLst>
          </p:cNvPr>
          <p:cNvGrpSpPr/>
          <p:nvPr/>
        </p:nvGrpSpPr>
        <p:grpSpPr>
          <a:xfrm>
            <a:off x="168823" y="1044635"/>
            <a:ext cx="8786554" cy="723393"/>
            <a:chOff x="167777" y="1044635"/>
            <a:chExt cx="8786554" cy="723393"/>
          </a:xfrm>
        </p:grpSpPr>
        <p:sp>
          <p:nvSpPr>
            <p:cNvPr id="3" name="TextBox 2">
              <a:extLst>
                <a:ext uri="{FF2B5EF4-FFF2-40B4-BE49-F238E27FC236}">
                  <a16:creationId xmlns:a16="http://schemas.microsoft.com/office/drawing/2014/main" id="{766F0E7B-357C-7D26-1989-AC5B52C21513}"/>
                </a:ext>
              </a:extLst>
            </p:cNvPr>
            <p:cNvSpPr txBox="1"/>
            <p:nvPr/>
          </p:nvSpPr>
          <p:spPr>
            <a:xfrm>
              <a:off x="167777" y="1044635"/>
              <a:ext cx="8786554" cy="723393"/>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Rapid analysis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match the nanopore sequencer throughput</a:t>
              </a:r>
            </a:p>
          </p:txBody>
        </p:sp>
        <p:pic>
          <p:nvPicPr>
            <p:cNvPr id="4" name="Graphic 3" descr="Gauge with solid fill">
              <a:extLst>
                <a:ext uri="{FF2B5EF4-FFF2-40B4-BE49-F238E27FC236}">
                  <a16:creationId xmlns:a16="http://schemas.microsoft.com/office/drawing/2014/main" id="{BED1CB6F-C674-8C05-3251-6B3C8F24F8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988" y="1211132"/>
              <a:ext cx="390399" cy="390399"/>
            </a:xfrm>
            <a:prstGeom prst="rect">
              <a:avLst/>
            </a:prstGeom>
          </p:spPr>
        </p:pic>
      </p:grpSp>
      <p:grpSp>
        <p:nvGrpSpPr>
          <p:cNvPr id="11" name="Group 10">
            <a:extLst>
              <a:ext uri="{FF2B5EF4-FFF2-40B4-BE49-F238E27FC236}">
                <a16:creationId xmlns:a16="http://schemas.microsoft.com/office/drawing/2014/main" id="{2630DDE9-3C94-48A6-5070-4F8A9702E4EA}"/>
              </a:ext>
            </a:extLst>
          </p:cNvPr>
          <p:cNvGrpSpPr/>
          <p:nvPr/>
        </p:nvGrpSpPr>
        <p:grpSpPr>
          <a:xfrm>
            <a:off x="168821" y="2431608"/>
            <a:ext cx="8786556" cy="723392"/>
            <a:chOff x="167777" y="2403416"/>
            <a:chExt cx="8786556" cy="723392"/>
          </a:xfrm>
        </p:grpSpPr>
        <p:sp>
          <p:nvSpPr>
            <p:cNvPr id="5" name="TextBox 4">
              <a:extLst>
                <a:ext uri="{FF2B5EF4-FFF2-40B4-BE49-F238E27FC236}">
                  <a16:creationId xmlns:a16="http://schemas.microsoft.com/office/drawing/2014/main" id="{ABCEA58F-A8B4-A82C-B56A-E957877051C3}"/>
                </a:ext>
              </a:extLst>
            </p:cNvPr>
            <p:cNvSpPr txBox="1"/>
            <p:nvPr/>
          </p:nvSpPr>
          <p:spPr>
            <a:xfrm>
              <a:off x="167777" y="2403416"/>
              <a:ext cx="8786556" cy="723392"/>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Timely decisions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stop sequencing as early as possible</a:t>
              </a:r>
            </a:p>
          </p:txBody>
        </p:sp>
        <p:pic>
          <p:nvPicPr>
            <p:cNvPr id="6" name="Graphic 5" descr="Clock with solid fill">
              <a:extLst>
                <a:ext uri="{FF2B5EF4-FFF2-40B4-BE49-F238E27FC236}">
                  <a16:creationId xmlns:a16="http://schemas.microsoft.com/office/drawing/2014/main" id="{FA35FB09-608C-A01B-7457-E88F62B95DB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669" y="2569913"/>
              <a:ext cx="390399" cy="390399"/>
            </a:xfrm>
            <a:prstGeom prst="rect">
              <a:avLst/>
            </a:prstGeom>
          </p:spPr>
        </p:pic>
      </p:grpSp>
      <p:grpSp>
        <p:nvGrpSpPr>
          <p:cNvPr id="12" name="Group 11">
            <a:extLst>
              <a:ext uri="{FF2B5EF4-FFF2-40B4-BE49-F238E27FC236}">
                <a16:creationId xmlns:a16="http://schemas.microsoft.com/office/drawing/2014/main" id="{CC59A81C-712E-6CF6-4EF0-52A14847DBE3}"/>
              </a:ext>
            </a:extLst>
          </p:cNvPr>
          <p:cNvGrpSpPr/>
          <p:nvPr/>
        </p:nvGrpSpPr>
        <p:grpSpPr>
          <a:xfrm>
            <a:off x="168821" y="3818580"/>
            <a:ext cx="8786556" cy="723392"/>
            <a:chOff x="167777" y="3966775"/>
            <a:chExt cx="8786556" cy="723392"/>
          </a:xfrm>
        </p:grpSpPr>
        <p:sp>
          <p:nvSpPr>
            <p:cNvPr id="10" name="TextBox 9">
              <a:extLst>
                <a:ext uri="{FF2B5EF4-FFF2-40B4-BE49-F238E27FC236}">
                  <a16:creationId xmlns:a16="http://schemas.microsoft.com/office/drawing/2014/main" id="{DAEC3E9F-7009-3BBF-A33B-985BDB968B46}"/>
                </a:ext>
              </a:extLst>
            </p:cNvPr>
            <p:cNvSpPr txBox="1"/>
            <p:nvPr/>
          </p:nvSpPr>
          <p:spPr>
            <a:xfrm>
              <a:off x="167777" y="3966775"/>
              <a:ext cx="8786556" cy="723392"/>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Accurate analysis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from noisy raw signal data</a:t>
              </a:r>
            </a:p>
          </p:txBody>
        </p:sp>
        <p:pic>
          <p:nvPicPr>
            <p:cNvPr id="13" name="Graphic 12" descr="Bullseye with solid fill">
              <a:extLst>
                <a:ext uri="{FF2B5EF4-FFF2-40B4-BE49-F238E27FC236}">
                  <a16:creationId xmlns:a16="http://schemas.microsoft.com/office/drawing/2014/main" id="{40817985-2CAF-27AE-3532-1788EC3F822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85442" y="4132909"/>
              <a:ext cx="390399" cy="391125"/>
            </a:xfrm>
            <a:prstGeom prst="rect">
              <a:avLst/>
            </a:prstGeom>
          </p:spPr>
        </p:pic>
      </p:grpSp>
      <p:grpSp>
        <p:nvGrpSpPr>
          <p:cNvPr id="14" name="Group 13">
            <a:extLst>
              <a:ext uri="{FF2B5EF4-FFF2-40B4-BE49-F238E27FC236}">
                <a16:creationId xmlns:a16="http://schemas.microsoft.com/office/drawing/2014/main" id="{2F2B201E-C380-D658-D3E2-D08CA3430D3E}"/>
              </a:ext>
            </a:extLst>
          </p:cNvPr>
          <p:cNvGrpSpPr/>
          <p:nvPr/>
        </p:nvGrpSpPr>
        <p:grpSpPr>
          <a:xfrm>
            <a:off x="158350" y="5205553"/>
            <a:ext cx="8797027" cy="723391"/>
            <a:chOff x="158350" y="5259738"/>
            <a:chExt cx="8797027" cy="723391"/>
          </a:xfrm>
        </p:grpSpPr>
        <p:sp>
          <p:nvSpPr>
            <p:cNvPr id="16" name="TextBox 15">
              <a:extLst>
                <a:ext uri="{FF2B5EF4-FFF2-40B4-BE49-F238E27FC236}">
                  <a16:creationId xmlns:a16="http://schemas.microsoft.com/office/drawing/2014/main" id="{0F4C6E6F-DD1C-9267-6CAE-95242E0D3693}"/>
                </a:ext>
              </a:extLst>
            </p:cNvPr>
            <p:cNvSpPr txBox="1"/>
            <p:nvPr/>
          </p:nvSpPr>
          <p:spPr>
            <a:xfrm>
              <a:off x="167777" y="5259738"/>
              <a:ext cx="8787600" cy="723391"/>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Power-efficient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 for scalability and portability</a:t>
              </a:r>
            </a:p>
          </p:txBody>
        </p:sp>
        <p:pic>
          <p:nvPicPr>
            <p:cNvPr id="18" name="Graphic 17" descr="Battery charging with solid fill">
              <a:extLst>
                <a:ext uri="{FF2B5EF4-FFF2-40B4-BE49-F238E27FC236}">
                  <a16:creationId xmlns:a16="http://schemas.microsoft.com/office/drawing/2014/main" id="{ED2CF6B4-3CD1-A428-EB71-3ECEC546AE4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16200000">
              <a:off x="158350" y="5445532"/>
              <a:ext cx="351803" cy="351803"/>
            </a:xfrm>
            <a:prstGeom prst="rect">
              <a:avLst/>
            </a:prstGeom>
          </p:spPr>
        </p:pic>
      </p:grpSp>
    </p:spTree>
    <p:custDataLst>
      <p:tags r:id="rId1"/>
    </p:custDataLst>
    <p:extLst>
      <p:ext uri="{BB962C8B-B14F-4D97-AF65-F5344CB8AC3E}">
        <p14:creationId xmlns:p14="http://schemas.microsoft.com/office/powerpoint/2010/main" val="239427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Enabling Analysis From Electrical Signals</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98351" y="907673"/>
            <a:ext cx="8954441" cy="5493127"/>
          </a:xfrm>
        </p:spPr>
        <p:txBody>
          <a:bodyPr lIns="91440" tIns="45720" rIns="91440" bIns="45720" anchor="t">
            <a:noAutofit/>
          </a:bodyPr>
          <a:lstStyle/>
          <a:p>
            <a:pPr>
              <a:lnSpc>
                <a:spcPct val="100000"/>
              </a:lnSpc>
              <a:spcBef>
                <a:spcPts val="400"/>
              </a:spcBef>
            </a:pP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K</a:t>
            </a:r>
            <a:r>
              <a:rPr lang="en-US" sz="2400" dirty="0">
                <a:latin typeface="Tahoma" panose="020B0604030504040204" pitchFamily="34" charset="0"/>
                <a:ea typeface="Tahoma" panose="020B0604030504040204" pitchFamily="34" charset="0"/>
                <a:cs typeface="Tahoma" panose="020B0604030504040204" pitchFamily="34" charset="0"/>
              </a:rPr>
              <a:t> many nucleotides (</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k</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mers</a:t>
            </a:r>
            <a:r>
              <a:rPr lang="en-US" sz="2400" dirty="0">
                <a:latin typeface="Tahoma" panose="020B0604030504040204" pitchFamily="34" charset="0"/>
                <a:ea typeface="Tahoma" panose="020B0604030504040204" pitchFamily="34" charset="0"/>
                <a:cs typeface="Tahoma" panose="020B0604030504040204" pitchFamily="34" charset="0"/>
              </a:rPr>
              <a:t>) sequenced at a time</a:t>
            </a:r>
            <a:endParaRPr lang="en-US"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a:t>
            </a:r>
            <a:r>
              <a:rPr lang="en-US" sz="2400" dirty="0">
                <a:latin typeface="Tahoma" panose="020B0604030504040204" pitchFamily="34" charset="0"/>
                <a:ea typeface="Tahoma" panose="020B0604030504040204" pitchFamily="34" charset="0"/>
                <a:cs typeface="Tahoma" panose="020B0604030504040204" pitchFamily="34" charset="0"/>
              </a:rPr>
              <a:t>A </a:t>
            </a:r>
            <a:r>
              <a:rPr lang="en-US" sz="2400" b="1" dirty="0">
                <a:latin typeface="Tahoma" panose="020B0604030504040204" pitchFamily="34" charset="0"/>
                <a:ea typeface="Tahoma" panose="020B0604030504040204" pitchFamily="34" charset="0"/>
                <a:cs typeface="Tahoma" panose="020B0604030504040204" pitchFamily="34" charset="0"/>
              </a:rPr>
              <a:t>segment</a:t>
            </a:r>
            <a:r>
              <a:rPr lang="en-US" sz="2400" dirty="0">
                <a:latin typeface="Tahoma" panose="020B0604030504040204" pitchFamily="34" charset="0"/>
                <a:ea typeface="Tahoma" panose="020B0604030504040204" pitchFamily="34" charset="0"/>
                <a:cs typeface="Tahoma" panose="020B0604030504040204" pitchFamily="34" charset="0"/>
              </a:rPr>
              <a:t> of the raw signal</a:t>
            </a: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Corresponds to a </a:t>
            </a:r>
            <a:r>
              <a:rPr lang="en-US" sz="2000" b="1" dirty="0">
                <a:latin typeface="Tahoma" panose="020B0604030504040204" pitchFamily="34" charset="0"/>
                <a:ea typeface="Tahoma" panose="020B0604030504040204" pitchFamily="34" charset="0"/>
                <a:cs typeface="Tahoma" panose="020B0604030504040204" pitchFamily="34" charset="0"/>
              </a:rPr>
              <a:t>particular</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k</a:t>
            </a:r>
            <a:r>
              <a:rPr lang="en-US" sz="2000" dirty="0">
                <a:latin typeface="Tahoma" panose="020B0604030504040204" pitchFamily="34" charset="0"/>
                <a:ea typeface="Tahoma" panose="020B0604030504040204" pitchFamily="34" charset="0"/>
                <a:cs typeface="Tahoma" panose="020B0604030504040204" pitchFamily="34" charset="0"/>
              </a:rPr>
              <a:t>-</a:t>
            </a:r>
            <a:r>
              <a:rPr lang="en-US" sz="2000" dirty="0" err="1">
                <a:latin typeface="Tahoma" panose="020B0604030504040204" pitchFamily="34" charset="0"/>
                <a:ea typeface="Tahoma" panose="020B0604030504040204" pitchFamily="34" charset="0"/>
                <a:cs typeface="Tahoma" panose="020B0604030504040204" pitchFamily="34" charset="0"/>
              </a:rPr>
              <a:t>mer</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Abrupt signal changes show sequencing of a new k-</a:t>
            </a:r>
            <a:r>
              <a:rPr lang="en-US" sz="2000" dirty="0" err="1">
                <a:latin typeface="Tahoma" panose="020B0604030504040204" pitchFamily="34" charset="0"/>
                <a:ea typeface="Tahoma" panose="020B0604030504040204" pitchFamily="34" charset="0"/>
                <a:cs typeface="Tahoma" panose="020B0604030504040204" pitchFamily="34" charset="0"/>
              </a:rPr>
              <a:t>mer</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b="1" dirty="0">
                <a:latin typeface="Tahoma" panose="020B0604030504040204" pitchFamily="34" charset="0"/>
                <a:ea typeface="Tahoma" panose="020B0604030504040204" pitchFamily="34" charset="0"/>
                <a:cs typeface="Tahoma" panose="020B0604030504040204" pitchFamily="34" charset="0"/>
              </a:rPr>
              <a:t>Statistical methods</a:t>
            </a:r>
            <a:r>
              <a:rPr lang="en-US" sz="2000" dirty="0">
                <a:latin typeface="Tahoma" panose="020B0604030504040204" pitchFamily="34" charset="0"/>
                <a:ea typeface="Tahoma" panose="020B0604030504040204" pitchFamily="34" charset="0"/>
                <a:cs typeface="Tahoma" panose="020B0604030504040204" pitchFamily="34" charset="0"/>
              </a:rPr>
              <a:t> can find these abrupt changes</a:t>
            </a:r>
          </a:p>
          <a:p>
            <a:pPr lvl="1">
              <a:lnSpc>
                <a:spcPct val="100000"/>
              </a:lnSpc>
              <a:spcBef>
                <a:spcPts val="400"/>
              </a:spcBef>
            </a:pPr>
            <a:r>
              <a:rPr lang="en-US" sz="2000" b="1" dirty="0">
                <a:latin typeface="Tahoma" panose="020B0604030504040204" pitchFamily="34" charset="0"/>
                <a:ea typeface="Tahoma" panose="020B0604030504040204" pitchFamily="34" charset="0"/>
                <a:cs typeface="Tahoma" panose="020B0604030504040204" pitchFamily="34" charset="0"/>
              </a:rPr>
              <a:t>Event value: </a:t>
            </a:r>
            <a:r>
              <a:rPr lang="en-US" sz="2000" dirty="0">
                <a:latin typeface="Tahoma" panose="020B0604030504040204" pitchFamily="34" charset="0"/>
                <a:ea typeface="Tahoma" panose="020B0604030504040204" pitchFamily="34" charset="0"/>
                <a:cs typeface="Tahoma" panose="020B0604030504040204" pitchFamily="34" charset="0"/>
              </a:rPr>
              <a:t>average of signals </a:t>
            </a:r>
            <a:r>
              <a:rPr lang="en-US" sz="2000" b="1" dirty="0">
                <a:latin typeface="Tahoma" panose="020B0604030504040204" pitchFamily="34" charset="0"/>
                <a:ea typeface="Tahoma" panose="020B0604030504040204" pitchFamily="34" charset="0"/>
                <a:cs typeface="Tahoma" panose="020B0604030504040204" pitchFamily="34" charset="0"/>
              </a:rPr>
              <a:t>within an event</a:t>
            </a:r>
          </a:p>
          <a:p>
            <a:pPr>
              <a:spcBef>
                <a:spcPts val="400"/>
              </a:spcBef>
            </a:pPr>
            <a:r>
              <a:rPr lang="en-GB" b="1" kern="1200" dirty="0">
                <a:solidFill>
                  <a:prstClr val="black"/>
                </a:solidFill>
                <a:latin typeface="Tahoma" panose="020B0604030504040204" pitchFamily="34" charset="0"/>
                <a:ea typeface="Tahoma" panose="020B0604030504040204" pitchFamily="34" charset="0"/>
                <a:cs typeface="Tahoma" panose="020B0604030504040204" pitchFamily="34" charset="0"/>
              </a:rPr>
              <a:t>Observation: Identical</a:t>
            </a:r>
            <a:r>
              <a:rPr lang="en-GB" kern="1200" dirty="0">
                <a:solidFill>
                  <a:prstClr val="black"/>
                </a:solidFill>
                <a:latin typeface="Tahoma" panose="020B0604030504040204" pitchFamily="34" charset="0"/>
                <a:ea typeface="Tahoma" panose="020B0604030504040204" pitchFamily="34" charset="0"/>
                <a:cs typeface="Tahoma" panose="020B0604030504040204" pitchFamily="34" charset="0"/>
              </a:rPr>
              <a:t> k-</a:t>
            </a:r>
            <a:r>
              <a:rPr lang="en-GB" kern="1200" dirty="0" err="1">
                <a:solidFill>
                  <a:prstClr val="black"/>
                </a:solidFill>
                <a:latin typeface="Tahoma" panose="020B0604030504040204" pitchFamily="34" charset="0"/>
                <a:ea typeface="Tahoma" panose="020B0604030504040204" pitchFamily="34" charset="0"/>
                <a:cs typeface="Tahoma" panose="020B0604030504040204" pitchFamily="34" charset="0"/>
              </a:rPr>
              <a:t>mers</a:t>
            </a:r>
            <a:r>
              <a:rPr lang="en-GB" kern="1200" dirty="0">
                <a:solidFill>
                  <a:prstClr val="black"/>
                </a:solidFill>
                <a:latin typeface="Tahoma" panose="020B0604030504040204" pitchFamily="34" charset="0"/>
                <a:ea typeface="Tahoma" panose="020B0604030504040204" pitchFamily="34" charset="0"/>
                <a:cs typeface="Tahoma" panose="020B0604030504040204" pitchFamily="34" charset="0"/>
              </a:rPr>
              <a:t> generate </a:t>
            </a:r>
            <a:r>
              <a:rPr lang="en-GB" b="1" kern="1200" dirty="0">
                <a:solidFill>
                  <a:prstClr val="black"/>
                </a:solidFill>
                <a:latin typeface="Tahoma" panose="020B0604030504040204" pitchFamily="34" charset="0"/>
                <a:ea typeface="Tahoma" panose="020B0604030504040204" pitchFamily="34" charset="0"/>
                <a:cs typeface="Tahoma" panose="020B0604030504040204" pitchFamily="34" charset="0"/>
              </a:rPr>
              <a:t>similar</a:t>
            </a:r>
            <a:r>
              <a:rPr lang="en-GB" kern="1200" dirty="0">
                <a:solidFill>
                  <a:prstClr val="black"/>
                </a:solidFill>
                <a:latin typeface="Tahoma" panose="020B0604030504040204" pitchFamily="34" charset="0"/>
                <a:ea typeface="Tahoma" panose="020B0604030504040204" pitchFamily="34" charset="0"/>
                <a:cs typeface="Tahoma" panose="020B0604030504040204" pitchFamily="34" charset="0"/>
              </a:rPr>
              <a:t> event values during sequencing</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pic>
        <p:nvPicPr>
          <p:cNvPr id="135" name="Picture 134">
            <a:extLst>
              <a:ext uri="{FF2B5EF4-FFF2-40B4-BE49-F238E27FC236}">
                <a16:creationId xmlns:a16="http://schemas.microsoft.com/office/drawing/2014/main" id="{E1C66A22-289D-401D-2ADF-746C036DCA52}"/>
              </a:ext>
            </a:extLst>
          </p:cNvPr>
          <p:cNvPicPr>
            <a:picLocks noChangeAspect="1"/>
          </p:cNvPicPr>
          <p:nvPr/>
        </p:nvPicPr>
        <p:blipFill rotWithShape="1">
          <a:blip r:embed="rId4"/>
          <a:srcRect l="19460" r="46714"/>
          <a:stretch/>
        </p:blipFill>
        <p:spPr>
          <a:xfrm>
            <a:off x="2729760" y="3878758"/>
            <a:ext cx="1325692" cy="2204533"/>
          </a:xfrm>
          <a:prstGeom prst="rect">
            <a:avLst/>
          </a:prstGeom>
        </p:spPr>
      </p:pic>
      <p:sp>
        <p:nvSpPr>
          <p:cNvPr id="137" name="Rectangle 136">
            <a:extLst>
              <a:ext uri="{FF2B5EF4-FFF2-40B4-BE49-F238E27FC236}">
                <a16:creationId xmlns:a16="http://schemas.microsoft.com/office/drawing/2014/main" id="{8A24B139-CFDA-DA37-F084-861152445C7A}"/>
              </a:ext>
            </a:extLst>
          </p:cNvPr>
          <p:cNvSpPr/>
          <p:nvPr/>
        </p:nvSpPr>
        <p:spPr>
          <a:xfrm>
            <a:off x="3521844" y="4791014"/>
            <a:ext cx="253139" cy="688020"/>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5">
            <a:extLst>
              <a:ext uri="{28A0092B-C50C-407E-A947-70E740481C1C}">
                <a14:useLocalDpi xmlns:a14="http://schemas.microsoft.com/office/drawing/2010/main" val="0"/>
              </a:ext>
            </a:extLst>
          </a:blip>
          <a:srcRect l="2871" r="60550"/>
          <a:stretch/>
        </p:blipFill>
        <p:spPr>
          <a:xfrm>
            <a:off x="5089670" y="4400938"/>
            <a:ext cx="2214451" cy="1524519"/>
          </a:xfrm>
          <a:prstGeom prst="rect">
            <a:avLst/>
          </a:prstGeom>
          <a:ln>
            <a:solidFill>
              <a:sysClr val="windowText" lastClr="000000"/>
            </a:solidFill>
          </a:ln>
        </p:spPr>
      </p:pic>
      <p:cxnSp>
        <p:nvCxnSpPr>
          <p:cNvPr id="146" name="Straight Connector 145">
            <a:extLst>
              <a:ext uri="{FF2B5EF4-FFF2-40B4-BE49-F238E27FC236}">
                <a16:creationId xmlns:a16="http://schemas.microsoft.com/office/drawing/2014/main" id="{22BA2D37-BA73-2107-8FB8-6212C46A01AD}"/>
              </a:ext>
            </a:extLst>
          </p:cNvPr>
          <p:cNvCxnSpPr>
            <a:cxnSpLocks/>
            <a:stCxn id="137" idx="3"/>
          </p:cNvCxnSpPr>
          <p:nvPr/>
        </p:nvCxnSpPr>
        <p:spPr>
          <a:xfrm>
            <a:off x="3774983" y="5135024"/>
            <a:ext cx="1463625" cy="0"/>
          </a:xfrm>
          <a:prstGeom prst="line">
            <a:avLst/>
          </a:prstGeom>
          <a:ln w="285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FE763B5-FDE3-B492-CA57-106E43D37260}"/>
              </a:ext>
            </a:extLst>
          </p:cNvPr>
          <p:cNvCxnSpPr>
            <a:cxnSpLocks/>
            <a:stCxn id="156" idx="0"/>
            <a:endCxn id="137" idx="1"/>
          </p:cNvCxnSpPr>
          <p:nvPr/>
        </p:nvCxnSpPr>
        <p:spPr>
          <a:xfrm flipV="1">
            <a:off x="2300105" y="5135024"/>
            <a:ext cx="1221739" cy="37493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91F796E2-86DB-8180-22CC-3D9BDE2B0058}"/>
              </a:ext>
            </a:extLst>
          </p:cNvPr>
          <p:cNvSpPr txBox="1"/>
          <p:nvPr/>
        </p:nvSpPr>
        <p:spPr>
          <a:xfrm>
            <a:off x="1603755" y="5509958"/>
            <a:ext cx="13926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many nucleotides</a:t>
            </a:r>
          </a:p>
        </p:txBody>
      </p:sp>
      <p:grpSp>
        <p:nvGrpSpPr>
          <p:cNvPr id="7" name="Group 6">
            <a:extLst>
              <a:ext uri="{FF2B5EF4-FFF2-40B4-BE49-F238E27FC236}">
                <a16:creationId xmlns:a16="http://schemas.microsoft.com/office/drawing/2014/main" id="{B77B8BA4-74D1-CCDB-E165-80297540753F}"/>
              </a:ext>
            </a:extLst>
          </p:cNvPr>
          <p:cNvGrpSpPr/>
          <p:nvPr/>
        </p:nvGrpSpPr>
        <p:grpSpPr>
          <a:xfrm>
            <a:off x="5234850" y="3943827"/>
            <a:ext cx="766277" cy="1979911"/>
            <a:chOff x="5234850" y="3719305"/>
            <a:chExt cx="766277" cy="1979911"/>
          </a:xfrm>
        </p:grpSpPr>
        <p:sp>
          <p:nvSpPr>
            <p:cNvPr id="103" name="Left Brace 102">
              <a:extLst>
                <a:ext uri="{FF2B5EF4-FFF2-40B4-BE49-F238E27FC236}">
                  <a16:creationId xmlns:a16="http://schemas.microsoft.com/office/drawing/2014/main" id="{780B581D-C14F-DC95-CBE0-E0670238729A}"/>
                </a:ext>
              </a:extLst>
            </p:cNvPr>
            <p:cNvSpPr/>
            <p:nvPr/>
          </p:nvSpPr>
          <p:spPr>
            <a:xfrm rot="5400000">
              <a:off x="5536546" y="3707146"/>
              <a:ext cx="160653" cy="764045"/>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5259524" y="3719305"/>
              <a:ext cx="71469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cxnSp>
          <p:nvCxnSpPr>
            <p:cNvPr id="3" name="Straight Connector 2">
              <a:extLst>
                <a:ext uri="{FF2B5EF4-FFF2-40B4-BE49-F238E27FC236}">
                  <a16:creationId xmlns:a16="http://schemas.microsoft.com/office/drawing/2014/main" id="{DBF4756F-0CFE-0EDF-0B8D-8E1850A27EA2}"/>
                </a:ext>
              </a:extLst>
            </p:cNvPr>
            <p:cNvCxnSpPr>
              <a:cxnSpLocks/>
            </p:cNvCxnSpPr>
            <p:nvPr/>
          </p:nvCxnSpPr>
          <p:spPr>
            <a:xfrm>
              <a:off x="5243989" y="4176416"/>
              <a:ext cx="0" cy="1522800"/>
            </a:xfrm>
            <a:prstGeom prst="line">
              <a:avLst/>
            </a:prstGeom>
            <a:noFill/>
            <a:ln w="19050" cap="flat" cmpd="sng" algn="ctr">
              <a:solidFill>
                <a:srgbClr val="C00000"/>
              </a:solidFill>
              <a:prstDash val="dash"/>
              <a:miter lim="800000"/>
              <a:tailEnd type="none"/>
            </a:ln>
            <a:effectLst/>
          </p:spPr>
        </p:cxnSp>
        <p:cxnSp>
          <p:nvCxnSpPr>
            <p:cNvPr id="4" name="Straight Connector 3">
              <a:extLst>
                <a:ext uri="{FF2B5EF4-FFF2-40B4-BE49-F238E27FC236}">
                  <a16:creationId xmlns:a16="http://schemas.microsoft.com/office/drawing/2014/main" id="{0EBF01B4-B763-D9FA-33D8-52694AF167A3}"/>
                </a:ext>
              </a:extLst>
            </p:cNvPr>
            <p:cNvCxnSpPr>
              <a:cxnSpLocks/>
            </p:cNvCxnSpPr>
            <p:nvPr/>
          </p:nvCxnSpPr>
          <p:spPr>
            <a:xfrm>
              <a:off x="6001127" y="4176416"/>
              <a:ext cx="0" cy="1522800"/>
            </a:xfrm>
            <a:prstGeom prst="line">
              <a:avLst/>
            </a:prstGeom>
            <a:noFill/>
            <a:ln w="19050" cap="flat" cmpd="sng" algn="ctr">
              <a:solidFill>
                <a:srgbClr val="C00000"/>
              </a:solidFill>
              <a:prstDash val="dash"/>
              <a:miter lim="800000"/>
              <a:tailEnd type="none"/>
            </a:ln>
            <a:effectLst/>
          </p:spPr>
        </p:cxnSp>
      </p:grpSp>
      <p:cxnSp>
        <p:nvCxnSpPr>
          <p:cNvPr id="5" name="Straight Connector 4">
            <a:extLst>
              <a:ext uri="{FF2B5EF4-FFF2-40B4-BE49-F238E27FC236}">
                <a16:creationId xmlns:a16="http://schemas.microsoft.com/office/drawing/2014/main" id="{CDF20F99-148F-F0F7-66FF-C3245D85324B}"/>
              </a:ext>
            </a:extLst>
          </p:cNvPr>
          <p:cNvCxnSpPr>
            <a:cxnSpLocks/>
          </p:cNvCxnSpPr>
          <p:nvPr/>
        </p:nvCxnSpPr>
        <p:spPr>
          <a:xfrm>
            <a:off x="6132708" y="4400937"/>
            <a:ext cx="0" cy="1522800"/>
          </a:xfrm>
          <a:prstGeom prst="line">
            <a:avLst/>
          </a:prstGeom>
          <a:noFill/>
          <a:ln w="19050" cap="flat" cmpd="sng" algn="ctr">
            <a:solidFill>
              <a:srgbClr val="C00000"/>
            </a:solidFill>
            <a:prstDash val="dash"/>
            <a:miter lim="800000"/>
            <a:tailEnd type="none"/>
          </a:ln>
          <a:effectLst/>
        </p:spPr>
      </p:cxnSp>
      <p:cxnSp>
        <p:nvCxnSpPr>
          <p:cNvPr id="6" name="Straight Connector 5">
            <a:extLst>
              <a:ext uri="{FF2B5EF4-FFF2-40B4-BE49-F238E27FC236}">
                <a16:creationId xmlns:a16="http://schemas.microsoft.com/office/drawing/2014/main" id="{18F4CD8C-377D-AACE-4E6E-F6C98D10A7E7}"/>
              </a:ext>
            </a:extLst>
          </p:cNvPr>
          <p:cNvCxnSpPr>
            <a:cxnSpLocks/>
          </p:cNvCxnSpPr>
          <p:nvPr/>
        </p:nvCxnSpPr>
        <p:spPr>
          <a:xfrm>
            <a:off x="6776954" y="4400938"/>
            <a:ext cx="0" cy="1522800"/>
          </a:xfrm>
          <a:prstGeom prst="line">
            <a:avLst/>
          </a:prstGeom>
          <a:noFill/>
          <a:ln w="19050" cap="flat" cmpd="sng" algn="ctr">
            <a:solidFill>
              <a:srgbClr val="C00000"/>
            </a:solidFill>
            <a:prstDash val="dash"/>
            <a:miter lim="800000"/>
            <a:tailEnd type="none"/>
          </a:ln>
          <a:effectLst/>
        </p:spPr>
      </p:cxnSp>
      <p:grpSp>
        <p:nvGrpSpPr>
          <p:cNvPr id="39" name="Group 38">
            <a:extLst>
              <a:ext uri="{FF2B5EF4-FFF2-40B4-BE49-F238E27FC236}">
                <a16:creationId xmlns:a16="http://schemas.microsoft.com/office/drawing/2014/main" id="{8C8E234A-2848-BCE1-7CF0-5DC958E77154}"/>
              </a:ext>
            </a:extLst>
          </p:cNvPr>
          <p:cNvGrpSpPr/>
          <p:nvPr/>
        </p:nvGrpSpPr>
        <p:grpSpPr>
          <a:xfrm>
            <a:off x="4809679" y="5351332"/>
            <a:ext cx="1626353" cy="1318028"/>
            <a:chOff x="5057873" y="5218368"/>
            <a:chExt cx="1626353" cy="1318028"/>
          </a:xfrm>
        </p:grpSpPr>
        <p:sp>
          <p:nvSpPr>
            <p:cNvPr id="30" name="Rounded Rectangle 29">
              <a:extLst>
                <a:ext uri="{FF2B5EF4-FFF2-40B4-BE49-F238E27FC236}">
                  <a16:creationId xmlns:a16="http://schemas.microsoft.com/office/drawing/2014/main" id="{1F8A6C6B-9F6A-6D62-55F3-F4A1FBEE6B57}"/>
                </a:ext>
              </a:extLst>
            </p:cNvPr>
            <p:cNvSpPr/>
            <p:nvPr/>
          </p:nvSpPr>
          <p:spPr>
            <a:xfrm>
              <a:off x="5650720" y="5303018"/>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1" name="Straight Connector 30">
              <a:extLst>
                <a:ext uri="{FF2B5EF4-FFF2-40B4-BE49-F238E27FC236}">
                  <a16:creationId xmlns:a16="http://schemas.microsoft.com/office/drawing/2014/main" id="{661B2EE0-E71F-3A30-3707-4539C8BEC08C}"/>
                </a:ext>
              </a:extLst>
            </p:cNvPr>
            <p:cNvCxnSpPr>
              <a:cxnSpLocks/>
            </p:cNvCxnSpPr>
            <p:nvPr/>
          </p:nvCxnSpPr>
          <p:spPr>
            <a:xfrm>
              <a:off x="5495002" y="5218368"/>
              <a:ext cx="752094" cy="1424"/>
            </a:xfrm>
            <a:prstGeom prst="line">
              <a:avLst/>
            </a:prstGeom>
            <a:noFill/>
            <a:ln w="28575" cap="flat" cmpd="sng" algn="ctr">
              <a:solidFill>
                <a:srgbClr val="C00000"/>
              </a:solidFill>
              <a:prstDash val="solid"/>
              <a:miter lim="800000"/>
              <a:tailEnd type="none"/>
            </a:ln>
            <a:effectLst/>
          </p:spPr>
        </p:cxnSp>
        <p:sp>
          <p:nvSpPr>
            <p:cNvPr id="33" name="TextBox 32">
              <a:extLst>
                <a:ext uri="{FF2B5EF4-FFF2-40B4-BE49-F238E27FC236}">
                  <a16:creationId xmlns:a16="http://schemas.microsoft.com/office/drawing/2014/main" id="{09326E21-43EA-1DDF-4D66-9A2497D9CABD}"/>
                </a:ext>
              </a:extLst>
            </p:cNvPr>
            <p:cNvSpPr txBox="1"/>
            <p:nvPr/>
          </p:nvSpPr>
          <p:spPr>
            <a:xfrm>
              <a:off x="5057873" y="5966925"/>
              <a:ext cx="1626353" cy="5694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 (picoampere)</a:t>
              </a:r>
            </a:p>
          </p:txBody>
        </p:sp>
        <p:cxnSp>
          <p:nvCxnSpPr>
            <p:cNvPr id="34" name="Straight Connector 33">
              <a:extLst>
                <a:ext uri="{FF2B5EF4-FFF2-40B4-BE49-F238E27FC236}">
                  <a16:creationId xmlns:a16="http://schemas.microsoft.com/office/drawing/2014/main" id="{1E7196DF-8C06-F0A0-5876-31AA64D16757}"/>
                </a:ext>
              </a:extLst>
            </p:cNvPr>
            <p:cNvCxnSpPr>
              <a:cxnSpLocks/>
            </p:cNvCxnSpPr>
            <p:nvPr/>
          </p:nvCxnSpPr>
          <p:spPr>
            <a:xfrm flipH="1">
              <a:off x="5871049" y="5443653"/>
              <a:ext cx="0" cy="468000"/>
            </a:xfrm>
            <a:prstGeom prst="line">
              <a:avLst/>
            </a:prstGeom>
            <a:noFill/>
            <a:ln w="28575" cap="flat" cmpd="sng" algn="ctr">
              <a:solidFill>
                <a:sysClr val="windowText" lastClr="000000"/>
              </a:solidFill>
              <a:prstDash val="solid"/>
              <a:miter lim="800000"/>
              <a:tailEnd type="triangle"/>
            </a:ln>
            <a:effectLst/>
          </p:spPr>
        </p:cxnSp>
      </p:grpSp>
      <p:cxnSp>
        <p:nvCxnSpPr>
          <p:cNvPr id="9" name="Straight Connector 8">
            <a:extLst>
              <a:ext uri="{FF2B5EF4-FFF2-40B4-BE49-F238E27FC236}">
                <a16:creationId xmlns:a16="http://schemas.microsoft.com/office/drawing/2014/main" id="{1A10ACB0-EDE8-3186-6042-1225DE5FC68A}"/>
              </a:ext>
            </a:extLst>
          </p:cNvPr>
          <p:cNvCxnSpPr>
            <a:cxnSpLocks/>
          </p:cNvCxnSpPr>
          <p:nvPr/>
        </p:nvCxnSpPr>
        <p:spPr>
          <a:xfrm>
            <a:off x="6001127" y="4634587"/>
            <a:ext cx="131581" cy="0"/>
          </a:xfrm>
          <a:prstGeom prst="line">
            <a:avLst/>
          </a:prstGeom>
          <a:noFill/>
          <a:ln w="28575" cap="flat" cmpd="sng" algn="ctr">
            <a:solidFill>
              <a:srgbClr val="C00000"/>
            </a:solidFill>
            <a:prstDash val="solid"/>
            <a:miter lim="800000"/>
            <a:tailEnd type="none"/>
          </a:ln>
          <a:effectLst/>
        </p:spPr>
      </p:cxnSp>
      <p:cxnSp>
        <p:nvCxnSpPr>
          <p:cNvPr id="12" name="Straight Connector 11">
            <a:extLst>
              <a:ext uri="{FF2B5EF4-FFF2-40B4-BE49-F238E27FC236}">
                <a16:creationId xmlns:a16="http://schemas.microsoft.com/office/drawing/2014/main" id="{E28D8E17-E04E-1901-A3E2-DF5A38C5375B}"/>
              </a:ext>
            </a:extLst>
          </p:cNvPr>
          <p:cNvCxnSpPr>
            <a:cxnSpLocks/>
          </p:cNvCxnSpPr>
          <p:nvPr/>
        </p:nvCxnSpPr>
        <p:spPr>
          <a:xfrm>
            <a:off x="6132708" y="5352756"/>
            <a:ext cx="644246" cy="0"/>
          </a:xfrm>
          <a:prstGeom prst="line">
            <a:avLst/>
          </a:prstGeom>
          <a:noFill/>
          <a:ln w="28575" cap="flat" cmpd="sng" algn="ctr">
            <a:solidFill>
              <a:srgbClr val="C00000"/>
            </a:solidFill>
            <a:prstDash val="solid"/>
            <a:miter lim="800000"/>
            <a:tailEnd type="none"/>
          </a:ln>
          <a:effectLst/>
        </p:spPr>
      </p:cxnSp>
      <p:cxnSp>
        <p:nvCxnSpPr>
          <p:cNvPr id="14" name="Straight Connector 13">
            <a:extLst>
              <a:ext uri="{FF2B5EF4-FFF2-40B4-BE49-F238E27FC236}">
                <a16:creationId xmlns:a16="http://schemas.microsoft.com/office/drawing/2014/main" id="{1C60A092-13EF-22CC-A33C-9CAFA929EC60}"/>
              </a:ext>
            </a:extLst>
          </p:cNvPr>
          <p:cNvCxnSpPr>
            <a:cxnSpLocks/>
          </p:cNvCxnSpPr>
          <p:nvPr/>
        </p:nvCxnSpPr>
        <p:spPr>
          <a:xfrm>
            <a:off x="6776954" y="5261937"/>
            <a:ext cx="527167" cy="0"/>
          </a:xfrm>
          <a:prstGeom prst="line">
            <a:avLst/>
          </a:prstGeom>
          <a:noFill/>
          <a:ln w="28575" cap="flat" cmpd="sng" algn="ctr">
            <a:solidFill>
              <a:srgbClr val="C00000"/>
            </a:solidFill>
            <a:prstDash val="solid"/>
            <a:miter lim="800000"/>
            <a:tailEnd type="none"/>
          </a:ln>
          <a:effectLst/>
        </p:spPr>
      </p:cxnSp>
      <p:sp>
        <p:nvSpPr>
          <p:cNvPr id="8" name="TextBox 7">
            <a:extLst>
              <a:ext uri="{FF2B5EF4-FFF2-40B4-BE49-F238E27FC236}">
                <a16:creationId xmlns:a16="http://schemas.microsoft.com/office/drawing/2014/main" id="{19567249-E690-BE59-B3F0-A9E3AD624F39}"/>
              </a:ext>
            </a:extLst>
          </p:cNvPr>
          <p:cNvSpPr txBox="1"/>
          <p:nvPr/>
        </p:nvSpPr>
        <p:spPr>
          <a:xfrm rot="5400000">
            <a:off x="3273840" y="5011913"/>
            <a:ext cx="765923" cy="246221"/>
          </a:xfrm>
          <a:prstGeom prst="rect">
            <a:avLst/>
          </a:prstGeom>
          <a:solidFill>
            <a:schemeClr val="bg1">
              <a:alpha val="73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ACTTGG</a:t>
            </a:r>
          </a:p>
        </p:txBody>
      </p:sp>
      <p:sp>
        <p:nvSpPr>
          <p:cNvPr id="11" name="TextBox 10">
            <a:extLst>
              <a:ext uri="{FF2B5EF4-FFF2-40B4-BE49-F238E27FC236}">
                <a16:creationId xmlns:a16="http://schemas.microsoft.com/office/drawing/2014/main" id="{56AFA9BC-C08E-7F40-9F99-E8143DB1B37C}"/>
              </a:ext>
            </a:extLst>
          </p:cNvPr>
          <p:cNvSpPr txBox="1"/>
          <p:nvPr/>
        </p:nvSpPr>
        <p:spPr>
          <a:xfrm>
            <a:off x="5246237" y="5193711"/>
            <a:ext cx="765923" cy="246221"/>
          </a:xfrm>
          <a:prstGeom prst="rect">
            <a:avLst/>
          </a:prstGeom>
          <a:solidFill>
            <a:schemeClr val="bg1">
              <a:alpha val="73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ACTTGG</a:t>
            </a:r>
          </a:p>
        </p:txBody>
      </p:sp>
      <p:sp>
        <p:nvSpPr>
          <p:cNvPr id="10" name="TextBox 9">
            <a:extLst>
              <a:ext uri="{FF2B5EF4-FFF2-40B4-BE49-F238E27FC236}">
                <a16:creationId xmlns:a16="http://schemas.microsoft.com/office/drawing/2014/main" id="{81B00B5E-6D57-F126-B114-15662231DB38}"/>
              </a:ext>
            </a:extLst>
          </p:cNvPr>
          <p:cNvSpPr txBox="1"/>
          <p:nvPr/>
        </p:nvSpPr>
        <p:spPr>
          <a:xfrm rot="5400000">
            <a:off x="6933161" y="5041353"/>
            <a:ext cx="1070122" cy="30471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pAmpere</a:t>
            </a:r>
            <a:endParaRPr kumimoji="0" lang="en-US" sz="18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D99FE8A9-4FE4-06E4-560E-A2787D522CF4}"/>
              </a:ext>
            </a:extLst>
          </p:cNvPr>
          <p:cNvSpPr txBox="1"/>
          <p:nvPr/>
        </p:nvSpPr>
        <p:spPr>
          <a:xfrm>
            <a:off x="5661834" y="5905659"/>
            <a:ext cx="1070122" cy="30471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Time (s)</a:t>
            </a:r>
          </a:p>
        </p:txBody>
      </p:sp>
    </p:spTree>
    <p:custDataLst>
      <p:tags r:id="rId1"/>
    </p:custDataLst>
    <p:extLst>
      <p:ext uri="{BB962C8B-B14F-4D97-AF65-F5344CB8AC3E}">
        <p14:creationId xmlns:p14="http://schemas.microsoft.com/office/powerpoint/2010/main" val="29361833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p:bldP spid="137" grpId="0" animBg="1"/>
      <p:bldP spid="156" grpId="0"/>
      <p:bldP spid="8" grpId="0" animBg="1"/>
      <p:bldP spid="8" grpId="1" animBg="1"/>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t>Background</a:t>
            </a:r>
          </a:p>
          <a:p>
            <a:pPr lvl="1"/>
            <a:r>
              <a:rPr lang="en-US" sz="2400" dirty="0"/>
              <a:t>Sequence analysis</a:t>
            </a:r>
          </a:p>
          <a:p>
            <a:pPr lvl="1"/>
            <a:r>
              <a:rPr lang="en-US" sz="2400" dirty="0"/>
              <a:t>Raw nanopore signal analysis and real-time analysis</a:t>
            </a:r>
          </a:p>
          <a:p>
            <a:pPr lvl="1"/>
            <a:endParaRPr lang="en-US" sz="2400" dirty="0"/>
          </a:p>
          <a:p>
            <a:pPr lvl="1"/>
            <a:endParaRPr lang="en-US" sz="2400" dirty="0"/>
          </a:p>
          <a:p>
            <a:r>
              <a:rPr lang="en-US" sz="2800" dirty="0">
                <a:solidFill>
                  <a:srgbClr val="0000FF"/>
                </a:solidFill>
              </a:rPr>
              <a:t>Enabling Fast and Accurate Real-time Analysis</a:t>
            </a:r>
          </a:p>
          <a:p>
            <a:pPr lvl="1"/>
            <a:r>
              <a:rPr lang="en-US" sz="2400" dirty="0" err="1">
                <a:solidFill>
                  <a:srgbClr val="0000FF"/>
                </a:solidFill>
              </a:rPr>
              <a:t>RawHash</a:t>
            </a:r>
            <a:r>
              <a:rPr lang="en-US" sz="2400" dirty="0">
                <a:solidFill>
                  <a:srgbClr val="0000FF"/>
                </a:solidFill>
              </a:rPr>
              <a:t> and RawHash2</a:t>
            </a:r>
          </a:p>
          <a:p>
            <a:pPr lvl="1"/>
            <a:endParaRPr lang="en-US" sz="2400" dirty="0">
              <a:solidFill>
                <a:srgbClr val="0000FF"/>
              </a:solidFill>
            </a:endParaRPr>
          </a:p>
          <a:p>
            <a:pPr lvl="1"/>
            <a:endParaRPr lang="en-US" sz="2800" dirty="0"/>
          </a:p>
          <a:p>
            <a:r>
              <a:rPr lang="en-US" sz="2800" dirty="0"/>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274450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a:xfrm>
            <a:off x="228600" y="152400"/>
            <a:ext cx="8610600" cy="762000"/>
          </a:xfrm>
        </p:spPr>
        <p:txBody>
          <a:bodyPr/>
          <a:lstStyle/>
          <a:p>
            <a:r>
              <a:rPr lang="en-US" altLang="en-US" dirty="0">
                <a:ea typeface="ＭＳ Ｐゴシック" panose="020B0600070205080204" pitchFamily="34" charset="-128"/>
              </a:rPr>
              <a:t>Brief Self Introduction</a:t>
            </a: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43C69FE7-585A-FB4A-B11F-C0E67AE19A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5265" y="0"/>
            <a:ext cx="1463746" cy="1638970"/>
          </a:xfrm>
          <a:prstGeom prst="rect">
            <a:avLst/>
          </a:prstGeom>
        </p:spPr>
      </p:pic>
      <p:sp>
        <p:nvSpPr>
          <p:cNvPr id="8" name="Content Placeholder 2">
            <a:extLst>
              <a:ext uri="{FF2B5EF4-FFF2-40B4-BE49-F238E27FC236}">
                <a16:creationId xmlns:a16="http://schemas.microsoft.com/office/drawing/2014/main" id="{B6F2CA95-64A6-6843-9199-3A38F94E206B}"/>
              </a:ext>
            </a:extLst>
          </p:cNvPr>
          <p:cNvSpPr txBox="1">
            <a:spLocks noChangeArrowheads="1"/>
          </p:cNvSpPr>
          <p:nvPr/>
        </p:nvSpPr>
        <p:spPr bwMode="auto">
          <a:xfrm>
            <a:off x="228600" y="914400"/>
            <a:ext cx="8610600" cy="553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altLang="en-US" sz="2000" b="1" kern="0" dirty="0">
                <a:ea typeface="ＭＳ Ｐゴシック" panose="020B0600070205080204" pitchFamily="34" charset="-128"/>
              </a:rPr>
              <a:t>Can Firtina</a:t>
            </a:r>
          </a:p>
          <a:p>
            <a:pPr lvl="1"/>
            <a:r>
              <a:rPr lang="en-US" altLang="en-US" sz="1800" kern="0" dirty="0">
                <a:ea typeface="ＭＳ Ｐゴシック" panose="020B0600070205080204" pitchFamily="34" charset="-128"/>
              </a:rPr>
              <a:t>Ph.D. Candidate in </a:t>
            </a:r>
            <a:r>
              <a:rPr lang="en-US" altLang="en-US" sz="1800" kern="0" dirty="0">
                <a:ea typeface="ＭＳ Ｐゴシック" panose="020B0600070205080204" pitchFamily="34" charset="-128"/>
                <a:hlinkClick r:id="rId4"/>
              </a:rPr>
              <a:t>SAFARI Research Group</a:t>
            </a:r>
            <a:r>
              <a:rPr lang="en-US" altLang="en-US" sz="1800" kern="0" dirty="0">
                <a:ea typeface="ＭＳ Ｐゴシック" panose="020B0600070205080204" pitchFamily="34" charset="-128"/>
              </a:rPr>
              <a:t> at ETH Zurich</a:t>
            </a:r>
          </a:p>
          <a:p>
            <a:endParaRPr lang="en-US" altLang="en-US" sz="2000" kern="0" dirty="0">
              <a:ea typeface="ＭＳ Ｐゴシック" panose="020B0600070205080204" pitchFamily="34" charset="-128"/>
            </a:endParaRPr>
          </a:p>
          <a:p>
            <a:r>
              <a:rPr lang="en-US" sz="2000" b="1" kern="0" dirty="0">
                <a:ea typeface="ＭＳ Ｐゴシック" panose="020B0600070205080204" pitchFamily="34" charset="-128"/>
              </a:rPr>
              <a:t>Research interests:</a:t>
            </a:r>
            <a:r>
              <a:rPr lang="en-US" sz="2000" kern="0" dirty="0">
                <a:ea typeface="ＭＳ Ｐゴシック" panose="020B0600070205080204" pitchFamily="34" charset="-128"/>
              </a:rPr>
              <a:t> Bioinformatics &amp; Computer Architecture</a:t>
            </a:r>
          </a:p>
          <a:p>
            <a:pPr lvl="1"/>
            <a:r>
              <a:rPr lang="en-US" sz="1800" kern="0" dirty="0">
                <a:ea typeface="ＭＳ Ｐゴシック" panose="020B0600070205080204" pitchFamily="34" charset="-128"/>
              </a:rPr>
              <a:t>Real-time genome analysis</a:t>
            </a:r>
          </a:p>
          <a:p>
            <a:pPr lvl="1"/>
            <a:r>
              <a:rPr lang="en-US" sz="1800" kern="0" dirty="0">
                <a:ea typeface="ＭＳ Ｐゴシック" panose="020B0600070205080204" pitchFamily="34" charset="-128"/>
              </a:rPr>
              <a:t>Similarity search in a large space of genomic data</a:t>
            </a:r>
          </a:p>
          <a:p>
            <a:pPr lvl="1"/>
            <a:r>
              <a:rPr lang="en-US" sz="1800" kern="0" dirty="0">
                <a:ea typeface="ＭＳ Ｐゴシック" panose="020B0600070205080204" pitchFamily="34" charset="-128"/>
              </a:rPr>
              <a:t>Hardware-Algorithm co-design to accelerate genome analysis</a:t>
            </a:r>
          </a:p>
          <a:p>
            <a:pPr lvl="1"/>
            <a:r>
              <a:rPr lang="en-US" sz="1800" kern="0" dirty="0">
                <a:ea typeface="ＭＳ Ｐゴシック" panose="020B0600070205080204" pitchFamily="34" charset="-128"/>
              </a:rPr>
              <a:t>Genome editing</a:t>
            </a:r>
          </a:p>
          <a:p>
            <a:pPr lvl="1"/>
            <a:r>
              <a:rPr lang="en-US" sz="1800" kern="0" dirty="0">
                <a:ea typeface="ＭＳ Ｐゴシック" panose="020B0600070205080204" pitchFamily="34" charset="-128"/>
              </a:rPr>
              <a:t>Error correction</a:t>
            </a:r>
          </a:p>
          <a:p>
            <a:pPr lvl="1"/>
            <a:endParaRPr lang="en-GB" sz="1600" kern="0" dirty="0"/>
          </a:p>
          <a:p>
            <a:r>
              <a:rPr lang="en-US" altLang="en-US" sz="2000" kern="0" dirty="0">
                <a:ea typeface="ＭＳ Ｐゴシック" panose="020B0600070205080204" pitchFamily="34" charset="-128"/>
              </a:rPr>
              <a:t>Get to know </a:t>
            </a:r>
            <a:r>
              <a:rPr lang="en-US" altLang="en-US" sz="2000" b="1" kern="0" dirty="0">
                <a:ea typeface="ＭＳ Ｐゴシック" panose="020B0600070205080204" pitchFamily="34" charset="-128"/>
              </a:rPr>
              <a:t>our group and our research</a:t>
            </a:r>
          </a:p>
          <a:p>
            <a:pPr lvl="1"/>
            <a:r>
              <a:rPr lang="en-US" altLang="en-US" sz="1800" b="1" kern="0" dirty="0">
                <a:ea typeface="ＭＳ Ｐゴシック" panose="020B0600070205080204" pitchFamily="34" charset="-128"/>
              </a:rPr>
              <a:t>Group website: </a:t>
            </a:r>
            <a:r>
              <a:rPr lang="en-US" altLang="en-US" sz="1800" kern="0" dirty="0">
                <a:ea typeface="ＭＳ Ｐゴシック" panose="020B0600070205080204" pitchFamily="34" charset="-128"/>
                <a:hlinkClick r:id="rId4"/>
              </a:rPr>
              <a:t>https://safari.ethz.ch/</a:t>
            </a:r>
            <a:endParaRPr lang="en-US" altLang="en-US" sz="1800" kern="0" dirty="0">
              <a:ea typeface="ＭＳ Ｐゴシック" panose="020B0600070205080204" pitchFamily="34" charset="-128"/>
            </a:endParaRPr>
          </a:p>
          <a:p>
            <a:pPr lvl="1"/>
            <a:r>
              <a:rPr lang="en-US" altLang="en-US" sz="1800" b="1" kern="0" dirty="0">
                <a:ea typeface="ＭＳ Ｐゴシック" panose="020B0600070205080204" pitchFamily="34" charset="-128"/>
              </a:rPr>
              <a:t>Contact me:</a:t>
            </a:r>
            <a:r>
              <a:rPr lang="en-US" altLang="en-US" sz="1800" kern="0" dirty="0">
                <a:ea typeface="ＭＳ Ｐゴシック" panose="020B0600070205080204" pitchFamily="34" charset="-128"/>
              </a:rPr>
              <a:t> </a:t>
            </a:r>
            <a:r>
              <a:rPr lang="en-US" altLang="en-US" sz="1800" kern="0" dirty="0">
                <a:ea typeface="ＭＳ Ｐゴシック" panose="020B0600070205080204" pitchFamily="34" charset="-128"/>
                <a:hlinkClick r:id="rId5"/>
              </a:rPr>
              <a:t>canfirtina@gmail.com</a:t>
            </a:r>
            <a:endParaRPr lang="en-US" altLang="en-US" sz="1800" kern="0" dirty="0">
              <a:ea typeface="ＭＳ Ｐゴシック" panose="020B0600070205080204" pitchFamily="34" charset="-128"/>
            </a:endParaRPr>
          </a:p>
          <a:p>
            <a:pPr lvl="1"/>
            <a:r>
              <a:rPr lang="en-US" altLang="en-US" sz="1800" b="1" kern="0" dirty="0">
                <a:ea typeface="ＭＳ Ｐゴシック" panose="020B0600070205080204" pitchFamily="34" charset="-128"/>
              </a:rPr>
              <a:t>Website:</a:t>
            </a:r>
            <a:r>
              <a:rPr lang="en-US" altLang="en-US" sz="1800" kern="0" dirty="0">
                <a:ea typeface="ＭＳ Ｐゴシック" panose="020B0600070205080204" pitchFamily="34" charset="-128"/>
              </a:rPr>
              <a:t> </a:t>
            </a:r>
            <a:r>
              <a:rPr lang="en-US" altLang="en-US" sz="1800" kern="0" dirty="0">
                <a:ea typeface="ＭＳ Ｐゴシック" panose="020B0600070205080204" pitchFamily="34" charset="-128"/>
                <a:hlinkClick r:id="rId6"/>
              </a:rPr>
              <a:t>https://cfirtina.com</a:t>
            </a:r>
            <a:endParaRPr lang="en-US" altLang="en-US" sz="1800" kern="0" dirty="0">
              <a:ea typeface="ＭＳ Ｐゴシック" panose="020B0600070205080204" pitchFamily="34" charset="-128"/>
            </a:endParaRPr>
          </a:p>
          <a:p>
            <a:pPr lvl="1"/>
            <a:r>
              <a:rPr lang="en-US" altLang="en-US" sz="1800" b="1" kern="0" dirty="0">
                <a:ea typeface="ＭＳ Ｐゴシック" panose="020B0600070205080204" pitchFamily="34" charset="-128"/>
              </a:rPr>
              <a:t>Twitter (aka X):</a:t>
            </a:r>
            <a:r>
              <a:rPr lang="en-US" altLang="en-US" sz="1800" kern="0" dirty="0">
                <a:ea typeface="ＭＳ Ｐゴシック" panose="020B0600070205080204" pitchFamily="34" charset="-128"/>
              </a:rPr>
              <a:t> </a:t>
            </a:r>
            <a:r>
              <a:rPr lang="en-US" sz="1800" dirty="0">
                <a:hlinkClick r:id="rId7"/>
              </a:rPr>
              <a:t>https://</a:t>
            </a:r>
            <a:r>
              <a:rPr lang="en-US" sz="1800" dirty="0" err="1">
                <a:hlinkClick r:id="rId7"/>
              </a:rPr>
              <a:t>twitter.com</a:t>
            </a:r>
            <a:r>
              <a:rPr lang="en-US" sz="1800" dirty="0">
                <a:hlinkClick r:id="rId7"/>
              </a:rPr>
              <a:t>/FirtinaC</a:t>
            </a:r>
            <a:endParaRPr lang="en-US" sz="1800" dirty="0"/>
          </a:p>
        </p:txBody>
      </p:sp>
    </p:spTree>
    <p:extLst>
      <p:ext uri="{BB962C8B-B14F-4D97-AF65-F5344CB8AC3E}">
        <p14:creationId xmlns:p14="http://schemas.microsoft.com/office/powerpoint/2010/main" val="3046254799"/>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0"/>
            <a:ext cx="9144000" cy="2744927"/>
          </a:xfrm>
          <a:prstGeom prst="rect">
            <a:avLst/>
          </a:prstGeom>
          <a:solidFill>
            <a:srgbClr val="03538C"/>
          </a:solidFill>
        </p:spPr>
        <p:txBody>
          <a:bodyPr anchor="ctr">
            <a:noAutofit/>
          </a:bodyPr>
          <a:lstStyle/>
          <a:p>
            <a:pPr algn="ctr">
              <a:lnSpc>
                <a:spcPct val="100000"/>
              </a:lnSpc>
              <a:spcAft>
                <a:spcPts val="400"/>
              </a:spcAft>
            </a:pPr>
            <a:br>
              <a:rPr lang="en-US" sz="7200" b="1" dirty="0">
                <a:solidFill>
                  <a:srgbClr val="FFFFFF"/>
                </a:solidFill>
                <a:latin typeface="Garamond" panose="02020404030301010803" pitchFamily="18" charset="0"/>
                <a:ea typeface="Tahoma" panose="020B0604030504040204" pitchFamily="34" charset="0"/>
                <a:cs typeface="Tahoma" panose="020B0604030504040204" pitchFamily="34" charset="0"/>
              </a:rPr>
            </a:b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endParaRPr lang="en-US" sz="3100" dirty="0">
              <a:solidFill>
                <a:schemeClr val="accent4">
                  <a:lumMod val="20000"/>
                  <a:lumOff val="80000"/>
                </a:schemeClr>
              </a:solidFill>
              <a:latin typeface="Garamond" panose="02020404030301010803" pitchFamily="18"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3"/>
          <a:srcRect l="15553" t="31836" r="15247" b="32270"/>
          <a:stretch/>
        </p:blipFill>
        <p:spPr>
          <a:xfrm>
            <a:off x="6496913" y="6231667"/>
            <a:ext cx="2550080" cy="483583"/>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08" y="6233823"/>
            <a:ext cx="2513673" cy="483583"/>
          </a:xfrm>
          <a:prstGeom prst="rect">
            <a:avLst/>
          </a:prstGeom>
        </p:spPr>
      </p:pic>
      <p:graphicFrame>
        <p:nvGraphicFramePr>
          <p:cNvPr id="3" name="Table 2">
            <a:extLst>
              <a:ext uri="{FF2B5EF4-FFF2-40B4-BE49-F238E27FC236}">
                <a16:creationId xmlns:a16="http://schemas.microsoft.com/office/drawing/2014/main" id="{DF421C9C-D40C-BC09-BED2-C9812AEE3902}"/>
              </a:ext>
            </a:extLst>
          </p:cNvPr>
          <p:cNvGraphicFramePr>
            <a:graphicFrameLocks noGrp="1"/>
          </p:cNvGraphicFramePr>
          <p:nvPr/>
        </p:nvGraphicFramePr>
        <p:xfrm>
          <a:off x="999394" y="3371219"/>
          <a:ext cx="7145213" cy="572649"/>
        </p:xfrm>
        <a:graphic>
          <a:graphicData uri="http://schemas.openxmlformats.org/drawingml/2006/table">
            <a:tbl>
              <a:tblPr firstRow="1" bandRow="1">
                <a:tableStyleId>{5C22544A-7EE6-4342-B048-85BDC9FD1C3A}</a:tableStyleId>
              </a:tblPr>
              <a:tblGrid>
                <a:gridCol w="2653293">
                  <a:extLst>
                    <a:ext uri="{9D8B030D-6E8A-4147-A177-3AD203B41FA5}">
                      <a16:colId xmlns:a16="http://schemas.microsoft.com/office/drawing/2014/main" val="3497997017"/>
                    </a:ext>
                  </a:extLst>
                </a:gridCol>
                <a:gridCol w="294587">
                  <a:extLst>
                    <a:ext uri="{9D8B030D-6E8A-4147-A177-3AD203B41FA5}">
                      <a16:colId xmlns:a16="http://schemas.microsoft.com/office/drawing/2014/main" val="3395077894"/>
                    </a:ext>
                  </a:extLst>
                </a:gridCol>
                <a:gridCol w="1775899">
                  <a:extLst>
                    <a:ext uri="{9D8B030D-6E8A-4147-A177-3AD203B41FA5}">
                      <a16:colId xmlns:a16="http://schemas.microsoft.com/office/drawing/2014/main" val="3302728439"/>
                    </a:ext>
                  </a:extLst>
                </a:gridCol>
                <a:gridCol w="294587">
                  <a:extLst>
                    <a:ext uri="{9D8B030D-6E8A-4147-A177-3AD203B41FA5}">
                      <a16:colId xmlns:a16="http://schemas.microsoft.com/office/drawing/2014/main" val="2466889090"/>
                    </a:ext>
                  </a:extLst>
                </a:gridCol>
                <a:gridCol w="2126847">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Nika Mansouri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Ghiasi</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Joel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Lindegger</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Gagandeep Singh</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
        <p:nvSpPr>
          <p:cNvPr id="28" name="TextBox 27">
            <a:extLst>
              <a:ext uri="{FF2B5EF4-FFF2-40B4-BE49-F238E27FC236}">
                <a16:creationId xmlns:a16="http://schemas.microsoft.com/office/drawing/2014/main" id="{67AA80A8-14BE-BA0A-6F6A-8839DECF2580}"/>
              </a:ext>
            </a:extLst>
          </p:cNvPr>
          <p:cNvSpPr txBox="1"/>
          <p:nvPr/>
        </p:nvSpPr>
        <p:spPr>
          <a:xfrm>
            <a:off x="3767132" y="-8256"/>
            <a:ext cx="16097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ISMB/ECCB 2023</a:t>
            </a:r>
          </a:p>
        </p:txBody>
      </p:sp>
      <p:grpSp>
        <p:nvGrpSpPr>
          <p:cNvPr id="34" name="Group 33">
            <a:extLst>
              <a:ext uri="{FF2B5EF4-FFF2-40B4-BE49-F238E27FC236}">
                <a16:creationId xmlns:a16="http://schemas.microsoft.com/office/drawing/2014/main" id="{7D4C8DCB-10F1-A17A-67B0-601802725021}"/>
              </a:ext>
            </a:extLst>
          </p:cNvPr>
          <p:cNvGrpSpPr/>
          <p:nvPr/>
        </p:nvGrpSpPr>
        <p:grpSpPr>
          <a:xfrm>
            <a:off x="0" y="224784"/>
            <a:ext cx="9144000" cy="2350337"/>
            <a:chOff x="697" y="993177"/>
            <a:chExt cx="9144000" cy="2350337"/>
          </a:xfrm>
        </p:grpSpPr>
        <p:sp>
          <p:nvSpPr>
            <p:cNvPr id="30" name="TextBox 29">
              <a:extLst>
                <a:ext uri="{FF2B5EF4-FFF2-40B4-BE49-F238E27FC236}">
                  <a16:creationId xmlns:a16="http://schemas.microsoft.com/office/drawing/2014/main" id="{AE6CEDCA-A9FC-517D-C13A-BA03CC0E187A}"/>
                </a:ext>
              </a:extLst>
            </p:cNvPr>
            <p:cNvSpPr txBox="1"/>
            <p:nvPr/>
          </p:nvSpPr>
          <p:spPr>
            <a:xfrm>
              <a:off x="697" y="2297074"/>
              <a:ext cx="9144000"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Enabling Fast and Accurate Real-Time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of Raw Nanopore Signals for Large Genomes</a:t>
              </a:r>
              <a:endParaRPr kumimoji="0" lang="en-CH"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A0792A2B-3FDA-18FF-5EC7-EDD5568F511E}"/>
                </a:ext>
              </a:extLst>
            </p:cNvPr>
            <p:cNvGrpSpPr/>
            <p:nvPr/>
          </p:nvGrpSpPr>
          <p:grpSpPr>
            <a:xfrm>
              <a:off x="1067498" y="993177"/>
              <a:ext cx="5427668" cy="1363580"/>
              <a:chOff x="695480" y="993177"/>
              <a:chExt cx="5427668" cy="1363580"/>
            </a:xfrm>
          </p:grpSpPr>
          <p:pic>
            <p:nvPicPr>
              <p:cNvPr id="4" name="Picture 3" descr="A picture containing graphics, font, screenshot, logo&#10;&#10;Description automatically generated">
                <a:extLst>
                  <a:ext uri="{FF2B5EF4-FFF2-40B4-BE49-F238E27FC236}">
                    <a16:creationId xmlns:a16="http://schemas.microsoft.com/office/drawing/2014/main" id="{CF661529-CC74-79A8-5AD3-7A5DD713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480" y="993177"/>
                <a:ext cx="1414800" cy="1363580"/>
              </a:xfrm>
              <a:prstGeom prst="rect">
                <a:avLst/>
              </a:prstGeom>
            </p:spPr>
          </p:pic>
          <p:sp>
            <p:nvSpPr>
              <p:cNvPr id="32" name="TextBox 31">
                <a:extLst>
                  <a:ext uri="{FF2B5EF4-FFF2-40B4-BE49-F238E27FC236}">
                    <a16:creationId xmlns:a16="http://schemas.microsoft.com/office/drawing/2014/main" id="{5889899D-0B1B-F595-8545-BAA8C33B20D9}"/>
                  </a:ext>
                </a:extLst>
              </p:cNvPr>
              <p:cNvSpPr txBox="1"/>
              <p:nvPr/>
            </p:nvSpPr>
            <p:spPr>
              <a:xfrm>
                <a:off x="2278210" y="1120969"/>
                <a:ext cx="3844938" cy="11079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RawHash</a:t>
                </a:r>
                <a:endParaRPr kumimoji="0" lang="en-CH" sz="7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566BDA0-37D8-4BD9-012E-1838239D1D54}"/>
              </a:ext>
            </a:extLst>
          </p:cNvPr>
          <p:cNvGrpSpPr/>
          <p:nvPr/>
        </p:nvGrpSpPr>
        <p:grpSpPr>
          <a:xfrm>
            <a:off x="5627179" y="4579729"/>
            <a:ext cx="1197765" cy="1528134"/>
            <a:chOff x="5404489" y="4677265"/>
            <a:chExt cx="1197765" cy="1528134"/>
          </a:xfrm>
        </p:grpSpPr>
        <p:pic>
          <p:nvPicPr>
            <p:cNvPr id="10" name="Picture 9">
              <a:extLst>
                <a:ext uri="{FF2B5EF4-FFF2-40B4-BE49-F238E27FC236}">
                  <a16:creationId xmlns:a16="http://schemas.microsoft.com/office/drawing/2014/main" id="{45E84D34-A227-83B0-75F7-5E4BEE36E235}"/>
                </a:ext>
              </a:extLst>
            </p:cNvPr>
            <p:cNvPicPr>
              <a:picLocks noChangeAspect="1"/>
            </p:cNvPicPr>
            <p:nvPr/>
          </p:nvPicPr>
          <p:blipFill rotWithShape="1">
            <a:blip r:embed="rId7">
              <a:extLst>
                <a:ext uri="{28A0092B-C50C-407E-A947-70E740481C1C}">
                  <a14:useLocalDpi xmlns:a14="http://schemas.microsoft.com/office/drawing/2010/main" val="0"/>
                </a:ext>
              </a:extLst>
            </a:blip>
            <a:srcRect l="10508" t="10562" r="10293" b="10407"/>
            <a:stretch/>
          </p:blipFill>
          <p:spPr>
            <a:xfrm>
              <a:off x="5404489" y="4677265"/>
              <a:ext cx="1197765" cy="1195200"/>
            </a:xfrm>
            <a:prstGeom prst="rect">
              <a:avLst/>
            </a:prstGeom>
          </p:spPr>
        </p:pic>
        <p:sp>
          <p:nvSpPr>
            <p:cNvPr id="12" name="Subtitle 2">
              <a:extLst>
                <a:ext uri="{FF2B5EF4-FFF2-40B4-BE49-F238E27FC236}">
                  <a16:creationId xmlns:a16="http://schemas.microsoft.com/office/drawing/2014/main" id="{19E58DE3-94D4-8A32-88E3-D47F4F12A325}"/>
                </a:ext>
              </a:extLst>
            </p:cNvPr>
            <p:cNvSpPr txBox="1">
              <a:spLocks/>
            </p:cNvSpPr>
            <p:nvPr/>
          </p:nvSpPr>
          <p:spPr>
            <a:xfrm>
              <a:off x="5591187"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8"/>
                </a:rPr>
                <a:t>Code</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pSp>
        <p:nvGrpSpPr>
          <p:cNvPr id="5" name="Group 4">
            <a:extLst>
              <a:ext uri="{FF2B5EF4-FFF2-40B4-BE49-F238E27FC236}">
                <a16:creationId xmlns:a16="http://schemas.microsoft.com/office/drawing/2014/main" id="{79E962C0-7CF6-0623-3E02-43C2D5B36759}"/>
              </a:ext>
            </a:extLst>
          </p:cNvPr>
          <p:cNvGrpSpPr/>
          <p:nvPr/>
        </p:nvGrpSpPr>
        <p:grpSpPr>
          <a:xfrm>
            <a:off x="2319858" y="4571519"/>
            <a:ext cx="1196697" cy="1528134"/>
            <a:chOff x="2853607" y="4677265"/>
            <a:chExt cx="1196697" cy="1528134"/>
          </a:xfrm>
        </p:grpSpPr>
        <p:pic>
          <p:nvPicPr>
            <p:cNvPr id="37" name="Picture 36">
              <a:extLst>
                <a:ext uri="{FF2B5EF4-FFF2-40B4-BE49-F238E27FC236}">
                  <a16:creationId xmlns:a16="http://schemas.microsoft.com/office/drawing/2014/main" id="{CE562348-D740-4404-A0B2-2C87A6C5E5E2}"/>
                </a:ext>
              </a:extLst>
            </p:cNvPr>
            <p:cNvPicPr>
              <a:picLocks noChangeAspect="1"/>
            </p:cNvPicPr>
            <p:nvPr/>
          </p:nvPicPr>
          <p:blipFill rotWithShape="1">
            <a:blip r:embed="rId9">
              <a:extLst>
                <a:ext uri="{28A0092B-C50C-407E-A947-70E740481C1C}">
                  <a14:useLocalDpi xmlns:a14="http://schemas.microsoft.com/office/drawing/2010/main" val="0"/>
                </a:ext>
              </a:extLst>
            </a:blip>
            <a:srcRect t="107" b="107"/>
            <a:stretch/>
          </p:blipFill>
          <p:spPr>
            <a:xfrm>
              <a:off x="2853607" y="4677265"/>
              <a:ext cx="1196697" cy="1194134"/>
            </a:xfrm>
            <a:prstGeom prst="rect">
              <a:avLst/>
            </a:prstGeom>
          </p:spPr>
        </p:pic>
        <p:sp>
          <p:nvSpPr>
            <p:cNvPr id="38" name="Subtitle 2">
              <a:extLst>
                <a:ext uri="{FF2B5EF4-FFF2-40B4-BE49-F238E27FC236}">
                  <a16:creationId xmlns:a16="http://schemas.microsoft.com/office/drawing/2014/main" id="{CD77DCB3-AC56-C955-4B3B-317EC426F573}"/>
                </a:ext>
              </a:extLst>
            </p:cNvPr>
            <p:cNvSpPr txBox="1">
              <a:spLocks/>
            </p:cNvSpPr>
            <p:nvPr/>
          </p:nvSpPr>
          <p:spPr>
            <a:xfrm>
              <a:off x="3039771"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10"/>
                </a:rPr>
                <a:t>Paper</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aphicFrame>
        <p:nvGraphicFramePr>
          <p:cNvPr id="8" name="Table 7">
            <a:extLst>
              <a:ext uri="{FF2B5EF4-FFF2-40B4-BE49-F238E27FC236}">
                <a16:creationId xmlns:a16="http://schemas.microsoft.com/office/drawing/2014/main" id="{ACFDCBDA-DA09-842D-E50F-2C8529B389D7}"/>
              </a:ext>
            </a:extLst>
          </p:cNvPr>
          <p:cNvGraphicFramePr>
            <a:graphicFrameLocks noGrp="1"/>
          </p:cNvGraphicFramePr>
          <p:nvPr/>
        </p:nvGraphicFramePr>
        <p:xfrm>
          <a:off x="3581752" y="2882011"/>
          <a:ext cx="1980497" cy="572649"/>
        </p:xfrm>
        <a:graphic>
          <a:graphicData uri="http://schemas.openxmlformats.org/drawingml/2006/table">
            <a:tbl>
              <a:tblPr firstRow="1" bandRow="1">
                <a:tableStyleId>{5C22544A-7EE6-4342-B048-85BDC9FD1C3A}</a:tableStyleId>
              </a:tblPr>
              <a:tblGrid>
                <a:gridCol w="1980497">
                  <a:extLst>
                    <a:ext uri="{9D8B030D-6E8A-4147-A177-3AD203B41FA5}">
                      <a16:colId xmlns:a16="http://schemas.microsoft.com/office/drawing/2014/main" val="858436982"/>
                    </a:ext>
                  </a:extLst>
                </a:gridCol>
              </a:tblGrid>
              <a:tr h="572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Can Firtina</a:t>
                      </a:r>
                      <a:endParaRPr lang="en-US" sz="2200" u="none" dirty="0">
                        <a:solidFill>
                          <a:schemeClr val="tx1"/>
                        </a:solidFill>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graphicFrame>
        <p:nvGraphicFramePr>
          <p:cNvPr id="11" name="Table 10">
            <a:extLst>
              <a:ext uri="{FF2B5EF4-FFF2-40B4-BE49-F238E27FC236}">
                <a16:creationId xmlns:a16="http://schemas.microsoft.com/office/drawing/2014/main" id="{B1FEBFD5-D529-9B9C-34BB-066964BFB6DE}"/>
              </a:ext>
            </a:extLst>
          </p:cNvPr>
          <p:cNvGraphicFramePr>
            <a:graphicFrameLocks noGrp="1"/>
          </p:cNvGraphicFramePr>
          <p:nvPr/>
        </p:nvGraphicFramePr>
        <p:xfrm>
          <a:off x="1155417" y="3860426"/>
          <a:ext cx="6833166" cy="572649"/>
        </p:xfrm>
        <a:graphic>
          <a:graphicData uri="http://schemas.openxmlformats.org/drawingml/2006/table">
            <a:tbl>
              <a:tblPr firstRow="1" bandRow="1">
                <a:tableStyleId>{5C22544A-7EE6-4342-B048-85BDC9FD1C3A}</a:tableStyleId>
              </a:tblPr>
              <a:tblGrid>
                <a:gridCol w="2537418">
                  <a:extLst>
                    <a:ext uri="{9D8B030D-6E8A-4147-A177-3AD203B41FA5}">
                      <a16:colId xmlns:a16="http://schemas.microsoft.com/office/drawing/2014/main" val="3497997017"/>
                    </a:ext>
                  </a:extLst>
                </a:gridCol>
                <a:gridCol w="281722">
                  <a:extLst>
                    <a:ext uri="{9D8B030D-6E8A-4147-A177-3AD203B41FA5}">
                      <a16:colId xmlns:a16="http://schemas.microsoft.com/office/drawing/2014/main" val="3395077894"/>
                    </a:ext>
                  </a:extLst>
                </a:gridCol>
                <a:gridCol w="1698341">
                  <a:extLst>
                    <a:ext uri="{9D8B030D-6E8A-4147-A177-3AD203B41FA5}">
                      <a16:colId xmlns:a16="http://schemas.microsoft.com/office/drawing/2014/main" val="3302728439"/>
                    </a:ext>
                  </a:extLst>
                </a:gridCol>
                <a:gridCol w="281722">
                  <a:extLst>
                    <a:ext uri="{9D8B030D-6E8A-4147-A177-3AD203B41FA5}">
                      <a16:colId xmlns:a16="http://schemas.microsoft.com/office/drawing/2014/main" val="2466889090"/>
                    </a:ext>
                  </a:extLst>
                </a:gridCol>
                <a:gridCol w="2033963">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Meryem</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Banu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Cavlak</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Haiyu</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Mao</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Onur</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Mutlu</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Tree>
    <p:extLst>
      <p:ext uri="{BB962C8B-B14F-4D97-AF65-F5344CB8AC3E}">
        <p14:creationId xmlns:p14="http://schemas.microsoft.com/office/powerpoint/2010/main" val="1683023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79563"/>
            <a:ext cx="8798061" cy="770467"/>
          </a:xfrm>
        </p:spPr>
        <p:txBody>
          <a:bodyPr/>
          <a:lstStyle/>
          <a:p>
            <a:r>
              <a:rPr lang="en-US" sz="4000" dirty="0">
                <a:latin typeface="Garamond" panose="02020404030301010803" pitchFamily="18" charset="0"/>
              </a:rPr>
              <a:t>Executive Summary</a:t>
            </a:r>
            <a:endParaRPr lang="en-US" sz="4000" b="1"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13E1AA69-4242-DD0C-C9D4-1F3C7424870A}"/>
                  </a:ext>
                </a:extLst>
              </p:cNvPr>
              <p:cNvSpPr/>
              <p:nvPr/>
            </p:nvSpPr>
            <p:spPr>
              <a:xfrm>
                <a:off x="123935" y="4967415"/>
                <a:ext cx="8889356" cy="1277046"/>
              </a:xfrm>
              <a:prstGeom prst="roundRect">
                <a:avLst>
                  <a:gd name="adj" fmla="val 8525"/>
                </a:avLst>
              </a:prstGeom>
              <a:solidFill>
                <a:srgbClr val="EDE8F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Key Results: </a:t>
                </a:r>
                <a:r>
                  <a:rPr kumimoji="0" lang="en-US" sz="17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Across 3 use cases and 5 genomes of varying sizes, RawHash provides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25.8</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and 3.4</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compared to two state-of-the-art works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1.14</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 2.13</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more accurate mapping results</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for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large genomes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Sequence Until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reduces the sequencing time and cost by 15</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endPar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ounded Rectangle 3">
                <a:extLst>
                  <a:ext uri="{FF2B5EF4-FFF2-40B4-BE49-F238E27FC236}">
                    <a16:creationId xmlns:a16="http://schemas.microsoft.com/office/drawing/2014/main" id="{13E1AA69-4242-DD0C-C9D4-1F3C7424870A}"/>
                  </a:ext>
                </a:extLst>
              </p:cNvPr>
              <p:cNvSpPr>
                <a:spLocks noRot="1" noChangeAspect="1" noMove="1" noResize="1" noEditPoints="1" noAdjustHandles="1" noChangeArrowheads="1" noChangeShapeType="1" noTextEdit="1"/>
              </p:cNvSpPr>
              <p:nvPr/>
            </p:nvSpPr>
            <p:spPr>
              <a:xfrm>
                <a:off x="123935" y="4967415"/>
                <a:ext cx="8889356" cy="1277046"/>
              </a:xfrm>
              <a:prstGeom prst="roundRect">
                <a:avLst>
                  <a:gd name="adj" fmla="val 8525"/>
                </a:avLst>
              </a:prstGeom>
              <a:blipFill>
                <a:blip r:embed="rId4"/>
                <a:stretch>
                  <a:fillRect/>
                </a:stretch>
              </a:blipFill>
              <a:ln w="31750">
                <a:solidFill>
                  <a:srgbClr val="7030A0"/>
                </a:solidFill>
              </a:ln>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D682D31A-61E6-C8C5-4981-C10F8932AE47}"/>
              </a:ext>
            </a:extLst>
          </p:cNvPr>
          <p:cNvSpPr/>
          <p:nvPr/>
        </p:nvSpPr>
        <p:spPr>
          <a:xfrm>
            <a:off x="123935" y="2828445"/>
            <a:ext cx="8889356" cy="1799448"/>
          </a:xfrm>
          <a:prstGeom prst="roundRect">
            <a:avLst>
              <a:gd name="adj" fmla="val 6307"/>
            </a:avLst>
          </a:prstGeom>
          <a:solidFill>
            <a:srgbClr val="E2F0DA"/>
          </a:solidFill>
          <a:ln w="31750">
            <a:solidFill>
              <a:srgbClr val="2A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Key Contributions: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first hash-based mechanism</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that can quickly and accurately analyze raw nanopore signals for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large genomes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700" b="1" i="1"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The novel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technique can accurately and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dynamically stop</a:t>
            </a:r>
            <a:b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entire sequencing of all reads at once</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if further sequencing is not necessary</a:t>
            </a:r>
          </a:p>
        </p:txBody>
      </p:sp>
      <p:sp>
        <p:nvSpPr>
          <p:cNvPr id="6" name="Rounded Rectangle 5">
            <a:extLst>
              <a:ext uri="{FF2B5EF4-FFF2-40B4-BE49-F238E27FC236}">
                <a16:creationId xmlns:a16="http://schemas.microsoft.com/office/drawing/2014/main" id="{C04D6B46-651A-7DD5-B3F9-677DF276BEA8}"/>
              </a:ext>
            </a:extLst>
          </p:cNvPr>
          <p:cNvSpPr/>
          <p:nvPr/>
        </p:nvSpPr>
        <p:spPr>
          <a:xfrm>
            <a:off x="127322" y="1949615"/>
            <a:ext cx="8889356" cy="539309"/>
          </a:xfrm>
          <a:prstGeom prst="roundRect">
            <a:avLst>
              <a:gd name="adj" fmla="val 21007"/>
            </a:avLst>
          </a:prstGeom>
          <a:solidFill>
            <a:srgbClr val="DFEEF9"/>
          </a:solidFill>
          <a:ln w="317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Goal:</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Enable </a:t>
            </a: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fast</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accurate</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real-time analysis of raw signals for </a:t>
            </a: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large genomes</a:t>
            </a:r>
          </a:p>
        </p:txBody>
      </p:sp>
      <p:sp>
        <p:nvSpPr>
          <p:cNvPr id="8" name="Rounded Rectangle 7">
            <a:extLst>
              <a:ext uri="{FF2B5EF4-FFF2-40B4-BE49-F238E27FC236}">
                <a16:creationId xmlns:a16="http://schemas.microsoft.com/office/drawing/2014/main" id="{DCB91E6E-939E-F7A7-0787-9C16FF98F281}"/>
              </a:ext>
            </a:extLst>
          </p:cNvPr>
          <p:cNvSpPr/>
          <p:nvPr/>
        </p:nvSpPr>
        <p:spPr>
          <a:xfrm>
            <a:off x="123935" y="690904"/>
            <a:ext cx="8889356" cy="919190"/>
          </a:xfrm>
          <a:prstGeom prst="roundRect">
            <a:avLst>
              <a:gd name="adj" fmla="val 13951"/>
            </a:avLst>
          </a:prstGeom>
          <a:solidFill>
            <a:srgbClr val="FBE5D6"/>
          </a:solidFill>
          <a:ln w="31750">
            <a:solidFill>
              <a:srgbClr val="C00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17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Real-time analysis of nanopore raw signals is </a:t>
            </a: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inaccurate </a:t>
            </a:r>
            <a:r>
              <a:rPr kumimoji="0" lang="en-US" sz="17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inefficient for large genomes</a:t>
            </a:r>
          </a:p>
        </p:txBody>
      </p:sp>
    </p:spTree>
    <p:custDataLst>
      <p:tags r:id="rId1"/>
    </p:custDataLst>
    <p:extLst>
      <p:ext uri="{BB962C8B-B14F-4D97-AF65-F5344CB8AC3E}">
        <p14:creationId xmlns:p14="http://schemas.microsoft.com/office/powerpoint/2010/main" val="28961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Existing Solutions</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400376" y="5232477"/>
            <a:ext cx="3968944" cy="937887"/>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power-hungry</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computational requirements</a:t>
            </a:r>
          </a:p>
        </p:txBody>
      </p:sp>
      <p:grpSp>
        <p:nvGrpSpPr>
          <p:cNvPr id="5" name="Group 4">
            <a:extLst>
              <a:ext uri="{FF2B5EF4-FFF2-40B4-BE49-F238E27FC236}">
                <a16:creationId xmlns:a16="http://schemas.microsoft.com/office/drawing/2014/main" id="{F4241C86-A9A1-8D28-AFC1-81D8BD643CAB}"/>
              </a:ext>
            </a:extLst>
          </p:cNvPr>
          <p:cNvGrpSpPr/>
          <p:nvPr/>
        </p:nvGrpSpPr>
        <p:grpSpPr>
          <a:xfrm>
            <a:off x="533907" y="1812703"/>
            <a:ext cx="3701882" cy="1914115"/>
            <a:chOff x="316680" y="1741404"/>
            <a:chExt cx="3701882" cy="1914115"/>
          </a:xfrm>
        </p:grpSpPr>
        <p:grpSp>
          <p:nvGrpSpPr>
            <p:cNvPr id="32" name="Group 31">
              <a:extLst>
                <a:ext uri="{FF2B5EF4-FFF2-40B4-BE49-F238E27FC236}">
                  <a16:creationId xmlns:a16="http://schemas.microsoft.com/office/drawing/2014/main" id="{9EB82939-CFF5-B12F-8F24-A5B7A4AD9B79}"/>
                </a:ext>
              </a:extLst>
            </p:cNvPr>
            <p:cNvGrpSpPr/>
            <p:nvPr/>
          </p:nvGrpSpPr>
          <p:grpSpPr>
            <a:xfrm>
              <a:off x="316680" y="1741404"/>
              <a:ext cx="3701882" cy="1914115"/>
              <a:chOff x="6503695" y="2429852"/>
              <a:chExt cx="1955771" cy="1914115"/>
            </a:xfrm>
          </p:grpSpPr>
          <p:sp>
            <p:nvSpPr>
              <p:cNvPr id="33" name="Rounded Rectangle 32">
                <a:extLst>
                  <a:ext uri="{FF2B5EF4-FFF2-40B4-BE49-F238E27FC236}">
                    <a16:creationId xmlns:a16="http://schemas.microsoft.com/office/drawing/2014/main" id="{7E228DA5-E20D-1D8B-02C5-E762CC50168E}"/>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7B19553A-F1BE-A886-22C5-2D2A2E795A89}"/>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38" name="Group 37">
              <a:extLst>
                <a:ext uri="{FF2B5EF4-FFF2-40B4-BE49-F238E27FC236}">
                  <a16:creationId xmlns:a16="http://schemas.microsoft.com/office/drawing/2014/main" id="{7635E915-A328-33BE-A9F9-243D40F81E7A}"/>
                </a:ext>
              </a:extLst>
            </p:cNvPr>
            <p:cNvGrpSpPr/>
            <p:nvPr/>
          </p:nvGrpSpPr>
          <p:grpSpPr>
            <a:xfrm>
              <a:off x="604315" y="2436831"/>
              <a:ext cx="1150167" cy="1053894"/>
              <a:chOff x="4952816" y="3595606"/>
              <a:chExt cx="1739285" cy="1739285"/>
            </a:xfrm>
          </p:grpSpPr>
          <p:pic>
            <p:nvPicPr>
              <p:cNvPr id="40" name="Picture 39">
                <a:extLst>
                  <a:ext uri="{FF2B5EF4-FFF2-40B4-BE49-F238E27FC236}">
                    <a16:creationId xmlns:a16="http://schemas.microsoft.com/office/drawing/2014/main" id="{F54CBB70-EC16-0EEE-3A8F-21D8EB317BCF}"/>
                  </a:ext>
                </a:extLst>
              </p:cNvPr>
              <p:cNvPicPr>
                <a:picLocks noChangeAspect="1"/>
              </p:cNvPicPr>
              <p:nvPr/>
            </p:nvPicPr>
            <p:blipFill>
              <a:blip r:embed="rId4"/>
              <a:stretch>
                <a:fillRect/>
              </a:stretch>
            </p:blipFill>
            <p:spPr>
              <a:xfrm>
                <a:off x="4952816" y="3595606"/>
                <a:ext cx="1739285" cy="1739285"/>
              </a:xfrm>
              <a:prstGeom prst="rect">
                <a:avLst/>
              </a:prstGeom>
            </p:spPr>
          </p:pic>
          <p:pic>
            <p:nvPicPr>
              <p:cNvPr id="41" name="Picture 40">
                <a:extLst>
                  <a:ext uri="{FF2B5EF4-FFF2-40B4-BE49-F238E27FC236}">
                    <a16:creationId xmlns:a16="http://schemas.microsoft.com/office/drawing/2014/main" id="{61C123A6-0F01-61BC-58DB-B88E0BA71CBB}"/>
                  </a:ext>
                </a:extLst>
              </p:cNvPr>
              <p:cNvPicPr>
                <a:picLocks noChangeAspect="1"/>
              </p:cNvPicPr>
              <p:nvPr/>
            </p:nvPicPr>
            <p:blipFill>
              <a:blip r:embed="rId5"/>
              <a:stretch>
                <a:fillRect/>
              </a:stretch>
            </p:blipFill>
            <p:spPr>
              <a:xfrm>
                <a:off x="5477210" y="4041888"/>
                <a:ext cx="675617" cy="675617"/>
              </a:xfrm>
              <a:prstGeom prst="rect">
                <a:avLst/>
              </a:prstGeom>
            </p:spPr>
          </p:pic>
        </p:grpSp>
        <p:sp>
          <p:nvSpPr>
            <p:cNvPr id="39" name="Rounded Rectangle 38">
              <a:extLst>
                <a:ext uri="{FF2B5EF4-FFF2-40B4-BE49-F238E27FC236}">
                  <a16:creationId xmlns:a16="http://schemas.microsoft.com/office/drawing/2014/main" id="{C6F26833-5A61-BA79-35D2-C57CAA358387}"/>
                </a:ext>
              </a:extLst>
            </p:cNvPr>
            <p:cNvSpPr/>
            <p:nvPr/>
          </p:nvSpPr>
          <p:spPr>
            <a:xfrm>
              <a:off x="450762" y="2428018"/>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D5182F67-7EA5-8865-C928-6937FC227B62}"/>
                </a:ext>
              </a:extLst>
            </p:cNvPr>
            <p:cNvSpPr/>
            <p:nvPr/>
          </p:nvSpPr>
          <p:spPr>
            <a:xfrm>
              <a:off x="447313" y="2223955"/>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Basecalling</a:t>
              </a:r>
            </a:p>
          </p:txBody>
        </p:sp>
        <p:grpSp>
          <p:nvGrpSpPr>
            <p:cNvPr id="42" name="Group 41">
              <a:extLst>
                <a:ext uri="{FF2B5EF4-FFF2-40B4-BE49-F238E27FC236}">
                  <a16:creationId xmlns:a16="http://schemas.microsoft.com/office/drawing/2014/main" id="{8C1DA9C0-A4CC-D65A-018B-0EDA0073AE5C}"/>
                </a:ext>
              </a:extLst>
            </p:cNvPr>
            <p:cNvGrpSpPr/>
            <p:nvPr/>
          </p:nvGrpSpPr>
          <p:grpSpPr>
            <a:xfrm>
              <a:off x="2823652" y="2839166"/>
              <a:ext cx="696567" cy="158400"/>
              <a:chOff x="7812635" y="2228753"/>
              <a:chExt cx="696567" cy="158400"/>
            </a:xfrm>
            <a:solidFill>
              <a:srgbClr val="7030A0"/>
            </a:solidFill>
          </p:grpSpPr>
          <p:sp>
            <p:nvSpPr>
              <p:cNvPr id="43" name="Rectangle 42">
                <a:extLst>
                  <a:ext uri="{FF2B5EF4-FFF2-40B4-BE49-F238E27FC236}">
                    <a16:creationId xmlns:a16="http://schemas.microsoft.com/office/drawing/2014/main" id="{8F27E1DD-A288-B050-F86E-F76BBCA5D1A0}"/>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057A20F-9EDC-76DB-F001-683A3F1527B5}"/>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C7438BD-6F57-6A5E-FCFC-5B9513A9D07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0857B67-1DEB-3322-D272-513593E954F3}"/>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4887C28-97BA-B6CE-EFA3-FDA1B6433C99}"/>
                </a:ext>
              </a:extLst>
            </p:cNvPr>
            <p:cNvGrpSpPr/>
            <p:nvPr/>
          </p:nvGrpSpPr>
          <p:grpSpPr>
            <a:xfrm>
              <a:off x="2439850" y="2223955"/>
              <a:ext cx="1460722" cy="1275584"/>
              <a:chOff x="7437977" y="2253316"/>
              <a:chExt cx="1460722" cy="1275584"/>
            </a:xfrm>
          </p:grpSpPr>
          <p:grpSp>
            <p:nvGrpSpPr>
              <p:cNvPr id="48" name="Group 47">
                <a:extLst>
                  <a:ext uri="{FF2B5EF4-FFF2-40B4-BE49-F238E27FC236}">
                    <a16:creationId xmlns:a16="http://schemas.microsoft.com/office/drawing/2014/main" id="{41EBFB85-032C-9831-2E51-A38C35846370}"/>
                  </a:ext>
                </a:extLst>
              </p:cNvPr>
              <p:cNvGrpSpPr/>
              <p:nvPr/>
            </p:nvGrpSpPr>
            <p:grpSpPr>
              <a:xfrm>
                <a:off x="7441426" y="2457379"/>
                <a:ext cx="1457273" cy="1071521"/>
                <a:chOff x="7441426" y="2457379"/>
                <a:chExt cx="1457273" cy="1071521"/>
              </a:xfrm>
            </p:grpSpPr>
            <p:pic>
              <p:nvPicPr>
                <p:cNvPr id="50" name="Picture 49">
                  <a:extLst>
                    <a:ext uri="{FF2B5EF4-FFF2-40B4-BE49-F238E27FC236}">
                      <a16:creationId xmlns:a16="http://schemas.microsoft.com/office/drawing/2014/main" id="{DF594446-2FC0-590D-63ED-E1F36ACBCBDE}"/>
                    </a:ext>
                  </a:extLst>
                </p:cNvPr>
                <p:cNvPicPr>
                  <a:picLocks noChangeAspect="1"/>
                </p:cNvPicPr>
                <p:nvPr/>
              </p:nvPicPr>
              <p:blipFill>
                <a:blip r:embed="rId4"/>
                <a:stretch>
                  <a:fillRect/>
                </a:stretch>
              </p:blipFill>
              <p:spPr>
                <a:xfrm>
                  <a:off x="7594979" y="2466192"/>
                  <a:ext cx="1150167" cy="1053894"/>
                </a:xfrm>
                <a:prstGeom prst="rect">
                  <a:avLst/>
                </a:prstGeom>
              </p:spPr>
            </p:pic>
            <p:sp>
              <p:nvSpPr>
                <p:cNvPr id="51" name="Rounded Rectangle 50">
                  <a:extLst>
                    <a:ext uri="{FF2B5EF4-FFF2-40B4-BE49-F238E27FC236}">
                      <a16:creationId xmlns:a16="http://schemas.microsoft.com/office/drawing/2014/main" id="{DFE9335A-1944-A431-CE94-ECFCCE1F2382}"/>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Rounded Rectangle 48">
                <a:extLst>
                  <a:ext uri="{FF2B5EF4-FFF2-40B4-BE49-F238E27FC236}">
                    <a16:creationId xmlns:a16="http://schemas.microsoft.com/office/drawing/2014/main" id="{CDED2C1B-4565-B49E-F576-1BF888FE715D}"/>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Read Mapping</a:t>
                </a:r>
              </a:p>
            </p:txBody>
          </p:sp>
        </p:grpSp>
        <p:sp>
          <p:nvSpPr>
            <p:cNvPr id="52" name="Striped Right Arrow 51">
              <a:extLst>
                <a:ext uri="{FF2B5EF4-FFF2-40B4-BE49-F238E27FC236}">
                  <a16:creationId xmlns:a16="http://schemas.microsoft.com/office/drawing/2014/main" id="{9B86B4BD-CA15-6A15-440F-25585818F52E}"/>
                </a:ext>
              </a:extLst>
            </p:cNvPr>
            <p:cNvSpPr/>
            <p:nvPr/>
          </p:nvSpPr>
          <p:spPr>
            <a:xfrm>
              <a:off x="1981282" y="2752555"/>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grpSp>
        <p:nvGrpSpPr>
          <p:cNvPr id="10" name="Group 9">
            <a:extLst>
              <a:ext uri="{FF2B5EF4-FFF2-40B4-BE49-F238E27FC236}">
                <a16:creationId xmlns:a16="http://schemas.microsoft.com/office/drawing/2014/main" id="{5A8C5350-7C6F-3C1C-7436-1FBC43D342D2}"/>
              </a:ext>
            </a:extLst>
          </p:cNvPr>
          <p:cNvGrpSpPr/>
          <p:nvPr/>
        </p:nvGrpSpPr>
        <p:grpSpPr>
          <a:xfrm>
            <a:off x="5693866" y="1812703"/>
            <a:ext cx="2476550" cy="1914115"/>
            <a:chOff x="6018418" y="1873484"/>
            <a:chExt cx="2476550" cy="1914115"/>
          </a:xfrm>
        </p:grpSpPr>
        <p:grpSp>
          <p:nvGrpSpPr>
            <p:cNvPr id="62" name="Group 61">
              <a:extLst>
                <a:ext uri="{FF2B5EF4-FFF2-40B4-BE49-F238E27FC236}">
                  <a16:creationId xmlns:a16="http://schemas.microsoft.com/office/drawing/2014/main" id="{81D2ACA9-ED45-5967-48B0-54349046159A}"/>
                </a:ext>
              </a:extLst>
            </p:cNvPr>
            <p:cNvGrpSpPr/>
            <p:nvPr/>
          </p:nvGrpSpPr>
          <p:grpSpPr>
            <a:xfrm>
              <a:off x="6018418" y="1873484"/>
              <a:ext cx="2476550" cy="1914115"/>
              <a:chOff x="6503695" y="2429852"/>
              <a:chExt cx="1955771" cy="1914115"/>
            </a:xfrm>
          </p:grpSpPr>
          <p:sp>
            <p:nvSpPr>
              <p:cNvPr id="63" name="Rounded Rectangle 62">
                <a:extLst>
                  <a:ext uri="{FF2B5EF4-FFF2-40B4-BE49-F238E27FC236}">
                    <a16:creationId xmlns:a16="http://schemas.microsoft.com/office/drawing/2014/main" id="{E06F7861-2861-FB2A-34D8-032BF183A572}"/>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ounded Rectangle 63">
                <a:extLst>
                  <a:ext uri="{FF2B5EF4-FFF2-40B4-BE49-F238E27FC236}">
                    <a16:creationId xmlns:a16="http://schemas.microsoft.com/office/drawing/2014/main" id="{182B8E7C-1BC8-E4EC-B5F9-6ACD35914203}"/>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9" name="Group 8">
              <a:extLst>
                <a:ext uri="{FF2B5EF4-FFF2-40B4-BE49-F238E27FC236}">
                  <a16:creationId xmlns:a16="http://schemas.microsoft.com/office/drawing/2014/main" id="{9179777C-3F27-664C-D72F-3A88E84EC3AB}"/>
                </a:ext>
              </a:extLst>
            </p:cNvPr>
            <p:cNvGrpSpPr/>
            <p:nvPr/>
          </p:nvGrpSpPr>
          <p:grpSpPr>
            <a:xfrm>
              <a:off x="6256392" y="2342599"/>
              <a:ext cx="2000603" cy="1275584"/>
              <a:chOff x="6265941" y="2342599"/>
              <a:chExt cx="2000603" cy="1275584"/>
            </a:xfrm>
          </p:grpSpPr>
          <p:pic>
            <p:nvPicPr>
              <p:cNvPr id="60" name="Picture 59">
                <a:extLst>
                  <a:ext uri="{FF2B5EF4-FFF2-40B4-BE49-F238E27FC236}">
                    <a16:creationId xmlns:a16="http://schemas.microsoft.com/office/drawing/2014/main" id="{7CE1BBF7-7E4B-ACEA-6650-372C46A4AC0E}"/>
                  </a:ext>
                </a:extLst>
              </p:cNvPr>
              <p:cNvPicPr>
                <a:picLocks noChangeAspect="1"/>
              </p:cNvPicPr>
              <p:nvPr/>
            </p:nvPicPr>
            <p:blipFill>
              <a:blip r:embed="rId4"/>
              <a:stretch>
                <a:fillRect/>
              </a:stretch>
            </p:blipFill>
            <p:spPr>
              <a:xfrm>
                <a:off x="6692884" y="2555475"/>
                <a:ext cx="1150167" cy="1053894"/>
              </a:xfrm>
              <a:prstGeom prst="rect">
                <a:avLst/>
              </a:prstGeom>
            </p:spPr>
          </p:pic>
          <p:sp>
            <p:nvSpPr>
              <p:cNvPr id="61" name="Rounded Rectangle 60">
                <a:extLst>
                  <a:ext uri="{FF2B5EF4-FFF2-40B4-BE49-F238E27FC236}">
                    <a16:creationId xmlns:a16="http://schemas.microsoft.com/office/drawing/2014/main" id="{FBF365ED-0D97-0606-C5B3-F93ECC647019}"/>
                  </a:ext>
                </a:extLst>
              </p:cNvPr>
              <p:cNvSpPr/>
              <p:nvPr/>
            </p:nvSpPr>
            <p:spPr>
              <a:xfrm>
                <a:off x="6269391" y="2546662"/>
                <a:ext cx="199715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ounded Rectangle 58">
                <a:extLst>
                  <a:ext uri="{FF2B5EF4-FFF2-40B4-BE49-F238E27FC236}">
                    <a16:creationId xmlns:a16="http://schemas.microsoft.com/office/drawing/2014/main" id="{72DE89DE-B41A-52ED-1491-3A048CB6F599}"/>
                  </a:ext>
                </a:extLst>
              </p:cNvPr>
              <p:cNvSpPr/>
              <p:nvPr/>
            </p:nvSpPr>
            <p:spPr>
              <a:xfrm>
                <a:off x="6265941" y="2342599"/>
                <a:ext cx="2000603"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Mapping Raw Signals</a:t>
                </a:r>
              </a:p>
            </p:txBody>
          </p:sp>
          <p:grpSp>
            <p:nvGrpSpPr>
              <p:cNvPr id="73" name="Group 72">
                <a:extLst>
                  <a:ext uri="{FF2B5EF4-FFF2-40B4-BE49-F238E27FC236}">
                    <a16:creationId xmlns:a16="http://schemas.microsoft.com/office/drawing/2014/main" id="{DACA2D4C-3FAB-A1B7-B28A-C6B4682087AB}"/>
                  </a:ext>
                </a:extLst>
              </p:cNvPr>
              <p:cNvGrpSpPr/>
              <p:nvPr/>
            </p:nvGrpSpPr>
            <p:grpSpPr>
              <a:xfrm>
                <a:off x="6928904" y="2834004"/>
                <a:ext cx="678127" cy="396518"/>
                <a:chOff x="9402239" y="2567260"/>
                <a:chExt cx="678127" cy="396518"/>
              </a:xfrm>
            </p:grpSpPr>
            <p:pic>
              <p:nvPicPr>
                <p:cNvPr id="71" name="Graphic 70" descr="Heartbeat with solid fill">
                  <a:extLst>
                    <a:ext uri="{FF2B5EF4-FFF2-40B4-BE49-F238E27FC236}">
                      <a16:creationId xmlns:a16="http://schemas.microsoft.com/office/drawing/2014/main" id="{F3120C1F-1E7E-1A9E-ABF0-B2FAAD084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2239" y="2567260"/>
                  <a:ext cx="396518" cy="396518"/>
                </a:xfrm>
                <a:prstGeom prst="rect">
                  <a:avLst/>
                </a:prstGeom>
              </p:spPr>
            </p:pic>
            <p:pic>
              <p:nvPicPr>
                <p:cNvPr id="72" name="Graphic 71" descr="Heartbeat with solid fill">
                  <a:extLst>
                    <a:ext uri="{FF2B5EF4-FFF2-40B4-BE49-F238E27FC236}">
                      <a16:creationId xmlns:a16="http://schemas.microsoft.com/office/drawing/2014/main" id="{D8E30878-C36F-1A4A-A341-B4B92F7B9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83848" y="2567260"/>
                  <a:ext cx="396518" cy="396518"/>
                </a:xfrm>
                <a:prstGeom prst="rect">
                  <a:avLst/>
                </a:prstGeom>
              </p:spPr>
            </p:pic>
          </p:grpSp>
        </p:grpSp>
      </p:grpSp>
      <p:cxnSp>
        <p:nvCxnSpPr>
          <p:cNvPr id="75" name="Straight Connector 74">
            <a:extLst>
              <a:ext uri="{FF2B5EF4-FFF2-40B4-BE49-F238E27FC236}">
                <a16:creationId xmlns:a16="http://schemas.microsoft.com/office/drawing/2014/main" id="{31B9001B-BD58-D4E8-259F-70818E383544}"/>
              </a:ext>
            </a:extLst>
          </p:cNvPr>
          <p:cNvCxnSpPr>
            <a:cxnSpLocks/>
          </p:cNvCxnSpPr>
          <p:nvPr/>
        </p:nvCxnSpPr>
        <p:spPr>
          <a:xfrm>
            <a:off x="4720283" y="852412"/>
            <a:ext cx="0" cy="592744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614B72-8523-2481-4EDA-00341C7A73A9}"/>
              </a:ext>
            </a:extLst>
          </p:cNvPr>
          <p:cNvSpPr>
            <a:spLocks noGrp="1"/>
          </p:cNvSpPr>
          <p:nvPr>
            <p:ph idx="1"/>
          </p:nvPr>
        </p:nvSpPr>
        <p:spPr>
          <a:xfrm>
            <a:off x="1" y="852412"/>
            <a:ext cx="4720282" cy="813565"/>
          </a:xfrm>
        </p:spPr>
        <p:txBody>
          <a:bodyPr lIns="91440" tIns="45720" rIns="91440" bIns="45720" anchor="t">
            <a:noAutofit/>
          </a:bodyPr>
          <a:lstStyle/>
          <a:p>
            <a:pPr marL="457200" indent="-457200">
              <a:lnSpc>
                <a:spcPct val="100000"/>
              </a:lnSpc>
              <a:spcBef>
                <a:spcPts val="400"/>
              </a:spcBef>
              <a:buClr>
                <a:schemeClr val="tx1"/>
              </a:buClr>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Deep neural networks (</a:t>
            </a:r>
            <a:r>
              <a:rPr lang="en-US" sz="2200" b="1" dirty="0">
                <a:latin typeface="Tahoma" panose="020B0604030504040204" pitchFamily="34" charset="0"/>
                <a:ea typeface="Tahoma" panose="020B0604030504040204" pitchFamily="34" charset="0"/>
                <a:cs typeface="Tahoma" panose="020B0604030504040204" pitchFamily="34" charset="0"/>
              </a:rPr>
              <a:t>DNNs</a:t>
            </a:r>
            <a:r>
              <a:rPr lang="en-US" sz="2200" dirty="0">
                <a:latin typeface="Tahoma" panose="020B0604030504040204" pitchFamily="34" charset="0"/>
                <a:ea typeface="Tahoma" panose="020B0604030504040204" pitchFamily="34" charset="0"/>
                <a:cs typeface="Tahoma" panose="020B0604030504040204" pitchFamily="34" charset="0"/>
              </a:rPr>
              <a:t>) for translating </a:t>
            </a:r>
            <a:r>
              <a:rPr lang="en-US" sz="2200" b="1" dirty="0">
                <a:solidFill>
                  <a:schemeClr val="accent2"/>
                </a:solidFill>
                <a:latin typeface="Tahoma" panose="020B0604030504040204" pitchFamily="34" charset="0"/>
                <a:ea typeface="Tahoma" panose="020B0604030504040204" pitchFamily="34" charset="0"/>
                <a:cs typeface="Tahoma" panose="020B0604030504040204" pitchFamily="34" charset="0"/>
              </a:rPr>
              <a:t>signals</a:t>
            </a:r>
            <a:r>
              <a:rPr lang="en-US" sz="2200" dirty="0">
                <a:latin typeface="Tahoma" panose="020B0604030504040204" pitchFamily="34" charset="0"/>
                <a:ea typeface="Tahoma" panose="020B0604030504040204" pitchFamily="34" charset="0"/>
                <a:cs typeface="Tahoma" panose="020B0604030504040204" pitchFamily="34" charset="0"/>
              </a:rPr>
              <a:t> to </a:t>
            </a:r>
            <a:r>
              <a:rPr lang="en-US" sz="2200" b="1" dirty="0">
                <a:solidFill>
                  <a:srgbClr val="7030A0"/>
                </a:solidFill>
                <a:latin typeface="Tahoma" panose="020B0604030504040204" pitchFamily="34" charset="0"/>
                <a:ea typeface="Tahoma" panose="020B0604030504040204" pitchFamily="34" charset="0"/>
                <a:cs typeface="Tahoma" panose="020B0604030504040204" pitchFamily="34" charset="0"/>
              </a:rPr>
              <a:t>bases</a:t>
            </a:r>
          </a:p>
        </p:txBody>
      </p:sp>
      <p:sp>
        <p:nvSpPr>
          <p:cNvPr id="6" name="TextBox 5">
            <a:extLst>
              <a:ext uri="{FF2B5EF4-FFF2-40B4-BE49-F238E27FC236}">
                <a16:creationId xmlns:a16="http://schemas.microsoft.com/office/drawing/2014/main" id="{ADB76C91-D044-B1C3-3FF8-F180568A117A}"/>
              </a:ext>
            </a:extLst>
          </p:cNvPr>
          <p:cNvSpPr txBox="1"/>
          <p:nvPr/>
        </p:nvSpPr>
        <p:spPr>
          <a:xfrm>
            <a:off x="400376" y="4056423"/>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Less noisy analysis from basecalled sequences</a:t>
            </a:r>
          </a:p>
        </p:txBody>
      </p:sp>
      <p:sp>
        <p:nvSpPr>
          <p:cNvPr id="8" name="Content Placeholder 2">
            <a:extLst>
              <a:ext uri="{FF2B5EF4-FFF2-40B4-BE49-F238E27FC236}">
                <a16:creationId xmlns:a16="http://schemas.microsoft.com/office/drawing/2014/main" id="{A4406537-29C3-33AE-6B01-2A594D7C6417}"/>
              </a:ext>
            </a:extLst>
          </p:cNvPr>
          <p:cNvSpPr txBox="1">
            <a:spLocks/>
          </p:cNvSpPr>
          <p:nvPr/>
        </p:nvSpPr>
        <p:spPr>
          <a:xfrm>
            <a:off x="4720284" y="852412"/>
            <a:ext cx="4423715" cy="813565"/>
          </a:xfrm>
          <a:prstGeom prst="rect">
            <a:avLst/>
          </a:prstGeom>
        </p:spPr>
        <p:txBody>
          <a:bodyPr lIns="91440" tIns="45720" rIns="91440" bIns="45720" anchor="t">
            <a:noAutofit/>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400"/>
              </a:spcBef>
              <a:spcAft>
                <a:spcPts val="0"/>
              </a:spcAft>
              <a:buClr>
                <a:prstClr val="black"/>
              </a:buClr>
              <a:buSzTx/>
              <a:buFont typeface="+mj-lt"/>
              <a:buAutoNum type="arabicPeriod" startAt="2"/>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a:t>
            </a:r>
            <a:r>
              <a:rPr kumimoji="0" lang="en-US" sz="22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signals</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to reference genomes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without</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basecalling</a:t>
            </a:r>
            <a:endParaRPr kumimoji="0" lang="en-US" sz="2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09733DE-930C-CBA0-9519-BC9016C2AE54}"/>
              </a:ext>
            </a:extLst>
          </p:cNvPr>
          <p:cNvSpPr txBox="1"/>
          <p:nvPr/>
        </p:nvSpPr>
        <p:spPr>
          <a:xfrm>
            <a:off x="4947669" y="5232477"/>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Efficient analysis with better scalability and portability</a:t>
            </a:r>
          </a:p>
        </p:txBody>
      </p:sp>
      <p:sp>
        <p:nvSpPr>
          <p:cNvPr id="12" name="TextBox 11">
            <a:extLst>
              <a:ext uri="{FF2B5EF4-FFF2-40B4-BE49-F238E27FC236}">
                <a16:creationId xmlns:a16="http://schemas.microsoft.com/office/drawing/2014/main" id="{908ACD71-5D8B-AAC0-1AFE-D90FF508E6C7}"/>
              </a:ext>
            </a:extLst>
          </p:cNvPr>
          <p:cNvSpPr txBox="1"/>
          <p:nvPr/>
        </p:nvSpPr>
        <p:spPr>
          <a:xfrm>
            <a:off x="4947669" y="4056423"/>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signals contain richer information than bases</a:t>
            </a:r>
          </a:p>
        </p:txBody>
      </p:sp>
    </p:spTree>
    <p:custDataLst>
      <p:tags r:id="rId1"/>
    </p:custDataLst>
    <p:extLst>
      <p:ext uri="{BB962C8B-B14F-4D97-AF65-F5344CB8AC3E}">
        <p14:creationId xmlns:p14="http://schemas.microsoft.com/office/powerpoint/2010/main" val="27205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6" grpId="0" animBg="1"/>
      <p:bldP spid="8" grpId="0"/>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The Problem – Mapping Raw Signals</a:t>
            </a:r>
            <a:endParaRPr lang="en-US" sz="3400" b="1" dirty="0">
              <a:latin typeface="Garamond" panose="02020404030301010803" pitchFamily="18" charset="0"/>
            </a:endParaRPr>
          </a:p>
        </p:txBody>
      </p:sp>
      <p:grpSp>
        <p:nvGrpSpPr>
          <p:cNvPr id="26" name="Group 25">
            <a:extLst>
              <a:ext uri="{FF2B5EF4-FFF2-40B4-BE49-F238E27FC236}">
                <a16:creationId xmlns:a16="http://schemas.microsoft.com/office/drawing/2014/main" id="{AA4888BC-53F1-8A29-DB74-755EF7C37D9E}"/>
              </a:ext>
            </a:extLst>
          </p:cNvPr>
          <p:cNvGrpSpPr/>
          <p:nvPr/>
        </p:nvGrpSpPr>
        <p:grpSpPr>
          <a:xfrm>
            <a:off x="3942923" y="1273411"/>
            <a:ext cx="1254273" cy="396518"/>
            <a:chOff x="851037" y="1870572"/>
            <a:chExt cx="1254273" cy="396518"/>
          </a:xfrm>
        </p:grpSpPr>
        <p:grpSp>
          <p:nvGrpSpPr>
            <p:cNvPr id="9" name="Group 8">
              <a:extLst>
                <a:ext uri="{FF2B5EF4-FFF2-40B4-BE49-F238E27FC236}">
                  <a16:creationId xmlns:a16="http://schemas.microsoft.com/office/drawing/2014/main" id="{88D9635D-6E9E-DCC1-017D-7A7119651F06}"/>
                </a:ext>
              </a:extLst>
            </p:cNvPr>
            <p:cNvGrpSpPr/>
            <p:nvPr/>
          </p:nvGrpSpPr>
          <p:grpSpPr>
            <a:xfrm>
              <a:off x="851037" y="1870572"/>
              <a:ext cx="678127" cy="396518"/>
              <a:chOff x="9402239" y="2567260"/>
              <a:chExt cx="678127" cy="396518"/>
            </a:xfrm>
          </p:grpSpPr>
          <p:pic>
            <p:nvPicPr>
              <p:cNvPr id="10" name="Graphic 9" descr="Heartbeat with solid fill">
                <a:extLst>
                  <a:ext uri="{FF2B5EF4-FFF2-40B4-BE49-F238E27FC236}">
                    <a16:creationId xmlns:a16="http://schemas.microsoft.com/office/drawing/2014/main" id="{DDA5BCE8-CBF9-48C8-F4BA-0DBD9D00B2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1" name="Graphic 10" descr="Heartbeat with solid fill">
                <a:extLst>
                  <a:ext uri="{FF2B5EF4-FFF2-40B4-BE49-F238E27FC236}">
                    <a16:creationId xmlns:a16="http://schemas.microsoft.com/office/drawing/2014/main" id="{BCF6C818-989A-0C24-92BD-432DA06B3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8" name="Group 17">
              <a:extLst>
                <a:ext uri="{FF2B5EF4-FFF2-40B4-BE49-F238E27FC236}">
                  <a16:creationId xmlns:a16="http://schemas.microsoft.com/office/drawing/2014/main" id="{79B2C6DE-3374-F866-793D-8E84703C79DF}"/>
                </a:ext>
              </a:extLst>
            </p:cNvPr>
            <p:cNvGrpSpPr/>
            <p:nvPr/>
          </p:nvGrpSpPr>
          <p:grpSpPr>
            <a:xfrm>
              <a:off x="1427183" y="1870572"/>
              <a:ext cx="678127" cy="396518"/>
              <a:chOff x="9402239" y="2567260"/>
              <a:chExt cx="678127" cy="396518"/>
            </a:xfrm>
          </p:grpSpPr>
          <p:pic>
            <p:nvPicPr>
              <p:cNvPr id="19" name="Graphic 18" descr="Heartbeat with solid fill">
                <a:extLst>
                  <a:ext uri="{FF2B5EF4-FFF2-40B4-BE49-F238E27FC236}">
                    <a16:creationId xmlns:a16="http://schemas.microsoft.com/office/drawing/2014/main" id="{CF823995-BC2D-5E7A-EB38-5E033A4CE3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0" name="Graphic 19" descr="Heartbeat with solid fill">
                <a:extLst>
                  <a:ext uri="{FF2B5EF4-FFF2-40B4-BE49-F238E27FC236}">
                    <a16:creationId xmlns:a16="http://schemas.microsoft.com/office/drawing/2014/main" id="{0354F414-2DA7-20CA-9609-1D0B27ACEA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4" name="Rounded Rectangle 23">
            <a:extLst>
              <a:ext uri="{FF2B5EF4-FFF2-40B4-BE49-F238E27FC236}">
                <a16:creationId xmlns:a16="http://schemas.microsoft.com/office/drawing/2014/main" id="{9F883E72-5993-D469-2F41-5B5182CF1454}"/>
              </a:ext>
            </a:extLst>
          </p:cNvPr>
          <p:cNvSpPr/>
          <p:nvPr/>
        </p:nvSpPr>
        <p:spPr>
          <a:xfrm>
            <a:off x="3643210" y="1184954"/>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74F3C93B-34DF-E52B-0C82-BBDA1822BB7B}"/>
              </a:ext>
            </a:extLst>
          </p:cNvPr>
          <p:cNvSpPr/>
          <p:nvPr/>
        </p:nvSpPr>
        <p:spPr>
          <a:xfrm>
            <a:off x="3639332" y="876438"/>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04916781-B50E-7653-001F-5F457D51FBF8}"/>
              </a:ext>
            </a:extLst>
          </p:cNvPr>
          <p:cNvSpPr/>
          <p:nvPr/>
        </p:nvSpPr>
        <p:spPr>
          <a:xfrm>
            <a:off x="156378" y="2477193"/>
            <a:ext cx="3001961"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Small Reference Genome</a:t>
            </a:r>
            <a:endParaRPr kumimoji="0" lang="en-CH" sz="18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818D9268-D019-64C6-25BC-85A3E719EEA6}"/>
              </a:ext>
            </a:extLst>
          </p:cNvPr>
          <p:cNvSpPr/>
          <p:nvPr/>
        </p:nvSpPr>
        <p:spPr>
          <a:xfrm>
            <a:off x="3506641" y="2477193"/>
            <a:ext cx="5432764"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Large Reference Genome (Human)</a:t>
            </a:r>
          </a:p>
        </p:txBody>
      </p:sp>
      <p:cxnSp>
        <p:nvCxnSpPr>
          <p:cNvPr id="33" name="Straight Arrow Connector 32">
            <a:extLst>
              <a:ext uri="{FF2B5EF4-FFF2-40B4-BE49-F238E27FC236}">
                <a16:creationId xmlns:a16="http://schemas.microsoft.com/office/drawing/2014/main" id="{6C2CDD36-C513-84F8-428E-2120EDEB9C4C}"/>
              </a:ext>
            </a:extLst>
          </p:cNvPr>
          <p:cNvCxnSpPr>
            <a:cxnSpLocks/>
            <a:stCxn id="10" idx="1"/>
          </p:cNvCxnSpPr>
          <p:nvPr/>
        </p:nvCxnSpPr>
        <p:spPr>
          <a:xfrm flipH="1">
            <a:off x="503434" y="1471670"/>
            <a:ext cx="3439489"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6222269-14E0-52D8-1179-8FF4CB0A5E92}"/>
              </a:ext>
            </a:extLst>
          </p:cNvPr>
          <p:cNvCxnSpPr>
            <a:cxnSpLocks/>
            <a:stCxn id="10" idx="1"/>
          </p:cNvCxnSpPr>
          <p:nvPr/>
        </p:nvCxnSpPr>
        <p:spPr>
          <a:xfrm flipH="1">
            <a:off x="2250040" y="1471670"/>
            <a:ext cx="1692883"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77B65C8-F687-0989-3E5F-9C8331757439}"/>
              </a:ext>
            </a:extLst>
          </p:cNvPr>
          <p:cNvCxnSpPr>
            <a:cxnSpLocks/>
            <a:stCxn id="20" idx="3"/>
          </p:cNvCxnSpPr>
          <p:nvPr/>
        </p:nvCxnSpPr>
        <p:spPr>
          <a:xfrm>
            <a:off x="5197196" y="1471670"/>
            <a:ext cx="3556386"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7C12BC1-9B76-4757-2DA3-ABF31455BEB8}"/>
              </a:ext>
            </a:extLst>
          </p:cNvPr>
          <p:cNvCxnSpPr>
            <a:cxnSpLocks/>
            <a:stCxn id="20" idx="3"/>
          </p:cNvCxnSpPr>
          <p:nvPr/>
        </p:nvCxnSpPr>
        <p:spPr>
          <a:xfrm>
            <a:off x="5197196" y="1471670"/>
            <a:ext cx="2117203"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E798B4F-95A0-81A8-5D5D-606593CF36ED}"/>
              </a:ext>
            </a:extLst>
          </p:cNvPr>
          <p:cNvCxnSpPr>
            <a:cxnSpLocks/>
            <a:stCxn id="20" idx="3"/>
            <a:endCxn id="29" idx="0"/>
          </p:cNvCxnSpPr>
          <p:nvPr/>
        </p:nvCxnSpPr>
        <p:spPr>
          <a:xfrm>
            <a:off x="5197196" y="1471670"/>
            <a:ext cx="102582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2367C08-00F7-D616-4E71-C7EB1ED83400}"/>
              </a:ext>
            </a:extLst>
          </p:cNvPr>
          <p:cNvCxnSpPr>
            <a:cxnSpLocks/>
            <a:stCxn id="20" idx="3"/>
          </p:cNvCxnSpPr>
          <p:nvPr/>
        </p:nvCxnSpPr>
        <p:spPr>
          <a:xfrm flipH="1">
            <a:off x="5062859" y="1471670"/>
            <a:ext cx="13433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E69A92F-317A-234C-3FA5-438147CD7D2D}"/>
              </a:ext>
            </a:extLst>
          </p:cNvPr>
          <p:cNvCxnSpPr>
            <a:cxnSpLocks/>
            <a:stCxn id="20" idx="3"/>
          </p:cNvCxnSpPr>
          <p:nvPr/>
        </p:nvCxnSpPr>
        <p:spPr>
          <a:xfrm flipH="1">
            <a:off x="3885467" y="1471670"/>
            <a:ext cx="1311729"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CC5382B-2B62-B738-8744-794A47975015}"/>
              </a:ext>
            </a:extLst>
          </p:cNvPr>
          <p:cNvSpPr txBox="1"/>
          <p:nvPr/>
        </p:nvSpPr>
        <p:spPr>
          <a:xfrm>
            <a:off x="156379" y="3160303"/>
            <a:ext cx="3001960" cy="770400"/>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Fewer candidate regions in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genomes</a:t>
            </a:r>
          </a:p>
        </p:txBody>
      </p:sp>
      <p:sp>
        <p:nvSpPr>
          <p:cNvPr id="67" name="TextBox 66">
            <a:extLst>
              <a:ext uri="{FF2B5EF4-FFF2-40B4-BE49-F238E27FC236}">
                <a16:creationId xmlns:a16="http://schemas.microsoft.com/office/drawing/2014/main" id="{8BD32B26-4A32-F15C-6D2E-CCED6A0ACEE7}"/>
              </a:ext>
            </a:extLst>
          </p:cNvPr>
          <p:cNvSpPr txBox="1"/>
          <p:nvPr/>
        </p:nvSpPr>
        <p:spPr>
          <a:xfrm>
            <a:off x="156378" y="4449171"/>
            <a:ext cx="3001959"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2" name="TextBox 71">
            <a:extLst>
              <a:ext uri="{FF2B5EF4-FFF2-40B4-BE49-F238E27FC236}">
                <a16:creationId xmlns:a16="http://schemas.microsoft.com/office/drawing/2014/main" id="{1CF27DF5-E13F-6520-65EB-0F8E5232C445}"/>
              </a:ext>
            </a:extLst>
          </p:cNvPr>
          <p:cNvSpPr txBox="1"/>
          <p:nvPr/>
        </p:nvSpPr>
        <p:spPr>
          <a:xfrm>
            <a:off x="156379" y="5581783"/>
            <a:ext cx="3001958"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High throughput</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id="{091BE19D-84B5-6CCE-A7B1-FB3884E1CA1E}"/>
              </a:ext>
            </a:extLst>
          </p:cNvPr>
          <p:cNvSpPr txBox="1"/>
          <p:nvPr/>
        </p:nvSpPr>
        <p:spPr>
          <a:xfrm>
            <a:off x="3458424" y="3160303"/>
            <a:ext cx="5529198" cy="770400"/>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Substantially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number of regions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check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 read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the genome size increases</a:t>
            </a:r>
          </a:p>
        </p:txBody>
      </p:sp>
      <p:sp>
        <p:nvSpPr>
          <p:cNvPr id="91" name="TextBox 90">
            <a:extLst>
              <a:ext uri="{FF2B5EF4-FFF2-40B4-BE49-F238E27FC236}">
                <a16:creationId xmlns:a16="http://schemas.microsoft.com/office/drawing/2014/main" id="{20679322-17D0-550E-8949-F3887DE27CFB}"/>
              </a:ext>
            </a:extLst>
          </p:cNvPr>
          <p:cNvSpPr txBox="1"/>
          <p:nvPr/>
        </p:nvSpPr>
        <p:spPr>
          <a:xfrm>
            <a:off x="3458425" y="4294154"/>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Probabilistic mechanisms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in</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p>
        </p:txBody>
      </p:sp>
      <p:sp>
        <p:nvSpPr>
          <p:cNvPr id="94" name="TextBox 93">
            <a:extLst>
              <a:ext uri="{FF2B5EF4-FFF2-40B4-BE49-F238E27FC236}">
                <a16:creationId xmlns:a16="http://schemas.microsoft.com/office/drawing/2014/main" id="{34F186D9-5435-E93F-112C-F35F74E943B4}"/>
              </a:ext>
            </a:extLst>
          </p:cNvPr>
          <p:cNvSpPr txBox="1"/>
          <p:nvPr/>
        </p:nvSpPr>
        <p:spPr>
          <a:xfrm>
            <a:off x="3458425" y="5426766"/>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Distance calculation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reduced throughput</a:t>
            </a:r>
          </a:p>
        </p:txBody>
      </p:sp>
    </p:spTree>
    <p:custDataLst>
      <p:tags r:id="rId1"/>
    </p:custDataLst>
    <p:extLst>
      <p:ext uri="{BB962C8B-B14F-4D97-AF65-F5344CB8AC3E}">
        <p14:creationId xmlns:p14="http://schemas.microsoft.com/office/powerpoint/2010/main" val="346493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72" grpId="0" animBg="1"/>
      <p:bldP spid="74" grpId="0" animBg="1"/>
      <p:bldP spid="91" grpId="0" animBg="1"/>
      <p:bldP spid="9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The Problem – Mapping Raw Signals</a:t>
            </a:r>
            <a:endParaRPr lang="en-US" sz="3400" b="1" dirty="0">
              <a:latin typeface="Garamond" panose="02020404030301010803" pitchFamily="18" charset="0"/>
            </a:endParaRPr>
          </a:p>
        </p:txBody>
      </p:sp>
      <p:grpSp>
        <p:nvGrpSpPr>
          <p:cNvPr id="26" name="Group 25">
            <a:extLst>
              <a:ext uri="{FF2B5EF4-FFF2-40B4-BE49-F238E27FC236}">
                <a16:creationId xmlns:a16="http://schemas.microsoft.com/office/drawing/2014/main" id="{AA4888BC-53F1-8A29-DB74-755EF7C37D9E}"/>
              </a:ext>
            </a:extLst>
          </p:cNvPr>
          <p:cNvGrpSpPr/>
          <p:nvPr/>
        </p:nvGrpSpPr>
        <p:grpSpPr>
          <a:xfrm>
            <a:off x="3942923" y="1273411"/>
            <a:ext cx="1254273" cy="396518"/>
            <a:chOff x="851037" y="1870572"/>
            <a:chExt cx="1254273" cy="396518"/>
          </a:xfrm>
        </p:grpSpPr>
        <p:grpSp>
          <p:nvGrpSpPr>
            <p:cNvPr id="9" name="Group 8">
              <a:extLst>
                <a:ext uri="{FF2B5EF4-FFF2-40B4-BE49-F238E27FC236}">
                  <a16:creationId xmlns:a16="http://schemas.microsoft.com/office/drawing/2014/main" id="{88D9635D-6E9E-DCC1-017D-7A7119651F06}"/>
                </a:ext>
              </a:extLst>
            </p:cNvPr>
            <p:cNvGrpSpPr/>
            <p:nvPr/>
          </p:nvGrpSpPr>
          <p:grpSpPr>
            <a:xfrm>
              <a:off x="851037" y="1870572"/>
              <a:ext cx="678127" cy="396518"/>
              <a:chOff x="9402239" y="2567260"/>
              <a:chExt cx="678127" cy="396518"/>
            </a:xfrm>
          </p:grpSpPr>
          <p:pic>
            <p:nvPicPr>
              <p:cNvPr id="10" name="Graphic 9" descr="Heartbeat with solid fill">
                <a:extLst>
                  <a:ext uri="{FF2B5EF4-FFF2-40B4-BE49-F238E27FC236}">
                    <a16:creationId xmlns:a16="http://schemas.microsoft.com/office/drawing/2014/main" id="{DDA5BCE8-CBF9-48C8-F4BA-0DBD9D00B2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1" name="Graphic 10" descr="Heartbeat with solid fill">
                <a:extLst>
                  <a:ext uri="{FF2B5EF4-FFF2-40B4-BE49-F238E27FC236}">
                    <a16:creationId xmlns:a16="http://schemas.microsoft.com/office/drawing/2014/main" id="{BCF6C818-989A-0C24-92BD-432DA06B3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8" name="Group 17">
              <a:extLst>
                <a:ext uri="{FF2B5EF4-FFF2-40B4-BE49-F238E27FC236}">
                  <a16:creationId xmlns:a16="http://schemas.microsoft.com/office/drawing/2014/main" id="{79B2C6DE-3374-F866-793D-8E84703C79DF}"/>
                </a:ext>
              </a:extLst>
            </p:cNvPr>
            <p:cNvGrpSpPr/>
            <p:nvPr/>
          </p:nvGrpSpPr>
          <p:grpSpPr>
            <a:xfrm>
              <a:off x="1427183" y="1870572"/>
              <a:ext cx="678127" cy="396518"/>
              <a:chOff x="9402239" y="2567260"/>
              <a:chExt cx="678127" cy="396518"/>
            </a:xfrm>
          </p:grpSpPr>
          <p:pic>
            <p:nvPicPr>
              <p:cNvPr id="19" name="Graphic 18" descr="Heartbeat with solid fill">
                <a:extLst>
                  <a:ext uri="{FF2B5EF4-FFF2-40B4-BE49-F238E27FC236}">
                    <a16:creationId xmlns:a16="http://schemas.microsoft.com/office/drawing/2014/main" id="{CF823995-BC2D-5E7A-EB38-5E033A4CE3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0" name="Graphic 19" descr="Heartbeat with solid fill">
                <a:extLst>
                  <a:ext uri="{FF2B5EF4-FFF2-40B4-BE49-F238E27FC236}">
                    <a16:creationId xmlns:a16="http://schemas.microsoft.com/office/drawing/2014/main" id="{0354F414-2DA7-20CA-9609-1D0B27ACEA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4" name="Rounded Rectangle 23">
            <a:extLst>
              <a:ext uri="{FF2B5EF4-FFF2-40B4-BE49-F238E27FC236}">
                <a16:creationId xmlns:a16="http://schemas.microsoft.com/office/drawing/2014/main" id="{9F883E72-5993-D469-2F41-5B5182CF1454}"/>
              </a:ext>
            </a:extLst>
          </p:cNvPr>
          <p:cNvSpPr/>
          <p:nvPr/>
        </p:nvSpPr>
        <p:spPr>
          <a:xfrm>
            <a:off x="3643210" y="1184954"/>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74F3C93B-34DF-E52B-0C82-BBDA1822BB7B}"/>
              </a:ext>
            </a:extLst>
          </p:cNvPr>
          <p:cNvSpPr/>
          <p:nvPr/>
        </p:nvSpPr>
        <p:spPr>
          <a:xfrm>
            <a:off x="3639332" y="876438"/>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04916781-B50E-7653-001F-5F457D51FBF8}"/>
              </a:ext>
            </a:extLst>
          </p:cNvPr>
          <p:cNvSpPr/>
          <p:nvPr/>
        </p:nvSpPr>
        <p:spPr>
          <a:xfrm>
            <a:off x="156378" y="2477193"/>
            <a:ext cx="3001961"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Small Reference Genome</a:t>
            </a:r>
            <a:endParaRPr kumimoji="0" lang="en-CH" sz="18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818D9268-D019-64C6-25BC-85A3E719EEA6}"/>
              </a:ext>
            </a:extLst>
          </p:cNvPr>
          <p:cNvSpPr/>
          <p:nvPr/>
        </p:nvSpPr>
        <p:spPr>
          <a:xfrm>
            <a:off x="3506641" y="2477193"/>
            <a:ext cx="5432764"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Large Reference Genome (Human)</a:t>
            </a:r>
          </a:p>
        </p:txBody>
      </p:sp>
      <p:cxnSp>
        <p:nvCxnSpPr>
          <p:cNvPr id="33" name="Straight Arrow Connector 32">
            <a:extLst>
              <a:ext uri="{FF2B5EF4-FFF2-40B4-BE49-F238E27FC236}">
                <a16:creationId xmlns:a16="http://schemas.microsoft.com/office/drawing/2014/main" id="{6C2CDD36-C513-84F8-428E-2120EDEB9C4C}"/>
              </a:ext>
            </a:extLst>
          </p:cNvPr>
          <p:cNvCxnSpPr>
            <a:cxnSpLocks/>
            <a:stCxn id="10" idx="1"/>
          </p:cNvCxnSpPr>
          <p:nvPr/>
        </p:nvCxnSpPr>
        <p:spPr>
          <a:xfrm flipH="1">
            <a:off x="503434" y="1471670"/>
            <a:ext cx="3439489"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6222269-14E0-52D8-1179-8FF4CB0A5E92}"/>
              </a:ext>
            </a:extLst>
          </p:cNvPr>
          <p:cNvCxnSpPr>
            <a:cxnSpLocks/>
            <a:stCxn id="10" idx="1"/>
          </p:cNvCxnSpPr>
          <p:nvPr/>
        </p:nvCxnSpPr>
        <p:spPr>
          <a:xfrm flipH="1">
            <a:off x="2250040" y="1471670"/>
            <a:ext cx="1692883"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77B65C8-F687-0989-3E5F-9C8331757439}"/>
              </a:ext>
            </a:extLst>
          </p:cNvPr>
          <p:cNvCxnSpPr>
            <a:cxnSpLocks/>
            <a:stCxn id="20" idx="3"/>
          </p:cNvCxnSpPr>
          <p:nvPr/>
        </p:nvCxnSpPr>
        <p:spPr>
          <a:xfrm>
            <a:off x="5197196" y="1471670"/>
            <a:ext cx="3556386"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7C12BC1-9B76-4757-2DA3-ABF31455BEB8}"/>
              </a:ext>
            </a:extLst>
          </p:cNvPr>
          <p:cNvCxnSpPr>
            <a:cxnSpLocks/>
            <a:stCxn id="20" idx="3"/>
          </p:cNvCxnSpPr>
          <p:nvPr/>
        </p:nvCxnSpPr>
        <p:spPr>
          <a:xfrm>
            <a:off x="5197196" y="1471670"/>
            <a:ext cx="2117203"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E798B4F-95A0-81A8-5D5D-606593CF36ED}"/>
              </a:ext>
            </a:extLst>
          </p:cNvPr>
          <p:cNvCxnSpPr>
            <a:cxnSpLocks/>
            <a:stCxn id="20" idx="3"/>
            <a:endCxn id="29" idx="0"/>
          </p:cNvCxnSpPr>
          <p:nvPr/>
        </p:nvCxnSpPr>
        <p:spPr>
          <a:xfrm>
            <a:off x="5197196" y="1471670"/>
            <a:ext cx="102582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2367C08-00F7-D616-4E71-C7EB1ED83400}"/>
              </a:ext>
            </a:extLst>
          </p:cNvPr>
          <p:cNvCxnSpPr>
            <a:cxnSpLocks/>
            <a:stCxn id="20" idx="3"/>
          </p:cNvCxnSpPr>
          <p:nvPr/>
        </p:nvCxnSpPr>
        <p:spPr>
          <a:xfrm flipH="1">
            <a:off x="5062859" y="1471670"/>
            <a:ext cx="13433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E69A92F-317A-234C-3FA5-438147CD7D2D}"/>
              </a:ext>
            </a:extLst>
          </p:cNvPr>
          <p:cNvCxnSpPr>
            <a:cxnSpLocks/>
            <a:stCxn id="20" idx="3"/>
          </p:cNvCxnSpPr>
          <p:nvPr/>
        </p:nvCxnSpPr>
        <p:spPr>
          <a:xfrm flipH="1">
            <a:off x="3885467" y="1471670"/>
            <a:ext cx="1311729"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CC5382B-2B62-B738-8744-794A47975015}"/>
              </a:ext>
            </a:extLst>
          </p:cNvPr>
          <p:cNvSpPr txBox="1"/>
          <p:nvPr/>
        </p:nvSpPr>
        <p:spPr>
          <a:xfrm>
            <a:off x="156379" y="3160303"/>
            <a:ext cx="3001960" cy="770400"/>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Fewer candidate regions in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genomes</a:t>
            </a:r>
          </a:p>
        </p:txBody>
      </p:sp>
      <p:sp>
        <p:nvSpPr>
          <p:cNvPr id="67" name="TextBox 66">
            <a:extLst>
              <a:ext uri="{FF2B5EF4-FFF2-40B4-BE49-F238E27FC236}">
                <a16:creationId xmlns:a16="http://schemas.microsoft.com/office/drawing/2014/main" id="{8BD32B26-4A32-F15C-6D2E-CCED6A0ACEE7}"/>
              </a:ext>
            </a:extLst>
          </p:cNvPr>
          <p:cNvSpPr txBox="1"/>
          <p:nvPr/>
        </p:nvSpPr>
        <p:spPr>
          <a:xfrm>
            <a:off x="156378" y="4449171"/>
            <a:ext cx="3001959"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2" name="TextBox 71">
            <a:extLst>
              <a:ext uri="{FF2B5EF4-FFF2-40B4-BE49-F238E27FC236}">
                <a16:creationId xmlns:a16="http://schemas.microsoft.com/office/drawing/2014/main" id="{1CF27DF5-E13F-6520-65EB-0F8E5232C445}"/>
              </a:ext>
            </a:extLst>
          </p:cNvPr>
          <p:cNvSpPr txBox="1"/>
          <p:nvPr/>
        </p:nvSpPr>
        <p:spPr>
          <a:xfrm>
            <a:off x="156379" y="5581783"/>
            <a:ext cx="3001958"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High throughput</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id="{091BE19D-84B5-6CCE-A7B1-FB3884E1CA1E}"/>
              </a:ext>
            </a:extLst>
          </p:cNvPr>
          <p:cNvSpPr txBox="1"/>
          <p:nvPr/>
        </p:nvSpPr>
        <p:spPr>
          <a:xfrm>
            <a:off x="3458424" y="3160303"/>
            <a:ext cx="5529198" cy="770400"/>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Substantially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number of regions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check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 read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the genome size increases</a:t>
            </a:r>
          </a:p>
        </p:txBody>
      </p:sp>
      <p:sp>
        <p:nvSpPr>
          <p:cNvPr id="91" name="TextBox 90">
            <a:extLst>
              <a:ext uri="{FF2B5EF4-FFF2-40B4-BE49-F238E27FC236}">
                <a16:creationId xmlns:a16="http://schemas.microsoft.com/office/drawing/2014/main" id="{20679322-17D0-550E-8949-F3887DE27CFB}"/>
              </a:ext>
            </a:extLst>
          </p:cNvPr>
          <p:cNvSpPr txBox="1"/>
          <p:nvPr/>
        </p:nvSpPr>
        <p:spPr>
          <a:xfrm>
            <a:off x="3458425" y="4294154"/>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Probabilistic mechanisms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in</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p>
        </p:txBody>
      </p:sp>
      <p:sp>
        <p:nvSpPr>
          <p:cNvPr id="94" name="TextBox 93">
            <a:extLst>
              <a:ext uri="{FF2B5EF4-FFF2-40B4-BE49-F238E27FC236}">
                <a16:creationId xmlns:a16="http://schemas.microsoft.com/office/drawing/2014/main" id="{34F186D9-5435-E93F-112C-F35F74E943B4}"/>
              </a:ext>
            </a:extLst>
          </p:cNvPr>
          <p:cNvSpPr txBox="1"/>
          <p:nvPr/>
        </p:nvSpPr>
        <p:spPr>
          <a:xfrm>
            <a:off x="3458425" y="5426766"/>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Distance calculation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reduced throughput</a:t>
            </a:r>
          </a:p>
        </p:txBody>
      </p:sp>
      <p:sp>
        <p:nvSpPr>
          <p:cNvPr id="3" name="Rectangle 2">
            <a:extLst>
              <a:ext uri="{FF2B5EF4-FFF2-40B4-BE49-F238E27FC236}">
                <a16:creationId xmlns:a16="http://schemas.microsoft.com/office/drawing/2014/main" id="{7AF773BE-C372-514F-62F1-8CB6E4ACA4DF}"/>
              </a:ext>
            </a:extLst>
          </p:cNvPr>
          <p:cNvSpPr/>
          <p:nvPr/>
        </p:nvSpPr>
        <p:spPr>
          <a:xfrm>
            <a:off x="-1940" y="773853"/>
            <a:ext cx="9144000" cy="5545777"/>
          </a:xfrm>
          <a:prstGeom prst="rect">
            <a:avLst/>
          </a:prstGeom>
          <a:solidFill>
            <a:schemeClr val="bg2">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32018-9C91-479F-81AB-CABF93B94406}"/>
              </a:ext>
            </a:extLst>
          </p:cNvPr>
          <p:cNvSpPr txBox="1"/>
          <p:nvPr/>
        </p:nvSpPr>
        <p:spPr>
          <a:xfrm>
            <a:off x="178200" y="2194464"/>
            <a:ext cx="8787600" cy="2469073"/>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Existing solutions are</a:t>
            </a: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inaccurate or inefficient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486098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4911837"/>
            <a:ext cx="8672264" cy="108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866163"/>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35868" y="3563279"/>
            <a:ext cx="8672264" cy="108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35868" y="2214721"/>
            <a:ext cx="8672264" cy="1080000"/>
          </a:xfrm>
          <a:prstGeom prst="rect">
            <a:avLst/>
          </a:prstGeom>
          <a:solidFill>
            <a:srgbClr val="05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Tree>
    <p:extLst>
      <p:ext uri="{BB962C8B-B14F-4D97-AF65-F5344CB8AC3E}">
        <p14:creationId xmlns:p14="http://schemas.microsoft.com/office/powerpoint/2010/main" val="1173784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Goal</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178200" y="2147911"/>
            <a:ext cx="8787600" cy="2562178"/>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Enable</a:t>
            </a:r>
            <a:r>
              <a:rPr kumimoji="0" lang="en-US" sz="2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fast and accurate real-time analysis</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raw nanopore signals </a:t>
            </a:r>
            <a:r>
              <a:rPr kumimoji="0" lang="en-US" sz="2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176796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Tree>
    <p:custDataLst>
      <p:tags r:id="rId1"/>
    </p:custDataLst>
    <p:extLst>
      <p:ext uri="{BB962C8B-B14F-4D97-AF65-F5344CB8AC3E}">
        <p14:creationId xmlns:p14="http://schemas.microsoft.com/office/powerpoint/2010/main" val="219296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2" name="TextBox 1">
            <a:extLst>
              <a:ext uri="{FF2B5EF4-FFF2-40B4-BE49-F238E27FC236}">
                <a16:creationId xmlns:a16="http://schemas.microsoft.com/office/drawing/2014/main" id="{751C6BB4-E403-3EC8-A25E-BA7A9498AD25}"/>
              </a:ext>
            </a:extLst>
          </p:cNvPr>
          <p:cNvSpPr txBox="1"/>
          <p:nvPr/>
        </p:nvSpPr>
        <p:spPr>
          <a:xfrm>
            <a:off x="122378" y="4323271"/>
            <a:ext cx="8894763" cy="1910863"/>
          </a:xfrm>
          <a:prstGeom prst="roundRect">
            <a:avLst>
              <a:gd name="adj" fmla="val 9377"/>
            </a:avLst>
          </a:prstGeom>
          <a:solidFill>
            <a:srgbClr val="DEEDF8">
              <a:alpha val="87953"/>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490189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 Key Idea</a:t>
            </a:r>
            <a:endParaRPr lang="en-US" sz="4000" b="1" dirty="0">
              <a:latin typeface="Garamond" panose="02020404030301010803" pitchFamily="18" charset="0"/>
            </a:endParaRPr>
          </a:p>
        </p:txBody>
      </p:sp>
      <p:grpSp>
        <p:nvGrpSpPr>
          <p:cNvPr id="38" name="Group 37">
            <a:extLst>
              <a:ext uri="{FF2B5EF4-FFF2-40B4-BE49-F238E27FC236}">
                <a16:creationId xmlns:a16="http://schemas.microsoft.com/office/drawing/2014/main" id="{D088A96F-39B1-DE3B-6872-96C9F6A0C226}"/>
              </a:ext>
            </a:extLst>
          </p:cNvPr>
          <p:cNvGrpSpPr/>
          <p:nvPr/>
        </p:nvGrpSpPr>
        <p:grpSpPr>
          <a:xfrm>
            <a:off x="1194108" y="1676681"/>
            <a:ext cx="1865335" cy="830290"/>
            <a:chOff x="1822407" y="1163236"/>
            <a:chExt cx="1865335" cy="830290"/>
          </a:xfrm>
        </p:grpSpPr>
        <p:grpSp>
          <p:nvGrpSpPr>
            <p:cNvPr id="13" name="Group 12">
              <a:extLst>
                <a:ext uri="{FF2B5EF4-FFF2-40B4-BE49-F238E27FC236}">
                  <a16:creationId xmlns:a16="http://schemas.microsoft.com/office/drawing/2014/main" id="{C5A225F9-8EBB-2962-321F-23ABBB7EB604}"/>
                </a:ext>
              </a:extLst>
            </p:cNvPr>
            <p:cNvGrpSpPr/>
            <p:nvPr/>
          </p:nvGrpSpPr>
          <p:grpSpPr>
            <a:xfrm>
              <a:off x="2125998" y="1560209"/>
              <a:ext cx="1254273" cy="396518"/>
              <a:chOff x="851037" y="1870572"/>
              <a:chExt cx="1254273" cy="396518"/>
            </a:xfrm>
          </p:grpSpPr>
          <p:grpSp>
            <p:nvGrpSpPr>
              <p:cNvPr id="14" name="Group 13">
                <a:extLst>
                  <a:ext uri="{FF2B5EF4-FFF2-40B4-BE49-F238E27FC236}">
                    <a16:creationId xmlns:a16="http://schemas.microsoft.com/office/drawing/2014/main" id="{778BF83B-3324-581F-28B7-C0C1BDC32DBB}"/>
                  </a:ext>
                </a:extLst>
              </p:cNvPr>
              <p:cNvGrpSpPr/>
              <p:nvPr/>
            </p:nvGrpSpPr>
            <p:grpSpPr>
              <a:xfrm>
                <a:off x="851037" y="1870572"/>
                <a:ext cx="678127" cy="396518"/>
                <a:chOff x="9402239" y="2567260"/>
                <a:chExt cx="678127" cy="396518"/>
              </a:xfrm>
            </p:grpSpPr>
            <p:pic>
              <p:nvPicPr>
                <p:cNvPr id="18" name="Graphic 17" descr="Heartbeat with solid fill">
                  <a:extLst>
                    <a:ext uri="{FF2B5EF4-FFF2-40B4-BE49-F238E27FC236}">
                      <a16:creationId xmlns:a16="http://schemas.microsoft.com/office/drawing/2014/main" id="{102D3E71-F378-534F-913A-AC97400EEB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9" name="Graphic 18" descr="Heartbeat with solid fill">
                  <a:extLst>
                    <a:ext uri="{FF2B5EF4-FFF2-40B4-BE49-F238E27FC236}">
                      <a16:creationId xmlns:a16="http://schemas.microsoft.com/office/drawing/2014/main" id="{216A3A53-B10B-C510-4BBF-16BD50CA76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5" name="Group 14">
                <a:extLst>
                  <a:ext uri="{FF2B5EF4-FFF2-40B4-BE49-F238E27FC236}">
                    <a16:creationId xmlns:a16="http://schemas.microsoft.com/office/drawing/2014/main" id="{8FAF1623-E8AF-6C68-D3B5-7370DDD99A33}"/>
                  </a:ext>
                </a:extLst>
              </p:cNvPr>
              <p:cNvGrpSpPr/>
              <p:nvPr/>
            </p:nvGrpSpPr>
            <p:grpSpPr>
              <a:xfrm>
                <a:off x="1427183" y="1870572"/>
                <a:ext cx="678127" cy="396518"/>
                <a:chOff x="9402239" y="2567260"/>
                <a:chExt cx="678127" cy="396518"/>
              </a:xfrm>
            </p:grpSpPr>
            <p:pic>
              <p:nvPicPr>
                <p:cNvPr id="16" name="Graphic 15" descr="Heartbeat with solid fill">
                  <a:extLst>
                    <a:ext uri="{FF2B5EF4-FFF2-40B4-BE49-F238E27FC236}">
                      <a16:creationId xmlns:a16="http://schemas.microsoft.com/office/drawing/2014/main" id="{213D1FA0-F6E1-9C8E-79A2-CD534FDA73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7" name="Graphic 16" descr="Heartbeat with solid fill">
                  <a:extLst>
                    <a:ext uri="{FF2B5EF4-FFF2-40B4-BE49-F238E27FC236}">
                      <a16:creationId xmlns:a16="http://schemas.microsoft.com/office/drawing/2014/main" id="{0CFE0A64-5EDD-9C98-687F-8F8DD5A99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0" name="Rounded Rectangle 19">
              <a:extLst>
                <a:ext uri="{FF2B5EF4-FFF2-40B4-BE49-F238E27FC236}">
                  <a16:creationId xmlns:a16="http://schemas.microsoft.com/office/drawing/2014/main" id="{2CDC1377-6EBE-D2CC-FD2E-41530BB2C25C}"/>
                </a:ext>
              </a:extLst>
            </p:cNvPr>
            <p:cNvSpPr/>
            <p:nvPr/>
          </p:nvSpPr>
          <p:spPr>
            <a:xfrm>
              <a:off x="1826285" y="1471752"/>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822407" y="1163236"/>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 #1</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4" name="Hexagon 33">
            <a:extLst>
              <a:ext uri="{FF2B5EF4-FFF2-40B4-BE49-F238E27FC236}">
                <a16:creationId xmlns:a16="http://schemas.microsoft.com/office/drawing/2014/main" id="{B61E6FED-B7AA-A983-398D-6EDF65509BBA}"/>
              </a:ext>
            </a:extLst>
          </p:cNvPr>
          <p:cNvSpPr/>
          <p:nvPr/>
        </p:nvSpPr>
        <p:spPr>
          <a:xfrm>
            <a:off x="1622775" y="2979338"/>
            <a:ext cx="1008000" cy="827999"/>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Hash</a:t>
            </a:r>
          </a:p>
        </p:txBody>
      </p:sp>
      <p:cxnSp>
        <p:nvCxnSpPr>
          <p:cNvPr id="46" name="Straight Arrow Connector 45">
            <a:extLst>
              <a:ext uri="{FF2B5EF4-FFF2-40B4-BE49-F238E27FC236}">
                <a16:creationId xmlns:a16="http://schemas.microsoft.com/office/drawing/2014/main" id="{20123D5A-47EF-3B91-6EE1-1016AEF1742E}"/>
              </a:ext>
            </a:extLst>
          </p:cNvPr>
          <p:cNvCxnSpPr>
            <a:cxnSpLocks/>
          </p:cNvCxnSpPr>
          <p:nvPr/>
        </p:nvCxnSpPr>
        <p:spPr>
          <a:xfrm flipH="1">
            <a:off x="2125805" y="2506971"/>
            <a:ext cx="1940" cy="4539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19756C5-14EF-2B33-1E77-2C8753EB8F2E}"/>
              </a:ext>
            </a:extLst>
          </p:cNvPr>
          <p:cNvCxnSpPr>
            <a:cxnSpLocks/>
          </p:cNvCxnSpPr>
          <p:nvPr/>
        </p:nvCxnSpPr>
        <p:spPr>
          <a:xfrm>
            <a:off x="2126775" y="3807337"/>
            <a:ext cx="1" cy="4723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D29CE5E-2FA1-77F3-E5D2-068919251277}"/>
              </a:ext>
            </a:extLst>
          </p:cNvPr>
          <p:cNvSpPr/>
          <p:nvPr/>
        </p:nvSpPr>
        <p:spPr>
          <a:xfrm>
            <a:off x="1625735" y="4279705"/>
            <a:ext cx="1002081" cy="362124"/>
          </a:xfrm>
          <a:prstGeom prst="rect">
            <a:avLst/>
          </a:prstGeom>
          <a:solidFill>
            <a:srgbClr val="DEECF8"/>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sp>
        <p:nvSpPr>
          <p:cNvPr id="69" name="Rounded Rectangle 68">
            <a:extLst>
              <a:ext uri="{FF2B5EF4-FFF2-40B4-BE49-F238E27FC236}">
                <a16:creationId xmlns:a16="http://schemas.microsoft.com/office/drawing/2014/main" id="{C86BAFAC-7EED-0726-4F11-ADEF34ECDD57}"/>
              </a:ext>
            </a:extLst>
          </p:cNvPr>
          <p:cNvSpPr/>
          <p:nvPr/>
        </p:nvSpPr>
        <p:spPr>
          <a:xfrm>
            <a:off x="3891280" y="4133800"/>
            <a:ext cx="1335233" cy="653934"/>
          </a:xfrm>
          <a:prstGeom prst="roundRect">
            <a:avLst/>
          </a:prstGeom>
          <a:solidFill>
            <a:schemeClr val="accent6">
              <a:alpha val="20000"/>
            </a:schemeClr>
          </a:solidFill>
          <a:ln w="31750" cap="flat" cmpd="sng" algn="ctr">
            <a:solidFill>
              <a:schemeClr val="accent6"/>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Fast Match</a:t>
            </a:r>
          </a:p>
        </p:txBody>
      </p:sp>
      <p:cxnSp>
        <p:nvCxnSpPr>
          <p:cNvPr id="70" name="Straight Arrow Connector 69">
            <a:extLst>
              <a:ext uri="{FF2B5EF4-FFF2-40B4-BE49-F238E27FC236}">
                <a16:creationId xmlns:a16="http://schemas.microsoft.com/office/drawing/2014/main" id="{38F8CB0E-F894-C377-47A9-FA6021915192}"/>
              </a:ext>
            </a:extLst>
          </p:cNvPr>
          <p:cNvCxnSpPr>
            <a:cxnSpLocks/>
            <a:stCxn id="60" idx="3"/>
            <a:endCxn id="69" idx="1"/>
          </p:cNvCxnSpPr>
          <p:nvPr/>
        </p:nvCxnSpPr>
        <p:spPr>
          <a:xfrm>
            <a:off x="2627816" y="4460767"/>
            <a:ext cx="1263464"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5EEB97F-1E05-8CA6-4C84-1C80733C4524}"/>
              </a:ext>
            </a:extLst>
          </p:cNvPr>
          <p:cNvCxnSpPr>
            <a:cxnSpLocks/>
            <a:stCxn id="68" idx="1"/>
            <a:endCxn id="69" idx="3"/>
          </p:cNvCxnSpPr>
          <p:nvPr/>
        </p:nvCxnSpPr>
        <p:spPr>
          <a:xfrm flipH="1">
            <a:off x="5226513" y="4460767"/>
            <a:ext cx="1263464"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2091A984-3A5D-19CA-F641-0254437211EE}"/>
              </a:ext>
            </a:extLst>
          </p:cNvPr>
          <p:cNvGrpSpPr/>
          <p:nvPr/>
        </p:nvGrpSpPr>
        <p:grpSpPr>
          <a:xfrm>
            <a:off x="6058350" y="1639882"/>
            <a:ext cx="1865335" cy="830290"/>
            <a:chOff x="5452380" y="1126437"/>
            <a:chExt cx="1865335" cy="830290"/>
          </a:xfrm>
        </p:grpSpPr>
        <p:grpSp>
          <p:nvGrpSpPr>
            <p:cNvPr id="22" name="Group 21">
              <a:extLst>
                <a:ext uri="{FF2B5EF4-FFF2-40B4-BE49-F238E27FC236}">
                  <a16:creationId xmlns:a16="http://schemas.microsoft.com/office/drawing/2014/main" id="{2BFC2A43-05A3-C768-7779-8EAD43CE1ECD}"/>
                </a:ext>
              </a:extLst>
            </p:cNvPr>
            <p:cNvGrpSpPr/>
            <p:nvPr/>
          </p:nvGrpSpPr>
          <p:grpSpPr>
            <a:xfrm>
              <a:off x="5755971" y="1523410"/>
              <a:ext cx="1254273" cy="396518"/>
              <a:chOff x="851037" y="1870572"/>
              <a:chExt cx="1254273" cy="396518"/>
            </a:xfrm>
          </p:grpSpPr>
          <p:grpSp>
            <p:nvGrpSpPr>
              <p:cNvPr id="23" name="Group 22">
                <a:extLst>
                  <a:ext uri="{FF2B5EF4-FFF2-40B4-BE49-F238E27FC236}">
                    <a16:creationId xmlns:a16="http://schemas.microsoft.com/office/drawing/2014/main" id="{74A7A369-9A5F-BDDF-8A93-7D49CEAEAD5E}"/>
                  </a:ext>
                </a:extLst>
              </p:cNvPr>
              <p:cNvGrpSpPr/>
              <p:nvPr/>
            </p:nvGrpSpPr>
            <p:grpSpPr>
              <a:xfrm>
                <a:off x="851037" y="1870572"/>
                <a:ext cx="678127" cy="396518"/>
                <a:chOff x="9402239" y="2567260"/>
                <a:chExt cx="678127" cy="396518"/>
              </a:xfrm>
            </p:grpSpPr>
            <p:pic>
              <p:nvPicPr>
                <p:cNvPr id="28" name="Graphic 27" descr="Heartbeat with solid fill">
                  <a:extLst>
                    <a:ext uri="{FF2B5EF4-FFF2-40B4-BE49-F238E27FC236}">
                      <a16:creationId xmlns:a16="http://schemas.microsoft.com/office/drawing/2014/main" id="{A39DAD13-C8C4-B6B1-1ED8-651DEC8CF5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9" name="Graphic 28" descr="Heartbeat with solid fill">
                  <a:extLst>
                    <a:ext uri="{FF2B5EF4-FFF2-40B4-BE49-F238E27FC236}">
                      <a16:creationId xmlns:a16="http://schemas.microsoft.com/office/drawing/2014/main" id="{FAE8F117-D7CB-9FFA-E458-A8210C2A9A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24" name="Group 23">
                <a:extLst>
                  <a:ext uri="{FF2B5EF4-FFF2-40B4-BE49-F238E27FC236}">
                    <a16:creationId xmlns:a16="http://schemas.microsoft.com/office/drawing/2014/main" id="{02A62F32-0F1B-AB03-A2C9-EC31ACECFA4F}"/>
                  </a:ext>
                </a:extLst>
              </p:cNvPr>
              <p:cNvGrpSpPr/>
              <p:nvPr/>
            </p:nvGrpSpPr>
            <p:grpSpPr>
              <a:xfrm>
                <a:off x="1427183" y="1870572"/>
                <a:ext cx="678127" cy="396518"/>
                <a:chOff x="9402239" y="2567260"/>
                <a:chExt cx="678127" cy="396518"/>
              </a:xfrm>
            </p:grpSpPr>
            <p:pic>
              <p:nvPicPr>
                <p:cNvPr id="25" name="Graphic 24" descr="Heartbeat with solid fill">
                  <a:extLst>
                    <a:ext uri="{FF2B5EF4-FFF2-40B4-BE49-F238E27FC236}">
                      <a16:creationId xmlns:a16="http://schemas.microsoft.com/office/drawing/2014/main" id="{228E4E18-3D21-B050-FC18-92E918AF57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6" name="Graphic 25" descr="Heartbeat with solid fill">
                  <a:extLst>
                    <a:ext uri="{FF2B5EF4-FFF2-40B4-BE49-F238E27FC236}">
                      <a16:creationId xmlns:a16="http://schemas.microsoft.com/office/drawing/2014/main" id="{53BE6B8D-C187-530E-48B2-B9E027A3AE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30" name="Rounded Rectangle 29">
              <a:extLst>
                <a:ext uri="{FF2B5EF4-FFF2-40B4-BE49-F238E27FC236}">
                  <a16:creationId xmlns:a16="http://schemas.microsoft.com/office/drawing/2014/main" id="{D7607AC6-0B04-AFD8-1E8C-F3FA2885A147}"/>
                </a:ext>
              </a:extLst>
            </p:cNvPr>
            <p:cNvSpPr/>
            <p:nvPr/>
          </p:nvSpPr>
          <p:spPr>
            <a:xfrm>
              <a:off x="5456258" y="1434953"/>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452380" y="1126437"/>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 #2</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50" name="Straight Arrow Connector 49">
            <a:extLst>
              <a:ext uri="{FF2B5EF4-FFF2-40B4-BE49-F238E27FC236}">
                <a16:creationId xmlns:a16="http://schemas.microsoft.com/office/drawing/2014/main" id="{F2FA5A8C-EEA7-978F-30E5-010E5274F853}"/>
              </a:ext>
            </a:extLst>
          </p:cNvPr>
          <p:cNvCxnSpPr>
            <a:cxnSpLocks/>
          </p:cNvCxnSpPr>
          <p:nvPr/>
        </p:nvCxnSpPr>
        <p:spPr>
          <a:xfrm flipH="1">
            <a:off x="6989563" y="2470172"/>
            <a:ext cx="2909" cy="49076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94224F5-9D65-D494-4A96-88CC11D15BEA}"/>
              </a:ext>
            </a:extLst>
          </p:cNvPr>
          <p:cNvCxnSpPr>
            <a:cxnSpLocks/>
          </p:cNvCxnSpPr>
          <p:nvPr/>
        </p:nvCxnSpPr>
        <p:spPr>
          <a:xfrm>
            <a:off x="6990532" y="3788938"/>
            <a:ext cx="970" cy="49076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6D668A2E-21B4-B42E-5D57-6DB2F938B5A7}"/>
              </a:ext>
            </a:extLst>
          </p:cNvPr>
          <p:cNvSpPr/>
          <p:nvPr/>
        </p:nvSpPr>
        <p:spPr>
          <a:xfrm>
            <a:off x="6489977" y="4279705"/>
            <a:ext cx="1002081" cy="362124"/>
          </a:xfrm>
          <a:prstGeom prst="rect">
            <a:avLst/>
          </a:prstGeom>
          <a:solidFill>
            <a:srgbClr val="DEECF8"/>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sp>
        <p:nvSpPr>
          <p:cNvPr id="82" name="Hexagon 81">
            <a:extLst>
              <a:ext uri="{FF2B5EF4-FFF2-40B4-BE49-F238E27FC236}">
                <a16:creationId xmlns:a16="http://schemas.microsoft.com/office/drawing/2014/main" id="{6F0C334A-BFE2-E6FA-AA55-7E6370B92602}"/>
              </a:ext>
            </a:extLst>
          </p:cNvPr>
          <p:cNvSpPr/>
          <p:nvPr/>
        </p:nvSpPr>
        <p:spPr>
          <a:xfrm>
            <a:off x="6487018" y="2960939"/>
            <a:ext cx="1007999" cy="827999"/>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Hash</a:t>
            </a:r>
          </a:p>
        </p:txBody>
      </p:sp>
      <p:sp>
        <p:nvSpPr>
          <p:cNvPr id="93" name="Rounded Rectangle 92">
            <a:extLst>
              <a:ext uri="{FF2B5EF4-FFF2-40B4-BE49-F238E27FC236}">
                <a16:creationId xmlns:a16="http://schemas.microsoft.com/office/drawing/2014/main" id="{FE24A693-4B01-82D3-323A-26FE055FA714}"/>
              </a:ext>
            </a:extLst>
          </p:cNvPr>
          <p:cNvSpPr/>
          <p:nvPr/>
        </p:nvSpPr>
        <p:spPr>
          <a:xfrm>
            <a:off x="3813857" y="1775578"/>
            <a:ext cx="1411956" cy="653934"/>
          </a:xfrm>
          <a:prstGeom prst="roundRect">
            <a:avLst/>
          </a:prstGeom>
          <a:solidFill>
            <a:srgbClr val="C00000">
              <a:alpha val="20000"/>
            </a:srgbClr>
          </a:solidFill>
          <a:ln w="31750" cap="flat" cmpd="sng" algn="ctr">
            <a:solidFill>
              <a:srgbClr val="C00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Distance Calculation</a:t>
            </a:r>
          </a:p>
        </p:txBody>
      </p:sp>
      <p:cxnSp>
        <p:nvCxnSpPr>
          <p:cNvPr id="94" name="Straight Arrow Connector 93">
            <a:extLst>
              <a:ext uri="{FF2B5EF4-FFF2-40B4-BE49-F238E27FC236}">
                <a16:creationId xmlns:a16="http://schemas.microsoft.com/office/drawing/2014/main" id="{2FB7D029-126D-BCF6-89C1-3FE37727758F}"/>
              </a:ext>
            </a:extLst>
          </p:cNvPr>
          <p:cNvCxnSpPr>
            <a:cxnSpLocks/>
            <a:endCxn id="93" idx="1"/>
          </p:cNvCxnSpPr>
          <p:nvPr/>
        </p:nvCxnSpPr>
        <p:spPr>
          <a:xfrm>
            <a:off x="3055565" y="2099037"/>
            <a:ext cx="758292" cy="0"/>
          </a:xfrm>
          <a:prstGeom prst="straightConnector1">
            <a:avLst/>
          </a:prstGeom>
          <a:ln w="38100">
            <a:solidFill>
              <a:srgbClr val="C00000">
                <a:alpha val="50000"/>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51901F0-EE1B-BC0B-B478-FCABE9FDC6BB}"/>
              </a:ext>
            </a:extLst>
          </p:cNvPr>
          <p:cNvCxnSpPr>
            <a:cxnSpLocks/>
            <a:endCxn id="93" idx="3"/>
          </p:cNvCxnSpPr>
          <p:nvPr/>
        </p:nvCxnSpPr>
        <p:spPr>
          <a:xfrm flipH="1">
            <a:off x="5225813" y="2099037"/>
            <a:ext cx="832537" cy="0"/>
          </a:xfrm>
          <a:prstGeom prst="straightConnector1">
            <a:avLst/>
          </a:prstGeom>
          <a:ln w="38100">
            <a:solidFill>
              <a:srgbClr val="C00000">
                <a:alpha val="50000"/>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02" name="Cross 101">
            <a:extLst>
              <a:ext uri="{FF2B5EF4-FFF2-40B4-BE49-F238E27FC236}">
                <a16:creationId xmlns:a16="http://schemas.microsoft.com/office/drawing/2014/main" id="{9DD6944F-2EC3-2404-8B2E-8FA09FAF7039}"/>
              </a:ext>
            </a:extLst>
          </p:cNvPr>
          <p:cNvSpPr/>
          <p:nvPr/>
        </p:nvSpPr>
        <p:spPr>
          <a:xfrm rot="2683010">
            <a:off x="3979835" y="1562545"/>
            <a:ext cx="1080000" cy="1080000"/>
          </a:xfrm>
          <a:prstGeom prst="plus">
            <a:avLst>
              <a:gd name="adj" fmla="val 43665"/>
            </a:avLst>
          </a:prstGeom>
          <a:solidFill>
            <a:srgbClr val="E90404">
              <a:alpha val="695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17903DEF-1BE4-12EE-4A74-3A28194328BE}"/>
              </a:ext>
            </a:extLst>
          </p:cNvPr>
          <p:cNvSpPr/>
          <p:nvPr/>
        </p:nvSpPr>
        <p:spPr>
          <a:xfrm>
            <a:off x="0" y="5761133"/>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lvl="0">
              <a:lnSpc>
                <a:spcPct val="150000"/>
              </a:lnSpc>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Challenge #2:</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Accurately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finding</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as</a:t>
            </a: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 few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 regions</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possible</a:t>
            </a:r>
          </a:p>
        </p:txBody>
      </p:sp>
      <p:sp>
        <p:nvSpPr>
          <p:cNvPr id="113" name="Rectangle 112">
            <a:extLst>
              <a:ext uri="{FF2B5EF4-FFF2-40B4-BE49-F238E27FC236}">
                <a16:creationId xmlns:a16="http://schemas.microsoft.com/office/drawing/2014/main" id="{1D0AEDAD-9B20-A994-3775-33B1D937ECB9}"/>
              </a:ext>
            </a:extLst>
          </p:cNvPr>
          <p:cNvSpPr/>
          <p:nvPr/>
        </p:nvSpPr>
        <p:spPr>
          <a:xfrm>
            <a:off x="0" y="4986692"/>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Challenge #1: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Generating the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same</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hash value for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 enough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signals</a:t>
            </a:r>
          </a:p>
        </p:txBody>
      </p:sp>
      <p:sp>
        <p:nvSpPr>
          <p:cNvPr id="122" name="Rectangle 121">
            <a:extLst>
              <a:ext uri="{FF2B5EF4-FFF2-40B4-BE49-F238E27FC236}">
                <a16:creationId xmlns:a16="http://schemas.microsoft.com/office/drawing/2014/main" id="{0B3744AA-8018-A0D6-807A-D9E8B7BC0F02}"/>
              </a:ext>
            </a:extLst>
          </p:cNvPr>
          <p:cNvSpPr/>
          <p:nvPr/>
        </p:nvSpPr>
        <p:spPr>
          <a:xfrm>
            <a:off x="16589" y="918874"/>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Key Observation:</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Identical</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nucleotides generate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raw signals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01541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6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0" grpId="0" animBg="1"/>
      <p:bldP spid="60" grpId="1" animBg="1"/>
      <p:bldP spid="69" grpId="0" animBg="1"/>
      <p:bldP spid="68" grpId="0" animBg="1"/>
      <p:bldP spid="82" grpId="0" animBg="1"/>
      <p:bldP spid="102" grpId="0" animBg="1"/>
      <p:bldP spid="112" grpId="0" animBg="1"/>
      <p:bldP spid="1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Professor </a:t>
            </a:r>
            <a:r>
              <a:rPr lang="en-US" altLang="en-US" dirty="0" err="1">
                <a:ea typeface="ＭＳ Ｐゴシック" panose="020B0600070205080204" pitchFamily="34" charset="-128"/>
              </a:rPr>
              <a:t>Mutlu</a:t>
            </a:r>
            <a:endParaRPr lang="en-US" altLang="en-US" dirty="0">
              <a:ea typeface="ＭＳ Ｐゴシック" panose="020B0600070205080204" pitchFamily="34" charset="-128"/>
            </a:endParaRP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908720"/>
            <a:ext cx="9144000" cy="5482332"/>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3"/>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4"/>
              </a:rPr>
              <a:t>omutlu@gmail.com</a:t>
            </a:r>
            <a:r>
              <a:rPr lang="en-US" altLang="en-US" sz="1800" dirty="0">
                <a:ea typeface="ＭＳ Ｐゴシック" panose="020B0600070205080204" pitchFamily="34" charset="-128"/>
              </a:rPr>
              <a:t> (Best way to reach)</a:t>
            </a:r>
          </a:p>
          <a:p>
            <a:pPr lvl="1"/>
            <a:r>
              <a:rPr lang="en-US" sz="1800" dirty="0">
                <a:latin typeface="Tahoma" charset="0"/>
                <a:ea typeface="ＭＳ Ｐゴシック" charset="0"/>
                <a:hlinkClick r:id="rId5"/>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733897"/>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grpSp>
        <p:nvGrpSpPr>
          <p:cNvPr id="116" name="Group 115">
            <a:extLst>
              <a:ext uri="{FF2B5EF4-FFF2-40B4-BE49-F238E27FC236}">
                <a16:creationId xmlns:a16="http://schemas.microsoft.com/office/drawing/2014/main" id="{AB3E955C-5DA9-BFB9-E3EB-D39E5C313C62}"/>
              </a:ext>
            </a:extLst>
          </p:cNvPr>
          <p:cNvGrpSpPr/>
          <p:nvPr/>
        </p:nvGrpSpPr>
        <p:grpSpPr>
          <a:xfrm>
            <a:off x="1569851" y="5682239"/>
            <a:ext cx="5973360" cy="854824"/>
            <a:chOff x="1569851" y="5682239"/>
            <a:chExt cx="5973360" cy="854824"/>
          </a:xfrm>
        </p:grpSpPr>
        <p:cxnSp>
          <p:nvCxnSpPr>
            <p:cNvPr id="75" name="Straight Connector 74">
              <a:extLst>
                <a:ext uri="{FF2B5EF4-FFF2-40B4-BE49-F238E27FC236}">
                  <a16:creationId xmlns:a16="http://schemas.microsoft.com/office/drawing/2014/main" id="{98F9C367-B2D7-4BD0-043F-FD942A3FE044}"/>
                </a:ext>
              </a:extLst>
            </p:cNvPr>
            <p:cNvCxnSpPr>
              <a:cxnSpLocks/>
            </p:cNvCxnSpPr>
            <p:nvPr/>
          </p:nvCxnSpPr>
          <p:spPr>
            <a:xfrm flipH="1">
              <a:off x="4405528" y="5682239"/>
              <a:ext cx="0" cy="324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AE136FB5-C5CA-D53A-AB34-021B3B0E8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9851" y="6121661"/>
              <a:ext cx="241200" cy="239537"/>
            </a:xfrm>
            <a:prstGeom prst="rect">
              <a:avLst/>
            </a:prstGeom>
          </p:spPr>
        </p:pic>
        <p:sp>
          <p:nvSpPr>
            <p:cNvPr id="76" name="TextBox 75">
              <a:extLst>
                <a:ext uri="{FF2B5EF4-FFF2-40B4-BE49-F238E27FC236}">
                  <a16:creationId xmlns:a16="http://schemas.microsoft.com/office/drawing/2014/main" id="{E6C77B3E-EF1E-584F-3257-6A8C9C99BB11}"/>
                </a:ext>
              </a:extLst>
            </p:cNvPr>
            <p:cNvSpPr txBox="1"/>
            <p:nvPr/>
          </p:nvSpPr>
          <p:spPr>
            <a:xfrm>
              <a:off x="3937742" y="6016370"/>
              <a:ext cx="927047" cy="50358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Regions</a:t>
              </a:r>
            </a:p>
          </p:txBody>
        </p:sp>
        <p:sp>
          <p:nvSpPr>
            <p:cNvPr id="77" name="Rounded Rectangle 76">
              <a:extLst>
                <a:ext uri="{FF2B5EF4-FFF2-40B4-BE49-F238E27FC236}">
                  <a16:creationId xmlns:a16="http://schemas.microsoft.com/office/drawing/2014/main" id="{B333FC5B-7F64-5A71-6D9E-987540BA4CA8}"/>
                </a:ext>
              </a:extLst>
            </p:cNvPr>
            <p:cNvSpPr/>
            <p:nvPr/>
          </p:nvSpPr>
          <p:spPr>
            <a:xfrm>
              <a:off x="5133798" y="6000803"/>
              <a:ext cx="1197603" cy="536260"/>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8" name="Straight Connector 77">
              <a:extLst>
                <a:ext uri="{FF2B5EF4-FFF2-40B4-BE49-F238E27FC236}">
                  <a16:creationId xmlns:a16="http://schemas.microsoft.com/office/drawing/2014/main" id="{042A553F-9EFB-DAC7-8B19-6CB74D868AE6}"/>
                </a:ext>
              </a:extLst>
            </p:cNvPr>
            <p:cNvCxnSpPr>
              <a:cxnSpLocks/>
              <a:stCxn id="76" idx="3"/>
            </p:cNvCxnSpPr>
            <p:nvPr/>
          </p:nvCxnSpPr>
          <p:spPr>
            <a:xfrm flipV="1">
              <a:off x="4864789" y="6268164"/>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2628CE-A6E5-B444-90FE-86C17F7932A8}"/>
                </a:ext>
              </a:extLst>
            </p:cNvPr>
            <p:cNvCxnSpPr>
              <a:cxnSpLocks/>
            </p:cNvCxnSpPr>
            <p:nvPr/>
          </p:nvCxnSpPr>
          <p:spPr>
            <a:xfrm flipV="1">
              <a:off x="1603211" y="5824861"/>
              <a:ext cx="5940000" cy="2"/>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8B8541-B21E-610C-8439-904959F23532}"/>
                </a:ext>
              </a:extLst>
            </p:cNvPr>
            <p:cNvCxnSpPr>
              <a:cxnSpLocks/>
            </p:cNvCxnSpPr>
            <p:nvPr/>
          </p:nvCxnSpPr>
          <p:spPr>
            <a:xfrm flipV="1">
              <a:off x="6321507" y="6264180"/>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76B36F3-5BBA-ACC2-6E81-9B557AB9FEC8}"/>
                </a:ext>
              </a:extLst>
            </p:cNvPr>
            <p:cNvSpPr txBox="1"/>
            <p:nvPr/>
          </p:nvSpPr>
          <p:spPr>
            <a:xfrm>
              <a:off x="6596120" y="6007244"/>
              <a:ext cx="927047" cy="503590"/>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Positions</a:t>
              </a:r>
            </a:p>
          </p:txBody>
        </p:sp>
      </p:grpSp>
      <p:grpSp>
        <p:nvGrpSpPr>
          <p:cNvPr id="117" name="Group 116">
            <a:extLst>
              <a:ext uri="{FF2B5EF4-FFF2-40B4-BE49-F238E27FC236}">
                <a16:creationId xmlns:a16="http://schemas.microsoft.com/office/drawing/2014/main" id="{91B91545-8627-33FE-45B7-4D34E99B4524}"/>
              </a:ext>
            </a:extLst>
          </p:cNvPr>
          <p:cNvGrpSpPr/>
          <p:nvPr/>
        </p:nvGrpSpPr>
        <p:grpSpPr>
          <a:xfrm>
            <a:off x="939451" y="1026707"/>
            <a:ext cx="552531" cy="4798154"/>
            <a:chOff x="939451" y="1026707"/>
            <a:chExt cx="552531" cy="4798154"/>
          </a:xfrm>
        </p:grpSpPr>
        <p:sp>
          <p:nvSpPr>
            <p:cNvPr id="107" name="Striped Right Arrow 106">
              <a:extLst>
                <a:ext uri="{FF2B5EF4-FFF2-40B4-BE49-F238E27FC236}">
                  <a16:creationId xmlns:a16="http://schemas.microsoft.com/office/drawing/2014/main" id="{7649853B-56EA-FFC1-2F96-7D0EEB28A87F}"/>
                </a:ext>
              </a:extLst>
            </p:cNvPr>
            <p:cNvSpPr/>
            <p:nvPr/>
          </p:nvSpPr>
          <p:spPr>
            <a:xfrm rot="5400000">
              <a:off x="-1002829" y="3330050"/>
              <a:ext cx="4798154"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09" name="TextBox 108">
              <a:extLst>
                <a:ext uri="{FF2B5EF4-FFF2-40B4-BE49-F238E27FC236}">
                  <a16:creationId xmlns:a16="http://schemas.microsoft.com/office/drawing/2014/main" id="{AB119846-F765-9C61-147F-8AD7153A24BF}"/>
                </a:ext>
              </a:extLst>
            </p:cNvPr>
            <p:cNvSpPr txBox="1"/>
            <p:nvPr/>
          </p:nvSpPr>
          <p:spPr>
            <a:xfrm rot="16200000">
              <a:off x="-17382" y="3241118"/>
              <a:ext cx="22829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grpSp>
        <p:nvGrpSpPr>
          <p:cNvPr id="118" name="Group 117">
            <a:extLst>
              <a:ext uri="{FF2B5EF4-FFF2-40B4-BE49-F238E27FC236}">
                <a16:creationId xmlns:a16="http://schemas.microsoft.com/office/drawing/2014/main" id="{DEAE4A5A-3557-707F-DB6F-AC927F7E6CF4}"/>
              </a:ext>
            </a:extLst>
          </p:cNvPr>
          <p:cNvGrpSpPr/>
          <p:nvPr/>
        </p:nvGrpSpPr>
        <p:grpSpPr>
          <a:xfrm>
            <a:off x="7662082" y="1026707"/>
            <a:ext cx="542467" cy="5460356"/>
            <a:chOff x="7662082" y="1026707"/>
            <a:chExt cx="542467" cy="5460356"/>
          </a:xfrm>
        </p:grpSpPr>
        <p:sp>
          <p:nvSpPr>
            <p:cNvPr id="108" name="Striped Right Arrow 107">
              <a:extLst>
                <a:ext uri="{FF2B5EF4-FFF2-40B4-BE49-F238E27FC236}">
                  <a16:creationId xmlns:a16="http://schemas.microsoft.com/office/drawing/2014/main" id="{88B16E54-6192-8689-5DF1-FE1717B8C9BF}"/>
                </a:ext>
              </a:extLst>
            </p:cNvPr>
            <p:cNvSpPr/>
            <p:nvPr/>
          </p:nvSpPr>
          <p:spPr>
            <a:xfrm rot="5400000">
              <a:off x="5027638" y="3661151"/>
              <a:ext cx="5460356"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0" name="TextBox 109">
              <a:extLst>
                <a:ext uri="{FF2B5EF4-FFF2-40B4-BE49-F238E27FC236}">
                  <a16:creationId xmlns:a16="http://schemas.microsoft.com/office/drawing/2014/main" id="{F3AC99D7-9337-32AD-8A02-6F84B590A235}"/>
                </a:ext>
              </a:extLst>
            </p:cNvPr>
            <p:cNvSpPr txBox="1"/>
            <p:nvPr/>
          </p:nvSpPr>
          <p:spPr>
            <a:xfrm rot="5400000">
              <a:off x="6700451" y="3572219"/>
              <a:ext cx="26388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(Real-Time)</a:t>
              </a:r>
            </a:p>
          </p:txBody>
        </p:sp>
      </p:grpSp>
    </p:spTree>
    <p:custDataLst>
      <p:tags r:id="rId1"/>
    </p:custDataLst>
    <p:extLst>
      <p:ext uri="{BB962C8B-B14F-4D97-AF65-F5344CB8AC3E}">
        <p14:creationId xmlns:p14="http://schemas.microsoft.com/office/powerpoint/2010/main" val="10269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spTree>
    <p:custDataLst>
      <p:tags r:id="rId1"/>
    </p:custDataLst>
    <p:extLst>
      <p:ext uri="{BB962C8B-B14F-4D97-AF65-F5344CB8AC3E}">
        <p14:creationId xmlns:p14="http://schemas.microsoft.com/office/powerpoint/2010/main" val="449853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Garamond" panose="02020404030301010803" pitchFamily="18" charset="0"/>
              </a:rPr>
              <a:t>Reference-to-Event Conversion</a:t>
            </a: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187882"/>
          </a:xfrm>
        </p:spPr>
        <p:txBody>
          <a:bodyPr lIns="91440" tIns="45720" rIns="91440" bIns="45720" anchor="t">
            <a:noAutofit/>
          </a:bodyPr>
          <a:lstStyle/>
          <a:p>
            <a:pPr>
              <a:lnSpc>
                <a:spcPct val="100000"/>
              </a:lnSpc>
              <a:spcBef>
                <a:spcPts val="400"/>
              </a:spcBef>
            </a:pPr>
            <a:r>
              <a:rPr lang="en-US" sz="2300" b="1" dirty="0">
                <a:latin typeface="Tahoma" panose="020B0604030504040204" pitchFamily="34" charset="0"/>
                <a:ea typeface="Tahoma" panose="020B0604030504040204" pitchFamily="34" charset="0"/>
                <a:cs typeface="Tahoma" panose="020B0604030504040204" pitchFamily="34" charset="0"/>
              </a:rPr>
              <a:t>K-</a:t>
            </a:r>
            <a:r>
              <a:rPr lang="en-US" sz="2300" b="1" dirty="0" err="1">
                <a:latin typeface="Tahoma" panose="020B0604030504040204" pitchFamily="34" charset="0"/>
                <a:ea typeface="Tahoma" panose="020B0604030504040204" pitchFamily="34" charset="0"/>
                <a:cs typeface="Tahoma" panose="020B0604030504040204" pitchFamily="34" charset="0"/>
              </a:rPr>
              <a:t>mer</a:t>
            </a:r>
            <a:r>
              <a:rPr lang="en-US" sz="2300" b="1" dirty="0">
                <a:latin typeface="Tahoma" panose="020B0604030504040204" pitchFamily="34" charset="0"/>
                <a:ea typeface="Tahoma" panose="020B0604030504040204" pitchFamily="34" charset="0"/>
                <a:cs typeface="Tahoma" panose="020B0604030504040204" pitchFamily="34" charset="0"/>
              </a:rPr>
              <a:t> model: </a:t>
            </a:r>
            <a:r>
              <a:rPr lang="en-US" sz="2300" dirty="0">
                <a:latin typeface="Tahoma" panose="020B0604030504040204" pitchFamily="34" charset="0"/>
                <a:ea typeface="Tahoma" panose="020B0604030504040204" pitchFamily="34" charset="0"/>
                <a:cs typeface="Tahoma" panose="020B0604030504040204" pitchFamily="34" charset="0"/>
              </a:rPr>
              <a:t>Provides </a:t>
            </a:r>
            <a:r>
              <a:rPr lang="en-US" sz="2300" b="1" dirty="0">
                <a:latin typeface="Tahoma" panose="020B0604030504040204" pitchFamily="34" charset="0"/>
                <a:ea typeface="Tahoma" panose="020B0604030504040204" pitchFamily="34" charset="0"/>
                <a:cs typeface="Tahoma" panose="020B0604030504040204" pitchFamily="34" charset="0"/>
              </a:rPr>
              <a:t>expected </a:t>
            </a:r>
            <a:r>
              <a:rPr lang="en-US" sz="2300" dirty="0">
                <a:latin typeface="Tahoma" panose="020B0604030504040204" pitchFamily="34" charset="0"/>
                <a:ea typeface="Tahoma" panose="020B0604030504040204" pitchFamily="34" charset="0"/>
                <a:cs typeface="Tahoma" panose="020B0604030504040204" pitchFamily="34" charset="0"/>
              </a:rPr>
              <a:t>event values </a:t>
            </a:r>
            <a:r>
              <a:rPr lang="en-US" sz="2300" b="1" dirty="0">
                <a:latin typeface="Tahoma" panose="020B0604030504040204" pitchFamily="34" charset="0"/>
                <a:ea typeface="Tahoma" panose="020B0604030504040204" pitchFamily="34" charset="0"/>
                <a:cs typeface="Tahoma" panose="020B0604030504040204" pitchFamily="34" charset="0"/>
              </a:rPr>
              <a:t>for each k-</a:t>
            </a:r>
            <a:r>
              <a:rPr lang="en-US" sz="2300" b="1" dirty="0" err="1">
                <a:latin typeface="Tahoma" panose="020B0604030504040204" pitchFamily="34" charset="0"/>
                <a:ea typeface="Tahoma" panose="020B0604030504040204" pitchFamily="34" charset="0"/>
                <a:cs typeface="Tahoma" panose="020B0604030504040204" pitchFamily="34" charset="0"/>
              </a:rPr>
              <a:t>mer</a:t>
            </a:r>
            <a:endParaRPr lang="en-US" sz="2300" b="1"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Preconstructed based on nanopore sequencer characteristics</a:t>
            </a: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300" dirty="0">
                <a:latin typeface="Tahoma" panose="020B0604030504040204" pitchFamily="34" charset="0"/>
                <a:ea typeface="Tahoma" panose="020B0604030504040204" pitchFamily="34" charset="0"/>
                <a:cs typeface="Tahoma" panose="020B0604030504040204" pitchFamily="34" charset="0"/>
              </a:rPr>
              <a:t>Use the </a:t>
            </a:r>
            <a:r>
              <a:rPr lang="en-US" sz="2300" b="1" dirty="0">
                <a:latin typeface="Tahoma" panose="020B0604030504040204" pitchFamily="34" charset="0"/>
                <a:ea typeface="Tahoma" panose="020B0604030504040204" pitchFamily="34" charset="0"/>
                <a:cs typeface="Tahoma" panose="020B0604030504040204" pitchFamily="34" charset="0"/>
              </a:rPr>
              <a:t>k-</a:t>
            </a:r>
            <a:r>
              <a:rPr lang="en-US" sz="2300" b="1" dirty="0" err="1">
                <a:latin typeface="Tahoma" panose="020B0604030504040204" pitchFamily="34" charset="0"/>
                <a:ea typeface="Tahoma" panose="020B0604030504040204" pitchFamily="34" charset="0"/>
                <a:cs typeface="Tahoma" panose="020B0604030504040204" pitchFamily="34" charset="0"/>
              </a:rPr>
              <a:t>mer</a:t>
            </a:r>
            <a:r>
              <a:rPr lang="en-US" sz="2300" b="1" dirty="0">
                <a:latin typeface="Tahoma" panose="020B0604030504040204" pitchFamily="34" charset="0"/>
                <a:ea typeface="Tahoma" panose="020B0604030504040204" pitchFamily="34" charset="0"/>
                <a:cs typeface="Tahoma" panose="020B0604030504040204" pitchFamily="34" charset="0"/>
              </a:rPr>
              <a:t> model</a:t>
            </a:r>
            <a:r>
              <a:rPr lang="en-US" sz="2300" dirty="0">
                <a:latin typeface="Tahoma" panose="020B0604030504040204" pitchFamily="34" charset="0"/>
                <a:ea typeface="Tahoma" panose="020B0604030504040204" pitchFamily="34" charset="0"/>
                <a:cs typeface="Tahoma" panose="020B0604030504040204" pitchFamily="34" charset="0"/>
              </a:rPr>
              <a:t> to convert </a:t>
            </a:r>
            <a:r>
              <a:rPr lang="en-US" sz="2300" b="1" dirty="0">
                <a:latin typeface="Tahoma" panose="020B0604030504040204" pitchFamily="34" charset="0"/>
                <a:ea typeface="Tahoma" panose="020B0604030504040204" pitchFamily="34" charset="0"/>
                <a:cs typeface="Tahoma" panose="020B0604030504040204" pitchFamily="34" charset="0"/>
              </a:rPr>
              <a:t>all k-</a:t>
            </a:r>
            <a:r>
              <a:rPr lang="en-US" sz="2300" b="1" dirty="0" err="1">
                <a:latin typeface="Tahoma" panose="020B0604030504040204" pitchFamily="34" charset="0"/>
                <a:ea typeface="Tahoma" panose="020B0604030504040204" pitchFamily="34" charset="0"/>
                <a:cs typeface="Tahoma" panose="020B0604030504040204" pitchFamily="34" charset="0"/>
              </a:rPr>
              <a:t>mers</a:t>
            </a:r>
            <a:r>
              <a:rPr lang="en-US" sz="2300" dirty="0">
                <a:latin typeface="Tahoma" panose="020B0604030504040204" pitchFamily="34" charset="0"/>
                <a:ea typeface="Tahoma" panose="020B0604030504040204" pitchFamily="34" charset="0"/>
                <a:cs typeface="Tahoma" panose="020B0604030504040204" pitchFamily="34" charset="0"/>
              </a:rPr>
              <a:t> </a:t>
            </a:r>
            <a:br>
              <a:rPr lang="en-US" sz="2300" dirty="0">
                <a:latin typeface="Tahoma" panose="020B0604030504040204" pitchFamily="34" charset="0"/>
                <a:ea typeface="Tahoma" panose="020B0604030504040204" pitchFamily="34" charset="0"/>
                <a:cs typeface="Tahoma" panose="020B0604030504040204" pitchFamily="34" charset="0"/>
              </a:rPr>
            </a:br>
            <a:r>
              <a:rPr lang="en-US" sz="2300" dirty="0">
                <a:latin typeface="Tahoma" panose="020B0604030504040204" pitchFamily="34" charset="0"/>
                <a:ea typeface="Tahoma" panose="020B0604030504040204" pitchFamily="34" charset="0"/>
                <a:cs typeface="Tahoma" panose="020B0604030504040204" pitchFamily="34" charset="0"/>
              </a:rPr>
              <a:t>of a reference genome to their </a:t>
            </a:r>
            <a:r>
              <a:rPr lang="en-US" sz="2300" b="1" dirty="0">
                <a:latin typeface="Tahoma" panose="020B0604030504040204" pitchFamily="34" charset="0"/>
                <a:ea typeface="Tahoma" panose="020B0604030504040204" pitchFamily="34" charset="0"/>
                <a:cs typeface="Tahoma" panose="020B0604030504040204" pitchFamily="34" charset="0"/>
              </a:rPr>
              <a:t>expected</a:t>
            </a:r>
            <a:r>
              <a:rPr lang="en-US" sz="2300" dirty="0">
                <a:latin typeface="Tahoma" panose="020B0604030504040204" pitchFamily="34" charset="0"/>
                <a:ea typeface="Tahoma" panose="020B0604030504040204" pitchFamily="34" charset="0"/>
                <a:cs typeface="Tahoma" panose="020B0604030504040204" pitchFamily="34" charset="0"/>
              </a:rPr>
              <a:t> event values</a:t>
            </a:r>
          </a:p>
        </p:txBody>
      </p:sp>
      <p:sp>
        <p:nvSpPr>
          <p:cNvPr id="90" name="Rounded Rectangle 89">
            <a:extLst>
              <a:ext uri="{FF2B5EF4-FFF2-40B4-BE49-F238E27FC236}">
                <a16:creationId xmlns:a16="http://schemas.microsoft.com/office/drawing/2014/main" id="{78755E45-C38C-3E7E-3D92-94001D9C30AB}"/>
              </a:ext>
            </a:extLst>
          </p:cNvPr>
          <p:cNvSpPr/>
          <p:nvPr/>
        </p:nvSpPr>
        <p:spPr>
          <a:xfrm>
            <a:off x="2968756" y="4407659"/>
            <a:ext cx="1123200" cy="1440024"/>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0" i="0"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a:t>
            </a: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Model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(Lookup Table)</a:t>
            </a:r>
          </a:p>
        </p:txBody>
      </p:sp>
      <p:grpSp>
        <p:nvGrpSpPr>
          <p:cNvPr id="3" name="Group 2">
            <a:extLst>
              <a:ext uri="{FF2B5EF4-FFF2-40B4-BE49-F238E27FC236}">
                <a16:creationId xmlns:a16="http://schemas.microsoft.com/office/drawing/2014/main" id="{BD6BA6B3-3415-0F9A-CB60-BA8CA8413046}"/>
              </a:ext>
            </a:extLst>
          </p:cNvPr>
          <p:cNvGrpSpPr/>
          <p:nvPr/>
        </p:nvGrpSpPr>
        <p:grpSpPr>
          <a:xfrm>
            <a:off x="394246" y="3527415"/>
            <a:ext cx="2292639" cy="2372878"/>
            <a:chOff x="394246" y="3527415"/>
            <a:chExt cx="2292639" cy="2372878"/>
          </a:xfrm>
        </p:grpSpPr>
        <p:sp>
          <p:nvSpPr>
            <p:cNvPr id="87" name="TextBox 86">
              <a:extLst>
                <a:ext uri="{FF2B5EF4-FFF2-40B4-BE49-F238E27FC236}">
                  <a16:creationId xmlns:a16="http://schemas.microsoft.com/office/drawing/2014/main" id="{AFFD12C0-3801-2778-1CFC-3EC9036C9882}"/>
                </a:ext>
              </a:extLst>
            </p:cNvPr>
            <p:cNvSpPr txBox="1"/>
            <p:nvPr/>
          </p:nvSpPr>
          <p:spPr>
            <a:xfrm>
              <a:off x="485961" y="3527415"/>
              <a:ext cx="2200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88" name="Rounded Rectangle 87">
              <a:extLst>
                <a:ext uri="{FF2B5EF4-FFF2-40B4-BE49-F238E27FC236}">
                  <a16:creationId xmlns:a16="http://schemas.microsoft.com/office/drawing/2014/main" id="{99D4FC8A-402E-7E05-14EA-22EB64B21CC8}"/>
                </a:ext>
              </a:extLst>
            </p:cNvPr>
            <p:cNvSpPr/>
            <p:nvPr/>
          </p:nvSpPr>
          <p:spPr>
            <a:xfrm>
              <a:off x="763232" y="3844808"/>
              <a:ext cx="1564809" cy="266400"/>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9" name="Straight Connector 88">
              <a:extLst>
                <a:ext uri="{FF2B5EF4-FFF2-40B4-BE49-F238E27FC236}">
                  <a16:creationId xmlns:a16="http://schemas.microsoft.com/office/drawing/2014/main" id="{BEAA259E-92A9-EC05-EA3A-F03A60B4F418}"/>
                </a:ext>
              </a:extLst>
            </p:cNvPr>
            <p:cNvCxnSpPr>
              <a:cxnSpLocks/>
              <a:stCxn id="88" idx="2"/>
            </p:cNvCxnSpPr>
            <p:nvPr/>
          </p:nvCxnSpPr>
          <p:spPr>
            <a:xfrm>
              <a:off x="1545637" y="4111208"/>
              <a:ext cx="1" cy="297443"/>
            </a:xfrm>
            <a:prstGeom prst="line">
              <a:avLst/>
            </a:prstGeom>
            <a:noFill/>
            <a:ln w="28575" cap="flat" cmpd="sng" algn="ctr">
              <a:solidFill>
                <a:sysClr val="windowText" lastClr="000000"/>
              </a:solidFill>
              <a:prstDash val="solid"/>
              <a:miter lim="800000"/>
              <a:tailEnd type="triangle"/>
            </a:ln>
            <a:effectLst/>
          </p:spPr>
        </p:cxnSp>
        <p:sp>
          <p:nvSpPr>
            <p:cNvPr id="91" name="Rounded Rectangle 90">
              <a:extLst>
                <a:ext uri="{FF2B5EF4-FFF2-40B4-BE49-F238E27FC236}">
                  <a16:creationId xmlns:a16="http://schemas.microsoft.com/office/drawing/2014/main" id="{574ABAD9-FE78-481F-D366-594EC2B38BD2}"/>
                </a:ext>
              </a:extLst>
            </p:cNvPr>
            <p:cNvSpPr/>
            <p:nvPr/>
          </p:nvSpPr>
          <p:spPr>
            <a:xfrm>
              <a:off x="1012799" y="4408651"/>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Rounded Rectangle 91">
              <a:extLst>
                <a:ext uri="{FF2B5EF4-FFF2-40B4-BE49-F238E27FC236}">
                  <a16:creationId xmlns:a16="http://schemas.microsoft.com/office/drawing/2014/main" id="{7F7D0296-09DF-4D59-3C9C-C7EF5DFD9922}"/>
                </a:ext>
              </a:extLst>
            </p:cNvPr>
            <p:cNvSpPr/>
            <p:nvPr/>
          </p:nvSpPr>
          <p:spPr>
            <a:xfrm>
              <a:off x="1289781" y="5106443"/>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TATTAC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3" name="Rounded Rectangle 92">
              <a:extLst>
                <a:ext uri="{FF2B5EF4-FFF2-40B4-BE49-F238E27FC236}">
                  <a16:creationId xmlns:a16="http://schemas.microsoft.com/office/drawing/2014/main" id="{E162FCEF-D917-F85A-C69E-AD1CEB512D1A}"/>
                </a:ext>
              </a:extLst>
            </p:cNvPr>
            <p:cNvSpPr/>
            <p:nvPr/>
          </p:nvSpPr>
          <p:spPr>
            <a:xfrm>
              <a:off x="1151290" y="4757547"/>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4" name="Rounded Rectangle 93">
              <a:extLst>
                <a:ext uri="{FF2B5EF4-FFF2-40B4-BE49-F238E27FC236}">
                  <a16:creationId xmlns:a16="http://schemas.microsoft.com/office/drawing/2014/main" id="{A1D384C3-655A-A320-DD5F-483D867CA3F0}"/>
                </a:ext>
              </a:extLst>
            </p:cNvPr>
            <p:cNvSpPr/>
            <p:nvPr/>
          </p:nvSpPr>
          <p:spPr>
            <a:xfrm>
              <a:off x="1428272" y="5456202"/>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5" name="Left Brace 94">
              <a:extLst>
                <a:ext uri="{FF2B5EF4-FFF2-40B4-BE49-F238E27FC236}">
                  <a16:creationId xmlns:a16="http://schemas.microsoft.com/office/drawing/2014/main" id="{87A33279-3E80-1150-DEF1-00AD9F9D5E8F}"/>
                </a:ext>
              </a:extLst>
            </p:cNvPr>
            <p:cNvSpPr/>
            <p:nvPr/>
          </p:nvSpPr>
          <p:spPr>
            <a:xfrm>
              <a:off x="739515" y="4407657"/>
              <a:ext cx="213571" cy="1314943"/>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A2100D4C-9CBE-CC10-FF2F-595E3EDCDC12}"/>
                    </a:ext>
                  </a:extLst>
                </p:cNvPr>
                <p:cNvSpPr txBox="1"/>
                <p:nvPr/>
              </p:nvSpPr>
              <p:spPr>
                <a:xfrm rot="16200000">
                  <a:off x="-302419" y="4926629"/>
                  <a:ext cx="1670329"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𝒌</m:t>
                      </m:r>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𝟔</m:t>
                      </m:r>
                    </m:oMath>
                  </a14:m>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96" name="TextBox 95">
                  <a:extLst>
                    <a:ext uri="{FF2B5EF4-FFF2-40B4-BE49-F238E27FC236}">
                      <a16:creationId xmlns:a16="http://schemas.microsoft.com/office/drawing/2014/main" id="{A2100D4C-9CBE-CC10-FF2F-595E3EDCDC12}"/>
                    </a:ext>
                  </a:extLst>
                </p:cNvPr>
                <p:cNvSpPr txBox="1">
                  <a:spLocks noRot="1" noChangeAspect="1" noMove="1" noResize="1" noEditPoints="1" noAdjustHandles="1" noChangeArrowheads="1" noChangeShapeType="1" noTextEdit="1"/>
                </p:cNvSpPr>
                <p:nvPr/>
              </p:nvSpPr>
              <p:spPr>
                <a:xfrm rot="16200000">
                  <a:off x="-302419" y="4926629"/>
                  <a:ext cx="1670329" cy="276999"/>
                </a:xfrm>
                <a:prstGeom prst="rect">
                  <a:avLst/>
                </a:prstGeom>
                <a:blipFill>
                  <a:blip r:embed="rId4"/>
                  <a:stretch>
                    <a:fillRect l="-27273" t="-8333" r="-54545" b="-8333"/>
                  </a:stretch>
                </a:blipFill>
              </p:spPr>
              <p:txBody>
                <a:bodyPr/>
                <a:lstStyle/>
                <a:p>
                  <a:r>
                    <a:rPr lang="en-CH">
                      <a:noFill/>
                    </a:rPr>
                    <a:t> </a:t>
                  </a:r>
                </a:p>
              </p:txBody>
            </p:sp>
          </mc:Fallback>
        </mc:AlternateContent>
      </p:grpSp>
      <p:grpSp>
        <p:nvGrpSpPr>
          <p:cNvPr id="4" name="Group 3">
            <a:extLst>
              <a:ext uri="{FF2B5EF4-FFF2-40B4-BE49-F238E27FC236}">
                <a16:creationId xmlns:a16="http://schemas.microsoft.com/office/drawing/2014/main" id="{13D46C13-130F-6480-2089-4D8F89071BAA}"/>
              </a:ext>
            </a:extLst>
          </p:cNvPr>
          <p:cNvGrpSpPr/>
          <p:nvPr/>
        </p:nvGrpSpPr>
        <p:grpSpPr>
          <a:xfrm>
            <a:off x="2135999" y="4541851"/>
            <a:ext cx="832757" cy="1047551"/>
            <a:chOff x="2135999" y="4541851"/>
            <a:chExt cx="832757" cy="1047551"/>
          </a:xfrm>
        </p:grpSpPr>
        <p:cxnSp>
          <p:nvCxnSpPr>
            <p:cNvPr id="97" name="Straight Connector 96">
              <a:extLst>
                <a:ext uri="{FF2B5EF4-FFF2-40B4-BE49-F238E27FC236}">
                  <a16:creationId xmlns:a16="http://schemas.microsoft.com/office/drawing/2014/main" id="{B495E1E7-ED4F-11CB-26D3-06BBC95877C6}"/>
                </a:ext>
              </a:extLst>
            </p:cNvPr>
            <p:cNvCxnSpPr>
              <a:cxnSpLocks/>
              <a:stCxn id="91" idx="3"/>
            </p:cNvCxnSpPr>
            <p:nvPr/>
          </p:nvCxnSpPr>
          <p:spPr>
            <a:xfrm>
              <a:off x="2135999" y="4541851"/>
              <a:ext cx="832757" cy="0"/>
            </a:xfrm>
            <a:prstGeom prst="line">
              <a:avLst/>
            </a:prstGeom>
            <a:noFill/>
            <a:ln w="28575" cap="flat" cmpd="sng" algn="ctr">
              <a:solidFill>
                <a:sysClr val="windowText" lastClr="000000"/>
              </a:solidFill>
              <a:prstDash val="solid"/>
              <a:miter lim="800000"/>
              <a:tailEnd type="triangle"/>
            </a:ln>
            <a:effectLst/>
          </p:spPr>
        </p:cxnSp>
        <p:cxnSp>
          <p:nvCxnSpPr>
            <p:cNvPr id="98" name="Straight Connector 97">
              <a:extLst>
                <a:ext uri="{FF2B5EF4-FFF2-40B4-BE49-F238E27FC236}">
                  <a16:creationId xmlns:a16="http://schemas.microsoft.com/office/drawing/2014/main" id="{9543C05E-D22F-E140-D762-BA3728E2FE43}"/>
                </a:ext>
              </a:extLst>
            </p:cNvPr>
            <p:cNvCxnSpPr>
              <a:cxnSpLocks/>
              <a:stCxn id="93" idx="3"/>
            </p:cNvCxnSpPr>
            <p:nvPr/>
          </p:nvCxnSpPr>
          <p:spPr>
            <a:xfrm>
              <a:off x="2274490" y="4890747"/>
              <a:ext cx="694266" cy="0"/>
            </a:xfrm>
            <a:prstGeom prst="line">
              <a:avLst/>
            </a:prstGeom>
            <a:noFill/>
            <a:ln w="28575" cap="flat" cmpd="sng" algn="ctr">
              <a:solidFill>
                <a:sysClr val="windowText" lastClr="000000"/>
              </a:solidFill>
              <a:prstDash val="solid"/>
              <a:miter lim="800000"/>
              <a:tailEnd type="triangle"/>
            </a:ln>
            <a:effectLst/>
          </p:spPr>
        </p:cxnSp>
        <p:cxnSp>
          <p:nvCxnSpPr>
            <p:cNvPr id="99" name="Straight Connector 98">
              <a:extLst>
                <a:ext uri="{FF2B5EF4-FFF2-40B4-BE49-F238E27FC236}">
                  <a16:creationId xmlns:a16="http://schemas.microsoft.com/office/drawing/2014/main" id="{E7B41929-E5DE-38E5-16DB-A61971A82B7B}"/>
                </a:ext>
              </a:extLst>
            </p:cNvPr>
            <p:cNvCxnSpPr>
              <a:cxnSpLocks/>
              <a:stCxn id="92" idx="3"/>
            </p:cNvCxnSpPr>
            <p:nvPr/>
          </p:nvCxnSpPr>
          <p:spPr>
            <a:xfrm>
              <a:off x="2412981" y="5239643"/>
              <a:ext cx="555775" cy="0"/>
            </a:xfrm>
            <a:prstGeom prst="line">
              <a:avLst/>
            </a:prstGeom>
            <a:noFill/>
            <a:ln w="28575" cap="flat" cmpd="sng" algn="ctr">
              <a:solidFill>
                <a:sysClr val="windowText" lastClr="000000"/>
              </a:solidFill>
              <a:prstDash val="solid"/>
              <a:miter lim="800000"/>
              <a:tailEnd type="triangle"/>
            </a:ln>
            <a:effectLst/>
          </p:spPr>
        </p:cxnSp>
        <p:cxnSp>
          <p:nvCxnSpPr>
            <p:cNvPr id="100" name="Straight Connector 99">
              <a:extLst>
                <a:ext uri="{FF2B5EF4-FFF2-40B4-BE49-F238E27FC236}">
                  <a16:creationId xmlns:a16="http://schemas.microsoft.com/office/drawing/2014/main" id="{A568A554-0104-3472-905A-A8FDF7B0C006}"/>
                </a:ext>
              </a:extLst>
            </p:cNvPr>
            <p:cNvCxnSpPr>
              <a:cxnSpLocks/>
              <a:stCxn id="94" idx="3"/>
            </p:cNvCxnSpPr>
            <p:nvPr/>
          </p:nvCxnSpPr>
          <p:spPr>
            <a:xfrm>
              <a:off x="2551472" y="5589402"/>
              <a:ext cx="417284" cy="0"/>
            </a:xfrm>
            <a:prstGeom prst="line">
              <a:avLst/>
            </a:prstGeom>
            <a:noFill/>
            <a:ln w="28575" cap="flat" cmpd="sng" algn="ctr">
              <a:solidFill>
                <a:sysClr val="windowText" lastClr="000000"/>
              </a:solidFill>
              <a:prstDash val="solid"/>
              <a:miter lim="800000"/>
              <a:tailEnd type="triangle"/>
            </a:ln>
            <a:effectLst/>
          </p:spPr>
        </p:cxnSp>
      </p:grpSp>
      <p:grpSp>
        <p:nvGrpSpPr>
          <p:cNvPr id="130" name="Group 129">
            <a:extLst>
              <a:ext uri="{FF2B5EF4-FFF2-40B4-BE49-F238E27FC236}">
                <a16:creationId xmlns:a16="http://schemas.microsoft.com/office/drawing/2014/main" id="{EDA58FC2-2A97-148A-78D9-7C9A8A1B35BB}"/>
              </a:ext>
            </a:extLst>
          </p:cNvPr>
          <p:cNvGrpSpPr/>
          <p:nvPr/>
        </p:nvGrpSpPr>
        <p:grpSpPr>
          <a:xfrm>
            <a:off x="4091953" y="3579648"/>
            <a:ext cx="4849366" cy="2204567"/>
            <a:chOff x="4091953" y="4095188"/>
            <a:chExt cx="4849366" cy="2204567"/>
          </a:xfrm>
        </p:grpSpPr>
        <p:grpSp>
          <p:nvGrpSpPr>
            <p:cNvPr id="101" name="Group 100">
              <a:extLst>
                <a:ext uri="{FF2B5EF4-FFF2-40B4-BE49-F238E27FC236}">
                  <a16:creationId xmlns:a16="http://schemas.microsoft.com/office/drawing/2014/main" id="{CE06ABF3-5D01-DC0C-E55A-3F39A63D8012}"/>
                </a:ext>
              </a:extLst>
            </p:cNvPr>
            <p:cNvGrpSpPr/>
            <p:nvPr/>
          </p:nvGrpSpPr>
          <p:grpSpPr>
            <a:xfrm>
              <a:off x="4572000" y="4986667"/>
              <a:ext cx="1419541" cy="1313088"/>
              <a:chOff x="5247476" y="2700531"/>
              <a:chExt cx="1419541" cy="1313088"/>
            </a:xfrm>
            <a:solidFill>
              <a:srgbClr val="FCEECB"/>
            </a:solidFill>
          </p:grpSpPr>
          <p:sp>
            <p:nvSpPr>
              <p:cNvPr id="102" name="Rounded Rectangle 101">
                <a:extLst>
                  <a:ext uri="{FF2B5EF4-FFF2-40B4-BE49-F238E27FC236}">
                    <a16:creationId xmlns:a16="http://schemas.microsoft.com/office/drawing/2014/main" id="{88E38950-7F89-A80B-A7AC-806A7DFB5EFF}"/>
                  </a:ext>
                </a:extLst>
              </p:cNvPr>
              <p:cNvSpPr/>
              <p:nvPr/>
            </p:nvSpPr>
            <p:spPr>
              <a:xfrm>
                <a:off x="5247476" y="2700531"/>
                <a:ext cx="1419541"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105.757390</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 name="Rounded Rectangle 102">
                <a:extLst>
                  <a:ext uri="{FF2B5EF4-FFF2-40B4-BE49-F238E27FC236}">
                    <a16:creationId xmlns:a16="http://schemas.microsoft.com/office/drawing/2014/main" id="{46EFF965-496B-039F-C707-A4D1C877C08E}"/>
                  </a:ext>
                </a:extLst>
              </p:cNvPr>
              <p:cNvSpPr/>
              <p:nvPr/>
            </p:nvSpPr>
            <p:spPr>
              <a:xfrm>
                <a:off x="5247476" y="3398323"/>
                <a:ext cx="1419539"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103.170091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Rounded Rectangle 103">
                <a:extLst>
                  <a:ext uri="{FF2B5EF4-FFF2-40B4-BE49-F238E27FC236}">
                    <a16:creationId xmlns:a16="http://schemas.microsoft.com/office/drawing/2014/main" id="{38883A46-D157-BC62-37E7-2BE12E361CAA}"/>
                  </a:ext>
                </a:extLst>
              </p:cNvPr>
              <p:cNvSpPr/>
              <p:nvPr/>
            </p:nvSpPr>
            <p:spPr>
              <a:xfrm>
                <a:off x="5247477" y="3049427"/>
                <a:ext cx="1419540"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81.740642</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5" name="Rounded Rectangle 104">
                <a:extLst>
                  <a:ext uri="{FF2B5EF4-FFF2-40B4-BE49-F238E27FC236}">
                    <a16:creationId xmlns:a16="http://schemas.microsoft.com/office/drawing/2014/main" id="{868C00F6-9949-D59D-658A-92CB93E33EB5}"/>
                  </a:ext>
                </a:extLst>
              </p:cNvPr>
              <p:cNvSpPr/>
              <p:nvPr/>
            </p:nvSpPr>
            <p:spPr>
              <a:xfrm>
                <a:off x="5247477" y="3748082"/>
                <a:ext cx="1419538"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101.082485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06" name="Straight Connector 105">
              <a:extLst>
                <a:ext uri="{FF2B5EF4-FFF2-40B4-BE49-F238E27FC236}">
                  <a16:creationId xmlns:a16="http://schemas.microsoft.com/office/drawing/2014/main" id="{E62D4C80-12F2-A912-1A2B-5837C6F7766A}"/>
                </a:ext>
              </a:extLst>
            </p:cNvPr>
            <p:cNvCxnSpPr>
              <a:cxnSpLocks/>
              <a:endCxn id="105" idx="1"/>
            </p:cNvCxnSpPr>
            <p:nvPr/>
          </p:nvCxnSpPr>
          <p:spPr>
            <a:xfrm flipV="1">
              <a:off x="4091956" y="6166987"/>
              <a:ext cx="480045" cy="0"/>
            </a:xfrm>
            <a:prstGeom prst="line">
              <a:avLst/>
            </a:prstGeom>
            <a:noFill/>
            <a:ln w="28575" cap="flat" cmpd="sng" algn="ctr">
              <a:solidFill>
                <a:sysClr val="windowText" lastClr="000000"/>
              </a:solidFill>
              <a:prstDash val="solid"/>
              <a:miter lim="800000"/>
              <a:tailEnd type="triangle"/>
            </a:ln>
            <a:effectLst/>
          </p:spPr>
        </p:cxnSp>
        <p:cxnSp>
          <p:nvCxnSpPr>
            <p:cNvPr id="107" name="Straight Connector 106">
              <a:extLst>
                <a:ext uri="{FF2B5EF4-FFF2-40B4-BE49-F238E27FC236}">
                  <a16:creationId xmlns:a16="http://schemas.microsoft.com/office/drawing/2014/main" id="{43880547-DBCD-9ED6-7721-11BFA06DE6CF}"/>
                </a:ext>
              </a:extLst>
            </p:cNvPr>
            <p:cNvCxnSpPr>
              <a:cxnSpLocks/>
              <a:endCxn id="103" idx="1"/>
            </p:cNvCxnSpPr>
            <p:nvPr/>
          </p:nvCxnSpPr>
          <p:spPr>
            <a:xfrm flipV="1">
              <a:off x="4091955" y="5817228"/>
              <a:ext cx="480045" cy="0"/>
            </a:xfrm>
            <a:prstGeom prst="line">
              <a:avLst/>
            </a:prstGeom>
            <a:noFill/>
            <a:ln w="28575" cap="flat" cmpd="sng" algn="ctr">
              <a:solidFill>
                <a:sysClr val="windowText" lastClr="000000"/>
              </a:solidFill>
              <a:prstDash val="solid"/>
              <a:miter lim="800000"/>
              <a:tailEnd type="triangle"/>
            </a:ln>
            <a:effectLst/>
          </p:spPr>
        </p:cxnSp>
        <p:cxnSp>
          <p:nvCxnSpPr>
            <p:cNvPr id="108" name="Straight Connector 107">
              <a:extLst>
                <a:ext uri="{FF2B5EF4-FFF2-40B4-BE49-F238E27FC236}">
                  <a16:creationId xmlns:a16="http://schemas.microsoft.com/office/drawing/2014/main" id="{E8198DC5-3C28-6B19-FC55-EE2A42D18CE0}"/>
                </a:ext>
              </a:extLst>
            </p:cNvPr>
            <p:cNvCxnSpPr>
              <a:cxnSpLocks/>
              <a:endCxn id="104" idx="1"/>
            </p:cNvCxnSpPr>
            <p:nvPr/>
          </p:nvCxnSpPr>
          <p:spPr>
            <a:xfrm flipV="1">
              <a:off x="4091954" y="5468332"/>
              <a:ext cx="480047"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41C90889-8DE6-D1D8-1A51-9B89B9D2DE83}"/>
                </a:ext>
              </a:extLst>
            </p:cNvPr>
            <p:cNvCxnSpPr>
              <a:cxnSpLocks/>
              <a:endCxn id="102" idx="1"/>
            </p:cNvCxnSpPr>
            <p:nvPr/>
          </p:nvCxnSpPr>
          <p:spPr>
            <a:xfrm>
              <a:off x="4091953" y="5119436"/>
              <a:ext cx="480047" cy="0"/>
            </a:xfrm>
            <a:prstGeom prst="line">
              <a:avLst/>
            </a:prstGeom>
            <a:noFill/>
            <a:ln w="28575" cap="flat" cmpd="sng" algn="ctr">
              <a:solidFill>
                <a:sysClr val="windowText" lastClr="000000"/>
              </a:solidFill>
              <a:prstDash val="solid"/>
              <a:miter lim="800000"/>
              <a:tailEnd type="triangle"/>
            </a:ln>
            <a:effectLst/>
          </p:spPr>
        </p:cxnSp>
        <p:sp>
          <p:nvSpPr>
            <p:cNvPr id="110" name="Rounded Rectangle 109">
              <a:extLst>
                <a:ext uri="{FF2B5EF4-FFF2-40B4-BE49-F238E27FC236}">
                  <a16:creationId xmlns:a16="http://schemas.microsoft.com/office/drawing/2014/main" id="{C450F696-34BF-E6F6-2031-09F156E084DA}"/>
                </a:ext>
              </a:extLst>
            </p:cNvPr>
            <p:cNvSpPr/>
            <p:nvPr/>
          </p:nvSpPr>
          <p:spPr>
            <a:xfrm>
              <a:off x="6459890" y="4912822"/>
              <a:ext cx="890100" cy="1376556"/>
            </a:xfrm>
            <a:prstGeom prst="roundRect">
              <a:avLst/>
            </a:prstGeom>
            <a:solidFill>
              <a:srgbClr val="EFDAA8"/>
            </a:solidFill>
            <a:ln w="31750" cap="flat" cmpd="sng" algn="ctr">
              <a:solidFill>
                <a:sysClr val="windowText" lastClr="000000"/>
              </a:solidFill>
              <a:prstDash val="solid"/>
            </a:ln>
            <a:effectLst/>
          </p:spPr>
          <p:txBody>
            <a:bodyPr vert="vert"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cxnSp>
          <p:nvCxnSpPr>
            <p:cNvPr id="111" name="Straight Connector 110">
              <a:extLst>
                <a:ext uri="{FF2B5EF4-FFF2-40B4-BE49-F238E27FC236}">
                  <a16:creationId xmlns:a16="http://schemas.microsoft.com/office/drawing/2014/main" id="{28EAAADF-1D52-E53A-8AB1-D931CB1A2147}"/>
                </a:ext>
              </a:extLst>
            </p:cNvPr>
            <p:cNvCxnSpPr>
              <a:cxnSpLocks/>
              <a:stCxn id="105" idx="3"/>
            </p:cNvCxnSpPr>
            <p:nvPr/>
          </p:nvCxnSpPr>
          <p:spPr>
            <a:xfrm>
              <a:off x="5991539" y="6166987"/>
              <a:ext cx="480044" cy="0"/>
            </a:xfrm>
            <a:prstGeom prst="line">
              <a:avLst/>
            </a:prstGeom>
            <a:noFill/>
            <a:ln w="28575" cap="flat" cmpd="sng" algn="ctr">
              <a:solidFill>
                <a:sysClr val="windowText" lastClr="000000"/>
              </a:solidFill>
              <a:prstDash val="solid"/>
              <a:miter lim="800000"/>
              <a:tailEnd type="triangle"/>
            </a:ln>
            <a:effectLst/>
          </p:spPr>
        </p:cxnSp>
        <p:cxnSp>
          <p:nvCxnSpPr>
            <p:cNvPr id="112" name="Straight Connector 111">
              <a:extLst>
                <a:ext uri="{FF2B5EF4-FFF2-40B4-BE49-F238E27FC236}">
                  <a16:creationId xmlns:a16="http://schemas.microsoft.com/office/drawing/2014/main" id="{1FE912BB-C636-1476-E005-57B1AD67AE09}"/>
                </a:ext>
              </a:extLst>
            </p:cNvPr>
            <p:cNvCxnSpPr>
              <a:cxnSpLocks/>
              <a:stCxn id="103" idx="3"/>
            </p:cNvCxnSpPr>
            <p:nvPr/>
          </p:nvCxnSpPr>
          <p:spPr>
            <a:xfrm>
              <a:off x="5991539" y="5817228"/>
              <a:ext cx="480044" cy="863"/>
            </a:xfrm>
            <a:prstGeom prst="line">
              <a:avLst/>
            </a:prstGeom>
            <a:noFill/>
            <a:ln w="28575" cap="flat" cmpd="sng" algn="ctr">
              <a:solidFill>
                <a:sysClr val="windowText" lastClr="000000"/>
              </a:solidFill>
              <a:prstDash val="solid"/>
              <a:miter lim="800000"/>
              <a:tailEnd type="triangle"/>
            </a:ln>
            <a:effectLst/>
          </p:spPr>
        </p:cxnSp>
        <p:cxnSp>
          <p:nvCxnSpPr>
            <p:cNvPr id="113" name="Straight Connector 112">
              <a:extLst>
                <a:ext uri="{FF2B5EF4-FFF2-40B4-BE49-F238E27FC236}">
                  <a16:creationId xmlns:a16="http://schemas.microsoft.com/office/drawing/2014/main" id="{B765DB6E-DE76-D851-7A5C-4BFEC1A26993}"/>
                </a:ext>
              </a:extLst>
            </p:cNvPr>
            <p:cNvCxnSpPr>
              <a:cxnSpLocks/>
              <a:stCxn id="104" idx="3"/>
            </p:cNvCxnSpPr>
            <p:nvPr/>
          </p:nvCxnSpPr>
          <p:spPr>
            <a:xfrm flipV="1">
              <a:off x="5991541" y="5467468"/>
              <a:ext cx="468349" cy="864"/>
            </a:xfrm>
            <a:prstGeom prst="line">
              <a:avLst/>
            </a:prstGeom>
            <a:noFill/>
            <a:ln w="28575" cap="flat" cmpd="sng" algn="ctr">
              <a:solidFill>
                <a:sysClr val="windowText" lastClr="000000"/>
              </a:solidFill>
              <a:prstDash val="solid"/>
              <a:miter lim="800000"/>
              <a:tailEnd type="triangle"/>
            </a:ln>
            <a:effectLst/>
          </p:spPr>
        </p:cxnSp>
        <p:cxnSp>
          <p:nvCxnSpPr>
            <p:cNvPr id="114" name="Straight Connector 113">
              <a:extLst>
                <a:ext uri="{FF2B5EF4-FFF2-40B4-BE49-F238E27FC236}">
                  <a16:creationId xmlns:a16="http://schemas.microsoft.com/office/drawing/2014/main" id="{6C1FEA2B-05CE-BF66-4BE1-F7BF599D7985}"/>
                </a:ext>
              </a:extLst>
            </p:cNvPr>
            <p:cNvCxnSpPr>
              <a:cxnSpLocks/>
              <a:stCxn id="102" idx="3"/>
            </p:cNvCxnSpPr>
            <p:nvPr/>
          </p:nvCxnSpPr>
          <p:spPr>
            <a:xfrm flipV="1">
              <a:off x="5991541" y="5118572"/>
              <a:ext cx="468349" cy="864"/>
            </a:xfrm>
            <a:prstGeom prst="line">
              <a:avLst/>
            </a:prstGeom>
            <a:noFill/>
            <a:ln w="28575" cap="flat" cmpd="sng" algn="ctr">
              <a:solidFill>
                <a:sysClr val="windowText" lastClr="000000"/>
              </a:solidFill>
              <a:prstDash val="solid"/>
              <a:miter lim="800000"/>
              <a:tailEnd type="triangle"/>
            </a:ln>
            <a:effectLst/>
          </p:spPr>
        </p:cxnSp>
        <p:grpSp>
          <p:nvGrpSpPr>
            <p:cNvPr id="115" name="Group 114">
              <a:extLst>
                <a:ext uri="{FF2B5EF4-FFF2-40B4-BE49-F238E27FC236}">
                  <a16:creationId xmlns:a16="http://schemas.microsoft.com/office/drawing/2014/main" id="{6A204CC8-6138-8807-C948-27FFAF8B7ECE}"/>
                </a:ext>
              </a:extLst>
            </p:cNvPr>
            <p:cNvGrpSpPr/>
            <p:nvPr/>
          </p:nvGrpSpPr>
          <p:grpSpPr>
            <a:xfrm>
              <a:off x="7818340" y="4986667"/>
              <a:ext cx="730136" cy="1313088"/>
              <a:chOff x="5247477" y="2700531"/>
              <a:chExt cx="730136" cy="1313088"/>
            </a:xfrm>
            <a:solidFill>
              <a:srgbClr val="FCEECB"/>
            </a:solidFill>
          </p:grpSpPr>
          <p:sp>
            <p:nvSpPr>
              <p:cNvPr id="116" name="Rounded Rectangle 115">
                <a:extLst>
                  <a:ext uri="{FF2B5EF4-FFF2-40B4-BE49-F238E27FC236}">
                    <a16:creationId xmlns:a16="http://schemas.microsoft.com/office/drawing/2014/main" id="{B1C4C3E4-A3AD-3476-0676-47BD47CE6CC6}"/>
                  </a:ext>
                </a:extLst>
              </p:cNvPr>
              <p:cNvSpPr/>
              <p:nvPr/>
            </p:nvSpPr>
            <p:spPr>
              <a:xfrm>
                <a:off x="5247477" y="2700531"/>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7" name="Rounded Rectangle 116">
                <a:extLst>
                  <a:ext uri="{FF2B5EF4-FFF2-40B4-BE49-F238E27FC236}">
                    <a16:creationId xmlns:a16="http://schemas.microsoft.com/office/drawing/2014/main" id="{C7F93227-BFCE-82C5-F373-69F8515DEBBE}"/>
                  </a:ext>
                </a:extLst>
              </p:cNvPr>
              <p:cNvSpPr/>
              <p:nvPr/>
            </p:nvSpPr>
            <p:spPr>
              <a:xfrm>
                <a:off x="5247477" y="3398323"/>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8" name="Rounded Rectangle 117">
                <a:extLst>
                  <a:ext uri="{FF2B5EF4-FFF2-40B4-BE49-F238E27FC236}">
                    <a16:creationId xmlns:a16="http://schemas.microsoft.com/office/drawing/2014/main" id="{351C673E-07FE-199D-600A-888D9E0463D9}"/>
                  </a:ext>
                </a:extLst>
              </p:cNvPr>
              <p:cNvSpPr/>
              <p:nvPr/>
            </p:nvSpPr>
            <p:spPr>
              <a:xfrm>
                <a:off x="5247477" y="3049427"/>
                <a:ext cx="730136" cy="265537"/>
              </a:xfrm>
              <a:prstGeom prst="roundRect">
                <a:avLst/>
              </a:prstGeom>
              <a:grpFill/>
              <a:ln w="31750" cap="flat" cmpd="sng" algn="ctr">
                <a:solidFill>
                  <a:srgbClr val="AB8000"/>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9" name="Rounded Rectangle 118">
                <a:extLst>
                  <a:ext uri="{FF2B5EF4-FFF2-40B4-BE49-F238E27FC236}">
                    <a16:creationId xmlns:a16="http://schemas.microsoft.com/office/drawing/2014/main" id="{9AF3CF61-B232-DD1C-2671-9CB76D0D6952}"/>
                  </a:ext>
                </a:extLst>
              </p:cNvPr>
              <p:cNvSpPr/>
              <p:nvPr/>
            </p:nvSpPr>
            <p:spPr>
              <a:xfrm>
                <a:off x="5247477" y="3748082"/>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20" name="Straight Connector 119">
              <a:extLst>
                <a:ext uri="{FF2B5EF4-FFF2-40B4-BE49-F238E27FC236}">
                  <a16:creationId xmlns:a16="http://schemas.microsoft.com/office/drawing/2014/main" id="{74E7512F-CB14-DCE6-24A4-C64A6293DE73}"/>
                </a:ext>
              </a:extLst>
            </p:cNvPr>
            <p:cNvCxnSpPr>
              <a:cxnSpLocks/>
              <a:endCxn id="119" idx="1"/>
            </p:cNvCxnSpPr>
            <p:nvPr/>
          </p:nvCxnSpPr>
          <p:spPr>
            <a:xfrm>
              <a:off x="7338295" y="6166987"/>
              <a:ext cx="480045" cy="0"/>
            </a:xfrm>
            <a:prstGeom prst="line">
              <a:avLst/>
            </a:prstGeom>
            <a:noFill/>
            <a:ln w="28575" cap="flat" cmpd="sng" algn="ctr">
              <a:solidFill>
                <a:sysClr val="windowText" lastClr="000000"/>
              </a:solidFill>
              <a:prstDash val="solid"/>
              <a:miter lim="800000"/>
              <a:tailEnd type="triangle"/>
            </a:ln>
            <a:effectLst/>
          </p:spPr>
        </p:cxnSp>
        <p:cxnSp>
          <p:nvCxnSpPr>
            <p:cNvPr id="121" name="Straight Connector 120">
              <a:extLst>
                <a:ext uri="{FF2B5EF4-FFF2-40B4-BE49-F238E27FC236}">
                  <a16:creationId xmlns:a16="http://schemas.microsoft.com/office/drawing/2014/main" id="{68820F43-02F6-5805-AB13-5DFD762E4EDE}"/>
                </a:ext>
              </a:extLst>
            </p:cNvPr>
            <p:cNvCxnSpPr>
              <a:cxnSpLocks/>
              <a:endCxn id="117" idx="1"/>
            </p:cNvCxnSpPr>
            <p:nvPr/>
          </p:nvCxnSpPr>
          <p:spPr>
            <a:xfrm>
              <a:off x="7338294" y="5817228"/>
              <a:ext cx="480046" cy="0"/>
            </a:xfrm>
            <a:prstGeom prst="line">
              <a:avLst/>
            </a:prstGeom>
            <a:noFill/>
            <a:ln w="28575" cap="flat" cmpd="sng" algn="ctr">
              <a:solidFill>
                <a:sysClr val="windowText" lastClr="000000"/>
              </a:solidFill>
              <a:prstDash val="solid"/>
              <a:miter lim="800000"/>
              <a:tailEnd type="triangle"/>
            </a:ln>
            <a:effectLst/>
          </p:spPr>
        </p:cxnSp>
        <p:cxnSp>
          <p:nvCxnSpPr>
            <p:cNvPr id="122" name="Straight Connector 121">
              <a:extLst>
                <a:ext uri="{FF2B5EF4-FFF2-40B4-BE49-F238E27FC236}">
                  <a16:creationId xmlns:a16="http://schemas.microsoft.com/office/drawing/2014/main" id="{48A91119-008D-C5C7-44D5-123A982AEE57}"/>
                </a:ext>
              </a:extLst>
            </p:cNvPr>
            <p:cNvCxnSpPr>
              <a:cxnSpLocks/>
              <a:endCxn id="118" idx="1"/>
            </p:cNvCxnSpPr>
            <p:nvPr/>
          </p:nvCxnSpPr>
          <p:spPr>
            <a:xfrm>
              <a:off x="7338293" y="5468332"/>
              <a:ext cx="480047" cy="0"/>
            </a:xfrm>
            <a:prstGeom prst="line">
              <a:avLst/>
            </a:prstGeom>
            <a:noFill/>
            <a:ln w="28575" cap="flat" cmpd="sng" algn="ctr">
              <a:solidFill>
                <a:sysClr val="windowText" lastClr="000000"/>
              </a:solidFill>
              <a:prstDash val="solid"/>
              <a:miter lim="800000"/>
              <a:tailEnd type="triangle"/>
            </a:ln>
            <a:effectLst/>
          </p:spPr>
        </p:cxnSp>
        <p:cxnSp>
          <p:nvCxnSpPr>
            <p:cNvPr id="123" name="Straight Connector 122">
              <a:extLst>
                <a:ext uri="{FF2B5EF4-FFF2-40B4-BE49-F238E27FC236}">
                  <a16:creationId xmlns:a16="http://schemas.microsoft.com/office/drawing/2014/main" id="{C93874B4-719D-5791-D3C1-1F0B425A7FD3}"/>
                </a:ext>
              </a:extLst>
            </p:cNvPr>
            <p:cNvCxnSpPr>
              <a:cxnSpLocks/>
              <a:endCxn id="116" idx="1"/>
            </p:cNvCxnSpPr>
            <p:nvPr/>
          </p:nvCxnSpPr>
          <p:spPr>
            <a:xfrm>
              <a:off x="7338292" y="5119436"/>
              <a:ext cx="480048" cy="0"/>
            </a:xfrm>
            <a:prstGeom prst="line">
              <a:avLst/>
            </a:prstGeom>
            <a:noFill/>
            <a:ln w="28575" cap="flat" cmpd="sng" algn="ctr">
              <a:solidFill>
                <a:sysClr val="windowText" lastClr="000000"/>
              </a:solidFill>
              <a:prstDash val="solid"/>
              <a:miter lim="800000"/>
              <a:tailEnd type="triangle"/>
            </a:ln>
            <a:effectLst/>
          </p:spPr>
        </p:cxnSp>
        <p:sp>
          <p:nvSpPr>
            <p:cNvPr id="124" name="Left Brace 123">
              <a:extLst>
                <a:ext uri="{FF2B5EF4-FFF2-40B4-BE49-F238E27FC236}">
                  <a16:creationId xmlns:a16="http://schemas.microsoft.com/office/drawing/2014/main" id="{E99B5FBD-A8D9-A02E-317F-2A1C698AAEE3}"/>
                </a:ext>
              </a:extLst>
            </p:cNvPr>
            <p:cNvSpPr/>
            <p:nvPr/>
          </p:nvSpPr>
          <p:spPr>
            <a:xfrm rot="5400000">
              <a:off x="5161888" y="4143672"/>
              <a:ext cx="213571" cy="1314943"/>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TextBox 124">
              <a:extLst>
                <a:ext uri="{FF2B5EF4-FFF2-40B4-BE49-F238E27FC236}">
                  <a16:creationId xmlns:a16="http://schemas.microsoft.com/office/drawing/2014/main" id="{FD293343-2D16-3A7E-ADA8-5F9DD0B3B93B}"/>
                </a:ext>
              </a:extLst>
            </p:cNvPr>
            <p:cNvSpPr txBox="1"/>
            <p:nvPr/>
          </p:nvSpPr>
          <p:spPr>
            <a:xfrm>
              <a:off x="4496551" y="4095188"/>
              <a:ext cx="154424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Expected Event Values</a:t>
              </a:r>
            </a:p>
          </p:txBody>
        </p:sp>
        <p:sp>
          <p:nvSpPr>
            <p:cNvPr id="126" name="Left Brace 125">
              <a:extLst>
                <a:ext uri="{FF2B5EF4-FFF2-40B4-BE49-F238E27FC236}">
                  <a16:creationId xmlns:a16="http://schemas.microsoft.com/office/drawing/2014/main" id="{9B89B998-3897-8CF4-D8A9-08BD2F669E86}"/>
                </a:ext>
              </a:extLst>
            </p:cNvPr>
            <p:cNvSpPr/>
            <p:nvPr/>
          </p:nvSpPr>
          <p:spPr>
            <a:xfrm rot="5400000">
              <a:off x="8077537" y="4436087"/>
              <a:ext cx="213571" cy="730116"/>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TextBox 126">
              <a:extLst>
                <a:ext uri="{FF2B5EF4-FFF2-40B4-BE49-F238E27FC236}">
                  <a16:creationId xmlns:a16="http://schemas.microsoft.com/office/drawing/2014/main" id="{FD708DA8-B86D-633D-5996-358AD9A4E200}"/>
                </a:ext>
              </a:extLst>
            </p:cNvPr>
            <p:cNvSpPr txBox="1"/>
            <p:nvPr/>
          </p:nvSpPr>
          <p:spPr>
            <a:xfrm>
              <a:off x="7427326" y="4095188"/>
              <a:ext cx="151399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Normalized Event Values</a:t>
              </a:r>
            </a:p>
          </p:txBody>
        </p:sp>
      </p:grpSp>
    </p:spTree>
    <p:custDataLst>
      <p:tags r:id="rId1"/>
    </p:custDataLst>
    <p:extLst>
      <p:ext uri="{BB962C8B-B14F-4D97-AF65-F5344CB8AC3E}">
        <p14:creationId xmlns:p14="http://schemas.microsoft.com/office/powerpoint/2010/main" val="366179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Signal-to-Event Conversion</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detection:</a:t>
            </a:r>
            <a:r>
              <a:rPr lang="en-US" sz="2400" dirty="0">
                <a:latin typeface="Tahoma" panose="020B0604030504040204" pitchFamily="34" charset="0"/>
                <a:ea typeface="Tahoma" panose="020B0604030504040204" pitchFamily="34" charset="0"/>
                <a:cs typeface="Tahoma" panose="020B0604030504040204" pitchFamily="34" charset="0"/>
              </a:rPr>
              <a:t> Identifies signal regions corresponding to specific k-</a:t>
            </a:r>
            <a:r>
              <a:rPr lang="en-US" sz="2400" dirty="0" err="1">
                <a:latin typeface="Tahoma" panose="020B0604030504040204" pitchFamily="34" charset="0"/>
                <a:ea typeface="Tahoma" panose="020B0604030504040204" pitchFamily="34" charset="0"/>
                <a:cs typeface="Tahoma" panose="020B0604030504040204" pitchFamily="34" charset="0"/>
              </a:rPr>
              <a:t>mers</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Uses statistical test (</a:t>
            </a:r>
            <a:r>
              <a:rPr lang="en-US" sz="2000" b="1" dirty="0">
                <a:latin typeface="Tahoma" panose="020B0604030504040204" pitchFamily="34" charset="0"/>
                <a:ea typeface="Tahoma" panose="020B0604030504040204" pitchFamily="34" charset="0"/>
                <a:cs typeface="Tahoma" panose="020B0604030504040204" pitchFamily="34" charset="0"/>
              </a:rPr>
              <a:t>segmentation</a:t>
            </a:r>
            <a:r>
              <a:rPr lang="en-US" sz="2000" dirty="0">
                <a:latin typeface="Tahoma" panose="020B0604030504040204" pitchFamily="34" charset="0"/>
                <a:ea typeface="Tahoma" panose="020B0604030504040204" pitchFamily="34" charset="0"/>
                <a:cs typeface="Tahoma" panose="020B0604030504040204" pitchFamily="34" charset="0"/>
              </a:rPr>
              <a:t>) to spot abrupt signal changes</a:t>
            </a: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Consecutive events </a:t>
            </a: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 consecutive k-</a:t>
            </a:r>
            <a:r>
              <a:rPr lang="en-US" sz="24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3173439" y="3188662"/>
            <a:ext cx="1193614" cy="821733"/>
          </a:xfrm>
          <a:prstGeom prst="rect">
            <a:avLst/>
          </a:prstGeom>
          <a:ln>
            <a:solidFill>
              <a:sysClr val="windowText" lastClr="000000"/>
            </a:solidFill>
          </a:ln>
        </p:spPr>
      </p:pic>
      <p:pic>
        <p:nvPicPr>
          <p:cNvPr id="93" name="Picture 92">
            <a:extLst>
              <a:ext uri="{FF2B5EF4-FFF2-40B4-BE49-F238E27FC236}">
                <a16:creationId xmlns:a16="http://schemas.microsoft.com/office/drawing/2014/main" id="{AC7A603A-8F7B-2959-D9B1-E66ACC9FEA67}"/>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518162" y="3188664"/>
            <a:ext cx="1193614" cy="821733"/>
          </a:xfrm>
          <a:prstGeom prst="rect">
            <a:avLst/>
          </a:prstGeom>
          <a:ln>
            <a:solidFill>
              <a:sysClr val="windowText" lastClr="000000"/>
            </a:solidFill>
          </a:ln>
        </p:spPr>
      </p:pic>
      <p:sp>
        <p:nvSpPr>
          <p:cNvPr id="95" name="TextBox 94">
            <a:extLst>
              <a:ext uri="{FF2B5EF4-FFF2-40B4-BE49-F238E27FC236}">
                <a16:creationId xmlns:a16="http://schemas.microsoft.com/office/drawing/2014/main" id="{B7E887C6-6DBE-A46F-0197-7D1E27179AEC}"/>
              </a:ext>
            </a:extLst>
          </p:cNvPr>
          <p:cNvSpPr txBox="1"/>
          <p:nvPr/>
        </p:nvSpPr>
        <p:spPr>
          <a:xfrm>
            <a:off x="131157" y="2882232"/>
            <a:ext cx="1981161" cy="4355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grpSp>
        <p:nvGrpSpPr>
          <p:cNvPr id="6" name="Group 5">
            <a:extLst>
              <a:ext uri="{FF2B5EF4-FFF2-40B4-BE49-F238E27FC236}">
                <a16:creationId xmlns:a16="http://schemas.microsoft.com/office/drawing/2014/main" id="{69FE2C50-3C1B-3C01-67FA-5A0BF0A450DC}"/>
              </a:ext>
            </a:extLst>
          </p:cNvPr>
          <p:cNvGrpSpPr/>
          <p:nvPr/>
        </p:nvGrpSpPr>
        <p:grpSpPr>
          <a:xfrm>
            <a:off x="1711776" y="3404632"/>
            <a:ext cx="1458018" cy="389795"/>
            <a:chOff x="1711776" y="3294351"/>
            <a:chExt cx="1458018" cy="389795"/>
          </a:xfrm>
        </p:grpSpPr>
        <p:cxnSp>
          <p:nvCxnSpPr>
            <p:cNvPr id="94" name="Straight Connector 93">
              <a:extLst>
                <a:ext uri="{FF2B5EF4-FFF2-40B4-BE49-F238E27FC236}">
                  <a16:creationId xmlns:a16="http://schemas.microsoft.com/office/drawing/2014/main" id="{D603423D-B6A6-78A7-38B4-F0BEDAB7B6D7}"/>
                </a:ext>
              </a:extLst>
            </p:cNvPr>
            <p:cNvCxnSpPr>
              <a:cxnSpLocks/>
              <a:stCxn id="93" idx="3"/>
              <a:endCxn id="96" idx="1"/>
            </p:cNvCxnSpPr>
            <p:nvPr/>
          </p:nvCxnSpPr>
          <p:spPr>
            <a:xfrm flipV="1">
              <a:off x="1711776" y="3489249"/>
              <a:ext cx="255802" cy="1"/>
            </a:xfrm>
            <a:prstGeom prst="line">
              <a:avLst/>
            </a:prstGeom>
            <a:noFill/>
            <a:ln w="28575" cap="flat" cmpd="sng" algn="ctr">
              <a:solidFill>
                <a:sysClr val="windowText" lastClr="000000"/>
              </a:solidFill>
              <a:prstDash val="solid"/>
              <a:miter lim="800000"/>
              <a:tailEnd type="triangle"/>
            </a:ln>
            <a:effectLst/>
          </p:spPr>
        </p:cxnSp>
        <p:sp>
          <p:nvSpPr>
            <p:cNvPr id="96" name="Rounded Rectangle 95">
              <a:extLst>
                <a:ext uri="{FF2B5EF4-FFF2-40B4-BE49-F238E27FC236}">
                  <a16:creationId xmlns:a16="http://schemas.microsoft.com/office/drawing/2014/main" id="{9FAE4483-7458-762A-629B-6F1B9E12D1D1}"/>
                </a:ext>
              </a:extLst>
            </p:cNvPr>
            <p:cNvSpPr/>
            <p:nvPr/>
          </p:nvSpPr>
          <p:spPr>
            <a:xfrm>
              <a:off x="1967578" y="3294351"/>
              <a:ext cx="935535" cy="389795"/>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Segment</a:t>
              </a:r>
            </a:p>
          </p:txBody>
        </p:sp>
        <p:cxnSp>
          <p:nvCxnSpPr>
            <p:cNvPr id="97" name="Straight Connector 96">
              <a:extLst>
                <a:ext uri="{FF2B5EF4-FFF2-40B4-BE49-F238E27FC236}">
                  <a16:creationId xmlns:a16="http://schemas.microsoft.com/office/drawing/2014/main" id="{EA902869-2DB9-3210-4784-67544AEA35D9}"/>
                </a:ext>
              </a:extLst>
            </p:cNvPr>
            <p:cNvCxnSpPr>
              <a:cxnSpLocks/>
              <a:stCxn id="96" idx="3"/>
            </p:cNvCxnSpPr>
            <p:nvPr/>
          </p:nvCxnSpPr>
          <p:spPr>
            <a:xfrm>
              <a:off x="2903113" y="3489249"/>
              <a:ext cx="266681" cy="0"/>
            </a:xfrm>
            <a:prstGeom prst="line">
              <a:avLst/>
            </a:prstGeom>
            <a:noFill/>
            <a:ln w="28575" cap="flat" cmpd="sng" algn="ctr">
              <a:solidFill>
                <a:sysClr val="windowText" lastClr="000000"/>
              </a:solidFill>
              <a:prstDash val="solid"/>
              <a:miter lim="800000"/>
              <a:tailEnd type="triangle"/>
            </a:ln>
            <a:effectLst/>
          </p:spPr>
        </p:cxnSp>
      </p:grpSp>
      <p:cxnSp>
        <p:nvCxnSpPr>
          <p:cNvPr id="98" name="Straight Connector 97">
            <a:extLst>
              <a:ext uri="{FF2B5EF4-FFF2-40B4-BE49-F238E27FC236}">
                <a16:creationId xmlns:a16="http://schemas.microsoft.com/office/drawing/2014/main" id="{9D6FE2DC-4DB8-6824-DEE5-0B62E7939669}"/>
              </a:ext>
            </a:extLst>
          </p:cNvPr>
          <p:cNvCxnSpPr>
            <a:cxnSpLocks/>
          </p:cNvCxnSpPr>
          <p:nvPr/>
        </p:nvCxnSpPr>
        <p:spPr>
          <a:xfrm>
            <a:off x="3200539" y="3100074"/>
            <a:ext cx="0" cy="1004112"/>
          </a:xfrm>
          <a:prstGeom prst="line">
            <a:avLst/>
          </a:prstGeom>
          <a:noFill/>
          <a:ln w="19050" cap="flat" cmpd="sng" algn="ctr">
            <a:solidFill>
              <a:srgbClr val="C00000"/>
            </a:solidFill>
            <a:prstDash val="dash"/>
            <a:miter lim="800000"/>
            <a:tailEnd type="none"/>
          </a:ln>
          <a:effectLst/>
        </p:spPr>
      </p:cxnSp>
      <p:cxnSp>
        <p:nvCxnSpPr>
          <p:cNvPr id="99" name="Straight Connector 98">
            <a:extLst>
              <a:ext uri="{FF2B5EF4-FFF2-40B4-BE49-F238E27FC236}">
                <a16:creationId xmlns:a16="http://schemas.microsoft.com/office/drawing/2014/main" id="{315FFB75-4880-49D0-A9B7-3FA4BCCE742B}"/>
              </a:ext>
            </a:extLst>
          </p:cNvPr>
          <p:cNvCxnSpPr>
            <a:cxnSpLocks/>
          </p:cNvCxnSpPr>
          <p:nvPr/>
        </p:nvCxnSpPr>
        <p:spPr>
          <a:xfrm>
            <a:off x="3647141" y="3100074"/>
            <a:ext cx="0" cy="1004112"/>
          </a:xfrm>
          <a:prstGeom prst="line">
            <a:avLst/>
          </a:prstGeom>
          <a:noFill/>
          <a:ln w="19050" cap="flat" cmpd="sng" algn="ctr">
            <a:solidFill>
              <a:srgbClr val="C00000"/>
            </a:solidFill>
            <a:prstDash val="dash"/>
            <a:miter lim="800000"/>
            <a:tailEnd type="none"/>
          </a:ln>
          <a:effectLst/>
        </p:spPr>
      </p:cxnSp>
      <p:cxnSp>
        <p:nvCxnSpPr>
          <p:cNvPr id="100" name="Straight Connector 99">
            <a:extLst>
              <a:ext uri="{FF2B5EF4-FFF2-40B4-BE49-F238E27FC236}">
                <a16:creationId xmlns:a16="http://schemas.microsoft.com/office/drawing/2014/main" id="{995C38B8-1399-3D7D-F695-56F422D25314}"/>
              </a:ext>
            </a:extLst>
          </p:cNvPr>
          <p:cNvCxnSpPr>
            <a:cxnSpLocks/>
          </p:cNvCxnSpPr>
          <p:nvPr/>
        </p:nvCxnSpPr>
        <p:spPr>
          <a:xfrm>
            <a:off x="3737254" y="3100074"/>
            <a:ext cx="0" cy="1004112"/>
          </a:xfrm>
          <a:prstGeom prst="line">
            <a:avLst/>
          </a:prstGeom>
          <a:noFill/>
          <a:ln w="19050" cap="flat" cmpd="sng" algn="ctr">
            <a:solidFill>
              <a:srgbClr val="C00000"/>
            </a:solidFill>
            <a:prstDash val="dash"/>
            <a:miter lim="800000"/>
            <a:tailEnd type="none"/>
          </a:ln>
          <a:effectLst/>
        </p:spPr>
      </p:cxnSp>
      <p:cxnSp>
        <p:nvCxnSpPr>
          <p:cNvPr id="101" name="Straight Connector 100">
            <a:extLst>
              <a:ext uri="{FF2B5EF4-FFF2-40B4-BE49-F238E27FC236}">
                <a16:creationId xmlns:a16="http://schemas.microsoft.com/office/drawing/2014/main" id="{BFE39E09-BAD6-1476-372D-BFE94D8216D3}"/>
              </a:ext>
            </a:extLst>
          </p:cNvPr>
          <p:cNvCxnSpPr>
            <a:cxnSpLocks/>
          </p:cNvCxnSpPr>
          <p:nvPr/>
        </p:nvCxnSpPr>
        <p:spPr>
          <a:xfrm>
            <a:off x="4083288" y="3100074"/>
            <a:ext cx="0" cy="1004112"/>
          </a:xfrm>
          <a:prstGeom prst="line">
            <a:avLst/>
          </a:prstGeom>
          <a:noFill/>
          <a:ln w="19050" cap="flat" cmpd="sng" algn="ctr">
            <a:solidFill>
              <a:srgbClr val="C00000"/>
            </a:solidFill>
            <a:prstDash val="dash"/>
            <a:miter lim="800000"/>
            <a:tailEnd type="none"/>
          </a:ln>
          <a:effectLst/>
        </p:spPr>
      </p:cxnSp>
      <p:cxnSp>
        <p:nvCxnSpPr>
          <p:cNvPr id="102" name="Straight Connector 101">
            <a:extLst>
              <a:ext uri="{FF2B5EF4-FFF2-40B4-BE49-F238E27FC236}">
                <a16:creationId xmlns:a16="http://schemas.microsoft.com/office/drawing/2014/main" id="{5C9358ED-F79D-96E8-480E-2E7D04CD9B8B}"/>
              </a:ext>
            </a:extLst>
          </p:cNvPr>
          <p:cNvCxnSpPr>
            <a:cxnSpLocks/>
          </p:cNvCxnSpPr>
          <p:nvPr/>
        </p:nvCxnSpPr>
        <p:spPr>
          <a:xfrm>
            <a:off x="4361110" y="3100074"/>
            <a:ext cx="0" cy="1004112"/>
          </a:xfrm>
          <a:prstGeom prst="line">
            <a:avLst/>
          </a:prstGeom>
          <a:noFill/>
          <a:ln w="19050" cap="flat" cmpd="sng" algn="ctr">
            <a:solidFill>
              <a:srgbClr val="C00000"/>
            </a:solidFill>
            <a:prstDash val="dash"/>
            <a:miter lim="800000"/>
            <a:tailEnd type="none"/>
          </a:ln>
          <a:effectLst/>
        </p:spPr>
      </p:cxnSp>
      <p:sp>
        <p:nvSpPr>
          <p:cNvPr id="103" name="Left Brace 102">
            <a:extLst>
              <a:ext uri="{FF2B5EF4-FFF2-40B4-BE49-F238E27FC236}">
                <a16:creationId xmlns:a16="http://schemas.microsoft.com/office/drawing/2014/main" id="{780B581D-C14F-DC95-CBE0-E0670238729A}"/>
              </a:ext>
            </a:extLst>
          </p:cNvPr>
          <p:cNvSpPr/>
          <p:nvPr/>
        </p:nvSpPr>
        <p:spPr>
          <a:xfrm rot="5400000">
            <a:off x="3362849" y="2781316"/>
            <a:ext cx="126309" cy="518373"/>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3145049" y="2759565"/>
            <a:ext cx="561909" cy="2177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grpSp>
        <p:nvGrpSpPr>
          <p:cNvPr id="7" name="Group 6">
            <a:extLst>
              <a:ext uri="{FF2B5EF4-FFF2-40B4-BE49-F238E27FC236}">
                <a16:creationId xmlns:a16="http://schemas.microsoft.com/office/drawing/2014/main" id="{522A1F29-778C-27FB-107E-EFFDCB75094F}"/>
              </a:ext>
            </a:extLst>
          </p:cNvPr>
          <p:cNvGrpSpPr/>
          <p:nvPr/>
        </p:nvGrpSpPr>
        <p:grpSpPr>
          <a:xfrm>
            <a:off x="4367053" y="2875515"/>
            <a:ext cx="4496776" cy="1276750"/>
            <a:chOff x="4367053" y="2765234"/>
            <a:chExt cx="4496776" cy="1276750"/>
          </a:xfrm>
        </p:grpSpPr>
        <p:cxnSp>
          <p:nvCxnSpPr>
            <p:cNvPr id="105" name="Straight Connector 104">
              <a:extLst>
                <a:ext uri="{FF2B5EF4-FFF2-40B4-BE49-F238E27FC236}">
                  <a16:creationId xmlns:a16="http://schemas.microsoft.com/office/drawing/2014/main" id="{BC4A0263-B97C-E1F9-82B7-F21EB6D4F7A2}"/>
                </a:ext>
              </a:extLst>
            </p:cNvPr>
            <p:cNvCxnSpPr>
              <a:cxnSpLocks/>
              <a:stCxn id="92" idx="3"/>
              <a:endCxn id="106" idx="1"/>
            </p:cNvCxnSpPr>
            <p:nvPr/>
          </p:nvCxnSpPr>
          <p:spPr>
            <a:xfrm>
              <a:off x="4367053" y="3475996"/>
              <a:ext cx="288000" cy="0"/>
            </a:xfrm>
            <a:prstGeom prst="line">
              <a:avLst/>
            </a:prstGeom>
            <a:noFill/>
            <a:ln w="28575" cap="flat" cmpd="sng" algn="ctr">
              <a:solidFill>
                <a:sysClr val="windowText" lastClr="000000"/>
              </a:solidFill>
              <a:prstDash val="solid"/>
              <a:miter lim="800000"/>
              <a:tailEnd type="triangle"/>
            </a:ln>
            <a:effectLst/>
          </p:spPr>
        </p:cxnSp>
        <p:sp>
          <p:nvSpPr>
            <p:cNvPr id="106" name="Rounded Rectangle 105">
              <a:extLst>
                <a:ext uri="{FF2B5EF4-FFF2-40B4-BE49-F238E27FC236}">
                  <a16:creationId xmlns:a16="http://schemas.microsoft.com/office/drawing/2014/main" id="{BD1EA1AE-EECA-8444-3FA1-0C35A0856CD4}"/>
                </a:ext>
              </a:extLst>
            </p:cNvPr>
            <p:cNvSpPr/>
            <p:nvPr/>
          </p:nvSpPr>
          <p:spPr>
            <a:xfrm>
              <a:off x="4654797" y="3247610"/>
              <a:ext cx="906667" cy="483278"/>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Calculate</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Means</a:t>
              </a:r>
            </a:p>
          </p:txBody>
        </p:sp>
        <p:pic>
          <p:nvPicPr>
            <p:cNvPr id="107" name="Picture 106">
              <a:extLst>
                <a:ext uri="{FF2B5EF4-FFF2-40B4-BE49-F238E27FC236}">
                  <a16:creationId xmlns:a16="http://schemas.microsoft.com/office/drawing/2014/main" id="{E285ED67-6C03-DF99-1D84-6C3DE9A43109}"/>
                </a:ext>
              </a:extLst>
            </p:cNvPr>
            <p:cNvPicPr>
              <a:picLocks noChangeAspect="1"/>
            </p:cNvPicPr>
            <p:nvPr/>
          </p:nvPicPr>
          <p:blipFill rotWithShape="1">
            <a:blip r:embed="rId4">
              <a:alphaModFix amt="21000"/>
              <a:extLst>
                <a:ext uri="{28A0092B-C50C-407E-A947-70E740481C1C}">
                  <a14:useLocalDpi xmlns:a14="http://schemas.microsoft.com/office/drawing/2010/main" val="0"/>
                </a:ext>
              </a:extLst>
            </a:blip>
            <a:srcRect l="2871" r="60550"/>
            <a:stretch/>
          </p:blipFill>
          <p:spPr>
            <a:xfrm>
              <a:off x="5854767" y="3078323"/>
              <a:ext cx="1193614" cy="821733"/>
            </a:xfrm>
            <a:prstGeom prst="rect">
              <a:avLst/>
            </a:prstGeom>
            <a:ln>
              <a:solidFill>
                <a:sysClr val="windowText" lastClr="000000"/>
              </a:solidFill>
            </a:ln>
          </p:spPr>
        </p:pic>
        <p:cxnSp>
          <p:nvCxnSpPr>
            <p:cNvPr id="108" name="Straight Connector 107">
              <a:extLst>
                <a:ext uri="{FF2B5EF4-FFF2-40B4-BE49-F238E27FC236}">
                  <a16:creationId xmlns:a16="http://schemas.microsoft.com/office/drawing/2014/main" id="{1AE6D908-5C29-58DF-EF6B-2FF0A8215DB9}"/>
                </a:ext>
              </a:extLst>
            </p:cNvPr>
            <p:cNvCxnSpPr>
              <a:cxnSpLocks/>
            </p:cNvCxnSpPr>
            <p:nvPr/>
          </p:nvCxnSpPr>
          <p:spPr>
            <a:xfrm>
              <a:off x="5559843" y="3489191"/>
              <a:ext cx="291279"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F473A7C4-4EFB-2334-1E5B-9847973BFE8A}"/>
                </a:ext>
              </a:extLst>
            </p:cNvPr>
            <p:cNvCxnSpPr>
              <a:cxnSpLocks/>
            </p:cNvCxnSpPr>
            <p:nvPr/>
          </p:nvCxnSpPr>
          <p:spPr>
            <a:xfrm>
              <a:off x="5881867" y="2989734"/>
              <a:ext cx="0" cy="1004112"/>
            </a:xfrm>
            <a:prstGeom prst="line">
              <a:avLst/>
            </a:prstGeom>
            <a:noFill/>
            <a:ln w="19050" cap="flat" cmpd="sng" algn="ctr">
              <a:solidFill>
                <a:srgbClr val="C00000"/>
              </a:solidFill>
              <a:prstDash val="dash"/>
              <a:miter lim="800000"/>
              <a:tailEnd type="none"/>
            </a:ln>
            <a:effectLst/>
          </p:spPr>
        </p:cxnSp>
        <p:cxnSp>
          <p:nvCxnSpPr>
            <p:cNvPr id="110" name="Straight Connector 109">
              <a:extLst>
                <a:ext uri="{FF2B5EF4-FFF2-40B4-BE49-F238E27FC236}">
                  <a16:creationId xmlns:a16="http://schemas.microsoft.com/office/drawing/2014/main" id="{918691E2-DD6B-312B-2C86-D9B47383EFDF}"/>
                </a:ext>
              </a:extLst>
            </p:cNvPr>
            <p:cNvCxnSpPr>
              <a:cxnSpLocks/>
            </p:cNvCxnSpPr>
            <p:nvPr/>
          </p:nvCxnSpPr>
          <p:spPr>
            <a:xfrm>
              <a:off x="6328469" y="2989734"/>
              <a:ext cx="0" cy="1004112"/>
            </a:xfrm>
            <a:prstGeom prst="line">
              <a:avLst/>
            </a:prstGeom>
            <a:noFill/>
            <a:ln w="19050" cap="flat" cmpd="sng" algn="ctr">
              <a:solidFill>
                <a:srgbClr val="C00000"/>
              </a:solidFill>
              <a:prstDash val="dash"/>
              <a:miter lim="800000"/>
              <a:tailEnd type="none"/>
            </a:ln>
            <a:effectLst/>
          </p:spPr>
        </p:cxnSp>
        <p:cxnSp>
          <p:nvCxnSpPr>
            <p:cNvPr id="111" name="Straight Connector 110">
              <a:extLst>
                <a:ext uri="{FF2B5EF4-FFF2-40B4-BE49-F238E27FC236}">
                  <a16:creationId xmlns:a16="http://schemas.microsoft.com/office/drawing/2014/main" id="{3CFA65D2-167C-2778-5ADE-9E59C24EE8E9}"/>
                </a:ext>
              </a:extLst>
            </p:cNvPr>
            <p:cNvCxnSpPr>
              <a:cxnSpLocks/>
            </p:cNvCxnSpPr>
            <p:nvPr/>
          </p:nvCxnSpPr>
          <p:spPr>
            <a:xfrm>
              <a:off x="6418581" y="2989734"/>
              <a:ext cx="0" cy="1004112"/>
            </a:xfrm>
            <a:prstGeom prst="line">
              <a:avLst/>
            </a:prstGeom>
            <a:noFill/>
            <a:ln w="19050" cap="flat" cmpd="sng" algn="ctr">
              <a:solidFill>
                <a:srgbClr val="C00000"/>
              </a:solidFill>
              <a:prstDash val="dash"/>
              <a:miter lim="800000"/>
              <a:tailEnd type="none"/>
            </a:ln>
            <a:effectLst/>
          </p:spPr>
        </p:cxnSp>
        <p:cxnSp>
          <p:nvCxnSpPr>
            <p:cNvPr id="112" name="Straight Connector 111">
              <a:extLst>
                <a:ext uri="{FF2B5EF4-FFF2-40B4-BE49-F238E27FC236}">
                  <a16:creationId xmlns:a16="http://schemas.microsoft.com/office/drawing/2014/main" id="{678E5AC1-6A27-F5E9-2557-26BCE268BEA0}"/>
                </a:ext>
              </a:extLst>
            </p:cNvPr>
            <p:cNvCxnSpPr>
              <a:cxnSpLocks/>
            </p:cNvCxnSpPr>
            <p:nvPr/>
          </p:nvCxnSpPr>
          <p:spPr>
            <a:xfrm>
              <a:off x="6764616" y="2989734"/>
              <a:ext cx="0" cy="1004112"/>
            </a:xfrm>
            <a:prstGeom prst="line">
              <a:avLst/>
            </a:prstGeom>
            <a:noFill/>
            <a:ln w="19050" cap="flat" cmpd="sng" algn="ctr">
              <a:solidFill>
                <a:srgbClr val="C00000"/>
              </a:solidFill>
              <a:prstDash val="dash"/>
              <a:miter lim="800000"/>
              <a:tailEnd type="none"/>
            </a:ln>
            <a:effectLst/>
          </p:spPr>
        </p:cxnSp>
        <p:cxnSp>
          <p:nvCxnSpPr>
            <p:cNvPr id="113" name="Straight Connector 112">
              <a:extLst>
                <a:ext uri="{FF2B5EF4-FFF2-40B4-BE49-F238E27FC236}">
                  <a16:creationId xmlns:a16="http://schemas.microsoft.com/office/drawing/2014/main" id="{69331C6F-E223-D813-1467-9A41533E7CA2}"/>
                </a:ext>
              </a:extLst>
            </p:cNvPr>
            <p:cNvCxnSpPr>
              <a:cxnSpLocks/>
            </p:cNvCxnSpPr>
            <p:nvPr/>
          </p:nvCxnSpPr>
          <p:spPr>
            <a:xfrm>
              <a:off x="7042438" y="2989734"/>
              <a:ext cx="0" cy="1004112"/>
            </a:xfrm>
            <a:prstGeom prst="line">
              <a:avLst/>
            </a:prstGeom>
            <a:noFill/>
            <a:ln w="19050" cap="flat" cmpd="sng" algn="ctr">
              <a:solidFill>
                <a:srgbClr val="C00000"/>
              </a:solidFill>
              <a:prstDash val="dash"/>
              <a:miter lim="800000"/>
              <a:tailEnd type="none"/>
            </a:ln>
            <a:effectLst/>
          </p:spPr>
        </p:cxnSp>
        <p:sp>
          <p:nvSpPr>
            <p:cNvPr id="114" name="Rounded Rectangle 113">
              <a:extLst>
                <a:ext uri="{FF2B5EF4-FFF2-40B4-BE49-F238E27FC236}">
                  <a16:creationId xmlns:a16="http://schemas.microsoft.com/office/drawing/2014/main" id="{CB3EFABA-AE52-ABF8-B991-2C2DA9C2610B}"/>
                </a:ext>
              </a:extLst>
            </p:cNvPr>
            <p:cNvSpPr/>
            <p:nvPr/>
          </p:nvSpPr>
          <p:spPr>
            <a:xfrm>
              <a:off x="5885986" y="3348552"/>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5" name="Straight Connector 114">
              <a:extLst>
                <a:ext uri="{FF2B5EF4-FFF2-40B4-BE49-F238E27FC236}">
                  <a16:creationId xmlns:a16="http://schemas.microsoft.com/office/drawing/2014/main" id="{23A23103-1F35-8BE8-6DC1-5806D1363A52}"/>
                </a:ext>
              </a:extLst>
            </p:cNvPr>
            <p:cNvCxnSpPr>
              <a:cxnSpLocks/>
            </p:cNvCxnSpPr>
            <p:nvPr/>
          </p:nvCxnSpPr>
          <p:spPr>
            <a:xfrm>
              <a:off x="5879877" y="3578128"/>
              <a:ext cx="446768" cy="0"/>
            </a:xfrm>
            <a:prstGeom prst="line">
              <a:avLst/>
            </a:prstGeom>
            <a:noFill/>
            <a:ln w="28575" cap="flat" cmpd="sng" algn="ctr">
              <a:solidFill>
                <a:sysClr val="windowText" lastClr="000000"/>
              </a:solidFill>
              <a:prstDash val="solid"/>
              <a:miter lim="800000"/>
              <a:tailEnd type="none"/>
            </a:ln>
            <a:effectLst/>
          </p:spPr>
        </p:cxnSp>
        <p:cxnSp>
          <p:nvCxnSpPr>
            <p:cNvPr id="116" name="Straight Connector 115">
              <a:extLst>
                <a:ext uri="{FF2B5EF4-FFF2-40B4-BE49-F238E27FC236}">
                  <a16:creationId xmlns:a16="http://schemas.microsoft.com/office/drawing/2014/main" id="{007B2AFC-3E90-4288-61B5-2CB947E7291C}"/>
                </a:ext>
              </a:extLst>
            </p:cNvPr>
            <p:cNvCxnSpPr>
              <a:cxnSpLocks/>
            </p:cNvCxnSpPr>
            <p:nvPr/>
          </p:nvCxnSpPr>
          <p:spPr>
            <a:xfrm>
              <a:off x="6326645" y="3290959"/>
              <a:ext cx="91936" cy="0"/>
            </a:xfrm>
            <a:prstGeom prst="line">
              <a:avLst/>
            </a:prstGeom>
            <a:noFill/>
            <a:ln w="28575" cap="flat" cmpd="sng" algn="ctr">
              <a:solidFill>
                <a:sysClr val="windowText" lastClr="000000"/>
              </a:solidFill>
              <a:prstDash val="solid"/>
              <a:miter lim="800000"/>
              <a:tailEnd type="none"/>
            </a:ln>
            <a:effectLst/>
          </p:spPr>
        </p:cxnSp>
        <p:cxnSp>
          <p:nvCxnSpPr>
            <p:cNvPr id="117" name="Straight Connector 116">
              <a:extLst>
                <a:ext uri="{FF2B5EF4-FFF2-40B4-BE49-F238E27FC236}">
                  <a16:creationId xmlns:a16="http://schemas.microsoft.com/office/drawing/2014/main" id="{4172467B-C0D3-CC95-8D98-809925E7E118}"/>
                </a:ext>
              </a:extLst>
            </p:cNvPr>
            <p:cNvCxnSpPr>
              <a:cxnSpLocks/>
            </p:cNvCxnSpPr>
            <p:nvPr/>
          </p:nvCxnSpPr>
          <p:spPr>
            <a:xfrm>
              <a:off x="6418581" y="3604049"/>
              <a:ext cx="346034" cy="0"/>
            </a:xfrm>
            <a:prstGeom prst="line">
              <a:avLst/>
            </a:prstGeom>
            <a:noFill/>
            <a:ln w="28575" cap="flat" cmpd="sng" algn="ctr">
              <a:solidFill>
                <a:sysClr val="windowText" lastClr="000000"/>
              </a:solidFill>
              <a:prstDash val="solid"/>
              <a:miter lim="800000"/>
              <a:tailEnd type="none"/>
            </a:ln>
            <a:effectLst/>
          </p:spPr>
        </p:cxnSp>
        <p:cxnSp>
          <p:nvCxnSpPr>
            <p:cNvPr id="118" name="Straight Connector 117">
              <a:extLst>
                <a:ext uri="{FF2B5EF4-FFF2-40B4-BE49-F238E27FC236}">
                  <a16:creationId xmlns:a16="http://schemas.microsoft.com/office/drawing/2014/main" id="{EFF6ADB5-CE55-6151-D5B6-7DB7E41F80FA}"/>
                </a:ext>
              </a:extLst>
            </p:cNvPr>
            <p:cNvCxnSpPr>
              <a:cxnSpLocks/>
            </p:cNvCxnSpPr>
            <p:nvPr/>
          </p:nvCxnSpPr>
          <p:spPr>
            <a:xfrm>
              <a:off x="6757120" y="3549198"/>
              <a:ext cx="277822" cy="0"/>
            </a:xfrm>
            <a:prstGeom prst="line">
              <a:avLst/>
            </a:prstGeom>
            <a:noFill/>
            <a:ln w="28575" cap="flat" cmpd="sng" algn="ctr">
              <a:solidFill>
                <a:sysClr val="windowText" lastClr="000000"/>
              </a:solidFill>
              <a:prstDash val="solid"/>
              <a:miter lim="800000"/>
              <a:tailEnd type="none"/>
            </a:ln>
            <a:effectLst/>
          </p:spPr>
        </p:cxnSp>
        <p:sp>
          <p:nvSpPr>
            <p:cNvPr id="119" name="Left Brace 118">
              <a:extLst>
                <a:ext uri="{FF2B5EF4-FFF2-40B4-BE49-F238E27FC236}">
                  <a16:creationId xmlns:a16="http://schemas.microsoft.com/office/drawing/2014/main" id="{A21BCA74-EEE7-6BD2-7153-78E66840AFC3}"/>
                </a:ext>
              </a:extLst>
            </p:cNvPr>
            <p:cNvSpPr/>
            <p:nvPr/>
          </p:nvSpPr>
          <p:spPr>
            <a:xfrm rot="5400000">
              <a:off x="6031062" y="3063178"/>
              <a:ext cx="126309" cy="440654"/>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TextBox 119">
              <a:extLst>
                <a:ext uri="{FF2B5EF4-FFF2-40B4-BE49-F238E27FC236}">
                  <a16:creationId xmlns:a16="http://schemas.microsoft.com/office/drawing/2014/main" id="{F2504FFC-6319-4F78-C9E0-EEB4E00F454B}"/>
                </a:ext>
              </a:extLst>
            </p:cNvPr>
            <p:cNvSpPr txBox="1"/>
            <p:nvPr/>
          </p:nvSpPr>
          <p:spPr>
            <a:xfrm>
              <a:off x="5556130" y="2765234"/>
              <a:ext cx="1086221" cy="2443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a:t>
              </a:r>
            </a:p>
          </p:txBody>
        </p:sp>
        <p:cxnSp>
          <p:nvCxnSpPr>
            <p:cNvPr id="121" name="Straight Connector 120">
              <a:extLst>
                <a:ext uri="{FF2B5EF4-FFF2-40B4-BE49-F238E27FC236}">
                  <a16:creationId xmlns:a16="http://schemas.microsoft.com/office/drawing/2014/main" id="{EC3F6412-4566-B4D8-BF5B-C377F259FC3F}"/>
                </a:ext>
              </a:extLst>
            </p:cNvPr>
            <p:cNvCxnSpPr>
              <a:cxnSpLocks/>
              <a:stCxn id="120" idx="2"/>
              <a:endCxn id="119" idx="1"/>
            </p:cNvCxnSpPr>
            <p:nvPr/>
          </p:nvCxnSpPr>
          <p:spPr>
            <a:xfrm>
              <a:off x="6099241" y="3009606"/>
              <a:ext cx="26" cy="210745"/>
            </a:xfrm>
            <a:prstGeom prst="line">
              <a:avLst/>
            </a:prstGeom>
            <a:noFill/>
            <a:ln w="28575" cap="flat" cmpd="sng" algn="ctr">
              <a:solidFill>
                <a:sysClr val="windowText" lastClr="000000"/>
              </a:solidFill>
              <a:prstDash val="sysDot"/>
              <a:miter lim="800000"/>
              <a:tailEnd type="none"/>
            </a:ln>
            <a:effectLst/>
          </p:spPr>
        </p:cxnSp>
        <p:cxnSp>
          <p:nvCxnSpPr>
            <p:cNvPr id="125" name="Straight Connector 124">
              <a:extLst>
                <a:ext uri="{FF2B5EF4-FFF2-40B4-BE49-F238E27FC236}">
                  <a16:creationId xmlns:a16="http://schemas.microsoft.com/office/drawing/2014/main" id="{F76AAC76-B054-A5FA-FDC7-C98F1C7B6701}"/>
                </a:ext>
              </a:extLst>
            </p:cNvPr>
            <p:cNvCxnSpPr>
              <a:cxnSpLocks/>
              <a:stCxn id="107" idx="3"/>
            </p:cNvCxnSpPr>
            <p:nvPr/>
          </p:nvCxnSpPr>
          <p:spPr>
            <a:xfrm>
              <a:off x="7048381" y="3489189"/>
              <a:ext cx="338537" cy="0"/>
            </a:xfrm>
            <a:prstGeom prst="line">
              <a:avLst/>
            </a:prstGeom>
            <a:noFill/>
            <a:ln w="28575" cap="flat" cmpd="sng" algn="ctr">
              <a:solidFill>
                <a:sysClr val="windowText" lastClr="000000"/>
              </a:solidFill>
              <a:prstDash val="solid"/>
              <a:miter lim="800000"/>
              <a:tailEnd type="triangle"/>
            </a:ln>
            <a:effectLst/>
          </p:spPr>
        </p:cxnSp>
        <p:sp>
          <p:nvSpPr>
            <p:cNvPr id="126" name="Rounded Rectangle 125">
              <a:extLst>
                <a:ext uri="{FF2B5EF4-FFF2-40B4-BE49-F238E27FC236}">
                  <a16:creationId xmlns:a16="http://schemas.microsoft.com/office/drawing/2014/main" id="{32E214BE-9819-11DB-24C4-687C55B96A85}"/>
                </a:ext>
              </a:extLst>
            </p:cNvPr>
            <p:cNvSpPr/>
            <p:nvPr/>
          </p:nvSpPr>
          <p:spPr>
            <a:xfrm>
              <a:off x="7389697" y="3060343"/>
              <a:ext cx="569987" cy="915529"/>
            </a:xfrm>
            <a:prstGeom prst="roundRect">
              <a:avLst/>
            </a:prstGeom>
            <a:solidFill>
              <a:srgbClr val="F2F2F2"/>
            </a:solidFill>
            <a:ln w="31750" cap="flat" cmpd="sng" algn="ctr">
              <a:solidFill>
                <a:sysClr val="windowText" lastClr="000000"/>
              </a:solidFill>
              <a:prstDash val="solid"/>
            </a:ln>
            <a:effectLst/>
          </p:spPr>
          <p:txBody>
            <a:bodyPr vert="vert" lIns="0" tIns="0" rIns="0" bIns="0" rtlCol="0" anchor="ctr">
              <a:norm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sp>
          <p:nvSpPr>
            <p:cNvPr id="127" name="Rounded Rectangle 126">
              <a:extLst>
                <a:ext uri="{FF2B5EF4-FFF2-40B4-BE49-F238E27FC236}">
                  <a16:creationId xmlns:a16="http://schemas.microsoft.com/office/drawing/2014/main" id="{81632DE7-4EF2-9570-7D0C-68035D63ACD4}"/>
                </a:ext>
              </a:extLst>
            </p:cNvPr>
            <p:cNvSpPr/>
            <p:nvPr/>
          </p:nvSpPr>
          <p:spPr>
            <a:xfrm>
              <a:off x="8292143" y="300960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ounded Rectangle 127">
              <a:extLst>
                <a:ext uri="{FF2B5EF4-FFF2-40B4-BE49-F238E27FC236}">
                  <a16:creationId xmlns:a16="http://schemas.microsoft.com/office/drawing/2014/main" id="{A0CB7E52-C508-72EA-C825-72F1958D06B8}"/>
                </a:ext>
              </a:extLst>
            </p:cNvPr>
            <p:cNvSpPr/>
            <p:nvPr/>
          </p:nvSpPr>
          <p:spPr>
            <a:xfrm>
              <a:off x="8292142" y="3558225"/>
              <a:ext cx="569988"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ounded Rectangle 128">
              <a:extLst>
                <a:ext uri="{FF2B5EF4-FFF2-40B4-BE49-F238E27FC236}">
                  <a16:creationId xmlns:a16="http://schemas.microsoft.com/office/drawing/2014/main" id="{31DA6C8A-88BC-87AB-3586-85DB7C41B27E}"/>
                </a:ext>
              </a:extLst>
            </p:cNvPr>
            <p:cNvSpPr/>
            <p:nvPr/>
          </p:nvSpPr>
          <p:spPr>
            <a:xfrm>
              <a:off x="8292143" y="328391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ounded Rectangle 129">
              <a:extLst>
                <a:ext uri="{FF2B5EF4-FFF2-40B4-BE49-F238E27FC236}">
                  <a16:creationId xmlns:a16="http://schemas.microsoft.com/office/drawing/2014/main" id="{DB144876-A0AC-4855-FA76-D77DF4B46C8F}"/>
                </a:ext>
              </a:extLst>
            </p:cNvPr>
            <p:cNvSpPr/>
            <p:nvPr/>
          </p:nvSpPr>
          <p:spPr>
            <a:xfrm>
              <a:off x="8292143" y="3833213"/>
              <a:ext cx="571686"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1.14</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1" name="Straight Connector 130">
              <a:extLst>
                <a:ext uri="{FF2B5EF4-FFF2-40B4-BE49-F238E27FC236}">
                  <a16:creationId xmlns:a16="http://schemas.microsoft.com/office/drawing/2014/main" id="{8E364353-F73B-DBA6-C86D-AF60464B3C2F}"/>
                </a:ext>
              </a:extLst>
            </p:cNvPr>
            <p:cNvCxnSpPr>
              <a:cxnSpLocks/>
              <a:endCxn id="130" idx="1"/>
            </p:cNvCxnSpPr>
            <p:nvPr/>
          </p:nvCxnSpPr>
          <p:spPr>
            <a:xfrm>
              <a:off x="7959684" y="3937599"/>
              <a:ext cx="332459" cy="0"/>
            </a:xfrm>
            <a:prstGeom prst="line">
              <a:avLst/>
            </a:prstGeom>
            <a:noFill/>
            <a:ln w="28575" cap="flat" cmpd="sng" algn="ctr">
              <a:solidFill>
                <a:sysClr val="windowText" lastClr="000000"/>
              </a:solidFill>
              <a:prstDash val="solid"/>
              <a:miter lim="800000"/>
              <a:tailEnd type="triangle"/>
            </a:ln>
            <a:effectLst/>
          </p:spPr>
        </p:cxnSp>
        <p:cxnSp>
          <p:nvCxnSpPr>
            <p:cNvPr id="132" name="Straight Connector 131">
              <a:extLst>
                <a:ext uri="{FF2B5EF4-FFF2-40B4-BE49-F238E27FC236}">
                  <a16:creationId xmlns:a16="http://schemas.microsoft.com/office/drawing/2014/main" id="{374AD81A-BB98-B4AA-952E-1CAA499E2999}"/>
                </a:ext>
              </a:extLst>
            </p:cNvPr>
            <p:cNvCxnSpPr>
              <a:cxnSpLocks/>
              <a:endCxn id="128" idx="1"/>
            </p:cNvCxnSpPr>
            <p:nvPr/>
          </p:nvCxnSpPr>
          <p:spPr>
            <a:xfrm>
              <a:off x="7959684" y="3662611"/>
              <a:ext cx="332458" cy="0"/>
            </a:xfrm>
            <a:prstGeom prst="line">
              <a:avLst/>
            </a:prstGeom>
            <a:noFill/>
            <a:ln w="28575" cap="flat" cmpd="sng" algn="ctr">
              <a:solidFill>
                <a:sysClr val="windowText" lastClr="000000"/>
              </a:solidFill>
              <a:prstDash val="solid"/>
              <a:miter lim="800000"/>
              <a:tailEnd type="triangle"/>
            </a:ln>
            <a:effectLst/>
          </p:spPr>
        </p:cxnSp>
        <p:cxnSp>
          <p:nvCxnSpPr>
            <p:cNvPr id="133" name="Straight Connector 132">
              <a:extLst>
                <a:ext uri="{FF2B5EF4-FFF2-40B4-BE49-F238E27FC236}">
                  <a16:creationId xmlns:a16="http://schemas.microsoft.com/office/drawing/2014/main" id="{515FE293-5F7B-263C-60C7-176C8C0752F0}"/>
                </a:ext>
              </a:extLst>
            </p:cNvPr>
            <p:cNvCxnSpPr>
              <a:cxnSpLocks/>
              <a:endCxn id="129" idx="1"/>
            </p:cNvCxnSpPr>
            <p:nvPr/>
          </p:nvCxnSpPr>
          <p:spPr>
            <a:xfrm>
              <a:off x="7959684" y="3388301"/>
              <a:ext cx="332459" cy="0"/>
            </a:xfrm>
            <a:prstGeom prst="line">
              <a:avLst/>
            </a:prstGeom>
            <a:noFill/>
            <a:ln w="28575" cap="flat" cmpd="sng" algn="ctr">
              <a:solidFill>
                <a:sysClr val="windowText" lastClr="000000"/>
              </a:solidFill>
              <a:prstDash val="solid"/>
              <a:miter lim="800000"/>
              <a:tailEnd type="triangle"/>
            </a:ln>
            <a:effectLst/>
          </p:spPr>
        </p:cxnSp>
        <p:cxnSp>
          <p:nvCxnSpPr>
            <p:cNvPr id="134" name="Straight Connector 133">
              <a:extLst>
                <a:ext uri="{FF2B5EF4-FFF2-40B4-BE49-F238E27FC236}">
                  <a16:creationId xmlns:a16="http://schemas.microsoft.com/office/drawing/2014/main" id="{62451196-F12E-9F81-D34A-320BF4AC53A2}"/>
                </a:ext>
              </a:extLst>
            </p:cNvPr>
            <p:cNvCxnSpPr>
              <a:cxnSpLocks/>
              <a:endCxn id="127" idx="1"/>
            </p:cNvCxnSpPr>
            <p:nvPr/>
          </p:nvCxnSpPr>
          <p:spPr>
            <a:xfrm>
              <a:off x="7959684" y="3113992"/>
              <a:ext cx="332459" cy="0"/>
            </a:xfrm>
            <a:prstGeom prst="line">
              <a:avLst/>
            </a:prstGeom>
            <a:noFill/>
            <a:ln w="28575" cap="flat" cmpd="sng" algn="ctr">
              <a:solidFill>
                <a:sysClr val="windowText" lastClr="000000"/>
              </a:solidFill>
              <a:prstDash val="solid"/>
              <a:miter lim="800000"/>
              <a:tailEnd type="triangle"/>
            </a:ln>
            <a:effectLst/>
          </p:spPr>
        </p:cxnSp>
      </p:grpSp>
    </p:spTree>
    <p:custDataLst>
      <p:tags r:id="rId1"/>
    </p:custDataLst>
    <p:extLst>
      <p:ext uri="{BB962C8B-B14F-4D97-AF65-F5344CB8AC3E}">
        <p14:creationId xmlns:p14="http://schemas.microsoft.com/office/powerpoint/2010/main" val="37266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Signal-to-Event Conversion</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detection:</a:t>
            </a:r>
            <a:r>
              <a:rPr lang="en-US" sz="2400" dirty="0">
                <a:latin typeface="Tahoma" panose="020B0604030504040204" pitchFamily="34" charset="0"/>
                <a:ea typeface="Tahoma" panose="020B0604030504040204" pitchFamily="34" charset="0"/>
                <a:cs typeface="Tahoma" panose="020B0604030504040204" pitchFamily="34" charset="0"/>
              </a:rPr>
              <a:t> Identifies signal regions corresponding to specific k-</a:t>
            </a:r>
            <a:r>
              <a:rPr lang="en-US" sz="2400" dirty="0" err="1">
                <a:latin typeface="Tahoma" panose="020B0604030504040204" pitchFamily="34" charset="0"/>
                <a:ea typeface="Tahoma" panose="020B0604030504040204" pitchFamily="34" charset="0"/>
                <a:cs typeface="Tahoma" panose="020B0604030504040204" pitchFamily="34" charset="0"/>
              </a:rPr>
              <a:t>mers</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Uses statistical test (</a:t>
            </a:r>
            <a:r>
              <a:rPr lang="en-US" sz="2000" b="1" dirty="0">
                <a:latin typeface="Tahoma" panose="020B0604030504040204" pitchFamily="34" charset="0"/>
                <a:ea typeface="Tahoma" panose="020B0604030504040204" pitchFamily="34" charset="0"/>
                <a:cs typeface="Tahoma" panose="020B0604030504040204" pitchFamily="34" charset="0"/>
              </a:rPr>
              <a:t>segmentation</a:t>
            </a:r>
            <a:r>
              <a:rPr lang="en-US" sz="2000" dirty="0">
                <a:latin typeface="Tahoma" panose="020B0604030504040204" pitchFamily="34" charset="0"/>
                <a:ea typeface="Tahoma" panose="020B0604030504040204" pitchFamily="34" charset="0"/>
                <a:cs typeface="Tahoma" panose="020B0604030504040204" pitchFamily="34" charset="0"/>
              </a:rPr>
              <a:t>) to spot abrupt signal changes</a:t>
            </a: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Consecutive events </a:t>
            </a: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 consecutive k-</a:t>
            </a:r>
            <a:r>
              <a:rPr lang="en-US" sz="24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3173439" y="3188662"/>
            <a:ext cx="1193614" cy="821733"/>
          </a:xfrm>
          <a:prstGeom prst="rect">
            <a:avLst/>
          </a:prstGeom>
          <a:ln>
            <a:solidFill>
              <a:sysClr val="windowText" lastClr="000000"/>
            </a:solidFill>
          </a:ln>
        </p:spPr>
      </p:pic>
      <p:pic>
        <p:nvPicPr>
          <p:cNvPr id="93" name="Picture 92">
            <a:extLst>
              <a:ext uri="{FF2B5EF4-FFF2-40B4-BE49-F238E27FC236}">
                <a16:creationId xmlns:a16="http://schemas.microsoft.com/office/drawing/2014/main" id="{AC7A603A-8F7B-2959-D9B1-E66ACC9FEA67}"/>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518162" y="3188664"/>
            <a:ext cx="1193614" cy="821733"/>
          </a:xfrm>
          <a:prstGeom prst="rect">
            <a:avLst/>
          </a:prstGeom>
          <a:ln>
            <a:solidFill>
              <a:sysClr val="windowText" lastClr="000000"/>
            </a:solidFill>
          </a:ln>
        </p:spPr>
      </p:pic>
      <p:sp>
        <p:nvSpPr>
          <p:cNvPr id="95" name="TextBox 94">
            <a:extLst>
              <a:ext uri="{FF2B5EF4-FFF2-40B4-BE49-F238E27FC236}">
                <a16:creationId xmlns:a16="http://schemas.microsoft.com/office/drawing/2014/main" id="{B7E887C6-6DBE-A46F-0197-7D1E27179AEC}"/>
              </a:ext>
            </a:extLst>
          </p:cNvPr>
          <p:cNvSpPr txBox="1"/>
          <p:nvPr/>
        </p:nvSpPr>
        <p:spPr>
          <a:xfrm>
            <a:off x="131157" y="2882232"/>
            <a:ext cx="1981161" cy="4355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grpSp>
        <p:nvGrpSpPr>
          <p:cNvPr id="6" name="Group 5">
            <a:extLst>
              <a:ext uri="{FF2B5EF4-FFF2-40B4-BE49-F238E27FC236}">
                <a16:creationId xmlns:a16="http://schemas.microsoft.com/office/drawing/2014/main" id="{69FE2C50-3C1B-3C01-67FA-5A0BF0A450DC}"/>
              </a:ext>
            </a:extLst>
          </p:cNvPr>
          <p:cNvGrpSpPr/>
          <p:nvPr/>
        </p:nvGrpSpPr>
        <p:grpSpPr>
          <a:xfrm>
            <a:off x="1711776" y="3404632"/>
            <a:ext cx="1458018" cy="389795"/>
            <a:chOff x="1711776" y="3294351"/>
            <a:chExt cx="1458018" cy="389795"/>
          </a:xfrm>
        </p:grpSpPr>
        <p:cxnSp>
          <p:nvCxnSpPr>
            <p:cNvPr id="94" name="Straight Connector 93">
              <a:extLst>
                <a:ext uri="{FF2B5EF4-FFF2-40B4-BE49-F238E27FC236}">
                  <a16:creationId xmlns:a16="http://schemas.microsoft.com/office/drawing/2014/main" id="{D603423D-B6A6-78A7-38B4-F0BEDAB7B6D7}"/>
                </a:ext>
              </a:extLst>
            </p:cNvPr>
            <p:cNvCxnSpPr>
              <a:cxnSpLocks/>
              <a:stCxn id="93" idx="3"/>
              <a:endCxn id="96" idx="1"/>
            </p:cNvCxnSpPr>
            <p:nvPr/>
          </p:nvCxnSpPr>
          <p:spPr>
            <a:xfrm flipV="1">
              <a:off x="1711776" y="3489249"/>
              <a:ext cx="255802" cy="1"/>
            </a:xfrm>
            <a:prstGeom prst="line">
              <a:avLst/>
            </a:prstGeom>
            <a:noFill/>
            <a:ln w="28575" cap="flat" cmpd="sng" algn="ctr">
              <a:solidFill>
                <a:sysClr val="windowText" lastClr="000000"/>
              </a:solidFill>
              <a:prstDash val="solid"/>
              <a:miter lim="800000"/>
              <a:tailEnd type="triangle"/>
            </a:ln>
            <a:effectLst/>
          </p:spPr>
        </p:cxnSp>
        <p:sp>
          <p:nvSpPr>
            <p:cNvPr id="96" name="Rounded Rectangle 95">
              <a:extLst>
                <a:ext uri="{FF2B5EF4-FFF2-40B4-BE49-F238E27FC236}">
                  <a16:creationId xmlns:a16="http://schemas.microsoft.com/office/drawing/2014/main" id="{9FAE4483-7458-762A-629B-6F1B9E12D1D1}"/>
                </a:ext>
              </a:extLst>
            </p:cNvPr>
            <p:cNvSpPr/>
            <p:nvPr/>
          </p:nvSpPr>
          <p:spPr>
            <a:xfrm>
              <a:off x="1967578" y="3294351"/>
              <a:ext cx="935535" cy="389795"/>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Segment</a:t>
              </a:r>
            </a:p>
          </p:txBody>
        </p:sp>
        <p:cxnSp>
          <p:nvCxnSpPr>
            <p:cNvPr id="97" name="Straight Connector 96">
              <a:extLst>
                <a:ext uri="{FF2B5EF4-FFF2-40B4-BE49-F238E27FC236}">
                  <a16:creationId xmlns:a16="http://schemas.microsoft.com/office/drawing/2014/main" id="{EA902869-2DB9-3210-4784-67544AEA35D9}"/>
                </a:ext>
              </a:extLst>
            </p:cNvPr>
            <p:cNvCxnSpPr>
              <a:cxnSpLocks/>
              <a:stCxn id="96" idx="3"/>
            </p:cNvCxnSpPr>
            <p:nvPr/>
          </p:nvCxnSpPr>
          <p:spPr>
            <a:xfrm>
              <a:off x="2903113" y="3489249"/>
              <a:ext cx="266681" cy="0"/>
            </a:xfrm>
            <a:prstGeom prst="line">
              <a:avLst/>
            </a:prstGeom>
            <a:noFill/>
            <a:ln w="28575" cap="flat" cmpd="sng" algn="ctr">
              <a:solidFill>
                <a:sysClr val="windowText" lastClr="000000"/>
              </a:solidFill>
              <a:prstDash val="solid"/>
              <a:miter lim="800000"/>
              <a:tailEnd type="triangle"/>
            </a:ln>
            <a:effectLst/>
          </p:spPr>
        </p:cxnSp>
      </p:grpSp>
      <p:cxnSp>
        <p:nvCxnSpPr>
          <p:cNvPr id="98" name="Straight Connector 97">
            <a:extLst>
              <a:ext uri="{FF2B5EF4-FFF2-40B4-BE49-F238E27FC236}">
                <a16:creationId xmlns:a16="http://schemas.microsoft.com/office/drawing/2014/main" id="{9D6FE2DC-4DB8-6824-DEE5-0B62E7939669}"/>
              </a:ext>
            </a:extLst>
          </p:cNvPr>
          <p:cNvCxnSpPr>
            <a:cxnSpLocks/>
          </p:cNvCxnSpPr>
          <p:nvPr/>
        </p:nvCxnSpPr>
        <p:spPr>
          <a:xfrm>
            <a:off x="3200539" y="3100074"/>
            <a:ext cx="0" cy="1004112"/>
          </a:xfrm>
          <a:prstGeom prst="line">
            <a:avLst/>
          </a:prstGeom>
          <a:noFill/>
          <a:ln w="19050" cap="flat" cmpd="sng" algn="ctr">
            <a:solidFill>
              <a:srgbClr val="C00000"/>
            </a:solidFill>
            <a:prstDash val="dash"/>
            <a:miter lim="800000"/>
            <a:tailEnd type="none"/>
          </a:ln>
          <a:effectLst/>
        </p:spPr>
      </p:cxnSp>
      <p:cxnSp>
        <p:nvCxnSpPr>
          <p:cNvPr id="99" name="Straight Connector 98">
            <a:extLst>
              <a:ext uri="{FF2B5EF4-FFF2-40B4-BE49-F238E27FC236}">
                <a16:creationId xmlns:a16="http://schemas.microsoft.com/office/drawing/2014/main" id="{315FFB75-4880-49D0-A9B7-3FA4BCCE742B}"/>
              </a:ext>
            </a:extLst>
          </p:cNvPr>
          <p:cNvCxnSpPr>
            <a:cxnSpLocks/>
          </p:cNvCxnSpPr>
          <p:nvPr/>
        </p:nvCxnSpPr>
        <p:spPr>
          <a:xfrm>
            <a:off x="3647141" y="3100074"/>
            <a:ext cx="0" cy="1004112"/>
          </a:xfrm>
          <a:prstGeom prst="line">
            <a:avLst/>
          </a:prstGeom>
          <a:noFill/>
          <a:ln w="19050" cap="flat" cmpd="sng" algn="ctr">
            <a:solidFill>
              <a:srgbClr val="C00000"/>
            </a:solidFill>
            <a:prstDash val="dash"/>
            <a:miter lim="800000"/>
            <a:tailEnd type="none"/>
          </a:ln>
          <a:effectLst/>
        </p:spPr>
      </p:cxnSp>
      <p:cxnSp>
        <p:nvCxnSpPr>
          <p:cNvPr id="100" name="Straight Connector 99">
            <a:extLst>
              <a:ext uri="{FF2B5EF4-FFF2-40B4-BE49-F238E27FC236}">
                <a16:creationId xmlns:a16="http://schemas.microsoft.com/office/drawing/2014/main" id="{995C38B8-1399-3D7D-F695-56F422D25314}"/>
              </a:ext>
            </a:extLst>
          </p:cNvPr>
          <p:cNvCxnSpPr>
            <a:cxnSpLocks/>
          </p:cNvCxnSpPr>
          <p:nvPr/>
        </p:nvCxnSpPr>
        <p:spPr>
          <a:xfrm>
            <a:off x="3737254" y="3100074"/>
            <a:ext cx="0" cy="1004112"/>
          </a:xfrm>
          <a:prstGeom prst="line">
            <a:avLst/>
          </a:prstGeom>
          <a:noFill/>
          <a:ln w="19050" cap="flat" cmpd="sng" algn="ctr">
            <a:solidFill>
              <a:srgbClr val="C00000"/>
            </a:solidFill>
            <a:prstDash val="dash"/>
            <a:miter lim="800000"/>
            <a:tailEnd type="none"/>
          </a:ln>
          <a:effectLst/>
        </p:spPr>
      </p:cxnSp>
      <p:cxnSp>
        <p:nvCxnSpPr>
          <p:cNvPr id="101" name="Straight Connector 100">
            <a:extLst>
              <a:ext uri="{FF2B5EF4-FFF2-40B4-BE49-F238E27FC236}">
                <a16:creationId xmlns:a16="http://schemas.microsoft.com/office/drawing/2014/main" id="{BFE39E09-BAD6-1476-372D-BFE94D8216D3}"/>
              </a:ext>
            </a:extLst>
          </p:cNvPr>
          <p:cNvCxnSpPr>
            <a:cxnSpLocks/>
          </p:cNvCxnSpPr>
          <p:nvPr/>
        </p:nvCxnSpPr>
        <p:spPr>
          <a:xfrm>
            <a:off x="4083288" y="3100074"/>
            <a:ext cx="0" cy="1004112"/>
          </a:xfrm>
          <a:prstGeom prst="line">
            <a:avLst/>
          </a:prstGeom>
          <a:noFill/>
          <a:ln w="19050" cap="flat" cmpd="sng" algn="ctr">
            <a:solidFill>
              <a:srgbClr val="C00000"/>
            </a:solidFill>
            <a:prstDash val="dash"/>
            <a:miter lim="800000"/>
            <a:tailEnd type="none"/>
          </a:ln>
          <a:effectLst/>
        </p:spPr>
      </p:cxnSp>
      <p:cxnSp>
        <p:nvCxnSpPr>
          <p:cNvPr id="102" name="Straight Connector 101">
            <a:extLst>
              <a:ext uri="{FF2B5EF4-FFF2-40B4-BE49-F238E27FC236}">
                <a16:creationId xmlns:a16="http://schemas.microsoft.com/office/drawing/2014/main" id="{5C9358ED-F79D-96E8-480E-2E7D04CD9B8B}"/>
              </a:ext>
            </a:extLst>
          </p:cNvPr>
          <p:cNvCxnSpPr>
            <a:cxnSpLocks/>
          </p:cNvCxnSpPr>
          <p:nvPr/>
        </p:nvCxnSpPr>
        <p:spPr>
          <a:xfrm>
            <a:off x="4361110" y="3100074"/>
            <a:ext cx="0" cy="1004112"/>
          </a:xfrm>
          <a:prstGeom prst="line">
            <a:avLst/>
          </a:prstGeom>
          <a:noFill/>
          <a:ln w="19050" cap="flat" cmpd="sng" algn="ctr">
            <a:solidFill>
              <a:srgbClr val="C00000"/>
            </a:solidFill>
            <a:prstDash val="dash"/>
            <a:miter lim="800000"/>
            <a:tailEnd type="none"/>
          </a:ln>
          <a:effectLst/>
        </p:spPr>
      </p:cxnSp>
      <p:sp>
        <p:nvSpPr>
          <p:cNvPr id="103" name="Left Brace 102">
            <a:extLst>
              <a:ext uri="{FF2B5EF4-FFF2-40B4-BE49-F238E27FC236}">
                <a16:creationId xmlns:a16="http://schemas.microsoft.com/office/drawing/2014/main" id="{780B581D-C14F-DC95-CBE0-E0670238729A}"/>
              </a:ext>
            </a:extLst>
          </p:cNvPr>
          <p:cNvSpPr/>
          <p:nvPr/>
        </p:nvSpPr>
        <p:spPr>
          <a:xfrm rot="5400000">
            <a:off x="3362849" y="2781316"/>
            <a:ext cx="126309" cy="518373"/>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3145049" y="2759565"/>
            <a:ext cx="561909" cy="2177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grpSp>
        <p:nvGrpSpPr>
          <p:cNvPr id="7" name="Group 6">
            <a:extLst>
              <a:ext uri="{FF2B5EF4-FFF2-40B4-BE49-F238E27FC236}">
                <a16:creationId xmlns:a16="http://schemas.microsoft.com/office/drawing/2014/main" id="{522A1F29-778C-27FB-107E-EFFDCB75094F}"/>
              </a:ext>
            </a:extLst>
          </p:cNvPr>
          <p:cNvGrpSpPr/>
          <p:nvPr/>
        </p:nvGrpSpPr>
        <p:grpSpPr>
          <a:xfrm>
            <a:off x="4367053" y="2875515"/>
            <a:ext cx="4496776" cy="1276750"/>
            <a:chOff x="4367053" y="2765234"/>
            <a:chExt cx="4496776" cy="1276750"/>
          </a:xfrm>
        </p:grpSpPr>
        <p:cxnSp>
          <p:nvCxnSpPr>
            <p:cNvPr id="105" name="Straight Connector 104">
              <a:extLst>
                <a:ext uri="{FF2B5EF4-FFF2-40B4-BE49-F238E27FC236}">
                  <a16:creationId xmlns:a16="http://schemas.microsoft.com/office/drawing/2014/main" id="{BC4A0263-B97C-E1F9-82B7-F21EB6D4F7A2}"/>
                </a:ext>
              </a:extLst>
            </p:cNvPr>
            <p:cNvCxnSpPr>
              <a:cxnSpLocks/>
              <a:stCxn id="92" idx="3"/>
              <a:endCxn id="106" idx="1"/>
            </p:cNvCxnSpPr>
            <p:nvPr/>
          </p:nvCxnSpPr>
          <p:spPr>
            <a:xfrm>
              <a:off x="4367053" y="3475996"/>
              <a:ext cx="288000" cy="0"/>
            </a:xfrm>
            <a:prstGeom prst="line">
              <a:avLst/>
            </a:prstGeom>
            <a:noFill/>
            <a:ln w="28575" cap="flat" cmpd="sng" algn="ctr">
              <a:solidFill>
                <a:sysClr val="windowText" lastClr="000000"/>
              </a:solidFill>
              <a:prstDash val="solid"/>
              <a:miter lim="800000"/>
              <a:tailEnd type="triangle"/>
            </a:ln>
            <a:effectLst/>
          </p:spPr>
        </p:cxnSp>
        <p:sp>
          <p:nvSpPr>
            <p:cNvPr id="106" name="Rounded Rectangle 105">
              <a:extLst>
                <a:ext uri="{FF2B5EF4-FFF2-40B4-BE49-F238E27FC236}">
                  <a16:creationId xmlns:a16="http://schemas.microsoft.com/office/drawing/2014/main" id="{BD1EA1AE-EECA-8444-3FA1-0C35A0856CD4}"/>
                </a:ext>
              </a:extLst>
            </p:cNvPr>
            <p:cNvSpPr/>
            <p:nvPr/>
          </p:nvSpPr>
          <p:spPr>
            <a:xfrm>
              <a:off x="4654797" y="3247610"/>
              <a:ext cx="906667" cy="483278"/>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Calculate</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Means</a:t>
              </a:r>
            </a:p>
          </p:txBody>
        </p:sp>
        <p:pic>
          <p:nvPicPr>
            <p:cNvPr id="107" name="Picture 106">
              <a:extLst>
                <a:ext uri="{FF2B5EF4-FFF2-40B4-BE49-F238E27FC236}">
                  <a16:creationId xmlns:a16="http://schemas.microsoft.com/office/drawing/2014/main" id="{E285ED67-6C03-DF99-1D84-6C3DE9A43109}"/>
                </a:ext>
              </a:extLst>
            </p:cNvPr>
            <p:cNvPicPr>
              <a:picLocks noChangeAspect="1"/>
            </p:cNvPicPr>
            <p:nvPr/>
          </p:nvPicPr>
          <p:blipFill rotWithShape="1">
            <a:blip r:embed="rId4">
              <a:alphaModFix amt="21000"/>
              <a:extLst>
                <a:ext uri="{28A0092B-C50C-407E-A947-70E740481C1C}">
                  <a14:useLocalDpi xmlns:a14="http://schemas.microsoft.com/office/drawing/2010/main" val="0"/>
                </a:ext>
              </a:extLst>
            </a:blip>
            <a:srcRect l="2871" r="60550"/>
            <a:stretch/>
          </p:blipFill>
          <p:spPr>
            <a:xfrm>
              <a:off x="5854767" y="3078323"/>
              <a:ext cx="1193614" cy="821733"/>
            </a:xfrm>
            <a:prstGeom prst="rect">
              <a:avLst/>
            </a:prstGeom>
            <a:ln>
              <a:solidFill>
                <a:sysClr val="windowText" lastClr="000000"/>
              </a:solidFill>
            </a:ln>
          </p:spPr>
        </p:pic>
        <p:cxnSp>
          <p:nvCxnSpPr>
            <p:cNvPr id="108" name="Straight Connector 107">
              <a:extLst>
                <a:ext uri="{FF2B5EF4-FFF2-40B4-BE49-F238E27FC236}">
                  <a16:creationId xmlns:a16="http://schemas.microsoft.com/office/drawing/2014/main" id="{1AE6D908-5C29-58DF-EF6B-2FF0A8215DB9}"/>
                </a:ext>
              </a:extLst>
            </p:cNvPr>
            <p:cNvCxnSpPr>
              <a:cxnSpLocks/>
            </p:cNvCxnSpPr>
            <p:nvPr/>
          </p:nvCxnSpPr>
          <p:spPr>
            <a:xfrm>
              <a:off x="5559843" y="3489191"/>
              <a:ext cx="291279"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F473A7C4-4EFB-2334-1E5B-9847973BFE8A}"/>
                </a:ext>
              </a:extLst>
            </p:cNvPr>
            <p:cNvCxnSpPr>
              <a:cxnSpLocks/>
            </p:cNvCxnSpPr>
            <p:nvPr/>
          </p:nvCxnSpPr>
          <p:spPr>
            <a:xfrm>
              <a:off x="5881867" y="2989734"/>
              <a:ext cx="0" cy="1004112"/>
            </a:xfrm>
            <a:prstGeom prst="line">
              <a:avLst/>
            </a:prstGeom>
            <a:noFill/>
            <a:ln w="19050" cap="flat" cmpd="sng" algn="ctr">
              <a:solidFill>
                <a:srgbClr val="C00000"/>
              </a:solidFill>
              <a:prstDash val="dash"/>
              <a:miter lim="800000"/>
              <a:tailEnd type="none"/>
            </a:ln>
            <a:effectLst/>
          </p:spPr>
        </p:cxnSp>
        <p:cxnSp>
          <p:nvCxnSpPr>
            <p:cNvPr id="110" name="Straight Connector 109">
              <a:extLst>
                <a:ext uri="{FF2B5EF4-FFF2-40B4-BE49-F238E27FC236}">
                  <a16:creationId xmlns:a16="http://schemas.microsoft.com/office/drawing/2014/main" id="{918691E2-DD6B-312B-2C86-D9B47383EFDF}"/>
                </a:ext>
              </a:extLst>
            </p:cNvPr>
            <p:cNvCxnSpPr>
              <a:cxnSpLocks/>
            </p:cNvCxnSpPr>
            <p:nvPr/>
          </p:nvCxnSpPr>
          <p:spPr>
            <a:xfrm>
              <a:off x="6328469" y="2989734"/>
              <a:ext cx="0" cy="1004112"/>
            </a:xfrm>
            <a:prstGeom prst="line">
              <a:avLst/>
            </a:prstGeom>
            <a:noFill/>
            <a:ln w="19050" cap="flat" cmpd="sng" algn="ctr">
              <a:solidFill>
                <a:srgbClr val="C00000"/>
              </a:solidFill>
              <a:prstDash val="dash"/>
              <a:miter lim="800000"/>
              <a:tailEnd type="none"/>
            </a:ln>
            <a:effectLst/>
          </p:spPr>
        </p:cxnSp>
        <p:cxnSp>
          <p:nvCxnSpPr>
            <p:cNvPr id="111" name="Straight Connector 110">
              <a:extLst>
                <a:ext uri="{FF2B5EF4-FFF2-40B4-BE49-F238E27FC236}">
                  <a16:creationId xmlns:a16="http://schemas.microsoft.com/office/drawing/2014/main" id="{3CFA65D2-167C-2778-5ADE-9E59C24EE8E9}"/>
                </a:ext>
              </a:extLst>
            </p:cNvPr>
            <p:cNvCxnSpPr>
              <a:cxnSpLocks/>
            </p:cNvCxnSpPr>
            <p:nvPr/>
          </p:nvCxnSpPr>
          <p:spPr>
            <a:xfrm>
              <a:off x="6418581" y="2989734"/>
              <a:ext cx="0" cy="1004112"/>
            </a:xfrm>
            <a:prstGeom prst="line">
              <a:avLst/>
            </a:prstGeom>
            <a:noFill/>
            <a:ln w="19050" cap="flat" cmpd="sng" algn="ctr">
              <a:solidFill>
                <a:srgbClr val="C00000"/>
              </a:solidFill>
              <a:prstDash val="dash"/>
              <a:miter lim="800000"/>
              <a:tailEnd type="none"/>
            </a:ln>
            <a:effectLst/>
          </p:spPr>
        </p:cxnSp>
        <p:cxnSp>
          <p:nvCxnSpPr>
            <p:cNvPr id="112" name="Straight Connector 111">
              <a:extLst>
                <a:ext uri="{FF2B5EF4-FFF2-40B4-BE49-F238E27FC236}">
                  <a16:creationId xmlns:a16="http://schemas.microsoft.com/office/drawing/2014/main" id="{678E5AC1-6A27-F5E9-2557-26BCE268BEA0}"/>
                </a:ext>
              </a:extLst>
            </p:cNvPr>
            <p:cNvCxnSpPr>
              <a:cxnSpLocks/>
            </p:cNvCxnSpPr>
            <p:nvPr/>
          </p:nvCxnSpPr>
          <p:spPr>
            <a:xfrm>
              <a:off x="6764616" y="2989734"/>
              <a:ext cx="0" cy="1004112"/>
            </a:xfrm>
            <a:prstGeom prst="line">
              <a:avLst/>
            </a:prstGeom>
            <a:noFill/>
            <a:ln w="19050" cap="flat" cmpd="sng" algn="ctr">
              <a:solidFill>
                <a:srgbClr val="C00000"/>
              </a:solidFill>
              <a:prstDash val="dash"/>
              <a:miter lim="800000"/>
              <a:tailEnd type="none"/>
            </a:ln>
            <a:effectLst/>
          </p:spPr>
        </p:cxnSp>
        <p:cxnSp>
          <p:nvCxnSpPr>
            <p:cNvPr id="113" name="Straight Connector 112">
              <a:extLst>
                <a:ext uri="{FF2B5EF4-FFF2-40B4-BE49-F238E27FC236}">
                  <a16:creationId xmlns:a16="http://schemas.microsoft.com/office/drawing/2014/main" id="{69331C6F-E223-D813-1467-9A41533E7CA2}"/>
                </a:ext>
              </a:extLst>
            </p:cNvPr>
            <p:cNvCxnSpPr>
              <a:cxnSpLocks/>
            </p:cNvCxnSpPr>
            <p:nvPr/>
          </p:nvCxnSpPr>
          <p:spPr>
            <a:xfrm>
              <a:off x="7042438" y="2989734"/>
              <a:ext cx="0" cy="1004112"/>
            </a:xfrm>
            <a:prstGeom prst="line">
              <a:avLst/>
            </a:prstGeom>
            <a:noFill/>
            <a:ln w="19050" cap="flat" cmpd="sng" algn="ctr">
              <a:solidFill>
                <a:srgbClr val="C00000"/>
              </a:solidFill>
              <a:prstDash val="dash"/>
              <a:miter lim="800000"/>
              <a:tailEnd type="none"/>
            </a:ln>
            <a:effectLst/>
          </p:spPr>
        </p:cxnSp>
        <p:sp>
          <p:nvSpPr>
            <p:cNvPr id="114" name="Rounded Rectangle 113">
              <a:extLst>
                <a:ext uri="{FF2B5EF4-FFF2-40B4-BE49-F238E27FC236}">
                  <a16:creationId xmlns:a16="http://schemas.microsoft.com/office/drawing/2014/main" id="{CB3EFABA-AE52-ABF8-B991-2C2DA9C2610B}"/>
                </a:ext>
              </a:extLst>
            </p:cNvPr>
            <p:cNvSpPr/>
            <p:nvPr/>
          </p:nvSpPr>
          <p:spPr>
            <a:xfrm>
              <a:off x="5885986" y="3348552"/>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5" name="Straight Connector 114">
              <a:extLst>
                <a:ext uri="{FF2B5EF4-FFF2-40B4-BE49-F238E27FC236}">
                  <a16:creationId xmlns:a16="http://schemas.microsoft.com/office/drawing/2014/main" id="{23A23103-1F35-8BE8-6DC1-5806D1363A52}"/>
                </a:ext>
              </a:extLst>
            </p:cNvPr>
            <p:cNvCxnSpPr>
              <a:cxnSpLocks/>
            </p:cNvCxnSpPr>
            <p:nvPr/>
          </p:nvCxnSpPr>
          <p:spPr>
            <a:xfrm>
              <a:off x="5879877" y="3578128"/>
              <a:ext cx="446768" cy="0"/>
            </a:xfrm>
            <a:prstGeom prst="line">
              <a:avLst/>
            </a:prstGeom>
            <a:noFill/>
            <a:ln w="28575" cap="flat" cmpd="sng" algn="ctr">
              <a:solidFill>
                <a:sysClr val="windowText" lastClr="000000"/>
              </a:solidFill>
              <a:prstDash val="solid"/>
              <a:miter lim="800000"/>
              <a:tailEnd type="none"/>
            </a:ln>
            <a:effectLst/>
          </p:spPr>
        </p:cxnSp>
        <p:cxnSp>
          <p:nvCxnSpPr>
            <p:cNvPr id="116" name="Straight Connector 115">
              <a:extLst>
                <a:ext uri="{FF2B5EF4-FFF2-40B4-BE49-F238E27FC236}">
                  <a16:creationId xmlns:a16="http://schemas.microsoft.com/office/drawing/2014/main" id="{007B2AFC-3E90-4288-61B5-2CB947E7291C}"/>
                </a:ext>
              </a:extLst>
            </p:cNvPr>
            <p:cNvCxnSpPr>
              <a:cxnSpLocks/>
            </p:cNvCxnSpPr>
            <p:nvPr/>
          </p:nvCxnSpPr>
          <p:spPr>
            <a:xfrm>
              <a:off x="6326645" y="3290959"/>
              <a:ext cx="91936" cy="0"/>
            </a:xfrm>
            <a:prstGeom prst="line">
              <a:avLst/>
            </a:prstGeom>
            <a:noFill/>
            <a:ln w="28575" cap="flat" cmpd="sng" algn="ctr">
              <a:solidFill>
                <a:sysClr val="windowText" lastClr="000000"/>
              </a:solidFill>
              <a:prstDash val="solid"/>
              <a:miter lim="800000"/>
              <a:tailEnd type="none"/>
            </a:ln>
            <a:effectLst/>
          </p:spPr>
        </p:cxnSp>
        <p:cxnSp>
          <p:nvCxnSpPr>
            <p:cNvPr id="117" name="Straight Connector 116">
              <a:extLst>
                <a:ext uri="{FF2B5EF4-FFF2-40B4-BE49-F238E27FC236}">
                  <a16:creationId xmlns:a16="http://schemas.microsoft.com/office/drawing/2014/main" id="{4172467B-C0D3-CC95-8D98-809925E7E118}"/>
                </a:ext>
              </a:extLst>
            </p:cNvPr>
            <p:cNvCxnSpPr>
              <a:cxnSpLocks/>
            </p:cNvCxnSpPr>
            <p:nvPr/>
          </p:nvCxnSpPr>
          <p:spPr>
            <a:xfrm>
              <a:off x="6418581" y="3604049"/>
              <a:ext cx="346034" cy="0"/>
            </a:xfrm>
            <a:prstGeom prst="line">
              <a:avLst/>
            </a:prstGeom>
            <a:noFill/>
            <a:ln w="28575" cap="flat" cmpd="sng" algn="ctr">
              <a:solidFill>
                <a:sysClr val="windowText" lastClr="000000"/>
              </a:solidFill>
              <a:prstDash val="solid"/>
              <a:miter lim="800000"/>
              <a:tailEnd type="none"/>
            </a:ln>
            <a:effectLst/>
          </p:spPr>
        </p:cxnSp>
        <p:cxnSp>
          <p:nvCxnSpPr>
            <p:cNvPr id="118" name="Straight Connector 117">
              <a:extLst>
                <a:ext uri="{FF2B5EF4-FFF2-40B4-BE49-F238E27FC236}">
                  <a16:creationId xmlns:a16="http://schemas.microsoft.com/office/drawing/2014/main" id="{EFF6ADB5-CE55-6151-D5B6-7DB7E41F80FA}"/>
                </a:ext>
              </a:extLst>
            </p:cNvPr>
            <p:cNvCxnSpPr>
              <a:cxnSpLocks/>
            </p:cNvCxnSpPr>
            <p:nvPr/>
          </p:nvCxnSpPr>
          <p:spPr>
            <a:xfrm>
              <a:off x="6757120" y="3549198"/>
              <a:ext cx="277822" cy="0"/>
            </a:xfrm>
            <a:prstGeom prst="line">
              <a:avLst/>
            </a:prstGeom>
            <a:noFill/>
            <a:ln w="28575" cap="flat" cmpd="sng" algn="ctr">
              <a:solidFill>
                <a:sysClr val="windowText" lastClr="000000"/>
              </a:solidFill>
              <a:prstDash val="solid"/>
              <a:miter lim="800000"/>
              <a:tailEnd type="none"/>
            </a:ln>
            <a:effectLst/>
          </p:spPr>
        </p:cxnSp>
        <p:sp>
          <p:nvSpPr>
            <p:cNvPr id="119" name="Left Brace 118">
              <a:extLst>
                <a:ext uri="{FF2B5EF4-FFF2-40B4-BE49-F238E27FC236}">
                  <a16:creationId xmlns:a16="http://schemas.microsoft.com/office/drawing/2014/main" id="{A21BCA74-EEE7-6BD2-7153-78E66840AFC3}"/>
                </a:ext>
              </a:extLst>
            </p:cNvPr>
            <p:cNvSpPr/>
            <p:nvPr/>
          </p:nvSpPr>
          <p:spPr>
            <a:xfrm rot="5400000">
              <a:off x="6031062" y="3063178"/>
              <a:ext cx="126309" cy="440654"/>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TextBox 119">
              <a:extLst>
                <a:ext uri="{FF2B5EF4-FFF2-40B4-BE49-F238E27FC236}">
                  <a16:creationId xmlns:a16="http://schemas.microsoft.com/office/drawing/2014/main" id="{F2504FFC-6319-4F78-C9E0-EEB4E00F454B}"/>
                </a:ext>
              </a:extLst>
            </p:cNvPr>
            <p:cNvSpPr txBox="1"/>
            <p:nvPr/>
          </p:nvSpPr>
          <p:spPr>
            <a:xfrm>
              <a:off x="5556130" y="2765234"/>
              <a:ext cx="1086221" cy="2443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a:t>
              </a:r>
            </a:p>
          </p:txBody>
        </p:sp>
        <p:cxnSp>
          <p:nvCxnSpPr>
            <p:cNvPr id="121" name="Straight Connector 120">
              <a:extLst>
                <a:ext uri="{FF2B5EF4-FFF2-40B4-BE49-F238E27FC236}">
                  <a16:creationId xmlns:a16="http://schemas.microsoft.com/office/drawing/2014/main" id="{EC3F6412-4566-B4D8-BF5B-C377F259FC3F}"/>
                </a:ext>
              </a:extLst>
            </p:cNvPr>
            <p:cNvCxnSpPr>
              <a:cxnSpLocks/>
              <a:stCxn id="120" idx="2"/>
              <a:endCxn id="119" idx="1"/>
            </p:cNvCxnSpPr>
            <p:nvPr/>
          </p:nvCxnSpPr>
          <p:spPr>
            <a:xfrm>
              <a:off x="6099241" y="3009606"/>
              <a:ext cx="26" cy="210745"/>
            </a:xfrm>
            <a:prstGeom prst="line">
              <a:avLst/>
            </a:prstGeom>
            <a:noFill/>
            <a:ln w="28575" cap="flat" cmpd="sng" algn="ctr">
              <a:solidFill>
                <a:sysClr val="windowText" lastClr="000000"/>
              </a:solidFill>
              <a:prstDash val="sysDot"/>
              <a:miter lim="800000"/>
              <a:tailEnd type="none"/>
            </a:ln>
            <a:effectLst/>
          </p:spPr>
        </p:cxnSp>
        <p:cxnSp>
          <p:nvCxnSpPr>
            <p:cNvPr id="125" name="Straight Connector 124">
              <a:extLst>
                <a:ext uri="{FF2B5EF4-FFF2-40B4-BE49-F238E27FC236}">
                  <a16:creationId xmlns:a16="http://schemas.microsoft.com/office/drawing/2014/main" id="{F76AAC76-B054-A5FA-FDC7-C98F1C7B6701}"/>
                </a:ext>
              </a:extLst>
            </p:cNvPr>
            <p:cNvCxnSpPr>
              <a:cxnSpLocks/>
              <a:stCxn id="107" idx="3"/>
            </p:cNvCxnSpPr>
            <p:nvPr/>
          </p:nvCxnSpPr>
          <p:spPr>
            <a:xfrm>
              <a:off x="7048381" y="3489189"/>
              <a:ext cx="338537" cy="0"/>
            </a:xfrm>
            <a:prstGeom prst="line">
              <a:avLst/>
            </a:prstGeom>
            <a:noFill/>
            <a:ln w="28575" cap="flat" cmpd="sng" algn="ctr">
              <a:solidFill>
                <a:sysClr val="windowText" lastClr="000000"/>
              </a:solidFill>
              <a:prstDash val="solid"/>
              <a:miter lim="800000"/>
              <a:tailEnd type="triangle"/>
            </a:ln>
            <a:effectLst/>
          </p:spPr>
        </p:cxnSp>
        <p:sp>
          <p:nvSpPr>
            <p:cNvPr id="126" name="Rounded Rectangle 125">
              <a:extLst>
                <a:ext uri="{FF2B5EF4-FFF2-40B4-BE49-F238E27FC236}">
                  <a16:creationId xmlns:a16="http://schemas.microsoft.com/office/drawing/2014/main" id="{32E214BE-9819-11DB-24C4-687C55B96A85}"/>
                </a:ext>
              </a:extLst>
            </p:cNvPr>
            <p:cNvSpPr/>
            <p:nvPr/>
          </p:nvSpPr>
          <p:spPr>
            <a:xfrm>
              <a:off x="7389697" y="3060343"/>
              <a:ext cx="569987" cy="915529"/>
            </a:xfrm>
            <a:prstGeom prst="roundRect">
              <a:avLst/>
            </a:prstGeom>
            <a:solidFill>
              <a:srgbClr val="F2F2F2"/>
            </a:solidFill>
            <a:ln w="31750" cap="flat" cmpd="sng" algn="ctr">
              <a:solidFill>
                <a:sysClr val="windowText" lastClr="000000"/>
              </a:solidFill>
              <a:prstDash val="solid"/>
            </a:ln>
            <a:effectLst/>
          </p:spPr>
          <p:txBody>
            <a:bodyPr vert="vert" lIns="0" tIns="0" rIns="0" bIns="0" rtlCol="0" anchor="ctr">
              <a:norm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sp>
          <p:nvSpPr>
            <p:cNvPr id="127" name="Rounded Rectangle 126">
              <a:extLst>
                <a:ext uri="{FF2B5EF4-FFF2-40B4-BE49-F238E27FC236}">
                  <a16:creationId xmlns:a16="http://schemas.microsoft.com/office/drawing/2014/main" id="{81632DE7-4EF2-9570-7D0C-68035D63ACD4}"/>
                </a:ext>
              </a:extLst>
            </p:cNvPr>
            <p:cNvSpPr/>
            <p:nvPr/>
          </p:nvSpPr>
          <p:spPr>
            <a:xfrm>
              <a:off x="8292143" y="300960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ounded Rectangle 127">
              <a:extLst>
                <a:ext uri="{FF2B5EF4-FFF2-40B4-BE49-F238E27FC236}">
                  <a16:creationId xmlns:a16="http://schemas.microsoft.com/office/drawing/2014/main" id="{A0CB7E52-C508-72EA-C825-72F1958D06B8}"/>
                </a:ext>
              </a:extLst>
            </p:cNvPr>
            <p:cNvSpPr/>
            <p:nvPr/>
          </p:nvSpPr>
          <p:spPr>
            <a:xfrm>
              <a:off x="8292142" y="3558225"/>
              <a:ext cx="569988"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ounded Rectangle 128">
              <a:extLst>
                <a:ext uri="{FF2B5EF4-FFF2-40B4-BE49-F238E27FC236}">
                  <a16:creationId xmlns:a16="http://schemas.microsoft.com/office/drawing/2014/main" id="{31DA6C8A-88BC-87AB-3586-85DB7C41B27E}"/>
                </a:ext>
              </a:extLst>
            </p:cNvPr>
            <p:cNvSpPr/>
            <p:nvPr/>
          </p:nvSpPr>
          <p:spPr>
            <a:xfrm>
              <a:off x="8292143" y="328391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ounded Rectangle 129">
              <a:extLst>
                <a:ext uri="{FF2B5EF4-FFF2-40B4-BE49-F238E27FC236}">
                  <a16:creationId xmlns:a16="http://schemas.microsoft.com/office/drawing/2014/main" id="{DB144876-A0AC-4855-FA76-D77DF4B46C8F}"/>
                </a:ext>
              </a:extLst>
            </p:cNvPr>
            <p:cNvSpPr/>
            <p:nvPr/>
          </p:nvSpPr>
          <p:spPr>
            <a:xfrm>
              <a:off x="8292143" y="3833213"/>
              <a:ext cx="571686"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1.14</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1" name="Straight Connector 130">
              <a:extLst>
                <a:ext uri="{FF2B5EF4-FFF2-40B4-BE49-F238E27FC236}">
                  <a16:creationId xmlns:a16="http://schemas.microsoft.com/office/drawing/2014/main" id="{8E364353-F73B-DBA6-C86D-AF60464B3C2F}"/>
                </a:ext>
              </a:extLst>
            </p:cNvPr>
            <p:cNvCxnSpPr>
              <a:cxnSpLocks/>
              <a:endCxn id="130" idx="1"/>
            </p:cNvCxnSpPr>
            <p:nvPr/>
          </p:nvCxnSpPr>
          <p:spPr>
            <a:xfrm>
              <a:off x="7959684" y="3937599"/>
              <a:ext cx="332459" cy="0"/>
            </a:xfrm>
            <a:prstGeom prst="line">
              <a:avLst/>
            </a:prstGeom>
            <a:noFill/>
            <a:ln w="28575" cap="flat" cmpd="sng" algn="ctr">
              <a:solidFill>
                <a:sysClr val="windowText" lastClr="000000"/>
              </a:solidFill>
              <a:prstDash val="solid"/>
              <a:miter lim="800000"/>
              <a:tailEnd type="triangle"/>
            </a:ln>
            <a:effectLst/>
          </p:spPr>
        </p:cxnSp>
        <p:cxnSp>
          <p:nvCxnSpPr>
            <p:cNvPr id="132" name="Straight Connector 131">
              <a:extLst>
                <a:ext uri="{FF2B5EF4-FFF2-40B4-BE49-F238E27FC236}">
                  <a16:creationId xmlns:a16="http://schemas.microsoft.com/office/drawing/2014/main" id="{374AD81A-BB98-B4AA-952E-1CAA499E2999}"/>
                </a:ext>
              </a:extLst>
            </p:cNvPr>
            <p:cNvCxnSpPr>
              <a:cxnSpLocks/>
              <a:endCxn id="128" idx="1"/>
            </p:cNvCxnSpPr>
            <p:nvPr/>
          </p:nvCxnSpPr>
          <p:spPr>
            <a:xfrm>
              <a:off x="7959684" y="3662611"/>
              <a:ext cx="332458" cy="0"/>
            </a:xfrm>
            <a:prstGeom prst="line">
              <a:avLst/>
            </a:prstGeom>
            <a:noFill/>
            <a:ln w="28575" cap="flat" cmpd="sng" algn="ctr">
              <a:solidFill>
                <a:sysClr val="windowText" lastClr="000000"/>
              </a:solidFill>
              <a:prstDash val="solid"/>
              <a:miter lim="800000"/>
              <a:tailEnd type="triangle"/>
            </a:ln>
            <a:effectLst/>
          </p:spPr>
        </p:cxnSp>
        <p:cxnSp>
          <p:nvCxnSpPr>
            <p:cNvPr id="133" name="Straight Connector 132">
              <a:extLst>
                <a:ext uri="{FF2B5EF4-FFF2-40B4-BE49-F238E27FC236}">
                  <a16:creationId xmlns:a16="http://schemas.microsoft.com/office/drawing/2014/main" id="{515FE293-5F7B-263C-60C7-176C8C0752F0}"/>
                </a:ext>
              </a:extLst>
            </p:cNvPr>
            <p:cNvCxnSpPr>
              <a:cxnSpLocks/>
              <a:endCxn id="129" idx="1"/>
            </p:cNvCxnSpPr>
            <p:nvPr/>
          </p:nvCxnSpPr>
          <p:spPr>
            <a:xfrm>
              <a:off x="7959684" y="3388301"/>
              <a:ext cx="332459" cy="0"/>
            </a:xfrm>
            <a:prstGeom prst="line">
              <a:avLst/>
            </a:prstGeom>
            <a:noFill/>
            <a:ln w="28575" cap="flat" cmpd="sng" algn="ctr">
              <a:solidFill>
                <a:sysClr val="windowText" lastClr="000000"/>
              </a:solidFill>
              <a:prstDash val="solid"/>
              <a:miter lim="800000"/>
              <a:tailEnd type="triangle"/>
            </a:ln>
            <a:effectLst/>
          </p:spPr>
        </p:cxnSp>
        <p:cxnSp>
          <p:nvCxnSpPr>
            <p:cNvPr id="134" name="Straight Connector 133">
              <a:extLst>
                <a:ext uri="{FF2B5EF4-FFF2-40B4-BE49-F238E27FC236}">
                  <a16:creationId xmlns:a16="http://schemas.microsoft.com/office/drawing/2014/main" id="{62451196-F12E-9F81-D34A-320BF4AC53A2}"/>
                </a:ext>
              </a:extLst>
            </p:cNvPr>
            <p:cNvCxnSpPr>
              <a:cxnSpLocks/>
              <a:endCxn id="127" idx="1"/>
            </p:cNvCxnSpPr>
            <p:nvPr/>
          </p:nvCxnSpPr>
          <p:spPr>
            <a:xfrm>
              <a:off x="7959684" y="3113992"/>
              <a:ext cx="332459" cy="0"/>
            </a:xfrm>
            <a:prstGeom prst="line">
              <a:avLst/>
            </a:prstGeom>
            <a:noFill/>
            <a:ln w="28575" cap="flat" cmpd="sng" algn="ctr">
              <a:solidFill>
                <a:sysClr val="windowText" lastClr="000000"/>
              </a:solidFill>
              <a:prstDash val="solid"/>
              <a:miter lim="800000"/>
              <a:tailEnd type="triangle"/>
            </a:ln>
            <a:effectLst/>
          </p:spPr>
        </p:cxnSp>
      </p:grpSp>
      <p:sp>
        <p:nvSpPr>
          <p:cNvPr id="3" name="Rectangle 2">
            <a:extLst>
              <a:ext uri="{FF2B5EF4-FFF2-40B4-BE49-F238E27FC236}">
                <a16:creationId xmlns:a16="http://schemas.microsoft.com/office/drawing/2014/main" id="{274D34AD-A26B-FD79-D90D-519EDBE0A947}"/>
              </a:ext>
            </a:extLst>
          </p:cNvPr>
          <p:cNvSpPr/>
          <p:nvPr/>
        </p:nvSpPr>
        <p:spPr>
          <a:xfrm>
            <a:off x="-1940" y="773853"/>
            <a:ext cx="9144000" cy="5545777"/>
          </a:xfrm>
          <a:prstGeom prst="rect">
            <a:avLst/>
          </a:prstGeom>
          <a:solidFill>
            <a:schemeClr val="bg2">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32E38F3-EC43-5AA8-51FF-111D4B354848}"/>
              </a:ext>
            </a:extLst>
          </p:cNvPr>
          <p:cNvSpPr txBox="1"/>
          <p:nvPr/>
        </p:nvSpPr>
        <p:spPr>
          <a:xfrm>
            <a:off x="178200" y="2194464"/>
            <a:ext cx="8787600" cy="2469073"/>
          </a:xfrm>
          <a:prstGeom prst="roundRect">
            <a:avLst>
              <a:gd name="adj" fmla="val 9377"/>
            </a:avLst>
          </a:prstGeom>
          <a:solidFill>
            <a:schemeClr val="accent5">
              <a:lumMod val="20000"/>
              <a:lumOff val="80000"/>
            </a:schemeClr>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 we directly match signals to each other?</a:t>
            </a:r>
          </a:p>
        </p:txBody>
      </p:sp>
    </p:spTree>
    <p:custDataLst>
      <p:tags r:id="rId1"/>
    </p:custDataLst>
    <p:extLst>
      <p:ext uri="{BB962C8B-B14F-4D97-AF65-F5344CB8AC3E}">
        <p14:creationId xmlns:p14="http://schemas.microsoft.com/office/powerpoint/2010/main" val="2660812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sp>
        <p:nvSpPr>
          <p:cNvPr id="3" name="Rectangle 2">
            <a:extLst>
              <a:ext uri="{FF2B5EF4-FFF2-40B4-BE49-F238E27FC236}">
                <a16:creationId xmlns:a16="http://schemas.microsoft.com/office/drawing/2014/main" id="{31B6E08E-49CA-2440-02D9-B2D162F36A01}"/>
              </a:ext>
            </a:extLst>
          </p:cNvPr>
          <p:cNvSpPr/>
          <p:nvPr/>
        </p:nvSpPr>
        <p:spPr>
          <a:xfrm>
            <a:off x="1460505" y="3156769"/>
            <a:ext cx="6142985" cy="1394987"/>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9669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Quantizing the Event Values</a:t>
            </a:r>
            <a:endParaRPr lang="en-US" sz="4000" b="1" dirty="0">
              <a:latin typeface="Garamond" panose="02020404030301010803" pitchFamily="18" charset="0"/>
            </a:endParaRPr>
          </a:p>
        </p:txBody>
      </p:sp>
      <p:sp>
        <p:nvSpPr>
          <p:cNvPr id="147" name="Rounded Rectangle 146">
            <a:extLst>
              <a:ext uri="{FF2B5EF4-FFF2-40B4-BE49-F238E27FC236}">
                <a16:creationId xmlns:a16="http://schemas.microsoft.com/office/drawing/2014/main" id="{0CDAF85C-9E38-FF1C-B7B4-14157F61B005}"/>
              </a:ext>
            </a:extLst>
          </p:cNvPr>
          <p:cNvSpPr/>
          <p:nvPr/>
        </p:nvSpPr>
        <p:spPr>
          <a:xfrm>
            <a:off x="495898" y="4779912"/>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8" name="Rounded Rectangle 147">
            <a:extLst>
              <a:ext uri="{FF2B5EF4-FFF2-40B4-BE49-F238E27FC236}">
                <a16:creationId xmlns:a16="http://schemas.microsoft.com/office/drawing/2014/main" id="{FAF0AA27-8381-3333-76B4-9F4105DC965F}"/>
              </a:ext>
            </a:extLst>
          </p:cNvPr>
          <p:cNvSpPr/>
          <p:nvPr/>
        </p:nvSpPr>
        <p:spPr>
          <a:xfrm>
            <a:off x="2787189" y="3924491"/>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9" name="Rounded Rectangle 148">
            <a:extLst>
              <a:ext uri="{FF2B5EF4-FFF2-40B4-BE49-F238E27FC236}">
                <a16:creationId xmlns:a16="http://schemas.microsoft.com/office/drawing/2014/main" id="{2F8C49AE-4D92-FEF5-2181-7237BE74AA48}"/>
              </a:ext>
            </a:extLst>
          </p:cNvPr>
          <p:cNvSpPr/>
          <p:nvPr/>
        </p:nvSpPr>
        <p:spPr>
          <a:xfrm>
            <a:off x="2787188" y="5064621"/>
            <a:ext cx="1001041"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ounded Rectangle 149">
            <a:extLst>
              <a:ext uri="{FF2B5EF4-FFF2-40B4-BE49-F238E27FC236}">
                <a16:creationId xmlns:a16="http://schemas.microsoft.com/office/drawing/2014/main" id="{49CD66E8-7DF0-BF0B-FD35-B06086BD80A5}"/>
              </a:ext>
            </a:extLst>
          </p:cNvPr>
          <p:cNvSpPr/>
          <p:nvPr/>
        </p:nvSpPr>
        <p:spPr>
          <a:xfrm>
            <a:off x="2787189" y="4494556"/>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-0.084</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1" name="Rounded Rectangle 150">
            <a:extLst>
              <a:ext uri="{FF2B5EF4-FFF2-40B4-BE49-F238E27FC236}">
                <a16:creationId xmlns:a16="http://schemas.microsoft.com/office/drawing/2014/main" id="{D1322564-5159-F94E-B1D4-F98089488480}"/>
              </a:ext>
            </a:extLst>
          </p:cNvPr>
          <p:cNvSpPr/>
          <p:nvPr/>
        </p:nvSpPr>
        <p:spPr>
          <a:xfrm>
            <a:off x="2787188" y="5634685"/>
            <a:ext cx="1001041"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-0.086</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52" name="Straight Connector 151">
            <a:extLst>
              <a:ext uri="{FF2B5EF4-FFF2-40B4-BE49-F238E27FC236}">
                <a16:creationId xmlns:a16="http://schemas.microsoft.com/office/drawing/2014/main" id="{B52BF77D-2660-25F1-D249-A7FF03B415B8}"/>
              </a:ext>
            </a:extLst>
          </p:cNvPr>
          <p:cNvCxnSpPr>
            <a:cxnSpLocks/>
            <a:stCxn id="147" idx="3"/>
            <a:endCxn id="148" idx="1"/>
          </p:cNvCxnSpPr>
          <p:nvPr/>
        </p:nvCxnSpPr>
        <p:spPr>
          <a:xfrm flipV="1">
            <a:off x="1619098" y="4057260"/>
            <a:ext cx="1168091" cy="855852"/>
          </a:xfrm>
          <a:prstGeom prst="line">
            <a:avLst/>
          </a:prstGeom>
          <a:noFill/>
          <a:ln w="28575" cap="flat" cmpd="sng" algn="ctr">
            <a:solidFill>
              <a:sysClr val="windowText" lastClr="000000"/>
            </a:solidFill>
            <a:prstDash val="solid"/>
            <a:miter lim="800000"/>
            <a:tailEnd type="triangle"/>
          </a:ln>
          <a:effectLst/>
        </p:spPr>
      </p:cxnSp>
      <p:cxnSp>
        <p:nvCxnSpPr>
          <p:cNvPr id="155" name="Straight Connector 154">
            <a:extLst>
              <a:ext uri="{FF2B5EF4-FFF2-40B4-BE49-F238E27FC236}">
                <a16:creationId xmlns:a16="http://schemas.microsoft.com/office/drawing/2014/main" id="{0513088A-8B87-B42E-A8B1-4C464476B11F}"/>
              </a:ext>
            </a:extLst>
          </p:cNvPr>
          <p:cNvCxnSpPr>
            <a:cxnSpLocks/>
            <a:stCxn id="147" idx="3"/>
            <a:endCxn id="150" idx="1"/>
          </p:cNvCxnSpPr>
          <p:nvPr/>
        </p:nvCxnSpPr>
        <p:spPr>
          <a:xfrm flipV="1">
            <a:off x="1619098" y="4627325"/>
            <a:ext cx="1168091" cy="285787"/>
          </a:xfrm>
          <a:prstGeom prst="line">
            <a:avLst/>
          </a:prstGeom>
          <a:noFill/>
          <a:ln w="28575" cap="flat" cmpd="sng" algn="ctr">
            <a:solidFill>
              <a:sysClr val="windowText" lastClr="000000"/>
            </a:solidFill>
            <a:prstDash val="solid"/>
            <a:miter lim="800000"/>
            <a:tailEnd type="triangle"/>
          </a:ln>
          <a:effectLst/>
        </p:spPr>
      </p:cxnSp>
      <p:cxnSp>
        <p:nvCxnSpPr>
          <p:cNvPr id="162" name="Straight Connector 161">
            <a:extLst>
              <a:ext uri="{FF2B5EF4-FFF2-40B4-BE49-F238E27FC236}">
                <a16:creationId xmlns:a16="http://schemas.microsoft.com/office/drawing/2014/main" id="{8DB11D07-96D5-1FD2-DF69-FE0A3C27D0FE}"/>
              </a:ext>
            </a:extLst>
          </p:cNvPr>
          <p:cNvCxnSpPr>
            <a:cxnSpLocks/>
            <a:stCxn id="147" idx="3"/>
            <a:endCxn id="149" idx="1"/>
          </p:cNvCxnSpPr>
          <p:nvPr/>
        </p:nvCxnSpPr>
        <p:spPr>
          <a:xfrm>
            <a:off x="1619098" y="4913112"/>
            <a:ext cx="1168090" cy="284278"/>
          </a:xfrm>
          <a:prstGeom prst="line">
            <a:avLst/>
          </a:prstGeom>
          <a:noFill/>
          <a:ln w="28575" cap="flat" cmpd="sng" algn="ctr">
            <a:solidFill>
              <a:sysClr val="windowText" lastClr="000000"/>
            </a:solidFill>
            <a:prstDash val="solid"/>
            <a:miter lim="800000"/>
            <a:tailEnd type="triangle"/>
          </a:ln>
          <a:effectLst/>
        </p:spPr>
      </p:cxnSp>
      <p:cxnSp>
        <p:nvCxnSpPr>
          <p:cNvPr id="165" name="Straight Connector 164">
            <a:extLst>
              <a:ext uri="{FF2B5EF4-FFF2-40B4-BE49-F238E27FC236}">
                <a16:creationId xmlns:a16="http://schemas.microsoft.com/office/drawing/2014/main" id="{3DCCA5FD-8B22-9AE3-3E05-2C170EF87F8A}"/>
              </a:ext>
            </a:extLst>
          </p:cNvPr>
          <p:cNvCxnSpPr>
            <a:cxnSpLocks/>
            <a:stCxn id="147" idx="3"/>
            <a:endCxn id="151" idx="1"/>
          </p:cNvCxnSpPr>
          <p:nvPr/>
        </p:nvCxnSpPr>
        <p:spPr>
          <a:xfrm>
            <a:off x="1619098" y="4913112"/>
            <a:ext cx="1168090" cy="854342"/>
          </a:xfrm>
          <a:prstGeom prst="line">
            <a:avLst/>
          </a:prstGeom>
          <a:noFill/>
          <a:ln w="28575" cap="flat" cmpd="sng" algn="ctr">
            <a:solidFill>
              <a:sysClr val="windowText" lastClr="000000"/>
            </a:solidFill>
            <a:prstDash val="solid"/>
            <a:miter lim="800000"/>
            <a:tailEnd type="triangle"/>
          </a:ln>
          <a:effectLst/>
        </p:spPr>
      </p:cxnSp>
      <p:sp>
        <p:nvSpPr>
          <p:cNvPr id="170" name="Left Brace 169">
            <a:extLst>
              <a:ext uri="{FF2B5EF4-FFF2-40B4-BE49-F238E27FC236}">
                <a16:creationId xmlns:a16="http://schemas.microsoft.com/office/drawing/2014/main" id="{608A6B28-F5A4-6DC5-32BD-1496DC95E718}"/>
              </a:ext>
            </a:extLst>
          </p:cNvPr>
          <p:cNvSpPr/>
          <p:nvPr/>
        </p:nvSpPr>
        <p:spPr>
          <a:xfrm rot="5400000">
            <a:off x="3180920" y="3266489"/>
            <a:ext cx="213571" cy="1001039"/>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1" name="TextBox 170">
            <a:extLst>
              <a:ext uri="{FF2B5EF4-FFF2-40B4-BE49-F238E27FC236}">
                <a16:creationId xmlns:a16="http://schemas.microsoft.com/office/drawing/2014/main" id="{62045C68-DC42-11C2-5199-87FF74C03257}"/>
              </a:ext>
            </a:extLst>
          </p:cNvPr>
          <p:cNvSpPr txBox="1"/>
          <p:nvPr/>
        </p:nvSpPr>
        <p:spPr>
          <a:xfrm>
            <a:off x="1833556" y="3089366"/>
            <a:ext cx="291076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Normalized event values from the same 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91BEB51D-AAAC-44E6-8D51-D72AACA89D35}"/>
              </a:ext>
            </a:extLst>
          </p:cNvPr>
          <p:cNvSpPr>
            <a:spLocks noGrp="1"/>
          </p:cNvSpPr>
          <p:nvPr>
            <p:ph idx="1"/>
          </p:nvPr>
        </p:nvSpPr>
        <p:spPr>
          <a:xfrm>
            <a:off x="189559" y="907673"/>
            <a:ext cx="8954441" cy="1950470"/>
          </a:xfrm>
        </p:spPr>
        <p:txBody>
          <a:bodyPr lIns="91440" tIns="45720" rIns="91440" bIns="45720" anchor="t">
            <a:noAutofit/>
          </a:bodyPr>
          <a:lstStyle/>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Observation: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rPr>
              <a:t>Slight differences in</a:t>
            </a:r>
            <a:r>
              <a:rPr lang="en-US" sz="2200" dirty="0">
                <a:latin typeface="Tahoma" panose="020B0604030504040204" pitchFamily="34" charset="0"/>
                <a:ea typeface="Tahoma" panose="020B0604030504040204" pitchFamily="34" charset="0"/>
                <a:cs typeface="Tahoma" panose="020B0604030504040204" pitchFamily="34" charset="0"/>
              </a:rPr>
              <a:t> raw signals from </a:t>
            </a:r>
            <a:r>
              <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rPr>
              <a:t>identical k-</a:t>
            </a:r>
            <a:r>
              <a:rPr lang="en-US" sz="2200" dirty="0" err="1">
                <a:solidFill>
                  <a:srgbClr val="2E5597"/>
                </a:solidFill>
                <a:latin typeface="Tahoma" panose="020B0604030504040204" pitchFamily="34" charset="0"/>
                <a:ea typeface="Tahoma" panose="020B0604030504040204" pitchFamily="34" charset="0"/>
                <a:cs typeface="Tahoma" panose="020B0604030504040204" pitchFamily="34" charset="0"/>
              </a:rPr>
              <a:t>mers</a:t>
            </a:r>
            <a:endPar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Direct event value matching is not feasible and accurate</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endParaRPr lang="en-US" sz="2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Quantize the event values</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Enables assigning </a:t>
            </a:r>
            <a:r>
              <a:rPr lang="en-US" sz="1800" b="1" dirty="0">
                <a:latin typeface="Tahoma" panose="020B0604030504040204" pitchFamily="34" charset="0"/>
                <a:ea typeface="Tahoma" panose="020B0604030504040204" pitchFamily="34" charset="0"/>
                <a:cs typeface="Tahoma" panose="020B0604030504040204" pitchFamily="34" charset="0"/>
              </a:rPr>
              <a:t>identical quantized values</a:t>
            </a:r>
            <a:r>
              <a:rPr lang="en-US" sz="1800" dirty="0">
                <a:latin typeface="Tahoma" panose="020B0604030504040204" pitchFamily="34" charset="0"/>
                <a:ea typeface="Tahoma" panose="020B0604030504040204" pitchFamily="34" charset="0"/>
                <a:cs typeface="Tahoma" panose="020B0604030504040204" pitchFamily="34" charset="0"/>
              </a:rPr>
              <a:t> to </a:t>
            </a:r>
            <a:r>
              <a:rPr lang="en-US" sz="1800" b="1" dirty="0">
                <a:latin typeface="Tahoma" panose="020B0604030504040204" pitchFamily="34" charset="0"/>
                <a:ea typeface="Tahoma" panose="020B0604030504040204" pitchFamily="34" charset="0"/>
                <a:cs typeface="Tahoma" panose="020B0604030504040204" pitchFamily="34" charset="0"/>
              </a:rPr>
              <a:t>similar event values</a:t>
            </a:r>
            <a:r>
              <a:rPr lang="en-US" sz="1800" dirty="0">
                <a:latin typeface="Tahoma" panose="020B0604030504040204" pitchFamily="34" charset="0"/>
                <a:ea typeface="Tahoma" panose="020B0604030504040204" pitchFamily="34" charset="0"/>
                <a:cs typeface="Tahoma" panose="020B0604030504040204" pitchFamily="34" charset="0"/>
              </a:rPr>
              <a:t> </a:t>
            </a:r>
          </a:p>
        </p:txBody>
      </p:sp>
      <p:grpSp>
        <p:nvGrpSpPr>
          <p:cNvPr id="4" name="Group 3">
            <a:extLst>
              <a:ext uri="{FF2B5EF4-FFF2-40B4-BE49-F238E27FC236}">
                <a16:creationId xmlns:a16="http://schemas.microsoft.com/office/drawing/2014/main" id="{9B2345FB-981C-DABC-4E10-C392A4D20728}"/>
              </a:ext>
            </a:extLst>
          </p:cNvPr>
          <p:cNvGrpSpPr/>
          <p:nvPr/>
        </p:nvGrpSpPr>
        <p:grpSpPr>
          <a:xfrm>
            <a:off x="3801785" y="3924059"/>
            <a:ext cx="1729693" cy="1976594"/>
            <a:chOff x="3801785" y="3924059"/>
            <a:chExt cx="1729693" cy="1976594"/>
          </a:xfrm>
        </p:grpSpPr>
        <p:sp>
          <p:nvSpPr>
            <p:cNvPr id="3" name="Rounded Rectangle 2">
              <a:extLst>
                <a:ext uri="{FF2B5EF4-FFF2-40B4-BE49-F238E27FC236}">
                  <a16:creationId xmlns:a16="http://schemas.microsoft.com/office/drawing/2014/main" id="{367DBCDB-14F4-A3BF-E9D5-6A4057701FA5}"/>
                </a:ext>
              </a:extLst>
            </p:cNvPr>
            <p:cNvSpPr/>
            <p:nvPr/>
          </p:nvSpPr>
          <p:spPr>
            <a:xfrm>
              <a:off x="4408278" y="3924059"/>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4B8E9733-5D74-22CF-3C6B-F2C1F6ED02AA}"/>
                </a:ext>
              </a:extLst>
            </p:cNvPr>
            <p:cNvCxnSpPr>
              <a:cxnSpLocks/>
            </p:cNvCxnSpPr>
            <p:nvPr/>
          </p:nvCxnSpPr>
          <p:spPr>
            <a:xfrm>
              <a:off x="3801785" y="4057044"/>
              <a:ext cx="606493" cy="431"/>
            </a:xfrm>
            <a:prstGeom prst="line">
              <a:avLst/>
            </a:prstGeom>
            <a:noFill/>
            <a:ln w="28575" cap="flat" cmpd="sng" algn="ctr">
              <a:solidFill>
                <a:sysClr val="windowText" lastClr="000000"/>
              </a:solidFill>
              <a:prstDash val="solid"/>
              <a:miter lim="800000"/>
              <a:tailEnd type="triangle"/>
            </a:ln>
            <a:effectLst/>
          </p:spPr>
        </p:cxnSp>
        <p:sp>
          <p:nvSpPr>
            <p:cNvPr id="13" name="Rounded Rectangle 12">
              <a:extLst>
                <a:ext uri="{FF2B5EF4-FFF2-40B4-BE49-F238E27FC236}">
                  <a16:creationId xmlns:a16="http://schemas.microsoft.com/office/drawing/2014/main" id="{BC00516A-CE80-1B1F-61D3-2D8779933257}"/>
                </a:ext>
              </a:extLst>
            </p:cNvPr>
            <p:cNvSpPr/>
            <p:nvPr/>
          </p:nvSpPr>
          <p:spPr>
            <a:xfrm>
              <a:off x="4408278" y="449412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Connector 13">
              <a:extLst>
                <a:ext uri="{FF2B5EF4-FFF2-40B4-BE49-F238E27FC236}">
                  <a16:creationId xmlns:a16="http://schemas.microsoft.com/office/drawing/2014/main" id="{6A674348-EBD3-F694-BB66-A098DC0EEF2B}"/>
                </a:ext>
              </a:extLst>
            </p:cNvPr>
            <p:cNvCxnSpPr>
              <a:cxnSpLocks/>
              <a:endCxn id="13" idx="1"/>
            </p:cNvCxnSpPr>
            <p:nvPr/>
          </p:nvCxnSpPr>
          <p:spPr>
            <a:xfrm>
              <a:off x="3801785" y="4626820"/>
              <a:ext cx="606493" cy="504"/>
            </a:xfrm>
            <a:prstGeom prst="line">
              <a:avLst/>
            </a:prstGeom>
            <a:noFill/>
            <a:ln w="28575" cap="flat" cmpd="sng" algn="ctr">
              <a:solidFill>
                <a:sysClr val="windowText" lastClr="000000"/>
              </a:solidFill>
              <a:prstDash val="solid"/>
              <a:miter lim="800000"/>
              <a:tailEnd type="triangle"/>
            </a:ln>
            <a:effectLst/>
          </p:spPr>
        </p:cxnSp>
        <p:sp>
          <p:nvSpPr>
            <p:cNvPr id="15" name="Rounded Rectangle 14">
              <a:extLst>
                <a:ext uri="{FF2B5EF4-FFF2-40B4-BE49-F238E27FC236}">
                  <a16:creationId xmlns:a16="http://schemas.microsoft.com/office/drawing/2014/main" id="{6183A14D-5741-6AF8-8845-E571832D1F3C}"/>
                </a:ext>
              </a:extLst>
            </p:cNvPr>
            <p:cNvSpPr/>
            <p:nvPr/>
          </p:nvSpPr>
          <p:spPr>
            <a:xfrm>
              <a:off x="4408278" y="5064189"/>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Connector 15">
              <a:extLst>
                <a:ext uri="{FF2B5EF4-FFF2-40B4-BE49-F238E27FC236}">
                  <a16:creationId xmlns:a16="http://schemas.microsoft.com/office/drawing/2014/main" id="{0EECC83F-1101-D46F-25C3-24D3A0CAFEF3}"/>
                </a:ext>
              </a:extLst>
            </p:cNvPr>
            <p:cNvCxnSpPr>
              <a:cxnSpLocks/>
              <a:endCxn id="15" idx="1"/>
            </p:cNvCxnSpPr>
            <p:nvPr/>
          </p:nvCxnSpPr>
          <p:spPr>
            <a:xfrm>
              <a:off x="3801785" y="5196381"/>
              <a:ext cx="606493" cy="1008"/>
            </a:xfrm>
            <a:prstGeom prst="line">
              <a:avLst/>
            </a:prstGeom>
            <a:noFill/>
            <a:ln w="28575" cap="flat" cmpd="sng" algn="ctr">
              <a:solidFill>
                <a:sysClr val="windowText" lastClr="000000"/>
              </a:solidFill>
              <a:prstDash val="solid"/>
              <a:miter lim="800000"/>
              <a:tailEnd type="triangle"/>
            </a:ln>
            <a:effectLst/>
          </p:spPr>
        </p:cxnSp>
        <p:sp>
          <p:nvSpPr>
            <p:cNvPr id="17" name="Rounded Rectangle 16">
              <a:extLst>
                <a:ext uri="{FF2B5EF4-FFF2-40B4-BE49-F238E27FC236}">
                  <a16:creationId xmlns:a16="http://schemas.microsoft.com/office/drawing/2014/main" id="{3D477A6A-306E-40A8-00DA-6BC08D3A560E}"/>
                </a:ext>
              </a:extLst>
            </p:cNvPr>
            <p:cNvSpPr/>
            <p:nvPr/>
          </p:nvSpPr>
          <p:spPr>
            <a:xfrm>
              <a:off x="4408278" y="5634253"/>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Connector 17">
              <a:extLst>
                <a:ext uri="{FF2B5EF4-FFF2-40B4-BE49-F238E27FC236}">
                  <a16:creationId xmlns:a16="http://schemas.microsoft.com/office/drawing/2014/main" id="{353D0B39-FC64-7592-E8AD-1E15DA392B5C}"/>
                </a:ext>
              </a:extLst>
            </p:cNvPr>
            <p:cNvCxnSpPr>
              <a:cxnSpLocks/>
            </p:cNvCxnSpPr>
            <p:nvPr/>
          </p:nvCxnSpPr>
          <p:spPr>
            <a:xfrm>
              <a:off x="3801785" y="5767238"/>
              <a:ext cx="606493" cy="431"/>
            </a:xfrm>
            <a:prstGeom prst="line">
              <a:avLst/>
            </a:prstGeom>
            <a:noFill/>
            <a:ln w="28575" cap="flat" cmpd="sng" algn="ctr">
              <a:solidFill>
                <a:sysClr val="windowText" lastClr="000000"/>
              </a:solidFill>
              <a:prstDash val="solid"/>
              <a:miter lim="800000"/>
              <a:tailEnd type="triangle"/>
            </a:ln>
            <a:effectLst/>
          </p:spPr>
        </p:cxnSp>
      </p:grpSp>
      <p:grpSp>
        <p:nvGrpSpPr>
          <p:cNvPr id="5" name="Group 4">
            <a:extLst>
              <a:ext uri="{FF2B5EF4-FFF2-40B4-BE49-F238E27FC236}">
                <a16:creationId xmlns:a16="http://schemas.microsoft.com/office/drawing/2014/main" id="{6AF11C6B-2975-6208-34F4-FE722C9161C4}"/>
              </a:ext>
            </a:extLst>
          </p:cNvPr>
          <p:cNvGrpSpPr/>
          <p:nvPr/>
        </p:nvGrpSpPr>
        <p:grpSpPr>
          <a:xfrm>
            <a:off x="5247526" y="3089366"/>
            <a:ext cx="2831141" cy="2806857"/>
            <a:chOff x="5247526" y="3089366"/>
            <a:chExt cx="2831141" cy="2806857"/>
          </a:xfrm>
        </p:grpSpPr>
        <p:cxnSp>
          <p:nvCxnSpPr>
            <p:cNvPr id="19" name="Straight Connector 18">
              <a:extLst>
                <a:ext uri="{FF2B5EF4-FFF2-40B4-BE49-F238E27FC236}">
                  <a16:creationId xmlns:a16="http://schemas.microsoft.com/office/drawing/2014/main" id="{475626A8-2DAE-080D-3ACD-D8229178899A}"/>
                </a:ext>
              </a:extLst>
            </p:cNvPr>
            <p:cNvCxnSpPr>
              <a:cxnSpLocks/>
            </p:cNvCxnSpPr>
            <p:nvPr/>
          </p:nvCxnSpPr>
          <p:spPr>
            <a:xfrm>
              <a:off x="5531478" y="4057044"/>
              <a:ext cx="606493" cy="431"/>
            </a:xfrm>
            <a:prstGeom prst="line">
              <a:avLst/>
            </a:prstGeom>
            <a:noFill/>
            <a:ln w="28575" cap="flat" cmpd="sng" algn="ctr">
              <a:solidFill>
                <a:sysClr val="windowText" lastClr="000000"/>
              </a:solidFill>
              <a:prstDash val="solid"/>
              <a:miter lim="800000"/>
              <a:tailEnd type="triangle"/>
            </a:ln>
            <a:effectLst/>
          </p:spPr>
        </p:cxnSp>
        <p:cxnSp>
          <p:nvCxnSpPr>
            <p:cNvPr id="20" name="Straight Connector 19">
              <a:extLst>
                <a:ext uri="{FF2B5EF4-FFF2-40B4-BE49-F238E27FC236}">
                  <a16:creationId xmlns:a16="http://schemas.microsoft.com/office/drawing/2014/main" id="{55EBA5BF-DABB-B153-24B7-6A4424340260}"/>
                </a:ext>
              </a:extLst>
            </p:cNvPr>
            <p:cNvCxnSpPr>
              <a:cxnSpLocks/>
            </p:cNvCxnSpPr>
            <p:nvPr/>
          </p:nvCxnSpPr>
          <p:spPr>
            <a:xfrm>
              <a:off x="5531478" y="4626820"/>
              <a:ext cx="606493" cy="504"/>
            </a:xfrm>
            <a:prstGeom prst="line">
              <a:avLst/>
            </a:prstGeom>
            <a:noFill/>
            <a:ln w="28575" cap="flat" cmpd="sng" algn="ctr">
              <a:solidFill>
                <a:sysClr val="windowText" lastClr="000000"/>
              </a:solidFill>
              <a:prstDash val="solid"/>
              <a:miter lim="800000"/>
              <a:tailEnd type="triangle"/>
            </a:ln>
            <a:effectLst/>
          </p:spPr>
        </p:cxnSp>
        <p:cxnSp>
          <p:nvCxnSpPr>
            <p:cNvPr id="21" name="Straight Connector 20">
              <a:extLst>
                <a:ext uri="{FF2B5EF4-FFF2-40B4-BE49-F238E27FC236}">
                  <a16:creationId xmlns:a16="http://schemas.microsoft.com/office/drawing/2014/main" id="{C8A414DE-D290-EA89-8269-CC1BD0383DEA}"/>
                </a:ext>
              </a:extLst>
            </p:cNvPr>
            <p:cNvCxnSpPr>
              <a:cxnSpLocks/>
            </p:cNvCxnSpPr>
            <p:nvPr/>
          </p:nvCxnSpPr>
          <p:spPr>
            <a:xfrm>
              <a:off x="5531478" y="5196381"/>
              <a:ext cx="606493" cy="1008"/>
            </a:xfrm>
            <a:prstGeom prst="line">
              <a:avLst/>
            </a:prstGeom>
            <a:noFill/>
            <a:ln w="28575" cap="flat" cmpd="sng" algn="ctr">
              <a:solidFill>
                <a:sysClr val="windowText" lastClr="000000"/>
              </a:solidFill>
              <a:prstDash val="solid"/>
              <a:miter lim="800000"/>
              <a:tailEnd type="triangle"/>
            </a:ln>
            <a:effectLst/>
          </p:spPr>
        </p:cxnSp>
        <p:cxnSp>
          <p:nvCxnSpPr>
            <p:cNvPr id="22" name="Straight Connector 21">
              <a:extLst>
                <a:ext uri="{FF2B5EF4-FFF2-40B4-BE49-F238E27FC236}">
                  <a16:creationId xmlns:a16="http://schemas.microsoft.com/office/drawing/2014/main" id="{1E436E46-2F05-DCBF-9DA6-70FAA6EA561A}"/>
                </a:ext>
              </a:extLst>
            </p:cNvPr>
            <p:cNvCxnSpPr>
              <a:cxnSpLocks/>
            </p:cNvCxnSpPr>
            <p:nvPr/>
          </p:nvCxnSpPr>
          <p:spPr>
            <a:xfrm>
              <a:off x="5531478" y="5767238"/>
              <a:ext cx="606493" cy="431"/>
            </a:xfrm>
            <a:prstGeom prst="line">
              <a:avLst/>
            </a:prstGeom>
            <a:noFill/>
            <a:ln w="28575" cap="flat" cmpd="sng" algn="ctr">
              <a:solidFill>
                <a:sysClr val="windowText" lastClr="000000"/>
              </a:solidFill>
              <a:prstDash val="solid"/>
              <a:miter lim="800000"/>
              <a:tailEnd type="triangle"/>
            </a:ln>
            <a:effectLst/>
          </p:spPr>
        </p:cxnSp>
        <p:sp>
          <p:nvSpPr>
            <p:cNvPr id="36" name="Left Brace 35">
              <a:extLst>
                <a:ext uri="{FF2B5EF4-FFF2-40B4-BE49-F238E27FC236}">
                  <a16:creationId xmlns:a16="http://schemas.microsoft.com/office/drawing/2014/main" id="{1B660996-AD2E-3D9F-48C6-746364B79ED0}"/>
                </a:ext>
              </a:extLst>
            </p:cNvPr>
            <p:cNvSpPr/>
            <p:nvPr/>
          </p:nvSpPr>
          <p:spPr>
            <a:xfrm rot="5400000">
              <a:off x="6556312" y="3199537"/>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EB676385-DD02-40C6-DA61-7FA97FE114E3}"/>
                </a:ext>
              </a:extLst>
            </p:cNvPr>
            <p:cNvSpPr txBox="1"/>
            <p:nvPr/>
          </p:nvSpPr>
          <p:spPr>
            <a:xfrm>
              <a:off x="5247526" y="3089366"/>
              <a:ext cx="2831141"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Quantized event values (in binary)</a:t>
              </a:r>
            </a:p>
          </p:txBody>
        </p:sp>
        <p:grpSp>
          <p:nvGrpSpPr>
            <p:cNvPr id="52" name="Group 51">
              <a:extLst>
                <a:ext uri="{FF2B5EF4-FFF2-40B4-BE49-F238E27FC236}">
                  <a16:creationId xmlns:a16="http://schemas.microsoft.com/office/drawing/2014/main" id="{24C3AF19-B1BB-517B-1B5A-EFF5009A88C1}"/>
                </a:ext>
              </a:extLst>
            </p:cNvPr>
            <p:cNvGrpSpPr/>
            <p:nvPr/>
          </p:nvGrpSpPr>
          <p:grpSpPr>
            <a:xfrm>
              <a:off x="6150467" y="3923628"/>
              <a:ext cx="997709" cy="266400"/>
              <a:chOff x="6151529" y="3877508"/>
              <a:chExt cx="997709" cy="266400"/>
            </a:xfrm>
          </p:grpSpPr>
          <p:sp>
            <p:nvSpPr>
              <p:cNvPr id="39" name="Rounded Rectangle 38">
                <a:extLst>
                  <a:ext uri="{FF2B5EF4-FFF2-40B4-BE49-F238E27FC236}">
                    <a16:creationId xmlns:a16="http://schemas.microsoft.com/office/drawing/2014/main" id="{05C09F68-8346-B015-D11A-4C1D6CFD1BD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Connector 39">
                <a:extLst>
                  <a:ext uri="{FF2B5EF4-FFF2-40B4-BE49-F238E27FC236}">
                    <a16:creationId xmlns:a16="http://schemas.microsoft.com/office/drawing/2014/main" id="{50A855A3-280C-EF5A-7A53-967774099C0B}"/>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692D86-DD07-BEB9-9FD1-0093514FE7CB}"/>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EFE781-6419-7B60-8853-447FA84C7C7F}"/>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A4A63-4ED6-AA43-ECC3-CE8649793CC0}"/>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81A44D-F552-81E1-062E-EB0BCF174A46}"/>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9E9E044-6629-AAA6-D533-E64CB988DDBB}"/>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6" name="TextBox 45">
                <a:extLst>
                  <a:ext uri="{FF2B5EF4-FFF2-40B4-BE49-F238E27FC236}">
                    <a16:creationId xmlns:a16="http://schemas.microsoft.com/office/drawing/2014/main" id="{FBE2850F-E0E8-4059-C537-79C12C6F50A5}"/>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8" name="TextBox 47">
                <a:extLst>
                  <a:ext uri="{FF2B5EF4-FFF2-40B4-BE49-F238E27FC236}">
                    <a16:creationId xmlns:a16="http://schemas.microsoft.com/office/drawing/2014/main" id="{E3700349-2D16-4DD3-369F-067D21263CC6}"/>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49" name="TextBox 48">
                <a:extLst>
                  <a:ext uri="{FF2B5EF4-FFF2-40B4-BE49-F238E27FC236}">
                    <a16:creationId xmlns:a16="http://schemas.microsoft.com/office/drawing/2014/main" id="{325185E1-8361-47F6-8F01-4F620D674062}"/>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0" name="TextBox 49">
                <a:extLst>
                  <a:ext uri="{FF2B5EF4-FFF2-40B4-BE49-F238E27FC236}">
                    <a16:creationId xmlns:a16="http://schemas.microsoft.com/office/drawing/2014/main" id="{FE0A6589-20AA-C545-29FC-E8779289A8AF}"/>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28" name="Group 127">
              <a:extLst>
                <a:ext uri="{FF2B5EF4-FFF2-40B4-BE49-F238E27FC236}">
                  <a16:creationId xmlns:a16="http://schemas.microsoft.com/office/drawing/2014/main" id="{8BA5FEFF-BB43-607A-3B50-0EC798CC6F2A}"/>
                </a:ext>
              </a:extLst>
            </p:cNvPr>
            <p:cNvGrpSpPr/>
            <p:nvPr/>
          </p:nvGrpSpPr>
          <p:grpSpPr>
            <a:xfrm>
              <a:off x="6150467" y="5629823"/>
              <a:ext cx="997709" cy="266400"/>
              <a:chOff x="6151529" y="3877508"/>
              <a:chExt cx="997709" cy="266400"/>
            </a:xfrm>
          </p:grpSpPr>
          <p:sp>
            <p:nvSpPr>
              <p:cNvPr id="129" name="Rounded Rectangle 128">
                <a:extLst>
                  <a:ext uri="{FF2B5EF4-FFF2-40B4-BE49-F238E27FC236}">
                    <a16:creationId xmlns:a16="http://schemas.microsoft.com/office/drawing/2014/main" id="{FB6EA4DD-66A0-FF0B-9F6E-5509AD9AE4FE}"/>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0" name="Straight Connector 129">
                <a:extLst>
                  <a:ext uri="{FF2B5EF4-FFF2-40B4-BE49-F238E27FC236}">
                    <a16:creationId xmlns:a16="http://schemas.microsoft.com/office/drawing/2014/main" id="{14C5DB29-95C9-940D-351C-C4FCF4B343FB}"/>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9D4500B-F9F0-BEE9-DC5D-18E48A12BDA2}"/>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9109E5B-F9AD-8F31-0CCB-1DD92ABEAC45}"/>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D1ED571-B67F-6181-FF2B-F56E8A70ED0E}"/>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A2AABB-58FC-9176-61F7-467F8A725086}"/>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65CC6557-485C-35F1-55AA-CBC1FC20F7AF}"/>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6" name="TextBox 135">
                <a:extLst>
                  <a:ext uri="{FF2B5EF4-FFF2-40B4-BE49-F238E27FC236}">
                    <a16:creationId xmlns:a16="http://schemas.microsoft.com/office/drawing/2014/main" id="{B154E7BF-4FB5-1CAC-3560-1001FAAFBA8F}"/>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7" name="TextBox 136">
                <a:extLst>
                  <a:ext uri="{FF2B5EF4-FFF2-40B4-BE49-F238E27FC236}">
                    <a16:creationId xmlns:a16="http://schemas.microsoft.com/office/drawing/2014/main" id="{4ECF79D4-3A52-E54F-B680-7DA19D8C7427}"/>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8" name="TextBox 137">
                <a:extLst>
                  <a:ext uri="{FF2B5EF4-FFF2-40B4-BE49-F238E27FC236}">
                    <a16:creationId xmlns:a16="http://schemas.microsoft.com/office/drawing/2014/main" id="{8228D9B3-8947-3DAD-7BAE-0A45D566FB54}"/>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9" name="TextBox 138">
                <a:extLst>
                  <a:ext uri="{FF2B5EF4-FFF2-40B4-BE49-F238E27FC236}">
                    <a16:creationId xmlns:a16="http://schemas.microsoft.com/office/drawing/2014/main" id="{DBBA006B-9836-3A62-BEA3-76C907F0423C}"/>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40" name="Group 139">
              <a:extLst>
                <a:ext uri="{FF2B5EF4-FFF2-40B4-BE49-F238E27FC236}">
                  <a16:creationId xmlns:a16="http://schemas.microsoft.com/office/drawing/2014/main" id="{72B22120-7604-F2D0-B7E0-F80F9DC46BDE}"/>
                </a:ext>
              </a:extLst>
            </p:cNvPr>
            <p:cNvGrpSpPr/>
            <p:nvPr/>
          </p:nvGrpSpPr>
          <p:grpSpPr>
            <a:xfrm>
              <a:off x="6150467" y="5061092"/>
              <a:ext cx="997709" cy="266400"/>
              <a:chOff x="6151529" y="3877508"/>
              <a:chExt cx="997709" cy="266400"/>
            </a:xfrm>
          </p:grpSpPr>
          <p:sp>
            <p:nvSpPr>
              <p:cNvPr id="141" name="Rounded Rectangle 140">
                <a:extLst>
                  <a:ext uri="{FF2B5EF4-FFF2-40B4-BE49-F238E27FC236}">
                    <a16:creationId xmlns:a16="http://schemas.microsoft.com/office/drawing/2014/main" id="{DCC49F73-0EC7-759B-8AA3-32E720D2B1C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42" name="Straight Connector 141">
                <a:extLst>
                  <a:ext uri="{FF2B5EF4-FFF2-40B4-BE49-F238E27FC236}">
                    <a16:creationId xmlns:a16="http://schemas.microsoft.com/office/drawing/2014/main" id="{5B6952B9-9C6F-65C0-DFBA-1DFBEA0F24D9}"/>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BF9ED52-30C6-6F0D-AD6B-D9F1C604CDCF}"/>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50526F1-BED4-87E9-D682-8B37C1D9E193}"/>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0DDD21E-AD3F-921D-BCA5-66A6AA0F9134}"/>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137E296-025E-2624-DFF1-1C4EC993C00B}"/>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46671231-9A7F-A222-337A-4DD35B243BC5}"/>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54" name="TextBox 153">
                <a:extLst>
                  <a:ext uri="{FF2B5EF4-FFF2-40B4-BE49-F238E27FC236}">
                    <a16:creationId xmlns:a16="http://schemas.microsoft.com/office/drawing/2014/main" id="{FE377135-8D38-1682-8588-D54AF3675BE2}"/>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56" name="TextBox 155">
                <a:extLst>
                  <a:ext uri="{FF2B5EF4-FFF2-40B4-BE49-F238E27FC236}">
                    <a16:creationId xmlns:a16="http://schemas.microsoft.com/office/drawing/2014/main" id="{8EEA920A-8632-81B5-BD53-B494A291A1BB}"/>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57" name="TextBox 156">
                <a:extLst>
                  <a:ext uri="{FF2B5EF4-FFF2-40B4-BE49-F238E27FC236}">
                    <a16:creationId xmlns:a16="http://schemas.microsoft.com/office/drawing/2014/main" id="{9531947C-DC62-49BA-52A8-378407581612}"/>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58" name="TextBox 157">
                <a:extLst>
                  <a:ext uri="{FF2B5EF4-FFF2-40B4-BE49-F238E27FC236}">
                    <a16:creationId xmlns:a16="http://schemas.microsoft.com/office/drawing/2014/main" id="{E465F245-B56D-2B85-E860-6DDA29EF71CD}"/>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60" name="Group 159">
              <a:extLst>
                <a:ext uri="{FF2B5EF4-FFF2-40B4-BE49-F238E27FC236}">
                  <a16:creationId xmlns:a16="http://schemas.microsoft.com/office/drawing/2014/main" id="{F874097A-B889-C4D4-DC64-C13E51BCB614}"/>
                </a:ext>
              </a:extLst>
            </p:cNvPr>
            <p:cNvGrpSpPr/>
            <p:nvPr/>
          </p:nvGrpSpPr>
          <p:grpSpPr>
            <a:xfrm>
              <a:off x="6150467" y="4492360"/>
              <a:ext cx="997709" cy="266400"/>
              <a:chOff x="6151529" y="3877508"/>
              <a:chExt cx="997709" cy="266400"/>
            </a:xfrm>
          </p:grpSpPr>
          <p:sp>
            <p:nvSpPr>
              <p:cNvPr id="161" name="Rounded Rectangle 160">
                <a:extLst>
                  <a:ext uri="{FF2B5EF4-FFF2-40B4-BE49-F238E27FC236}">
                    <a16:creationId xmlns:a16="http://schemas.microsoft.com/office/drawing/2014/main" id="{39846A27-4E70-63F6-024F-F4A22EC8E93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63" name="Straight Connector 162">
                <a:extLst>
                  <a:ext uri="{FF2B5EF4-FFF2-40B4-BE49-F238E27FC236}">
                    <a16:creationId xmlns:a16="http://schemas.microsoft.com/office/drawing/2014/main" id="{02B5D311-F338-4350-5A72-E1A3FA1D7755}"/>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3FEDDD1-CA4C-192E-A177-04D8077AA5CF}"/>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FAD985B-DF65-4CCD-CF1B-3A2536928959}"/>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542FFBD-D5B5-6055-D4EA-56E201F9807B}"/>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917CF2-7EB3-186C-7E65-680C2773A187}"/>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D622ED5E-B363-3A9F-03A9-62364D952CFE}"/>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3" name="TextBox 172">
                <a:extLst>
                  <a:ext uri="{FF2B5EF4-FFF2-40B4-BE49-F238E27FC236}">
                    <a16:creationId xmlns:a16="http://schemas.microsoft.com/office/drawing/2014/main" id="{3022C50E-3F03-5309-2757-BD0959B3632A}"/>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4" name="TextBox 173">
                <a:extLst>
                  <a:ext uri="{FF2B5EF4-FFF2-40B4-BE49-F238E27FC236}">
                    <a16:creationId xmlns:a16="http://schemas.microsoft.com/office/drawing/2014/main" id="{3C54B72E-1195-ECD5-9FEE-31C1169A9631}"/>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75" name="TextBox 174">
                <a:extLst>
                  <a:ext uri="{FF2B5EF4-FFF2-40B4-BE49-F238E27FC236}">
                    <a16:creationId xmlns:a16="http://schemas.microsoft.com/office/drawing/2014/main" id="{6E0C46CF-0414-D3B2-6AF2-E1CA0BC83AB8}"/>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76" name="TextBox 175">
                <a:extLst>
                  <a:ext uri="{FF2B5EF4-FFF2-40B4-BE49-F238E27FC236}">
                    <a16:creationId xmlns:a16="http://schemas.microsoft.com/office/drawing/2014/main" id="{C6C8ADED-9F08-84D0-8EAC-3E7DE547CC98}"/>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spTree>
    <p:custDataLst>
      <p:tags r:id="rId1"/>
    </p:custDataLst>
    <p:extLst>
      <p:ext uri="{BB962C8B-B14F-4D97-AF65-F5344CB8AC3E}">
        <p14:creationId xmlns:p14="http://schemas.microsoft.com/office/powerpoint/2010/main" val="41179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Nanopore Raw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sp>
        <p:nvSpPr>
          <p:cNvPr id="3" name="Rectangle 2">
            <a:extLst>
              <a:ext uri="{FF2B5EF4-FFF2-40B4-BE49-F238E27FC236}">
                <a16:creationId xmlns:a16="http://schemas.microsoft.com/office/drawing/2014/main" id="{A35376EA-CC23-A61B-9A61-3F27EF085361}"/>
              </a:ext>
            </a:extLst>
          </p:cNvPr>
          <p:cNvSpPr/>
          <p:nvPr/>
        </p:nvSpPr>
        <p:spPr>
          <a:xfrm>
            <a:off x="1500507" y="4494279"/>
            <a:ext cx="6142985" cy="13223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30620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Hashing for Fast Similarity Search</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194531"/>
          </a:xfrm>
        </p:spPr>
        <p:txBody>
          <a:bodyPr lIns="91440" tIns="45720" rIns="91440" bIns="45720" anchor="t">
            <a:noAutofit/>
          </a:bodyPr>
          <a:lstStyle/>
          <a:p>
            <a:pPr>
              <a:lnSpc>
                <a:spcPct val="100000"/>
              </a:lnSpc>
              <a:spcBef>
                <a:spcPts val="400"/>
              </a:spcBef>
            </a:pPr>
            <a:r>
              <a:rPr lang="en-US" sz="2200" dirty="0">
                <a:latin typeface="Tahoma" panose="020B0604030504040204" pitchFamily="34" charset="0"/>
                <a:ea typeface="Tahoma" panose="020B0604030504040204" pitchFamily="34" charset="0"/>
                <a:cs typeface="Tahoma" panose="020B0604030504040204" pitchFamily="34" charset="0"/>
              </a:rPr>
              <a:t>Each event usually represents a very small k-</a:t>
            </a:r>
            <a:r>
              <a:rPr lang="en-US" sz="2200" dirty="0" err="1">
                <a:latin typeface="Tahoma" panose="020B0604030504040204" pitchFamily="34" charset="0"/>
                <a:ea typeface="Tahoma" panose="020B0604030504040204" pitchFamily="34" charset="0"/>
                <a:cs typeface="Tahoma" panose="020B0604030504040204" pitchFamily="34" charset="0"/>
              </a:rPr>
              <a:t>mer</a:t>
            </a:r>
            <a:r>
              <a:rPr lang="en-US" sz="2200" dirty="0">
                <a:latin typeface="Tahoma" panose="020B0604030504040204" pitchFamily="34" charset="0"/>
                <a:ea typeface="Tahoma" panose="020B0604030504040204" pitchFamily="34" charset="0"/>
                <a:cs typeface="Tahoma" panose="020B0604030504040204" pitchFamily="34" charset="0"/>
              </a:rPr>
              <a:t> (6 to 9 characters)</a:t>
            </a: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Short k-</a:t>
            </a:r>
            <a:r>
              <a:rPr lang="en-US" sz="1800" dirty="0" err="1">
                <a:latin typeface="Tahoma" panose="020B0604030504040204" pitchFamily="34" charset="0"/>
                <a:ea typeface="Tahoma" panose="020B0604030504040204" pitchFamily="34" charset="0"/>
                <a:cs typeface="Tahoma" panose="020B0604030504040204" pitchFamily="34" charset="0"/>
              </a:rPr>
              <a:t>mers</a:t>
            </a:r>
            <a:r>
              <a:rPr lang="en-US" sz="1800" dirty="0">
                <a:latin typeface="Tahoma" panose="020B0604030504040204" pitchFamily="34" charset="0"/>
                <a:ea typeface="Tahoma" panose="020B0604030504040204" pitchFamily="34" charset="0"/>
                <a:cs typeface="Tahoma" panose="020B0604030504040204" pitchFamily="34" charset="0"/>
              </a:rPr>
              <a:t> are likely to appear in many locations</a:t>
            </a:r>
          </a:p>
          <a:p>
            <a:pPr marL="123950" lvl="1" indent="0">
              <a:lnSpc>
                <a:spcPct val="100000"/>
              </a:lnSpc>
              <a:spcBef>
                <a:spcPts val="400"/>
              </a:spcBef>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Create</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 longer k-</a:t>
            </a:r>
            <a:r>
              <a:rPr lang="en-US" sz="21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 from many </a:t>
            </a:r>
            <a:r>
              <a:rPr lang="en-US" sz="2100" b="1" dirty="0">
                <a:latin typeface="Tahoma" panose="020B0604030504040204" pitchFamily="34" charset="0"/>
                <a:ea typeface="Tahoma" panose="020B0604030504040204" pitchFamily="34" charset="0"/>
                <a:cs typeface="Tahoma" panose="020B0604030504040204" pitchFamily="34" charset="0"/>
                <a:sym typeface="Wingdings" pitchFamily="2" charset="2"/>
              </a:rPr>
              <a:t>consecutive events</a:t>
            </a: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sym typeface="Wingdings" pitchFamily="2" charset="2"/>
              </a:rPr>
              <a:t>Key Benefit:</a:t>
            </a:r>
            <a:r>
              <a:rPr lang="en-US" sz="2200" dirty="0">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Directly match hash values to quickly identify similarities</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08" name="Rounded Rectangle 107">
            <a:extLst>
              <a:ext uri="{FF2B5EF4-FFF2-40B4-BE49-F238E27FC236}">
                <a16:creationId xmlns:a16="http://schemas.microsoft.com/office/drawing/2014/main" id="{2CCCDF8A-E480-58F8-80CC-E2F0E338C015}"/>
              </a:ext>
            </a:extLst>
          </p:cNvPr>
          <p:cNvSpPr/>
          <p:nvPr/>
        </p:nvSpPr>
        <p:spPr>
          <a:xfrm>
            <a:off x="135881" y="3988540"/>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3" name="Straight Connector 112">
            <a:extLst>
              <a:ext uri="{FF2B5EF4-FFF2-40B4-BE49-F238E27FC236}">
                <a16:creationId xmlns:a16="http://schemas.microsoft.com/office/drawing/2014/main" id="{96F22F88-ABF3-50A3-C092-8BB1F8ACD87D}"/>
              </a:ext>
            </a:extLst>
          </p:cNvPr>
          <p:cNvCxnSpPr>
            <a:cxnSpLocks/>
            <a:stCxn id="108" idx="3"/>
            <a:endCxn id="124" idx="1"/>
          </p:cNvCxnSpPr>
          <p:nvPr/>
        </p:nvCxnSpPr>
        <p:spPr>
          <a:xfrm>
            <a:off x="1259081" y="4121740"/>
            <a:ext cx="553054" cy="0"/>
          </a:xfrm>
          <a:prstGeom prst="line">
            <a:avLst/>
          </a:prstGeom>
          <a:noFill/>
          <a:ln w="28575" cap="flat" cmpd="sng" algn="ctr">
            <a:solidFill>
              <a:sysClr val="windowText" lastClr="000000"/>
            </a:solidFill>
            <a:prstDash val="solid"/>
            <a:miter lim="800000"/>
            <a:tailEnd type="triangle"/>
          </a:ln>
          <a:effectLst/>
        </p:spPr>
      </p:cxnSp>
      <p:sp>
        <p:nvSpPr>
          <p:cNvPr id="117" name="Rounded Rectangle 116">
            <a:extLst>
              <a:ext uri="{FF2B5EF4-FFF2-40B4-BE49-F238E27FC236}">
                <a16:creationId xmlns:a16="http://schemas.microsoft.com/office/drawing/2014/main" id="{65DA32E0-6711-6991-4D55-B44DA1D098CD}"/>
              </a:ext>
            </a:extLst>
          </p:cNvPr>
          <p:cNvSpPr/>
          <p:nvPr/>
        </p:nvSpPr>
        <p:spPr>
          <a:xfrm>
            <a:off x="3118299" y="399942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4" name="Rounded Rectangle 123">
            <a:extLst>
              <a:ext uri="{FF2B5EF4-FFF2-40B4-BE49-F238E27FC236}">
                <a16:creationId xmlns:a16="http://schemas.microsoft.com/office/drawing/2014/main" id="{79F35E38-57A3-5557-4400-ECBEEC72A1B1}"/>
              </a:ext>
            </a:extLst>
          </p:cNvPr>
          <p:cNvSpPr/>
          <p:nvPr/>
        </p:nvSpPr>
        <p:spPr>
          <a:xfrm>
            <a:off x="1812135" y="3994165"/>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8" name="Straight Connector 137">
            <a:extLst>
              <a:ext uri="{FF2B5EF4-FFF2-40B4-BE49-F238E27FC236}">
                <a16:creationId xmlns:a16="http://schemas.microsoft.com/office/drawing/2014/main" id="{5104DE8B-1405-3543-B1D0-4B52D7FB9852}"/>
              </a:ext>
            </a:extLst>
          </p:cNvPr>
          <p:cNvCxnSpPr>
            <a:cxnSpLocks/>
            <a:endCxn id="117" idx="1"/>
          </p:cNvCxnSpPr>
          <p:nvPr/>
        </p:nvCxnSpPr>
        <p:spPr>
          <a:xfrm>
            <a:off x="2813175" y="4126932"/>
            <a:ext cx="305124" cy="0"/>
          </a:xfrm>
          <a:prstGeom prst="line">
            <a:avLst/>
          </a:prstGeom>
          <a:noFill/>
          <a:ln w="28575" cap="flat" cmpd="sng" algn="ctr">
            <a:solidFill>
              <a:sysClr val="windowText" lastClr="000000"/>
            </a:solidFill>
            <a:prstDash val="solid"/>
            <a:miter lim="800000"/>
            <a:tailEnd type="triangle"/>
          </a:ln>
          <a:effectLst/>
        </p:spPr>
      </p:cxnSp>
      <p:cxnSp>
        <p:nvCxnSpPr>
          <p:cNvPr id="142" name="Straight Connector 141">
            <a:extLst>
              <a:ext uri="{FF2B5EF4-FFF2-40B4-BE49-F238E27FC236}">
                <a16:creationId xmlns:a16="http://schemas.microsoft.com/office/drawing/2014/main" id="{B94B0F24-E473-242F-A84A-A7371B8843F4}"/>
              </a:ext>
            </a:extLst>
          </p:cNvPr>
          <p:cNvCxnSpPr>
            <a:cxnSpLocks/>
            <a:endCxn id="188" idx="1"/>
          </p:cNvCxnSpPr>
          <p:nvPr/>
        </p:nvCxnSpPr>
        <p:spPr>
          <a:xfrm>
            <a:off x="4246762" y="4117632"/>
            <a:ext cx="268986" cy="0"/>
          </a:xfrm>
          <a:prstGeom prst="line">
            <a:avLst/>
          </a:prstGeom>
          <a:noFill/>
          <a:ln w="28575" cap="flat" cmpd="sng" algn="ctr">
            <a:solidFill>
              <a:sysClr val="windowText" lastClr="000000"/>
            </a:solidFill>
            <a:prstDash val="solid"/>
            <a:miter lim="800000"/>
            <a:tailEnd type="triangle"/>
          </a:ln>
          <a:effectLst/>
        </p:spPr>
      </p:cxnSp>
      <p:grpSp>
        <p:nvGrpSpPr>
          <p:cNvPr id="180" name="Group 179">
            <a:extLst>
              <a:ext uri="{FF2B5EF4-FFF2-40B4-BE49-F238E27FC236}">
                <a16:creationId xmlns:a16="http://schemas.microsoft.com/office/drawing/2014/main" id="{4C744209-D825-3783-15C1-B971FF7442A5}"/>
              </a:ext>
            </a:extLst>
          </p:cNvPr>
          <p:cNvGrpSpPr/>
          <p:nvPr/>
        </p:nvGrpSpPr>
        <p:grpSpPr>
          <a:xfrm>
            <a:off x="4515748" y="3995662"/>
            <a:ext cx="997709" cy="266400"/>
            <a:chOff x="6151529" y="3877508"/>
            <a:chExt cx="997709" cy="266400"/>
          </a:xfrm>
        </p:grpSpPr>
        <p:sp>
          <p:nvSpPr>
            <p:cNvPr id="181" name="Rounded Rectangle 180">
              <a:extLst>
                <a:ext uri="{FF2B5EF4-FFF2-40B4-BE49-F238E27FC236}">
                  <a16:creationId xmlns:a16="http://schemas.microsoft.com/office/drawing/2014/main" id="{99C42812-8DEC-B603-DD50-FE0B6AE900E5}"/>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82" name="Straight Connector 181">
              <a:extLst>
                <a:ext uri="{FF2B5EF4-FFF2-40B4-BE49-F238E27FC236}">
                  <a16:creationId xmlns:a16="http://schemas.microsoft.com/office/drawing/2014/main" id="{A3FEC1FD-9B7E-1F83-9902-A0F7D3729B4E}"/>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94BDB9E2-5003-FB9A-574F-6AB9016DD7DA}"/>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0D454F2-D235-433A-5CB2-F7755A44B24F}"/>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6D3BCDA-3D75-4B3A-2CA3-CE036FC34FC7}"/>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7BD31C7-577B-805D-0D5A-4C468E22D1A0}"/>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F01134B4-47B9-9465-8718-5D74E23B77B7}"/>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88" name="TextBox 187">
              <a:extLst>
                <a:ext uri="{FF2B5EF4-FFF2-40B4-BE49-F238E27FC236}">
                  <a16:creationId xmlns:a16="http://schemas.microsoft.com/office/drawing/2014/main" id="{B94C6E57-3E6D-DD40-0A48-E3C3A540B896}"/>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89" name="TextBox 188">
              <a:extLst>
                <a:ext uri="{FF2B5EF4-FFF2-40B4-BE49-F238E27FC236}">
                  <a16:creationId xmlns:a16="http://schemas.microsoft.com/office/drawing/2014/main" id="{87044DFC-AF79-59D1-583F-814109BD1583}"/>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90" name="TextBox 189">
              <a:extLst>
                <a:ext uri="{FF2B5EF4-FFF2-40B4-BE49-F238E27FC236}">
                  <a16:creationId xmlns:a16="http://schemas.microsoft.com/office/drawing/2014/main" id="{E1172F78-4D43-102A-31BC-E49305AE9F53}"/>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91" name="TextBox 190">
              <a:extLst>
                <a:ext uri="{FF2B5EF4-FFF2-40B4-BE49-F238E27FC236}">
                  <a16:creationId xmlns:a16="http://schemas.microsoft.com/office/drawing/2014/main" id="{BE4F3D8F-5B38-1944-5AB8-B11876E0A848}"/>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362" name="Group 361">
            <a:extLst>
              <a:ext uri="{FF2B5EF4-FFF2-40B4-BE49-F238E27FC236}">
                <a16:creationId xmlns:a16="http://schemas.microsoft.com/office/drawing/2014/main" id="{89771751-98E9-0AA7-AA68-7938B84CEE09}"/>
              </a:ext>
            </a:extLst>
          </p:cNvPr>
          <p:cNvGrpSpPr/>
          <p:nvPr/>
        </p:nvGrpSpPr>
        <p:grpSpPr>
          <a:xfrm>
            <a:off x="0" y="3159128"/>
            <a:ext cx="5513456" cy="2100086"/>
            <a:chOff x="0" y="3264058"/>
            <a:chExt cx="5513456" cy="2100086"/>
          </a:xfrm>
        </p:grpSpPr>
        <p:sp>
          <p:nvSpPr>
            <p:cNvPr id="107" name="Rounded Rectangle 106">
              <a:extLst>
                <a:ext uri="{FF2B5EF4-FFF2-40B4-BE49-F238E27FC236}">
                  <a16:creationId xmlns:a16="http://schemas.microsoft.com/office/drawing/2014/main" id="{B7B00B5F-D940-B310-DE4C-AB445FF0FEBF}"/>
                </a:ext>
              </a:extLst>
            </p:cNvPr>
            <p:cNvSpPr/>
            <p:nvPr/>
          </p:nvSpPr>
          <p:spPr>
            <a:xfrm>
              <a:off x="274372" y="4442366"/>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TATTAC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9" name="Rounded Rectangle 108">
              <a:extLst>
                <a:ext uri="{FF2B5EF4-FFF2-40B4-BE49-F238E27FC236}">
                  <a16:creationId xmlns:a16="http://schemas.microsoft.com/office/drawing/2014/main" id="{F5F089C5-97F1-385B-3811-55B9D1F3333D}"/>
                </a:ext>
              </a:extLst>
            </p:cNvPr>
            <p:cNvSpPr/>
            <p:nvPr/>
          </p:nvSpPr>
          <p:spPr>
            <a:xfrm>
              <a:off x="412863" y="5093427"/>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4" name="Straight Connector 113">
              <a:extLst>
                <a:ext uri="{FF2B5EF4-FFF2-40B4-BE49-F238E27FC236}">
                  <a16:creationId xmlns:a16="http://schemas.microsoft.com/office/drawing/2014/main" id="{968C2A6B-3E35-5CAB-0FC5-0722A93E1CD0}"/>
                </a:ext>
              </a:extLst>
            </p:cNvPr>
            <p:cNvCxnSpPr>
              <a:cxnSpLocks/>
              <a:stCxn id="107" idx="3"/>
              <a:endCxn id="125" idx="1"/>
            </p:cNvCxnSpPr>
            <p:nvPr/>
          </p:nvCxnSpPr>
          <p:spPr>
            <a:xfrm>
              <a:off x="1397572" y="4575566"/>
              <a:ext cx="414563" cy="0"/>
            </a:xfrm>
            <a:prstGeom prst="line">
              <a:avLst/>
            </a:prstGeom>
            <a:noFill/>
            <a:ln w="28575" cap="flat" cmpd="sng" algn="ctr">
              <a:solidFill>
                <a:sysClr val="windowText" lastClr="000000"/>
              </a:solidFill>
              <a:prstDash val="solid"/>
              <a:miter lim="800000"/>
              <a:tailEnd type="triangle"/>
            </a:ln>
            <a:effectLst/>
          </p:spPr>
        </p:cxnSp>
        <p:cxnSp>
          <p:nvCxnSpPr>
            <p:cNvPr id="115" name="Straight Connector 114">
              <a:extLst>
                <a:ext uri="{FF2B5EF4-FFF2-40B4-BE49-F238E27FC236}">
                  <a16:creationId xmlns:a16="http://schemas.microsoft.com/office/drawing/2014/main" id="{C2F6CD88-7E9F-D16A-9AAB-F88B59D0503C}"/>
                </a:ext>
              </a:extLst>
            </p:cNvPr>
            <p:cNvCxnSpPr>
              <a:cxnSpLocks/>
              <a:stCxn id="109" idx="3"/>
            </p:cNvCxnSpPr>
            <p:nvPr/>
          </p:nvCxnSpPr>
          <p:spPr>
            <a:xfrm flipV="1">
              <a:off x="1536063" y="5226195"/>
              <a:ext cx="257787" cy="432"/>
            </a:xfrm>
            <a:prstGeom prst="line">
              <a:avLst/>
            </a:prstGeom>
            <a:noFill/>
            <a:ln w="28575" cap="flat" cmpd="sng" algn="ctr">
              <a:solidFill>
                <a:sysClr val="windowText" lastClr="000000"/>
              </a:solidFill>
              <a:prstDash val="solid"/>
              <a:miter lim="800000"/>
              <a:tailEnd type="triangle"/>
            </a:ln>
            <a:effectLst/>
          </p:spPr>
        </p:cxnSp>
        <p:sp>
          <p:nvSpPr>
            <p:cNvPr id="118" name="Rounded Rectangle 117">
              <a:extLst>
                <a:ext uri="{FF2B5EF4-FFF2-40B4-BE49-F238E27FC236}">
                  <a16:creationId xmlns:a16="http://schemas.microsoft.com/office/drawing/2014/main" id="{5DC2D227-16A8-2A05-09A5-D7CF48696543}"/>
                </a:ext>
              </a:extLst>
            </p:cNvPr>
            <p:cNvSpPr/>
            <p:nvPr/>
          </p:nvSpPr>
          <p:spPr>
            <a:xfrm>
              <a:off x="3118299" y="4442366"/>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9" name="Rounded Rectangle 118">
              <a:extLst>
                <a:ext uri="{FF2B5EF4-FFF2-40B4-BE49-F238E27FC236}">
                  <a16:creationId xmlns:a16="http://schemas.microsoft.com/office/drawing/2014/main" id="{2FBAD2E1-D55A-160F-8FD6-38E8079AB5CF}"/>
                </a:ext>
              </a:extLst>
            </p:cNvPr>
            <p:cNvSpPr/>
            <p:nvPr/>
          </p:nvSpPr>
          <p:spPr>
            <a:xfrm>
              <a:off x="3118299" y="509774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ounded Rectangle 124">
              <a:extLst>
                <a:ext uri="{FF2B5EF4-FFF2-40B4-BE49-F238E27FC236}">
                  <a16:creationId xmlns:a16="http://schemas.microsoft.com/office/drawing/2014/main" id="{590098AB-774C-8431-A7F9-5B227BC95B5C}"/>
                </a:ext>
              </a:extLst>
            </p:cNvPr>
            <p:cNvSpPr/>
            <p:nvPr/>
          </p:nvSpPr>
          <p:spPr>
            <a:xfrm>
              <a:off x="1812135" y="4447769"/>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ounded Rectangle 125">
              <a:extLst>
                <a:ext uri="{FF2B5EF4-FFF2-40B4-BE49-F238E27FC236}">
                  <a16:creationId xmlns:a16="http://schemas.microsoft.com/office/drawing/2014/main" id="{03DE9441-F7DA-B9D0-0748-AD54B0AD21FF}"/>
                </a:ext>
              </a:extLst>
            </p:cNvPr>
            <p:cNvSpPr/>
            <p:nvPr/>
          </p:nvSpPr>
          <p:spPr>
            <a:xfrm>
              <a:off x="1812135" y="5097744"/>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6" name="Straight Connector 135">
              <a:extLst>
                <a:ext uri="{FF2B5EF4-FFF2-40B4-BE49-F238E27FC236}">
                  <a16:creationId xmlns:a16="http://schemas.microsoft.com/office/drawing/2014/main" id="{053C8F09-911A-A151-C23E-D29AF999D70B}"/>
                </a:ext>
              </a:extLst>
            </p:cNvPr>
            <p:cNvCxnSpPr>
              <a:cxnSpLocks/>
            </p:cNvCxnSpPr>
            <p:nvPr/>
          </p:nvCxnSpPr>
          <p:spPr>
            <a:xfrm>
              <a:off x="2813175" y="5244736"/>
              <a:ext cx="290386" cy="0"/>
            </a:xfrm>
            <a:prstGeom prst="line">
              <a:avLst/>
            </a:prstGeom>
            <a:noFill/>
            <a:ln w="28575" cap="flat" cmpd="sng" algn="ctr">
              <a:solidFill>
                <a:sysClr val="windowText" lastClr="000000"/>
              </a:solidFill>
              <a:prstDash val="solid"/>
              <a:miter lim="800000"/>
              <a:tailEnd type="triangle"/>
            </a:ln>
            <a:effectLst/>
          </p:spPr>
        </p:cxnSp>
        <p:cxnSp>
          <p:nvCxnSpPr>
            <p:cNvPr id="137" name="Straight Connector 136">
              <a:extLst>
                <a:ext uri="{FF2B5EF4-FFF2-40B4-BE49-F238E27FC236}">
                  <a16:creationId xmlns:a16="http://schemas.microsoft.com/office/drawing/2014/main" id="{2B2FD8FF-9FB6-FAF9-4C11-836DE8247A37}"/>
                </a:ext>
              </a:extLst>
            </p:cNvPr>
            <p:cNvCxnSpPr>
              <a:cxnSpLocks/>
              <a:endCxn id="118" idx="1"/>
            </p:cNvCxnSpPr>
            <p:nvPr/>
          </p:nvCxnSpPr>
          <p:spPr>
            <a:xfrm>
              <a:off x="2813175" y="4573623"/>
              <a:ext cx="305124" cy="0"/>
            </a:xfrm>
            <a:prstGeom prst="line">
              <a:avLst/>
            </a:prstGeom>
            <a:noFill/>
            <a:ln w="28575" cap="flat" cmpd="sng" algn="ctr">
              <a:solidFill>
                <a:sysClr val="windowText" lastClr="000000"/>
              </a:solidFill>
              <a:prstDash val="solid"/>
              <a:miter lim="800000"/>
              <a:tailEnd type="triangle"/>
            </a:ln>
            <a:effectLst/>
          </p:spPr>
        </p:cxnSp>
        <p:cxnSp>
          <p:nvCxnSpPr>
            <p:cNvPr id="140" name="Straight Connector 139">
              <a:extLst>
                <a:ext uri="{FF2B5EF4-FFF2-40B4-BE49-F238E27FC236}">
                  <a16:creationId xmlns:a16="http://schemas.microsoft.com/office/drawing/2014/main" id="{CA21B892-B5E4-1ADF-1D99-1FA365B744F7}"/>
                </a:ext>
              </a:extLst>
            </p:cNvPr>
            <p:cNvCxnSpPr>
              <a:cxnSpLocks/>
            </p:cNvCxnSpPr>
            <p:nvPr/>
          </p:nvCxnSpPr>
          <p:spPr>
            <a:xfrm>
              <a:off x="4246762" y="5235435"/>
              <a:ext cx="247168" cy="0"/>
            </a:xfrm>
            <a:prstGeom prst="line">
              <a:avLst/>
            </a:prstGeom>
            <a:noFill/>
            <a:ln w="28575" cap="flat" cmpd="sng" algn="ctr">
              <a:solidFill>
                <a:sysClr val="windowText" lastClr="000000"/>
              </a:solidFill>
              <a:prstDash val="solid"/>
              <a:miter lim="800000"/>
              <a:tailEnd type="triangle"/>
            </a:ln>
            <a:effectLst/>
          </p:spPr>
        </p:cxnSp>
        <p:cxnSp>
          <p:nvCxnSpPr>
            <p:cNvPr id="141" name="Straight Connector 140">
              <a:extLst>
                <a:ext uri="{FF2B5EF4-FFF2-40B4-BE49-F238E27FC236}">
                  <a16:creationId xmlns:a16="http://schemas.microsoft.com/office/drawing/2014/main" id="{A8BA1B02-3D0C-F8A9-4C5C-4736EBBEC5C7}"/>
                </a:ext>
              </a:extLst>
            </p:cNvPr>
            <p:cNvCxnSpPr>
              <a:cxnSpLocks/>
              <a:endCxn id="253" idx="1"/>
            </p:cNvCxnSpPr>
            <p:nvPr/>
          </p:nvCxnSpPr>
          <p:spPr>
            <a:xfrm>
              <a:off x="4246762" y="4564322"/>
              <a:ext cx="268986" cy="0"/>
            </a:xfrm>
            <a:prstGeom prst="line">
              <a:avLst/>
            </a:prstGeom>
            <a:noFill/>
            <a:ln w="28575" cap="flat" cmpd="sng" algn="ctr">
              <a:solidFill>
                <a:sysClr val="windowText" lastClr="000000"/>
              </a:solidFill>
              <a:prstDash val="solid"/>
              <a:miter lim="800000"/>
              <a:tailEnd type="triangle"/>
            </a:ln>
            <a:effectLst/>
          </p:spPr>
        </p:cxnSp>
        <p:sp>
          <p:nvSpPr>
            <p:cNvPr id="241" name="Left Brace 240">
              <a:extLst>
                <a:ext uri="{FF2B5EF4-FFF2-40B4-BE49-F238E27FC236}">
                  <a16:creationId xmlns:a16="http://schemas.microsoft.com/office/drawing/2014/main" id="{62983783-6988-0499-F3A3-604C8F93B8AB}"/>
                </a:ext>
              </a:extLst>
            </p:cNvPr>
            <p:cNvSpPr/>
            <p:nvPr/>
          </p:nvSpPr>
          <p:spPr>
            <a:xfrm rot="5400000">
              <a:off x="576676" y="3364356"/>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2" name="TextBox 241">
              <a:extLst>
                <a:ext uri="{FF2B5EF4-FFF2-40B4-BE49-F238E27FC236}">
                  <a16:creationId xmlns:a16="http://schemas.microsoft.com/office/drawing/2014/main" id="{F821CD9D-F127-4B09-9F53-DED891584520}"/>
                </a:ext>
              </a:extLst>
            </p:cNvPr>
            <p:cNvSpPr txBox="1"/>
            <p:nvPr/>
          </p:nvSpPr>
          <p:spPr>
            <a:xfrm>
              <a:off x="0" y="3264058"/>
              <a:ext cx="139757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 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3" name="Left Brace 242">
              <a:extLst>
                <a:ext uri="{FF2B5EF4-FFF2-40B4-BE49-F238E27FC236}">
                  <a16:creationId xmlns:a16="http://schemas.microsoft.com/office/drawing/2014/main" id="{FF94AF56-4935-19D4-1294-DDDDA00BDB5D}"/>
                </a:ext>
              </a:extLst>
            </p:cNvPr>
            <p:cNvSpPr/>
            <p:nvPr/>
          </p:nvSpPr>
          <p:spPr>
            <a:xfrm rot="5400000">
              <a:off x="2200093" y="3364356"/>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4" name="TextBox 243">
              <a:extLst>
                <a:ext uri="{FF2B5EF4-FFF2-40B4-BE49-F238E27FC236}">
                  <a16:creationId xmlns:a16="http://schemas.microsoft.com/office/drawing/2014/main" id="{AE41691F-865F-3B44-C13A-84863E557D4A}"/>
                </a:ext>
              </a:extLst>
            </p:cNvPr>
            <p:cNvSpPr txBox="1"/>
            <p:nvPr/>
          </p:nvSpPr>
          <p:spPr>
            <a:xfrm>
              <a:off x="1623417" y="3264058"/>
              <a:ext cx="139757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 events</a:t>
              </a:r>
            </a:p>
          </p:txBody>
        </p:sp>
        <p:grpSp>
          <p:nvGrpSpPr>
            <p:cNvPr id="245" name="Group 244">
              <a:extLst>
                <a:ext uri="{FF2B5EF4-FFF2-40B4-BE49-F238E27FC236}">
                  <a16:creationId xmlns:a16="http://schemas.microsoft.com/office/drawing/2014/main" id="{B10976A7-A968-0D0D-6815-5DFC9050F08D}"/>
                </a:ext>
              </a:extLst>
            </p:cNvPr>
            <p:cNvGrpSpPr>
              <a:grpSpLocks noChangeAspect="1"/>
            </p:cNvGrpSpPr>
            <p:nvPr/>
          </p:nvGrpSpPr>
          <p:grpSpPr>
            <a:xfrm>
              <a:off x="4515748" y="4438792"/>
              <a:ext cx="997708" cy="266400"/>
              <a:chOff x="2819145" y="3122495"/>
              <a:chExt cx="1344764" cy="359068"/>
            </a:xfrm>
          </p:grpSpPr>
          <p:sp>
            <p:nvSpPr>
              <p:cNvPr id="246" name="Rounded Rectangle 245">
                <a:extLst>
                  <a:ext uri="{FF2B5EF4-FFF2-40B4-BE49-F238E27FC236}">
                    <a16:creationId xmlns:a16="http://schemas.microsoft.com/office/drawing/2014/main" id="{29AC9269-637B-BB19-D43F-7A1D36D5B3CA}"/>
                  </a:ext>
                </a:extLst>
              </p:cNvPr>
              <p:cNvSpPr/>
              <p:nvPr/>
            </p:nvSpPr>
            <p:spPr>
              <a:xfrm rot="5400000">
                <a:off x="3313842" y="2631501"/>
                <a:ext cx="359065" cy="1341060"/>
              </a:xfrm>
              <a:prstGeom prst="roundRect">
                <a:avLst>
                  <a:gd name="adj" fmla="val 7897"/>
                </a:avLst>
              </a:prstGeom>
              <a:solidFill>
                <a:srgbClr val="DCD0E5"/>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47" name="Straight Connector 246">
                <a:extLst>
                  <a:ext uri="{FF2B5EF4-FFF2-40B4-BE49-F238E27FC236}">
                    <a16:creationId xmlns:a16="http://schemas.microsoft.com/office/drawing/2014/main" id="{C6F04FF4-33F9-6C83-3A69-4347CBBEF6B5}"/>
                  </a:ext>
                </a:extLst>
              </p:cNvPr>
              <p:cNvCxnSpPr>
                <a:cxnSpLocks/>
              </p:cNvCxnSpPr>
              <p:nvPr/>
            </p:nvCxnSpPr>
            <p:spPr>
              <a:xfrm rot="5400000">
                <a:off x="3977158"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61C1E66-B59A-90C9-7D17-935240167D4D}"/>
                  </a:ext>
                </a:extLst>
              </p:cNvPr>
              <p:cNvCxnSpPr>
                <a:cxnSpLocks/>
              </p:cNvCxnSpPr>
              <p:nvPr/>
            </p:nvCxnSpPr>
            <p:spPr>
              <a:xfrm rot="5400000">
                <a:off x="3709414"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BE1E417-F83E-52B8-7332-AEAFFB518F55}"/>
                  </a:ext>
                </a:extLst>
              </p:cNvPr>
              <p:cNvCxnSpPr>
                <a:cxnSpLocks/>
              </p:cNvCxnSpPr>
              <p:nvPr/>
            </p:nvCxnSpPr>
            <p:spPr>
              <a:xfrm rot="5400000">
                <a:off x="3441671"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48F35E4-7F9F-3C5F-D63D-6E4CD7286714}"/>
                  </a:ext>
                </a:extLst>
              </p:cNvPr>
              <p:cNvCxnSpPr>
                <a:cxnSpLocks/>
              </p:cNvCxnSpPr>
              <p:nvPr/>
            </p:nvCxnSpPr>
            <p:spPr>
              <a:xfrm rot="5400000">
                <a:off x="3173927"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F4A80F6-9D4F-6773-2D72-60B0DEF322E2}"/>
                  </a:ext>
                </a:extLst>
              </p:cNvPr>
              <p:cNvCxnSpPr>
                <a:cxnSpLocks/>
              </p:cNvCxnSpPr>
              <p:nvPr/>
            </p:nvCxnSpPr>
            <p:spPr>
              <a:xfrm rot="5400000">
                <a:off x="290618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F4EED59E-4094-C074-FD05-7486E9622C19}"/>
                  </a:ext>
                </a:extLst>
              </p:cNvPr>
              <p:cNvSpPr txBox="1"/>
              <p:nvPr/>
            </p:nvSpPr>
            <p:spPr>
              <a:xfrm>
                <a:off x="3086612"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53" name="TextBox 252">
                <a:extLst>
                  <a:ext uri="{FF2B5EF4-FFF2-40B4-BE49-F238E27FC236}">
                    <a16:creationId xmlns:a16="http://schemas.microsoft.com/office/drawing/2014/main" id="{8C5F744D-AE39-D623-95A9-E898484C2ECD}"/>
                  </a:ext>
                </a:extLst>
              </p:cNvPr>
              <p:cNvSpPr txBox="1"/>
              <p:nvPr/>
            </p:nvSpPr>
            <p:spPr>
              <a:xfrm>
                <a:off x="2819145"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54" name="TextBox 253">
                <a:extLst>
                  <a:ext uri="{FF2B5EF4-FFF2-40B4-BE49-F238E27FC236}">
                    <a16:creationId xmlns:a16="http://schemas.microsoft.com/office/drawing/2014/main" id="{DCCB1050-C113-C8AF-ABA4-AB4388580684}"/>
                  </a:ext>
                </a:extLst>
              </p:cNvPr>
              <p:cNvSpPr txBox="1"/>
              <p:nvPr/>
            </p:nvSpPr>
            <p:spPr>
              <a:xfrm>
                <a:off x="3354080"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55" name="TextBox 254">
                <a:extLst>
                  <a:ext uri="{FF2B5EF4-FFF2-40B4-BE49-F238E27FC236}">
                    <a16:creationId xmlns:a16="http://schemas.microsoft.com/office/drawing/2014/main" id="{47A9C601-BED8-74E9-1D7F-DC1548A6ECF2}"/>
                  </a:ext>
                </a:extLst>
              </p:cNvPr>
              <p:cNvSpPr txBox="1"/>
              <p:nvPr/>
            </p:nvSpPr>
            <p:spPr>
              <a:xfrm>
                <a:off x="3621548"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56" name="TextBox 255">
                <a:extLst>
                  <a:ext uri="{FF2B5EF4-FFF2-40B4-BE49-F238E27FC236}">
                    <a16:creationId xmlns:a16="http://schemas.microsoft.com/office/drawing/2014/main" id="{BC0256FD-BB6A-16D4-F448-2223FD1D1951}"/>
                  </a:ext>
                </a:extLst>
              </p:cNvPr>
              <p:cNvSpPr txBox="1"/>
              <p:nvPr/>
            </p:nvSpPr>
            <p:spPr>
              <a:xfrm>
                <a:off x="3889016"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grpSp>
        <p:grpSp>
          <p:nvGrpSpPr>
            <p:cNvPr id="257" name="Group 256">
              <a:extLst>
                <a:ext uri="{FF2B5EF4-FFF2-40B4-BE49-F238E27FC236}">
                  <a16:creationId xmlns:a16="http://schemas.microsoft.com/office/drawing/2014/main" id="{372F7822-1BB0-5FB8-136D-E583CD1995B3}"/>
                </a:ext>
              </a:extLst>
            </p:cNvPr>
            <p:cNvGrpSpPr>
              <a:grpSpLocks noChangeAspect="1"/>
            </p:cNvGrpSpPr>
            <p:nvPr/>
          </p:nvGrpSpPr>
          <p:grpSpPr>
            <a:xfrm>
              <a:off x="4510393" y="5093427"/>
              <a:ext cx="997708" cy="266400"/>
              <a:chOff x="4943314" y="3122495"/>
              <a:chExt cx="1344764" cy="359068"/>
            </a:xfrm>
          </p:grpSpPr>
          <p:sp>
            <p:nvSpPr>
              <p:cNvPr id="258" name="Rounded Rectangle 257">
                <a:extLst>
                  <a:ext uri="{FF2B5EF4-FFF2-40B4-BE49-F238E27FC236}">
                    <a16:creationId xmlns:a16="http://schemas.microsoft.com/office/drawing/2014/main" id="{500D5C74-1A31-901E-BA78-25EEB9FBD101}"/>
                  </a:ext>
                </a:extLst>
              </p:cNvPr>
              <p:cNvSpPr/>
              <p:nvPr/>
            </p:nvSpPr>
            <p:spPr>
              <a:xfrm rot="5400000">
                <a:off x="5438011" y="2631501"/>
                <a:ext cx="359065" cy="1341060"/>
              </a:xfrm>
              <a:prstGeom prst="roundRect">
                <a:avLst>
                  <a:gd name="adj" fmla="val 7897"/>
                </a:avLst>
              </a:prstGeom>
              <a:solidFill>
                <a:schemeClr val="accent4">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59" name="Straight Connector 258">
                <a:extLst>
                  <a:ext uri="{FF2B5EF4-FFF2-40B4-BE49-F238E27FC236}">
                    <a16:creationId xmlns:a16="http://schemas.microsoft.com/office/drawing/2014/main" id="{5D530BA9-5D69-FE47-47C7-B4A9F5C3987A}"/>
                  </a:ext>
                </a:extLst>
              </p:cNvPr>
              <p:cNvCxnSpPr>
                <a:cxnSpLocks/>
              </p:cNvCxnSpPr>
              <p:nvPr/>
            </p:nvCxnSpPr>
            <p:spPr>
              <a:xfrm rot="5400000">
                <a:off x="6101327"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7E2C8FC-921A-0551-2D06-E54EC5A51F72}"/>
                  </a:ext>
                </a:extLst>
              </p:cNvPr>
              <p:cNvCxnSpPr>
                <a:cxnSpLocks/>
              </p:cNvCxnSpPr>
              <p:nvPr/>
            </p:nvCxnSpPr>
            <p:spPr>
              <a:xfrm rot="5400000">
                <a:off x="583358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9D217E8-F14C-614E-69DC-DB7C6D597816}"/>
                  </a:ext>
                </a:extLst>
              </p:cNvPr>
              <p:cNvCxnSpPr>
                <a:cxnSpLocks/>
              </p:cNvCxnSpPr>
              <p:nvPr/>
            </p:nvCxnSpPr>
            <p:spPr>
              <a:xfrm rot="5400000">
                <a:off x="5565840"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27F0054-153A-FF48-15F6-EF60A948279A}"/>
                  </a:ext>
                </a:extLst>
              </p:cNvPr>
              <p:cNvCxnSpPr>
                <a:cxnSpLocks/>
              </p:cNvCxnSpPr>
              <p:nvPr/>
            </p:nvCxnSpPr>
            <p:spPr>
              <a:xfrm rot="5400000">
                <a:off x="5298096"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F4F1CA7D-76C0-EA40-008B-B48FF0BC34B0}"/>
                  </a:ext>
                </a:extLst>
              </p:cNvPr>
              <p:cNvCxnSpPr>
                <a:cxnSpLocks/>
              </p:cNvCxnSpPr>
              <p:nvPr/>
            </p:nvCxnSpPr>
            <p:spPr>
              <a:xfrm rot="5400000">
                <a:off x="503035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id="{C3236AF2-1967-1C2E-A2BB-84BAE6EE07C3}"/>
                  </a:ext>
                </a:extLst>
              </p:cNvPr>
              <p:cNvSpPr txBox="1"/>
              <p:nvPr/>
            </p:nvSpPr>
            <p:spPr>
              <a:xfrm>
                <a:off x="5210781"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5" name="TextBox 264">
                <a:extLst>
                  <a:ext uri="{FF2B5EF4-FFF2-40B4-BE49-F238E27FC236}">
                    <a16:creationId xmlns:a16="http://schemas.microsoft.com/office/drawing/2014/main" id="{D32C6A05-3FEA-1B99-78E9-FE32B353618A}"/>
                  </a:ext>
                </a:extLst>
              </p:cNvPr>
              <p:cNvSpPr txBox="1"/>
              <p:nvPr/>
            </p:nvSpPr>
            <p:spPr>
              <a:xfrm>
                <a:off x="4943314"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6" name="TextBox 265">
                <a:extLst>
                  <a:ext uri="{FF2B5EF4-FFF2-40B4-BE49-F238E27FC236}">
                    <a16:creationId xmlns:a16="http://schemas.microsoft.com/office/drawing/2014/main" id="{FB60CE19-3B49-59F4-CB2C-261F8111CCB6}"/>
                  </a:ext>
                </a:extLst>
              </p:cNvPr>
              <p:cNvSpPr txBox="1"/>
              <p:nvPr/>
            </p:nvSpPr>
            <p:spPr>
              <a:xfrm>
                <a:off x="5478249"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67" name="TextBox 266">
                <a:extLst>
                  <a:ext uri="{FF2B5EF4-FFF2-40B4-BE49-F238E27FC236}">
                    <a16:creationId xmlns:a16="http://schemas.microsoft.com/office/drawing/2014/main" id="{317A2295-57FF-405C-834B-5280CA7BA719}"/>
                  </a:ext>
                </a:extLst>
              </p:cNvPr>
              <p:cNvSpPr txBox="1"/>
              <p:nvPr/>
            </p:nvSpPr>
            <p:spPr>
              <a:xfrm>
                <a:off x="5745717"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8" name="TextBox 267">
                <a:extLst>
                  <a:ext uri="{FF2B5EF4-FFF2-40B4-BE49-F238E27FC236}">
                    <a16:creationId xmlns:a16="http://schemas.microsoft.com/office/drawing/2014/main" id="{72C44701-0F73-7BFB-C5FC-64BF06CC4C5E}"/>
                  </a:ext>
                </a:extLst>
              </p:cNvPr>
              <p:cNvSpPr txBox="1"/>
              <p:nvPr/>
            </p:nvSpPr>
            <p:spPr>
              <a:xfrm>
                <a:off x="6013185"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269" name="TextBox 268">
              <a:extLst>
                <a:ext uri="{FF2B5EF4-FFF2-40B4-BE49-F238E27FC236}">
                  <a16:creationId xmlns:a16="http://schemas.microsoft.com/office/drawing/2014/main" id="{EEBA718C-F002-50E1-BAF6-AFD831349800}"/>
                </a:ext>
              </a:extLst>
            </p:cNvPr>
            <p:cNvSpPr txBox="1"/>
            <p:nvPr/>
          </p:nvSpPr>
          <p:spPr>
            <a:xfrm rot="5400000">
              <a:off x="907544"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0" name="TextBox 269">
              <a:extLst>
                <a:ext uri="{FF2B5EF4-FFF2-40B4-BE49-F238E27FC236}">
                  <a16:creationId xmlns:a16="http://schemas.microsoft.com/office/drawing/2014/main" id="{014D2570-5834-1E93-F3F7-B36651DD3E90}"/>
                </a:ext>
              </a:extLst>
            </p:cNvPr>
            <p:cNvSpPr txBox="1"/>
            <p:nvPr/>
          </p:nvSpPr>
          <p:spPr>
            <a:xfrm rot="5400000">
              <a:off x="2325625"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1" name="TextBox 270">
              <a:extLst>
                <a:ext uri="{FF2B5EF4-FFF2-40B4-BE49-F238E27FC236}">
                  <a16:creationId xmlns:a16="http://schemas.microsoft.com/office/drawing/2014/main" id="{28F8B575-332E-ABA5-8289-C8BF39936D70}"/>
                </a:ext>
              </a:extLst>
            </p:cNvPr>
            <p:cNvSpPr txBox="1"/>
            <p:nvPr/>
          </p:nvSpPr>
          <p:spPr>
            <a:xfrm rot="5400000">
              <a:off x="3680168"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2" name="TextBox 271">
              <a:extLst>
                <a:ext uri="{FF2B5EF4-FFF2-40B4-BE49-F238E27FC236}">
                  <a16:creationId xmlns:a16="http://schemas.microsoft.com/office/drawing/2014/main" id="{CCB4F76E-1357-EDEA-47FB-F0AE5C83F57C}"/>
                </a:ext>
              </a:extLst>
            </p:cNvPr>
            <p:cNvSpPr txBox="1"/>
            <p:nvPr/>
          </p:nvSpPr>
          <p:spPr>
            <a:xfrm rot="5400000">
              <a:off x="5022578"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grpSp>
        <p:nvGrpSpPr>
          <p:cNvPr id="363" name="Group 362">
            <a:extLst>
              <a:ext uri="{FF2B5EF4-FFF2-40B4-BE49-F238E27FC236}">
                <a16:creationId xmlns:a16="http://schemas.microsoft.com/office/drawing/2014/main" id="{D80DA431-E5CA-F726-C076-7AF7C686D4CF}"/>
              </a:ext>
            </a:extLst>
          </p:cNvPr>
          <p:cNvGrpSpPr/>
          <p:nvPr/>
        </p:nvGrpSpPr>
        <p:grpSpPr>
          <a:xfrm>
            <a:off x="5504740" y="3927811"/>
            <a:ext cx="3569394" cy="1396311"/>
            <a:chOff x="5504740" y="4032741"/>
            <a:chExt cx="3569394" cy="1396311"/>
          </a:xfrm>
        </p:grpSpPr>
        <p:sp>
          <p:nvSpPr>
            <p:cNvPr id="273" name="Left Brace 272">
              <a:extLst>
                <a:ext uri="{FF2B5EF4-FFF2-40B4-BE49-F238E27FC236}">
                  <a16:creationId xmlns:a16="http://schemas.microsoft.com/office/drawing/2014/main" id="{F845130B-D26C-D37D-4CC9-8D33973B1ACC}"/>
                </a:ext>
              </a:extLst>
            </p:cNvPr>
            <p:cNvSpPr/>
            <p:nvPr/>
          </p:nvSpPr>
          <p:spPr>
            <a:xfrm rot="10800000">
              <a:off x="5504740" y="4032741"/>
              <a:ext cx="196853" cy="1393789"/>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4" name="Rounded Rectangle 273">
              <a:extLst>
                <a:ext uri="{FF2B5EF4-FFF2-40B4-BE49-F238E27FC236}">
                  <a16:creationId xmlns:a16="http://schemas.microsoft.com/office/drawing/2014/main" id="{53C7B1EC-22DF-7A5C-FBF5-B4EEF464CBD9}"/>
                </a:ext>
              </a:extLst>
            </p:cNvPr>
            <p:cNvSpPr/>
            <p:nvPr/>
          </p:nvSpPr>
          <p:spPr>
            <a:xfrm>
              <a:off x="5912734" y="4580537"/>
              <a:ext cx="752813" cy="314396"/>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Pack</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75" name="Straight Connector 274">
              <a:extLst>
                <a:ext uri="{FF2B5EF4-FFF2-40B4-BE49-F238E27FC236}">
                  <a16:creationId xmlns:a16="http://schemas.microsoft.com/office/drawing/2014/main" id="{C7FAC676-EAE3-A447-250E-8C76711E6220}"/>
                </a:ext>
              </a:extLst>
            </p:cNvPr>
            <p:cNvCxnSpPr>
              <a:cxnSpLocks/>
              <a:stCxn id="273" idx="1"/>
              <a:endCxn id="274" idx="1"/>
            </p:cNvCxnSpPr>
            <p:nvPr/>
          </p:nvCxnSpPr>
          <p:spPr>
            <a:xfrm>
              <a:off x="5701593" y="4729635"/>
              <a:ext cx="211141" cy="81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CB5CCEF-E23A-F6E9-02D9-301EEACA9FB3}"/>
                </a:ext>
              </a:extLst>
            </p:cNvPr>
            <p:cNvCxnSpPr>
              <a:cxnSpLocks/>
            </p:cNvCxnSpPr>
            <p:nvPr/>
          </p:nvCxnSpPr>
          <p:spPr>
            <a:xfrm>
              <a:off x="6289140" y="4888995"/>
              <a:ext cx="0" cy="2474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46" name="Group 345">
              <a:extLst>
                <a:ext uri="{FF2B5EF4-FFF2-40B4-BE49-F238E27FC236}">
                  <a16:creationId xmlns:a16="http://schemas.microsoft.com/office/drawing/2014/main" id="{81CC6642-779F-08E1-37AE-7079E9AB09B9}"/>
                </a:ext>
              </a:extLst>
            </p:cNvPr>
            <p:cNvGrpSpPr/>
            <p:nvPr/>
          </p:nvGrpSpPr>
          <p:grpSpPr>
            <a:xfrm>
              <a:off x="5846956" y="5095298"/>
              <a:ext cx="3227178" cy="333754"/>
              <a:chOff x="5846956" y="5031696"/>
              <a:chExt cx="3227178" cy="333754"/>
            </a:xfrm>
          </p:grpSpPr>
          <p:sp>
            <p:nvSpPr>
              <p:cNvPr id="286" name="Rounded Rectangle 285">
                <a:extLst>
                  <a:ext uri="{FF2B5EF4-FFF2-40B4-BE49-F238E27FC236}">
                    <a16:creationId xmlns:a16="http://schemas.microsoft.com/office/drawing/2014/main" id="{6B1C5620-2A0C-33C5-55B7-F883A0CB84D0}"/>
                  </a:ext>
                </a:extLst>
              </p:cNvPr>
              <p:cNvSpPr/>
              <p:nvPr/>
            </p:nvSpPr>
            <p:spPr>
              <a:xfrm rot="5400000">
                <a:off x="6201842" y="4753111"/>
                <a:ext cx="257586" cy="962049"/>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87" name="Straight Connector 286">
                <a:extLst>
                  <a:ext uri="{FF2B5EF4-FFF2-40B4-BE49-F238E27FC236}">
                    <a16:creationId xmlns:a16="http://schemas.microsoft.com/office/drawing/2014/main" id="{37031E60-F448-9F6C-8653-6B8AE5C16774}"/>
                  </a:ext>
                </a:extLst>
              </p:cNvPr>
              <p:cNvCxnSpPr>
                <a:cxnSpLocks/>
              </p:cNvCxnSpPr>
              <p:nvPr/>
            </p:nvCxnSpPr>
            <p:spPr>
              <a:xfrm rot="5400000">
                <a:off x="6485618"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6D3CF6FF-6D78-F634-2EC5-2976A3566888}"/>
                  </a:ext>
                </a:extLst>
              </p:cNvPr>
              <p:cNvCxnSpPr>
                <a:cxnSpLocks/>
              </p:cNvCxnSpPr>
              <p:nvPr/>
            </p:nvCxnSpPr>
            <p:spPr>
              <a:xfrm rot="5400000">
                <a:off x="6293544"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D1E773AF-C95C-4B03-F4D4-68BB63EA35D2}"/>
                  </a:ext>
                </a:extLst>
              </p:cNvPr>
              <p:cNvCxnSpPr>
                <a:cxnSpLocks/>
              </p:cNvCxnSpPr>
              <p:nvPr/>
            </p:nvCxnSpPr>
            <p:spPr>
              <a:xfrm rot="5400000">
                <a:off x="6101470"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EE7149DF-11B9-3410-E722-EBAF643BA06F}"/>
                  </a:ext>
                </a:extLst>
              </p:cNvPr>
              <p:cNvCxnSpPr>
                <a:cxnSpLocks/>
              </p:cNvCxnSpPr>
              <p:nvPr/>
            </p:nvCxnSpPr>
            <p:spPr>
              <a:xfrm rot="5400000">
                <a:off x="5909396"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91" name="TextBox 290">
                <a:extLst>
                  <a:ext uri="{FF2B5EF4-FFF2-40B4-BE49-F238E27FC236}">
                    <a16:creationId xmlns:a16="http://schemas.microsoft.com/office/drawing/2014/main" id="{E7938C46-2D72-7A03-5FF9-8917FDE04AF2}"/>
                  </a:ext>
                </a:extLst>
              </p:cNvPr>
              <p:cNvSpPr txBox="1"/>
              <p:nvPr/>
            </p:nvSpPr>
            <p:spPr>
              <a:xfrm>
                <a:off x="6038832"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2" name="TextBox 291">
                <a:extLst>
                  <a:ext uri="{FF2B5EF4-FFF2-40B4-BE49-F238E27FC236}">
                    <a16:creationId xmlns:a16="http://schemas.microsoft.com/office/drawing/2014/main" id="{073B3E08-113D-E758-0B6C-A8B08A0DE1CB}"/>
                  </a:ext>
                </a:extLst>
              </p:cNvPr>
              <p:cNvSpPr txBox="1"/>
              <p:nvPr/>
            </p:nvSpPr>
            <p:spPr>
              <a:xfrm>
                <a:off x="5846956"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3" name="TextBox 292">
                <a:extLst>
                  <a:ext uri="{FF2B5EF4-FFF2-40B4-BE49-F238E27FC236}">
                    <a16:creationId xmlns:a16="http://schemas.microsoft.com/office/drawing/2014/main" id="{AFD7A447-D185-9620-E1FC-12EE7B737618}"/>
                  </a:ext>
                </a:extLst>
              </p:cNvPr>
              <p:cNvSpPr txBox="1"/>
              <p:nvPr/>
            </p:nvSpPr>
            <p:spPr>
              <a:xfrm>
                <a:off x="6230708"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94" name="TextBox 293">
                <a:extLst>
                  <a:ext uri="{FF2B5EF4-FFF2-40B4-BE49-F238E27FC236}">
                    <a16:creationId xmlns:a16="http://schemas.microsoft.com/office/drawing/2014/main" id="{BAE7C42A-EE38-C0F7-EDBD-F1C03166C50D}"/>
                  </a:ext>
                </a:extLst>
              </p:cNvPr>
              <p:cNvSpPr txBox="1"/>
              <p:nvPr/>
            </p:nvSpPr>
            <p:spPr>
              <a:xfrm>
                <a:off x="6422584"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95" name="TextBox 294">
                <a:extLst>
                  <a:ext uri="{FF2B5EF4-FFF2-40B4-BE49-F238E27FC236}">
                    <a16:creationId xmlns:a16="http://schemas.microsoft.com/office/drawing/2014/main" id="{BBC243AE-FAF4-43B2-D3E7-AAA093A2A031}"/>
                  </a:ext>
                </a:extLst>
              </p:cNvPr>
              <p:cNvSpPr txBox="1"/>
              <p:nvPr/>
            </p:nvSpPr>
            <p:spPr>
              <a:xfrm>
                <a:off x="6614460"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6" name="Rounded Rectangle 295">
                <a:extLst>
                  <a:ext uri="{FF2B5EF4-FFF2-40B4-BE49-F238E27FC236}">
                    <a16:creationId xmlns:a16="http://schemas.microsoft.com/office/drawing/2014/main" id="{2786B5DC-55E8-379B-09B9-305C56BA8DA4}"/>
                  </a:ext>
                </a:extLst>
              </p:cNvPr>
              <p:cNvSpPr/>
              <p:nvPr/>
            </p:nvSpPr>
            <p:spPr>
              <a:xfrm rot="5400000">
                <a:off x="7175467" y="4753111"/>
                <a:ext cx="257586" cy="962049"/>
              </a:xfrm>
              <a:prstGeom prst="roundRect">
                <a:avLst>
                  <a:gd name="adj" fmla="val 0"/>
                </a:avLst>
              </a:prstGeom>
              <a:solidFill>
                <a:srgbClr val="DCD0E5"/>
              </a:solidFill>
              <a:ln w="31750" cap="flat" cmpd="sng" algn="ctr">
                <a:no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97" name="Straight Connector 296">
                <a:extLst>
                  <a:ext uri="{FF2B5EF4-FFF2-40B4-BE49-F238E27FC236}">
                    <a16:creationId xmlns:a16="http://schemas.microsoft.com/office/drawing/2014/main" id="{3D5A6991-0FE5-33B3-B139-0D52F446E8E6}"/>
                  </a:ext>
                </a:extLst>
              </p:cNvPr>
              <p:cNvCxnSpPr>
                <a:cxnSpLocks/>
              </p:cNvCxnSpPr>
              <p:nvPr/>
            </p:nvCxnSpPr>
            <p:spPr>
              <a:xfrm rot="5400000">
                <a:off x="7459243"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18F422B1-536E-A998-96D7-43EC1AC6A7FF}"/>
                  </a:ext>
                </a:extLst>
              </p:cNvPr>
              <p:cNvCxnSpPr>
                <a:cxnSpLocks/>
              </p:cNvCxnSpPr>
              <p:nvPr/>
            </p:nvCxnSpPr>
            <p:spPr>
              <a:xfrm rot="5400000">
                <a:off x="7267169"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DE3613BA-F407-4C7C-053D-02651AADE0D3}"/>
                  </a:ext>
                </a:extLst>
              </p:cNvPr>
              <p:cNvCxnSpPr>
                <a:cxnSpLocks/>
              </p:cNvCxnSpPr>
              <p:nvPr/>
            </p:nvCxnSpPr>
            <p:spPr>
              <a:xfrm rot="5400000">
                <a:off x="7075095"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868289-6969-7811-3699-F706AFD9EB19}"/>
                  </a:ext>
                </a:extLst>
              </p:cNvPr>
              <p:cNvCxnSpPr>
                <a:cxnSpLocks/>
              </p:cNvCxnSpPr>
              <p:nvPr/>
            </p:nvCxnSpPr>
            <p:spPr>
              <a:xfrm rot="5400000">
                <a:off x="6883022"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E2150B2E-41A0-120A-4676-EE67F801CC28}"/>
                  </a:ext>
                </a:extLst>
              </p:cNvPr>
              <p:cNvSpPr txBox="1"/>
              <p:nvPr/>
            </p:nvSpPr>
            <p:spPr>
              <a:xfrm>
                <a:off x="7012457"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2" name="TextBox 301">
                <a:extLst>
                  <a:ext uri="{FF2B5EF4-FFF2-40B4-BE49-F238E27FC236}">
                    <a16:creationId xmlns:a16="http://schemas.microsoft.com/office/drawing/2014/main" id="{37A87434-89C0-B5B5-BBC5-0EB2DFA67A15}"/>
                  </a:ext>
                </a:extLst>
              </p:cNvPr>
              <p:cNvSpPr txBox="1"/>
              <p:nvPr/>
            </p:nvSpPr>
            <p:spPr>
              <a:xfrm>
                <a:off x="6800534"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3" name="TextBox 302">
                <a:extLst>
                  <a:ext uri="{FF2B5EF4-FFF2-40B4-BE49-F238E27FC236}">
                    <a16:creationId xmlns:a16="http://schemas.microsoft.com/office/drawing/2014/main" id="{26969E5E-3569-AD0E-F3EE-C1EA233F89DD}"/>
                  </a:ext>
                </a:extLst>
              </p:cNvPr>
              <p:cNvSpPr txBox="1"/>
              <p:nvPr/>
            </p:nvSpPr>
            <p:spPr>
              <a:xfrm>
                <a:off x="7204333"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04" name="TextBox 303">
                <a:extLst>
                  <a:ext uri="{FF2B5EF4-FFF2-40B4-BE49-F238E27FC236}">
                    <a16:creationId xmlns:a16="http://schemas.microsoft.com/office/drawing/2014/main" id="{AA36A5B9-CAE1-D41A-80BD-D5E391F1F72F}"/>
                  </a:ext>
                </a:extLst>
              </p:cNvPr>
              <p:cNvSpPr txBox="1"/>
              <p:nvPr/>
            </p:nvSpPr>
            <p:spPr>
              <a:xfrm>
                <a:off x="7396209"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05" name="TextBox 304">
                <a:extLst>
                  <a:ext uri="{FF2B5EF4-FFF2-40B4-BE49-F238E27FC236}">
                    <a16:creationId xmlns:a16="http://schemas.microsoft.com/office/drawing/2014/main" id="{358688AA-AB2B-7371-8AE7-321427B94D77}"/>
                  </a:ext>
                </a:extLst>
              </p:cNvPr>
              <p:cNvSpPr txBox="1"/>
              <p:nvPr/>
            </p:nvSpPr>
            <p:spPr>
              <a:xfrm>
                <a:off x="7588085"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6" name="TextBox 305">
                <a:extLst>
                  <a:ext uri="{FF2B5EF4-FFF2-40B4-BE49-F238E27FC236}">
                    <a16:creationId xmlns:a16="http://schemas.microsoft.com/office/drawing/2014/main" id="{1A047343-2047-3DF7-5F8C-FB3B05EBF5C3}"/>
                  </a:ext>
                </a:extLst>
              </p:cNvPr>
              <p:cNvSpPr txBox="1"/>
              <p:nvPr/>
            </p:nvSpPr>
            <p:spPr>
              <a:xfrm>
                <a:off x="7865796" y="5031696"/>
                <a:ext cx="140222" cy="27720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07" name="Rounded Rectangle 306">
                <a:extLst>
                  <a:ext uri="{FF2B5EF4-FFF2-40B4-BE49-F238E27FC236}">
                    <a16:creationId xmlns:a16="http://schemas.microsoft.com/office/drawing/2014/main" id="{711D9059-9B89-DF66-70D3-650D5C7B2B71}"/>
                  </a:ext>
                </a:extLst>
              </p:cNvPr>
              <p:cNvSpPr/>
              <p:nvPr/>
            </p:nvSpPr>
            <p:spPr>
              <a:xfrm rot="5400000">
                <a:off x="8464313" y="4753637"/>
                <a:ext cx="257586" cy="962049"/>
              </a:xfrm>
              <a:prstGeom prst="roundRect">
                <a:avLst>
                  <a:gd name="adj" fmla="val 7897"/>
                </a:avLst>
              </a:prstGeom>
              <a:solidFill>
                <a:schemeClr val="accent4">
                  <a:lumMod val="20000"/>
                  <a:lumOff val="80000"/>
                </a:schemeClr>
              </a:solidFill>
              <a:ln w="31750" cap="flat" cmpd="sng" algn="ctr">
                <a:no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08" name="Straight Connector 307">
                <a:extLst>
                  <a:ext uri="{FF2B5EF4-FFF2-40B4-BE49-F238E27FC236}">
                    <a16:creationId xmlns:a16="http://schemas.microsoft.com/office/drawing/2014/main" id="{80483170-DFCE-720F-76F7-ACE7BB261485}"/>
                  </a:ext>
                </a:extLst>
              </p:cNvPr>
              <p:cNvCxnSpPr>
                <a:cxnSpLocks/>
              </p:cNvCxnSpPr>
              <p:nvPr/>
            </p:nvCxnSpPr>
            <p:spPr>
              <a:xfrm rot="5400000">
                <a:off x="8940163"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EFCE8AA-1DA2-8BD8-8C11-46FAB83F3C61}"/>
                  </a:ext>
                </a:extLst>
              </p:cNvPr>
              <p:cNvCxnSpPr>
                <a:cxnSpLocks/>
              </p:cNvCxnSpPr>
              <p:nvPr/>
            </p:nvCxnSpPr>
            <p:spPr>
              <a:xfrm rot="5400000">
                <a:off x="8748089"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98674E-7DAC-C2B7-419A-9191C2D4248D}"/>
                  </a:ext>
                </a:extLst>
              </p:cNvPr>
              <p:cNvCxnSpPr>
                <a:cxnSpLocks/>
              </p:cNvCxnSpPr>
              <p:nvPr/>
            </p:nvCxnSpPr>
            <p:spPr>
              <a:xfrm rot="5400000">
                <a:off x="8556015"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218516B5-02D3-C2AF-8560-912D549B46C8}"/>
                  </a:ext>
                </a:extLst>
              </p:cNvPr>
              <p:cNvCxnSpPr>
                <a:cxnSpLocks/>
              </p:cNvCxnSpPr>
              <p:nvPr/>
            </p:nvCxnSpPr>
            <p:spPr>
              <a:xfrm rot="5400000">
                <a:off x="8363941"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9CA7233C-D465-00F0-EFB3-0BA2AAE31555}"/>
                  </a:ext>
                </a:extLst>
              </p:cNvPr>
              <p:cNvCxnSpPr>
                <a:cxnSpLocks/>
              </p:cNvCxnSpPr>
              <p:nvPr/>
            </p:nvCxnSpPr>
            <p:spPr>
              <a:xfrm rot="5400000">
                <a:off x="8171868"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6814AB1A-4296-619B-04BF-46E3D933E9A5}"/>
                  </a:ext>
                </a:extLst>
              </p:cNvPr>
              <p:cNvSpPr txBox="1"/>
              <p:nvPr/>
            </p:nvSpPr>
            <p:spPr>
              <a:xfrm>
                <a:off x="8301304"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14" name="TextBox 313">
                <a:extLst>
                  <a:ext uri="{FF2B5EF4-FFF2-40B4-BE49-F238E27FC236}">
                    <a16:creationId xmlns:a16="http://schemas.microsoft.com/office/drawing/2014/main" id="{08E19525-10AF-9844-6ED3-23668452E326}"/>
                  </a:ext>
                </a:extLst>
              </p:cNvPr>
              <p:cNvSpPr txBox="1"/>
              <p:nvPr/>
            </p:nvSpPr>
            <p:spPr>
              <a:xfrm>
                <a:off x="8109428"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5" name="TextBox 314">
                <a:extLst>
                  <a:ext uri="{FF2B5EF4-FFF2-40B4-BE49-F238E27FC236}">
                    <a16:creationId xmlns:a16="http://schemas.microsoft.com/office/drawing/2014/main" id="{D0A06219-C980-4561-E04E-EDAC2E106595}"/>
                  </a:ext>
                </a:extLst>
              </p:cNvPr>
              <p:cNvSpPr txBox="1"/>
              <p:nvPr/>
            </p:nvSpPr>
            <p:spPr>
              <a:xfrm>
                <a:off x="8493179"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6" name="TextBox 315">
                <a:extLst>
                  <a:ext uri="{FF2B5EF4-FFF2-40B4-BE49-F238E27FC236}">
                    <a16:creationId xmlns:a16="http://schemas.microsoft.com/office/drawing/2014/main" id="{F0C48ACE-F68A-2123-B0C7-CD17F3C99CC0}"/>
                  </a:ext>
                </a:extLst>
              </p:cNvPr>
              <p:cNvSpPr txBox="1"/>
              <p:nvPr/>
            </p:nvSpPr>
            <p:spPr>
              <a:xfrm>
                <a:off x="8685055"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7" name="TextBox 316">
                <a:extLst>
                  <a:ext uri="{FF2B5EF4-FFF2-40B4-BE49-F238E27FC236}">
                    <a16:creationId xmlns:a16="http://schemas.microsoft.com/office/drawing/2014/main" id="{B1DE5917-452B-F539-29BB-DA4700420544}"/>
                  </a:ext>
                </a:extLst>
              </p:cNvPr>
              <p:cNvSpPr txBox="1"/>
              <p:nvPr/>
            </p:nvSpPr>
            <p:spPr>
              <a:xfrm>
                <a:off x="8876931"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cxnSp>
            <p:nvCxnSpPr>
              <p:cNvPr id="318" name="Straight Connector 317">
                <a:extLst>
                  <a:ext uri="{FF2B5EF4-FFF2-40B4-BE49-F238E27FC236}">
                    <a16:creationId xmlns:a16="http://schemas.microsoft.com/office/drawing/2014/main" id="{A3C5C3CF-C3E6-49F0-48FC-AA867C509F09}"/>
                  </a:ext>
                </a:extLst>
              </p:cNvPr>
              <p:cNvCxnSpPr>
                <a:cxnSpLocks/>
              </p:cNvCxnSpPr>
              <p:nvPr/>
            </p:nvCxnSpPr>
            <p:spPr>
              <a:xfrm flipH="1">
                <a:off x="8109428" y="5100206"/>
                <a:ext cx="96470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DA99D63E-EB2F-7BAE-2213-0EA6EEDF4CED}"/>
                  </a:ext>
                </a:extLst>
              </p:cNvPr>
              <p:cNvCxnSpPr>
                <a:cxnSpLocks/>
              </p:cNvCxnSpPr>
              <p:nvPr/>
            </p:nvCxnSpPr>
            <p:spPr>
              <a:xfrm flipH="1">
                <a:off x="8109428" y="5365450"/>
                <a:ext cx="96470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1C98DBC0-41F6-4FCD-2230-EC0CED651FFF}"/>
                  </a:ext>
                </a:extLst>
              </p:cNvPr>
              <p:cNvCxnSpPr>
                <a:cxnSpLocks/>
              </p:cNvCxnSpPr>
              <p:nvPr/>
            </p:nvCxnSpPr>
            <p:spPr>
              <a:xfrm flipH="1">
                <a:off x="6800712" y="5098419"/>
                <a:ext cx="1325774" cy="387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6C0CA08C-A0CD-ECF9-5BAC-76456A1A834A}"/>
                  </a:ext>
                </a:extLst>
              </p:cNvPr>
              <p:cNvCxnSpPr>
                <a:cxnSpLocks/>
              </p:cNvCxnSpPr>
              <p:nvPr/>
            </p:nvCxnSpPr>
            <p:spPr>
              <a:xfrm flipH="1">
                <a:off x="6800712" y="5365015"/>
                <a:ext cx="132577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65" name="Group 364">
            <a:extLst>
              <a:ext uri="{FF2B5EF4-FFF2-40B4-BE49-F238E27FC236}">
                <a16:creationId xmlns:a16="http://schemas.microsoft.com/office/drawing/2014/main" id="{EA7636BE-E2B8-2501-4614-4A17AA69C3FD}"/>
              </a:ext>
            </a:extLst>
          </p:cNvPr>
          <p:cNvGrpSpPr/>
          <p:nvPr/>
        </p:nvGrpSpPr>
        <p:grpSpPr>
          <a:xfrm>
            <a:off x="2700455" y="5317313"/>
            <a:ext cx="5035819" cy="898625"/>
            <a:chOff x="2700455" y="5437233"/>
            <a:chExt cx="5035819" cy="898625"/>
          </a:xfrm>
        </p:grpSpPr>
        <p:sp>
          <p:nvSpPr>
            <p:cNvPr id="322" name="Rounded Rectangle 321">
              <a:extLst>
                <a:ext uri="{FF2B5EF4-FFF2-40B4-BE49-F238E27FC236}">
                  <a16:creationId xmlns:a16="http://schemas.microsoft.com/office/drawing/2014/main" id="{BE950A6B-D656-F321-33F2-CA39CEAD2F97}"/>
                </a:ext>
              </a:extLst>
            </p:cNvPr>
            <p:cNvSpPr/>
            <p:nvPr/>
          </p:nvSpPr>
          <p:spPr>
            <a:xfrm>
              <a:off x="6868232" y="5891757"/>
              <a:ext cx="868042" cy="339781"/>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3" name="Straight Connector 322">
              <a:extLst>
                <a:ext uri="{FF2B5EF4-FFF2-40B4-BE49-F238E27FC236}">
                  <a16:creationId xmlns:a16="http://schemas.microsoft.com/office/drawing/2014/main" id="{DE97B104-29D2-B3D3-2B88-D05DEB5405C3}"/>
                </a:ext>
              </a:extLst>
            </p:cNvPr>
            <p:cNvCxnSpPr>
              <a:cxnSpLocks/>
              <a:stCxn id="303" idx="2"/>
              <a:endCxn id="322" idx="0"/>
            </p:cNvCxnSpPr>
            <p:nvPr/>
          </p:nvCxnSpPr>
          <p:spPr>
            <a:xfrm flipH="1">
              <a:off x="7302253" y="5437233"/>
              <a:ext cx="682" cy="4545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D9A198F5-5A1E-CBA3-F030-4094203C4F1B}"/>
                </a:ext>
              </a:extLst>
            </p:cNvPr>
            <p:cNvCxnSpPr>
              <a:cxnSpLocks/>
              <a:stCxn id="322" idx="1"/>
            </p:cNvCxnSpPr>
            <p:nvPr/>
          </p:nvCxnSpPr>
          <p:spPr>
            <a:xfrm flipH="1">
              <a:off x="6421656" y="6061648"/>
              <a:ext cx="446576"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5" name="Rectangle 324">
              <a:extLst>
                <a:ext uri="{FF2B5EF4-FFF2-40B4-BE49-F238E27FC236}">
                  <a16:creationId xmlns:a16="http://schemas.microsoft.com/office/drawing/2014/main" id="{816DB5CA-6489-ABA4-5DB9-37C8858C4925}"/>
                </a:ext>
              </a:extLst>
            </p:cNvPr>
            <p:cNvSpPr/>
            <p:nvPr/>
          </p:nvSpPr>
          <p:spPr>
            <a:xfrm>
              <a:off x="5017588" y="5895433"/>
              <a:ext cx="1372455" cy="336103"/>
            </a:xfrm>
            <a:prstGeom prst="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0x400D70A4</a:t>
              </a:r>
            </a:p>
          </p:txBody>
        </p:sp>
        <p:sp>
          <p:nvSpPr>
            <p:cNvPr id="326" name="Left Brace 325">
              <a:extLst>
                <a:ext uri="{FF2B5EF4-FFF2-40B4-BE49-F238E27FC236}">
                  <a16:creationId xmlns:a16="http://schemas.microsoft.com/office/drawing/2014/main" id="{0B66B593-5491-8B8E-22BF-A26837EAF08E}"/>
                </a:ext>
              </a:extLst>
            </p:cNvPr>
            <p:cNvSpPr/>
            <p:nvPr/>
          </p:nvSpPr>
          <p:spPr>
            <a:xfrm>
              <a:off x="4844259" y="5859302"/>
              <a:ext cx="121901" cy="41729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7" name="TextBox 326">
              <a:extLst>
                <a:ext uri="{FF2B5EF4-FFF2-40B4-BE49-F238E27FC236}">
                  <a16:creationId xmlns:a16="http://schemas.microsoft.com/office/drawing/2014/main" id="{1FAE8D19-D5BF-24A8-57B3-FB98B89FF544}"/>
                </a:ext>
              </a:extLst>
            </p:cNvPr>
            <p:cNvSpPr txBox="1"/>
            <p:nvPr/>
          </p:nvSpPr>
          <p:spPr>
            <a:xfrm>
              <a:off x="2700455" y="5781860"/>
              <a:ext cx="235716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value of consecutive events</a:t>
              </a:r>
            </a:p>
          </p:txBody>
        </p:sp>
      </p:grpSp>
    </p:spTree>
    <p:custDataLst>
      <p:tags r:id="rId1"/>
    </p:custDataLst>
    <p:extLst>
      <p:ext uri="{BB962C8B-B14F-4D97-AF65-F5344CB8AC3E}">
        <p14:creationId xmlns:p14="http://schemas.microsoft.com/office/powerpoint/2010/main" val="123019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grpSp>
        <p:nvGrpSpPr>
          <p:cNvPr id="116" name="Group 115">
            <a:extLst>
              <a:ext uri="{FF2B5EF4-FFF2-40B4-BE49-F238E27FC236}">
                <a16:creationId xmlns:a16="http://schemas.microsoft.com/office/drawing/2014/main" id="{AB3E955C-5DA9-BFB9-E3EB-D39E5C313C62}"/>
              </a:ext>
            </a:extLst>
          </p:cNvPr>
          <p:cNvGrpSpPr/>
          <p:nvPr/>
        </p:nvGrpSpPr>
        <p:grpSpPr>
          <a:xfrm>
            <a:off x="1569851" y="5682239"/>
            <a:ext cx="5973360" cy="854824"/>
            <a:chOff x="1569851" y="5682239"/>
            <a:chExt cx="5973360" cy="854824"/>
          </a:xfrm>
        </p:grpSpPr>
        <p:cxnSp>
          <p:nvCxnSpPr>
            <p:cNvPr id="75" name="Straight Connector 74">
              <a:extLst>
                <a:ext uri="{FF2B5EF4-FFF2-40B4-BE49-F238E27FC236}">
                  <a16:creationId xmlns:a16="http://schemas.microsoft.com/office/drawing/2014/main" id="{98F9C367-B2D7-4BD0-043F-FD942A3FE044}"/>
                </a:ext>
              </a:extLst>
            </p:cNvPr>
            <p:cNvCxnSpPr>
              <a:cxnSpLocks/>
            </p:cNvCxnSpPr>
            <p:nvPr/>
          </p:nvCxnSpPr>
          <p:spPr>
            <a:xfrm flipH="1">
              <a:off x="4405528" y="5682239"/>
              <a:ext cx="0" cy="324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AE136FB5-C5CA-D53A-AB34-021B3B0E8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9851" y="6121661"/>
              <a:ext cx="241200" cy="239537"/>
            </a:xfrm>
            <a:prstGeom prst="rect">
              <a:avLst/>
            </a:prstGeom>
          </p:spPr>
        </p:pic>
        <p:sp>
          <p:nvSpPr>
            <p:cNvPr id="76" name="TextBox 75">
              <a:extLst>
                <a:ext uri="{FF2B5EF4-FFF2-40B4-BE49-F238E27FC236}">
                  <a16:creationId xmlns:a16="http://schemas.microsoft.com/office/drawing/2014/main" id="{E6C77B3E-EF1E-584F-3257-6A8C9C99BB11}"/>
                </a:ext>
              </a:extLst>
            </p:cNvPr>
            <p:cNvSpPr txBox="1"/>
            <p:nvPr/>
          </p:nvSpPr>
          <p:spPr>
            <a:xfrm>
              <a:off x="3937742" y="6016370"/>
              <a:ext cx="927047" cy="50358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Regions</a:t>
              </a:r>
            </a:p>
          </p:txBody>
        </p:sp>
        <p:sp>
          <p:nvSpPr>
            <p:cNvPr id="77" name="Rounded Rectangle 76">
              <a:extLst>
                <a:ext uri="{FF2B5EF4-FFF2-40B4-BE49-F238E27FC236}">
                  <a16:creationId xmlns:a16="http://schemas.microsoft.com/office/drawing/2014/main" id="{B333FC5B-7F64-5A71-6D9E-987540BA4CA8}"/>
                </a:ext>
              </a:extLst>
            </p:cNvPr>
            <p:cNvSpPr/>
            <p:nvPr/>
          </p:nvSpPr>
          <p:spPr>
            <a:xfrm>
              <a:off x="5133798" y="6000803"/>
              <a:ext cx="1197603" cy="536260"/>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8" name="Straight Connector 77">
              <a:extLst>
                <a:ext uri="{FF2B5EF4-FFF2-40B4-BE49-F238E27FC236}">
                  <a16:creationId xmlns:a16="http://schemas.microsoft.com/office/drawing/2014/main" id="{042A553F-9EFB-DAC7-8B19-6CB74D868AE6}"/>
                </a:ext>
              </a:extLst>
            </p:cNvPr>
            <p:cNvCxnSpPr>
              <a:cxnSpLocks/>
              <a:stCxn id="76" idx="3"/>
            </p:cNvCxnSpPr>
            <p:nvPr/>
          </p:nvCxnSpPr>
          <p:spPr>
            <a:xfrm flipV="1">
              <a:off x="4864789" y="6268164"/>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2628CE-A6E5-B444-90FE-86C17F7932A8}"/>
                </a:ext>
              </a:extLst>
            </p:cNvPr>
            <p:cNvCxnSpPr>
              <a:cxnSpLocks/>
            </p:cNvCxnSpPr>
            <p:nvPr/>
          </p:nvCxnSpPr>
          <p:spPr>
            <a:xfrm flipV="1">
              <a:off x="1603211" y="5824861"/>
              <a:ext cx="5940000" cy="2"/>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8B8541-B21E-610C-8439-904959F23532}"/>
                </a:ext>
              </a:extLst>
            </p:cNvPr>
            <p:cNvCxnSpPr>
              <a:cxnSpLocks/>
            </p:cNvCxnSpPr>
            <p:nvPr/>
          </p:nvCxnSpPr>
          <p:spPr>
            <a:xfrm flipV="1">
              <a:off x="6321507" y="6264180"/>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76B36F3-5BBA-ACC2-6E81-9B557AB9FEC8}"/>
                </a:ext>
              </a:extLst>
            </p:cNvPr>
            <p:cNvSpPr txBox="1"/>
            <p:nvPr/>
          </p:nvSpPr>
          <p:spPr>
            <a:xfrm>
              <a:off x="6596120" y="6007244"/>
              <a:ext cx="927047" cy="503590"/>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Positions</a:t>
              </a:r>
            </a:p>
          </p:txBody>
        </p:sp>
      </p:grpSp>
      <p:grpSp>
        <p:nvGrpSpPr>
          <p:cNvPr id="117" name="Group 116">
            <a:extLst>
              <a:ext uri="{FF2B5EF4-FFF2-40B4-BE49-F238E27FC236}">
                <a16:creationId xmlns:a16="http://schemas.microsoft.com/office/drawing/2014/main" id="{91B91545-8627-33FE-45B7-4D34E99B4524}"/>
              </a:ext>
            </a:extLst>
          </p:cNvPr>
          <p:cNvGrpSpPr/>
          <p:nvPr/>
        </p:nvGrpSpPr>
        <p:grpSpPr>
          <a:xfrm>
            <a:off x="939451" y="1026707"/>
            <a:ext cx="552531" cy="4798154"/>
            <a:chOff x="939451" y="1026707"/>
            <a:chExt cx="552531" cy="4798154"/>
          </a:xfrm>
        </p:grpSpPr>
        <p:sp>
          <p:nvSpPr>
            <p:cNvPr id="107" name="Striped Right Arrow 106">
              <a:extLst>
                <a:ext uri="{FF2B5EF4-FFF2-40B4-BE49-F238E27FC236}">
                  <a16:creationId xmlns:a16="http://schemas.microsoft.com/office/drawing/2014/main" id="{7649853B-56EA-FFC1-2F96-7D0EEB28A87F}"/>
                </a:ext>
              </a:extLst>
            </p:cNvPr>
            <p:cNvSpPr/>
            <p:nvPr/>
          </p:nvSpPr>
          <p:spPr>
            <a:xfrm rot="5400000">
              <a:off x="-1002829" y="3330050"/>
              <a:ext cx="4798154"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09" name="TextBox 108">
              <a:extLst>
                <a:ext uri="{FF2B5EF4-FFF2-40B4-BE49-F238E27FC236}">
                  <a16:creationId xmlns:a16="http://schemas.microsoft.com/office/drawing/2014/main" id="{AB119846-F765-9C61-147F-8AD7153A24BF}"/>
                </a:ext>
              </a:extLst>
            </p:cNvPr>
            <p:cNvSpPr txBox="1"/>
            <p:nvPr/>
          </p:nvSpPr>
          <p:spPr>
            <a:xfrm rot="16200000">
              <a:off x="-17382" y="3241118"/>
              <a:ext cx="22829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grpSp>
        <p:nvGrpSpPr>
          <p:cNvPr id="118" name="Group 117">
            <a:extLst>
              <a:ext uri="{FF2B5EF4-FFF2-40B4-BE49-F238E27FC236}">
                <a16:creationId xmlns:a16="http://schemas.microsoft.com/office/drawing/2014/main" id="{DEAE4A5A-3557-707F-DB6F-AC927F7E6CF4}"/>
              </a:ext>
            </a:extLst>
          </p:cNvPr>
          <p:cNvGrpSpPr/>
          <p:nvPr/>
        </p:nvGrpSpPr>
        <p:grpSpPr>
          <a:xfrm>
            <a:off x="7662082" y="1026707"/>
            <a:ext cx="542467" cy="5460356"/>
            <a:chOff x="7662082" y="1026707"/>
            <a:chExt cx="542467" cy="5460356"/>
          </a:xfrm>
        </p:grpSpPr>
        <p:sp>
          <p:nvSpPr>
            <p:cNvPr id="108" name="Striped Right Arrow 107">
              <a:extLst>
                <a:ext uri="{FF2B5EF4-FFF2-40B4-BE49-F238E27FC236}">
                  <a16:creationId xmlns:a16="http://schemas.microsoft.com/office/drawing/2014/main" id="{88B16E54-6192-8689-5DF1-FE1717B8C9BF}"/>
                </a:ext>
              </a:extLst>
            </p:cNvPr>
            <p:cNvSpPr/>
            <p:nvPr/>
          </p:nvSpPr>
          <p:spPr>
            <a:xfrm rot="5400000">
              <a:off x="5027638" y="3661151"/>
              <a:ext cx="5460356"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0" name="TextBox 109">
              <a:extLst>
                <a:ext uri="{FF2B5EF4-FFF2-40B4-BE49-F238E27FC236}">
                  <a16:creationId xmlns:a16="http://schemas.microsoft.com/office/drawing/2014/main" id="{F3AC99D7-9337-32AD-8A02-6F84B590A235}"/>
                </a:ext>
              </a:extLst>
            </p:cNvPr>
            <p:cNvSpPr txBox="1"/>
            <p:nvPr/>
          </p:nvSpPr>
          <p:spPr>
            <a:xfrm rot="5400000">
              <a:off x="6700451" y="3572219"/>
              <a:ext cx="26388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(Real-Time)</a:t>
              </a:r>
            </a:p>
          </p:txBody>
        </p:sp>
      </p:grpSp>
    </p:spTree>
    <p:custDataLst>
      <p:tags r:id="rId1"/>
    </p:custDataLst>
    <p:extLst>
      <p:ext uri="{BB962C8B-B14F-4D97-AF65-F5344CB8AC3E}">
        <p14:creationId xmlns:p14="http://schemas.microsoft.com/office/powerpoint/2010/main" val="173250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3">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pic>
        <p:nvPicPr>
          <p:cNvPr id="3" name="Picture 2" descr="A collage of a group of people&#10;&#10;Description automatically generated">
            <a:extLst>
              <a:ext uri="{FF2B5EF4-FFF2-40B4-BE49-F238E27FC236}">
                <a16:creationId xmlns:a16="http://schemas.microsoft.com/office/drawing/2014/main" id="{D5875AFA-C3D3-42E3-30A8-01F39F4D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327815"/>
            <a:ext cx="7772400" cy="4134255"/>
          </a:xfrm>
          <a:prstGeom prst="rect">
            <a:avLst/>
          </a:prstGeom>
        </p:spPr>
      </p:pic>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2" name="TextBox 1">
            <a:extLst>
              <a:ext uri="{FF2B5EF4-FFF2-40B4-BE49-F238E27FC236}">
                <a16:creationId xmlns:a16="http://schemas.microsoft.com/office/drawing/2014/main" id="{0E7AFBE0-68C1-0021-DC44-CAD1C697A94F}"/>
              </a:ext>
            </a:extLst>
          </p:cNvPr>
          <p:cNvSpPr txBox="1"/>
          <p:nvPr/>
        </p:nvSpPr>
        <p:spPr>
          <a:xfrm>
            <a:off x="685800" y="5449115"/>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1400" kern="0" dirty="0">
                <a:solidFill>
                  <a:srgbClr val="0000FF"/>
                </a:solidFill>
                <a:latin typeface="Arial"/>
                <a:ea typeface="ＭＳ Ｐゴシック" panose="020B0600070205080204" pitchFamily="34" charset="-128"/>
                <a:cs typeface="Arial"/>
                <a:sym typeface="Arial"/>
              </a:rPr>
              <a:t>40</a:t>
            </a: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 Researchers</a:t>
            </a:r>
          </a:p>
        </p:txBody>
      </p:sp>
      <p:sp>
        <p:nvSpPr>
          <p:cNvPr id="4" name="Title 1">
            <a:extLst>
              <a:ext uri="{FF2B5EF4-FFF2-40B4-BE49-F238E27FC236}">
                <a16:creationId xmlns:a16="http://schemas.microsoft.com/office/drawing/2014/main" id="{07A632CF-6C60-BD33-53CD-90676345E6B7}"/>
              </a:ext>
            </a:extLst>
          </p:cNvPr>
          <p:cNvSpPr>
            <a:spLocks noGrp="1"/>
          </p:cNvSpPr>
          <p:nvPr>
            <p:ph type="title"/>
          </p:nvPr>
        </p:nvSpPr>
        <p:spPr>
          <a:xfrm>
            <a:off x="228600" y="152400"/>
            <a:ext cx="8915400" cy="778686"/>
          </a:xfrm>
        </p:spPr>
        <p:txBody>
          <a:bodyPr/>
          <a:lstStyle/>
          <a:p>
            <a:r>
              <a:rPr lang="en-US" dirty="0"/>
              <a:t>SAFARI Research Group</a:t>
            </a:r>
          </a:p>
        </p:txBody>
      </p:sp>
    </p:spTree>
    <p:extLst>
      <p:ext uri="{BB962C8B-B14F-4D97-AF65-F5344CB8AC3E}">
        <p14:creationId xmlns:p14="http://schemas.microsoft.com/office/powerpoint/2010/main" val="268997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Real-Time Mapping using Hash-based Indexing</a:t>
            </a:r>
            <a:endParaRPr lang="en-US" sz="3200" b="1" dirty="0">
              <a:latin typeface="Garamond" panose="02020404030301010803" pitchFamily="18" charset="0"/>
            </a:endParaRPr>
          </a:p>
        </p:txBody>
      </p:sp>
      <p:sp>
        <p:nvSpPr>
          <p:cNvPr id="20" name="Rounded Rectangle 19">
            <a:extLst>
              <a:ext uri="{FF2B5EF4-FFF2-40B4-BE49-F238E27FC236}">
                <a16:creationId xmlns:a16="http://schemas.microsoft.com/office/drawing/2014/main" id="{2CDC1377-6EBE-D2CC-FD2E-41530BB2C25C}"/>
              </a:ext>
            </a:extLst>
          </p:cNvPr>
          <p:cNvSpPr/>
          <p:nvPr/>
        </p:nvSpPr>
        <p:spPr>
          <a:xfrm>
            <a:off x="1281813" y="1174679"/>
            <a:ext cx="2643922" cy="32068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277933" y="866164"/>
            <a:ext cx="2643923"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nvGrpSpPr>
          <p:cNvPr id="14" name="Group 13">
            <a:extLst>
              <a:ext uri="{FF2B5EF4-FFF2-40B4-BE49-F238E27FC236}">
                <a16:creationId xmlns:a16="http://schemas.microsoft.com/office/drawing/2014/main" id="{41A9F27F-B129-5B98-A965-C4952DD5F79E}"/>
              </a:ext>
            </a:extLst>
          </p:cNvPr>
          <p:cNvGrpSpPr/>
          <p:nvPr/>
        </p:nvGrpSpPr>
        <p:grpSpPr>
          <a:xfrm>
            <a:off x="2151186" y="3568068"/>
            <a:ext cx="526395" cy="460874"/>
            <a:chOff x="2151186" y="4120518"/>
            <a:chExt cx="526395" cy="460874"/>
          </a:xfrm>
        </p:grpSpPr>
        <p:sp>
          <p:nvSpPr>
            <p:cNvPr id="52" name="Rectangle 51">
              <a:extLst>
                <a:ext uri="{FF2B5EF4-FFF2-40B4-BE49-F238E27FC236}">
                  <a16:creationId xmlns:a16="http://schemas.microsoft.com/office/drawing/2014/main" id="{4C756989-02AD-E37B-CAE2-1C8198C3A19E}"/>
                </a:ext>
              </a:extLst>
            </p:cNvPr>
            <p:cNvSpPr/>
            <p:nvPr/>
          </p:nvSpPr>
          <p:spPr>
            <a:xfrm>
              <a:off x="215118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53" name="Straight Connector 52">
              <a:extLst>
                <a:ext uri="{FF2B5EF4-FFF2-40B4-BE49-F238E27FC236}">
                  <a16:creationId xmlns:a16="http://schemas.microsoft.com/office/drawing/2014/main" id="{E175BBCB-D9DE-6035-56FB-25BB8EF77D0C}"/>
                </a:ext>
              </a:extLst>
            </p:cNvPr>
            <p:cNvCxnSpPr>
              <a:cxnSpLocks/>
              <a:endCxn id="52" idx="0"/>
            </p:cNvCxnSpPr>
            <p:nvPr/>
          </p:nvCxnSpPr>
          <p:spPr>
            <a:xfrm>
              <a:off x="2414383" y="4120518"/>
              <a:ext cx="1"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139F66B-5268-9CEA-3D4D-E83C8202033C}"/>
              </a:ext>
            </a:extLst>
          </p:cNvPr>
          <p:cNvGrpSpPr/>
          <p:nvPr/>
        </p:nvGrpSpPr>
        <p:grpSpPr>
          <a:xfrm>
            <a:off x="2677581" y="3691211"/>
            <a:ext cx="1098948" cy="477223"/>
            <a:chOff x="2677581" y="3929472"/>
            <a:chExt cx="1098948" cy="477223"/>
          </a:xfrm>
        </p:grpSpPr>
        <p:cxnSp>
          <p:nvCxnSpPr>
            <p:cNvPr id="55" name="Straight Connector 54">
              <a:extLst>
                <a:ext uri="{FF2B5EF4-FFF2-40B4-BE49-F238E27FC236}">
                  <a16:creationId xmlns:a16="http://schemas.microsoft.com/office/drawing/2014/main" id="{C37EF3BC-3823-BBAB-2944-B1516810DF35}"/>
                </a:ext>
              </a:extLst>
            </p:cNvPr>
            <p:cNvCxnSpPr>
              <a:cxnSpLocks/>
            </p:cNvCxnSpPr>
            <p:nvPr/>
          </p:nvCxnSpPr>
          <p:spPr>
            <a:xfrm>
              <a:off x="2677581" y="4178567"/>
              <a:ext cx="510239" cy="191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C987B40-F547-E4EA-CB13-1CAA7F5286B1}"/>
                </a:ext>
              </a:extLst>
            </p:cNvPr>
            <p:cNvSpPr txBox="1"/>
            <p:nvPr/>
          </p:nvSpPr>
          <p:spPr>
            <a:xfrm>
              <a:off x="2718852" y="3929472"/>
              <a:ext cx="415178"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sp>
          <p:nvSpPr>
            <p:cNvPr id="57" name="Rounded Rectangle 56">
              <a:extLst>
                <a:ext uri="{FF2B5EF4-FFF2-40B4-BE49-F238E27FC236}">
                  <a16:creationId xmlns:a16="http://schemas.microsoft.com/office/drawing/2014/main" id="{A9F110A2-A11D-71F9-BA63-4E02DE186DD1}"/>
                </a:ext>
              </a:extLst>
            </p:cNvPr>
            <p:cNvSpPr/>
            <p:nvPr/>
          </p:nvSpPr>
          <p:spPr>
            <a:xfrm>
              <a:off x="3187820" y="3952356"/>
              <a:ext cx="588709" cy="454339"/>
            </a:xfrm>
            <a:prstGeom prst="roundRect">
              <a:avLst/>
            </a:prstGeom>
            <a:solidFill>
              <a:srgbClr val="FFF3CC"/>
            </a:solidFill>
            <a:ln w="31750" cap="flat" cmpd="sng" algn="ctr">
              <a:solidFill>
                <a:schemeClr val="tx1"/>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b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Table</a:t>
              </a:r>
            </a:p>
          </p:txBody>
        </p:sp>
      </p:grpSp>
      <p:grpSp>
        <p:nvGrpSpPr>
          <p:cNvPr id="5" name="Group 4">
            <a:extLst>
              <a:ext uri="{FF2B5EF4-FFF2-40B4-BE49-F238E27FC236}">
                <a16:creationId xmlns:a16="http://schemas.microsoft.com/office/drawing/2014/main" id="{2F775878-1CBA-CB1F-0D17-BF77CF8FC8B4}"/>
              </a:ext>
            </a:extLst>
          </p:cNvPr>
          <p:cNvGrpSpPr/>
          <p:nvPr/>
        </p:nvGrpSpPr>
        <p:grpSpPr>
          <a:xfrm>
            <a:off x="1431019" y="1291521"/>
            <a:ext cx="1966728" cy="2263923"/>
            <a:chOff x="1431019" y="1291521"/>
            <a:chExt cx="1966728" cy="2263923"/>
          </a:xfrm>
        </p:grpSpPr>
        <p:sp>
          <p:nvSpPr>
            <p:cNvPr id="7" name="Rounded Rectangle 6">
              <a:extLst>
                <a:ext uri="{FF2B5EF4-FFF2-40B4-BE49-F238E27FC236}">
                  <a16:creationId xmlns:a16="http://schemas.microsoft.com/office/drawing/2014/main" id="{1BCA36B0-076B-ED0C-6B77-151620C5E226}"/>
                </a:ext>
              </a:extLst>
            </p:cNvPr>
            <p:cNvSpPr/>
            <p:nvPr/>
          </p:nvSpPr>
          <p:spPr>
            <a:xfrm>
              <a:off x="1652983" y="2050547"/>
              <a:ext cx="1522800"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058B498-09E3-3358-C72D-0EF21E58E2AD}"/>
                </a:ext>
              </a:extLst>
            </p:cNvPr>
            <p:cNvCxnSpPr>
              <a:cxnSpLocks/>
            </p:cNvCxnSpPr>
            <p:nvPr/>
          </p:nvCxnSpPr>
          <p:spPr>
            <a:xfrm flipH="1">
              <a:off x="2414383" y="2453760"/>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64981778-E8BE-C3F0-5F66-2AF6AC6D6AEC}"/>
                </a:ext>
              </a:extLst>
            </p:cNvPr>
            <p:cNvSpPr/>
            <p:nvPr/>
          </p:nvSpPr>
          <p:spPr>
            <a:xfrm>
              <a:off x="1883735"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65BBE86F-5F4D-0030-AE4C-F37A8E162774}"/>
                </a:ext>
              </a:extLst>
            </p:cNvPr>
            <p:cNvCxnSpPr>
              <a:cxnSpLocks/>
            </p:cNvCxnSpPr>
            <p:nvPr/>
          </p:nvCxnSpPr>
          <p:spPr>
            <a:xfrm>
              <a:off x="2414383" y="3010620"/>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AD0AB7-689D-B2AE-BEE4-4B95DF2027F5}"/>
                </a:ext>
              </a:extLst>
            </p:cNvPr>
            <p:cNvCxnSpPr>
              <a:cxnSpLocks/>
            </p:cNvCxnSpPr>
            <p:nvPr/>
          </p:nvCxnSpPr>
          <p:spPr>
            <a:xfrm>
              <a:off x="2414383" y="1779965"/>
              <a:ext cx="0" cy="27058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6CC37A5-A836-29F9-BA22-B8EA5CA4BF14}"/>
                </a:ext>
              </a:extLst>
            </p:cNvPr>
            <p:cNvGrpSpPr/>
            <p:nvPr/>
          </p:nvGrpSpPr>
          <p:grpSpPr>
            <a:xfrm>
              <a:off x="1431019" y="1291521"/>
              <a:ext cx="1966728" cy="513585"/>
              <a:chOff x="1531304" y="1891489"/>
              <a:chExt cx="1966728" cy="513585"/>
            </a:xfrm>
          </p:grpSpPr>
          <p:sp>
            <p:nvSpPr>
              <p:cNvPr id="36" name="TextBox 35">
                <a:extLst>
                  <a:ext uri="{FF2B5EF4-FFF2-40B4-BE49-F238E27FC236}">
                    <a16:creationId xmlns:a16="http://schemas.microsoft.com/office/drawing/2014/main" id="{EE8CBB64-1DCE-8334-280C-487FA08E317A}"/>
                  </a:ext>
                </a:extLst>
              </p:cNvPr>
              <p:cNvSpPr txBox="1"/>
              <p:nvPr/>
            </p:nvSpPr>
            <p:spPr>
              <a:xfrm>
                <a:off x="1531304" y="1891489"/>
                <a:ext cx="196672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37" name="Rounded Rectangle 36">
                <a:extLst>
                  <a:ext uri="{FF2B5EF4-FFF2-40B4-BE49-F238E27FC236}">
                    <a16:creationId xmlns:a16="http://schemas.microsoft.com/office/drawing/2014/main" id="{A22B240B-7593-2A73-4A4F-ECE748C9CE73}"/>
                  </a:ext>
                </a:extLst>
              </p:cNvPr>
              <p:cNvSpPr/>
              <p:nvPr/>
            </p:nvSpPr>
            <p:spPr>
              <a:xfrm>
                <a:off x="1531304" y="2117373"/>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2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1" name="Rounded Rectangle 50">
              <a:extLst>
                <a:ext uri="{FF2B5EF4-FFF2-40B4-BE49-F238E27FC236}">
                  <a16:creationId xmlns:a16="http://schemas.microsoft.com/office/drawing/2014/main" id="{48ABBF5F-A320-1B27-EA01-410226CBF96D}"/>
                </a:ext>
              </a:extLst>
            </p:cNvPr>
            <p:cNvSpPr/>
            <p:nvPr/>
          </p:nvSpPr>
          <p:spPr>
            <a:xfrm>
              <a:off x="2038183"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0" name="Rounded Rectangle 29">
            <a:extLst>
              <a:ext uri="{FF2B5EF4-FFF2-40B4-BE49-F238E27FC236}">
                <a16:creationId xmlns:a16="http://schemas.microsoft.com/office/drawing/2014/main" id="{D7607AC6-0B04-AFD8-1E8C-F3FA2885A147}"/>
              </a:ext>
            </a:extLst>
          </p:cNvPr>
          <p:cNvSpPr/>
          <p:nvPr/>
        </p:nvSpPr>
        <p:spPr>
          <a:xfrm>
            <a:off x="5307632" y="1174678"/>
            <a:ext cx="2558436" cy="5048309"/>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303754" y="866164"/>
            <a:ext cx="2558436"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Mapping (Real-time)</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758B592E-4B7F-07D8-0CE5-B6789E6F68BB}"/>
              </a:ext>
            </a:extLst>
          </p:cNvPr>
          <p:cNvGrpSpPr/>
          <p:nvPr/>
        </p:nvGrpSpPr>
        <p:grpSpPr>
          <a:xfrm>
            <a:off x="6164220" y="3568068"/>
            <a:ext cx="526395" cy="460874"/>
            <a:chOff x="6185596" y="4120518"/>
            <a:chExt cx="526395" cy="460874"/>
          </a:xfrm>
        </p:grpSpPr>
        <p:sp>
          <p:nvSpPr>
            <p:cNvPr id="76" name="Rectangle 75">
              <a:extLst>
                <a:ext uri="{FF2B5EF4-FFF2-40B4-BE49-F238E27FC236}">
                  <a16:creationId xmlns:a16="http://schemas.microsoft.com/office/drawing/2014/main" id="{6B3FA2AE-4071-3CCF-5093-D85CA841B0EC}"/>
                </a:ext>
              </a:extLst>
            </p:cNvPr>
            <p:cNvSpPr/>
            <p:nvPr/>
          </p:nvSpPr>
          <p:spPr>
            <a:xfrm>
              <a:off x="618559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77" name="Straight Connector 76">
              <a:extLst>
                <a:ext uri="{FF2B5EF4-FFF2-40B4-BE49-F238E27FC236}">
                  <a16:creationId xmlns:a16="http://schemas.microsoft.com/office/drawing/2014/main" id="{20A6323C-8FFE-C715-20F7-8F2301061721}"/>
                </a:ext>
              </a:extLst>
            </p:cNvPr>
            <p:cNvCxnSpPr>
              <a:cxnSpLocks/>
              <a:endCxn id="76" idx="0"/>
            </p:cNvCxnSpPr>
            <p:nvPr/>
          </p:nvCxnSpPr>
          <p:spPr>
            <a:xfrm>
              <a:off x="6448794" y="4120518"/>
              <a:ext cx="0"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548F741-534F-9099-9B81-FFD66B992115}"/>
              </a:ext>
            </a:extLst>
          </p:cNvPr>
          <p:cNvGrpSpPr/>
          <p:nvPr/>
        </p:nvGrpSpPr>
        <p:grpSpPr>
          <a:xfrm>
            <a:off x="5608298" y="1284800"/>
            <a:ext cx="1679798" cy="2270644"/>
            <a:chOff x="5608298" y="1284800"/>
            <a:chExt cx="1679798" cy="2270644"/>
          </a:xfrm>
        </p:grpSpPr>
        <p:sp>
          <p:nvSpPr>
            <p:cNvPr id="11" name="Rounded Rectangle 10">
              <a:extLst>
                <a:ext uri="{FF2B5EF4-FFF2-40B4-BE49-F238E27FC236}">
                  <a16:creationId xmlns:a16="http://schemas.microsoft.com/office/drawing/2014/main" id="{43BBA97B-2D62-335A-F238-CE92079CC862}"/>
                </a:ext>
              </a:extLst>
            </p:cNvPr>
            <p:cNvSpPr/>
            <p:nvPr/>
          </p:nvSpPr>
          <p:spPr>
            <a:xfrm>
              <a:off x="5917549"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Connector 11">
              <a:extLst>
                <a:ext uri="{FF2B5EF4-FFF2-40B4-BE49-F238E27FC236}">
                  <a16:creationId xmlns:a16="http://schemas.microsoft.com/office/drawing/2014/main" id="{35811210-E4DE-E99E-9EB8-A80E19BD0D80}"/>
                </a:ext>
              </a:extLst>
            </p:cNvPr>
            <p:cNvCxnSpPr>
              <a:cxnSpLocks/>
            </p:cNvCxnSpPr>
            <p:nvPr/>
          </p:nvCxnSpPr>
          <p:spPr>
            <a:xfrm flipH="1">
              <a:off x="6424551" y="3028802"/>
              <a:ext cx="596" cy="26915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E9521E0-D991-9594-AF61-507E4B27E89E}"/>
                </a:ext>
              </a:extLst>
            </p:cNvPr>
            <p:cNvSpPr/>
            <p:nvPr/>
          </p:nvSpPr>
          <p:spPr>
            <a:xfrm>
              <a:off x="5741687" y="2050547"/>
              <a:ext cx="1413021"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373665F3-4BE6-3477-DCFE-EA6769BDDADC}"/>
                </a:ext>
              </a:extLst>
            </p:cNvPr>
            <p:cNvCxnSpPr>
              <a:cxnSpLocks/>
            </p:cNvCxnSpPr>
            <p:nvPr/>
          </p:nvCxnSpPr>
          <p:spPr>
            <a:xfrm flipH="1">
              <a:off x="6447681" y="1818178"/>
              <a:ext cx="1032" cy="23236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E8CB8E-03B1-6729-5E93-8C71C169628C}"/>
                </a:ext>
              </a:extLst>
            </p:cNvPr>
            <p:cNvCxnSpPr>
              <a:cxnSpLocks/>
            </p:cNvCxnSpPr>
            <p:nvPr/>
          </p:nvCxnSpPr>
          <p:spPr>
            <a:xfrm>
              <a:off x="6448197" y="2461497"/>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7BFFCD8-2E71-0D29-4B6B-3678C43E15CF}"/>
                </a:ext>
              </a:extLst>
            </p:cNvPr>
            <p:cNvSpPr txBox="1"/>
            <p:nvPr/>
          </p:nvSpPr>
          <p:spPr>
            <a:xfrm>
              <a:off x="5608298" y="1284800"/>
              <a:ext cx="16797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sp>
          <p:nvSpPr>
            <p:cNvPr id="75" name="Rounded Rectangle 74">
              <a:extLst>
                <a:ext uri="{FF2B5EF4-FFF2-40B4-BE49-F238E27FC236}">
                  <a16:creationId xmlns:a16="http://schemas.microsoft.com/office/drawing/2014/main" id="{CB72CCB8-B456-0237-37CB-373BA7E7500C}"/>
                </a:ext>
              </a:extLst>
            </p:cNvPr>
            <p:cNvSpPr/>
            <p:nvPr/>
          </p:nvSpPr>
          <p:spPr>
            <a:xfrm>
              <a:off x="6071997"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8" name="Picture 87">
              <a:extLst>
                <a:ext uri="{FF2B5EF4-FFF2-40B4-BE49-F238E27FC236}">
                  <a16:creationId xmlns:a16="http://schemas.microsoft.com/office/drawing/2014/main" id="{F019A6DA-8E70-38E8-53CE-85D979108AAD}"/>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5854491" y="1498627"/>
              <a:ext cx="1187413" cy="334146"/>
            </a:xfrm>
            <a:prstGeom prst="rect">
              <a:avLst/>
            </a:prstGeom>
          </p:spPr>
        </p:pic>
      </p:grpSp>
      <p:grpSp>
        <p:nvGrpSpPr>
          <p:cNvPr id="17" name="Group 16">
            <a:extLst>
              <a:ext uri="{FF2B5EF4-FFF2-40B4-BE49-F238E27FC236}">
                <a16:creationId xmlns:a16="http://schemas.microsoft.com/office/drawing/2014/main" id="{2D02A09F-8BC1-3F0E-F02E-6046ACAA63E0}"/>
              </a:ext>
            </a:extLst>
          </p:cNvPr>
          <p:cNvGrpSpPr/>
          <p:nvPr/>
        </p:nvGrpSpPr>
        <p:grpSpPr>
          <a:xfrm>
            <a:off x="3776529" y="3716691"/>
            <a:ext cx="2387691" cy="224710"/>
            <a:chOff x="3776529" y="4269141"/>
            <a:chExt cx="2387691" cy="224710"/>
          </a:xfrm>
        </p:grpSpPr>
        <p:cxnSp>
          <p:nvCxnSpPr>
            <p:cNvPr id="87" name="Straight Connector 86">
              <a:extLst>
                <a:ext uri="{FF2B5EF4-FFF2-40B4-BE49-F238E27FC236}">
                  <a16:creationId xmlns:a16="http://schemas.microsoft.com/office/drawing/2014/main" id="{B68DEC11-E45D-263E-B454-189F1D1945DD}"/>
                </a:ext>
              </a:extLst>
            </p:cNvPr>
            <p:cNvCxnSpPr>
              <a:cxnSpLocks/>
              <a:stCxn id="76" idx="1"/>
              <a:endCxn id="57" idx="3"/>
            </p:cNvCxnSpPr>
            <p:nvPr/>
          </p:nvCxnSpPr>
          <p:spPr>
            <a:xfrm flipH="1" flipV="1">
              <a:off x="3776529" y="4493715"/>
              <a:ext cx="2387691" cy="13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E5F24DC-C8ED-45ED-4C52-10BB9DA9D59D}"/>
                </a:ext>
              </a:extLst>
            </p:cNvPr>
            <p:cNvSpPr txBox="1"/>
            <p:nvPr/>
          </p:nvSpPr>
          <p:spPr>
            <a:xfrm>
              <a:off x="5643298" y="4269141"/>
              <a:ext cx="47499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grpSp>
      <p:grpSp>
        <p:nvGrpSpPr>
          <p:cNvPr id="18" name="Group 17">
            <a:extLst>
              <a:ext uri="{FF2B5EF4-FFF2-40B4-BE49-F238E27FC236}">
                <a16:creationId xmlns:a16="http://schemas.microsoft.com/office/drawing/2014/main" id="{65168E24-7BA8-893F-C976-541394B15F17}"/>
              </a:ext>
            </a:extLst>
          </p:cNvPr>
          <p:cNvGrpSpPr/>
          <p:nvPr/>
        </p:nvGrpSpPr>
        <p:grpSpPr>
          <a:xfrm>
            <a:off x="2660658" y="4168434"/>
            <a:ext cx="4270848" cy="957024"/>
            <a:chOff x="2660658" y="4489880"/>
            <a:chExt cx="4270848" cy="957024"/>
          </a:xfrm>
        </p:grpSpPr>
        <p:cxnSp>
          <p:nvCxnSpPr>
            <p:cNvPr id="95" name="Straight Connector 94">
              <a:extLst>
                <a:ext uri="{FF2B5EF4-FFF2-40B4-BE49-F238E27FC236}">
                  <a16:creationId xmlns:a16="http://schemas.microsoft.com/office/drawing/2014/main" id="{FA9C1F5A-9F3C-373C-D251-E58FCB4610D5}"/>
                </a:ext>
              </a:extLst>
            </p:cNvPr>
            <p:cNvCxnSpPr>
              <a:cxnSpLocks/>
              <a:stCxn id="57" idx="2"/>
              <a:endCxn id="96" idx="0"/>
            </p:cNvCxnSpPr>
            <p:nvPr/>
          </p:nvCxnSpPr>
          <p:spPr>
            <a:xfrm flipH="1">
              <a:off x="3473119" y="4489880"/>
              <a:ext cx="9056" cy="59327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FBAC19D-47E4-0355-386E-6A02F3C72436}"/>
                </a:ext>
              </a:extLst>
            </p:cNvPr>
            <p:cNvSpPr txBox="1"/>
            <p:nvPr/>
          </p:nvSpPr>
          <p:spPr>
            <a:xfrm>
              <a:off x="2660658" y="5083152"/>
              <a:ext cx="1624921" cy="25736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Positions</a:t>
              </a:r>
            </a:p>
          </p:txBody>
        </p:sp>
        <p:sp>
          <p:nvSpPr>
            <p:cNvPr id="97" name="Rounded Rectangle 96">
              <a:extLst>
                <a:ext uri="{FF2B5EF4-FFF2-40B4-BE49-F238E27FC236}">
                  <a16:creationId xmlns:a16="http://schemas.microsoft.com/office/drawing/2014/main" id="{EB0133BA-D6DF-C458-76BF-08152E1FFB4F}"/>
                </a:ext>
              </a:extLst>
            </p:cNvPr>
            <p:cNvSpPr/>
            <p:nvPr/>
          </p:nvSpPr>
          <p:spPr>
            <a:xfrm>
              <a:off x="5962206" y="4976770"/>
              <a:ext cx="969300" cy="470134"/>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99" name="Straight Connector 98">
              <a:extLst>
                <a:ext uri="{FF2B5EF4-FFF2-40B4-BE49-F238E27FC236}">
                  <a16:creationId xmlns:a16="http://schemas.microsoft.com/office/drawing/2014/main" id="{2F43358F-76B3-A3A7-42E1-62DDB7F5DF76}"/>
                </a:ext>
              </a:extLst>
            </p:cNvPr>
            <p:cNvCxnSpPr>
              <a:cxnSpLocks/>
              <a:stCxn id="96" idx="3"/>
              <a:endCxn id="97" idx="1"/>
            </p:cNvCxnSpPr>
            <p:nvPr/>
          </p:nvCxnSpPr>
          <p:spPr>
            <a:xfrm>
              <a:off x="4285579" y="5211837"/>
              <a:ext cx="1676627"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649F2B-7E76-5680-F022-90373D106FE7}"/>
              </a:ext>
            </a:extLst>
          </p:cNvPr>
          <p:cNvGrpSpPr/>
          <p:nvPr/>
        </p:nvGrpSpPr>
        <p:grpSpPr>
          <a:xfrm>
            <a:off x="7041904" y="1661254"/>
            <a:ext cx="667691" cy="4282346"/>
            <a:chOff x="7041904" y="1661255"/>
            <a:chExt cx="667691" cy="4630263"/>
          </a:xfrm>
        </p:grpSpPr>
        <p:cxnSp>
          <p:nvCxnSpPr>
            <p:cNvPr id="118" name="Straight Connector 117">
              <a:extLst>
                <a:ext uri="{FF2B5EF4-FFF2-40B4-BE49-F238E27FC236}">
                  <a16:creationId xmlns:a16="http://schemas.microsoft.com/office/drawing/2014/main" id="{CBEEC92E-BBB3-D368-EDE8-711E2CA879C6}"/>
                </a:ext>
              </a:extLst>
            </p:cNvPr>
            <p:cNvCxnSpPr>
              <a:cxnSpLocks/>
            </p:cNvCxnSpPr>
            <p:nvPr/>
          </p:nvCxnSpPr>
          <p:spPr>
            <a:xfrm flipV="1">
              <a:off x="7456047" y="1661255"/>
              <a:ext cx="0" cy="4509643"/>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28D99C6-C0B3-046A-EC9B-DA542327A6D9}"/>
                </a:ext>
              </a:extLst>
            </p:cNvPr>
            <p:cNvCxnSpPr>
              <a:cxnSpLocks/>
            </p:cNvCxnSpPr>
            <p:nvPr/>
          </p:nvCxnSpPr>
          <p:spPr>
            <a:xfrm>
              <a:off x="7174103" y="6156774"/>
              <a:ext cx="281944" cy="0"/>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FFE133B-6E2F-6FD3-698A-66FB41547720}"/>
                </a:ext>
              </a:extLst>
            </p:cNvPr>
            <p:cNvCxnSpPr>
              <a:cxnSpLocks/>
              <a:stCxn id="88" idx="3"/>
            </p:cNvCxnSpPr>
            <p:nvPr/>
          </p:nvCxnSpPr>
          <p:spPr>
            <a:xfrm flipV="1">
              <a:off x="7041904" y="1665700"/>
              <a:ext cx="430018" cy="362"/>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F4339C3-CCC9-FFCC-269B-F75089ED8161}"/>
                </a:ext>
              </a:extLst>
            </p:cNvPr>
            <p:cNvSpPr txBox="1"/>
            <p:nvPr/>
          </p:nvSpPr>
          <p:spPr>
            <a:xfrm rot="5400000">
              <a:off x="6435890" y="5017813"/>
              <a:ext cx="236274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Process the next chunk</a:t>
              </a:r>
            </a:p>
          </p:txBody>
        </p:sp>
      </p:grpSp>
      <p:grpSp>
        <p:nvGrpSpPr>
          <p:cNvPr id="23" name="Group 22">
            <a:extLst>
              <a:ext uri="{FF2B5EF4-FFF2-40B4-BE49-F238E27FC236}">
                <a16:creationId xmlns:a16="http://schemas.microsoft.com/office/drawing/2014/main" id="{5B9E6504-8726-D83B-F889-EA5099B0462D}"/>
              </a:ext>
            </a:extLst>
          </p:cNvPr>
          <p:cNvGrpSpPr/>
          <p:nvPr/>
        </p:nvGrpSpPr>
        <p:grpSpPr>
          <a:xfrm>
            <a:off x="2898931" y="5525149"/>
            <a:ext cx="2841414" cy="600312"/>
            <a:chOff x="2898931" y="5856619"/>
            <a:chExt cx="2841414" cy="600312"/>
          </a:xfrm>
        </p:grpSpPr>
        <p:cxnSp>
          <p:nvCxnSpPr>
            <p:cNvPr id="138" name="Straight Connector 137">
              <a:extLst>
                <a:ext uri="{FF2B5EF4-FFF2-40B4-BE49-F238E27FC236}">
                  <a16:creationId xmlns:a16="http://schemas.microsoft.com/office/drawing/2014/main" id="{D133ED8D-4E7F-AF12-D6ED-CAD9975BD33E}"/>
                </a:ext>
              </a:extLst>
            </p:cNvPr>
            <p:cNvCxnSpPr>
              <a:cxnSpLocks/>
            </p:cNvCxnSpPr>
            <p:nvPr/>
          </p:nvCxnSpPr>
          <p:spPr>
            <a:xfrm>
              <a:off x="3921856" y="6150424"/>
              <a:ext cx="1818489" cy="1"/>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3989E0E0-DC45-0785-969D-0B00E86FBAB3}"/>
                </a:ext>
              </a:extLst>
            </p:cNvPr>
            <p:cNvSpPr/>
            <p:nvPr/>
          </p:nvSpPr>
          <p:spPr>
            <a:xfrm>
              <a:off x="2898931" y="5856619"/>
              <a:ext cx="986544" cy="600312"/>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 Until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Run Until</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TextBox 142">
              <a:extLst>
                <a:ext uri="{FF2B5EF4-FFF2-40B4-BE49-F238E27FC236}">
                  <a16:creationId xmlns:a16="http://schemas.microsoft.com/office/drawing/2014/main" id="{1B9CCFEF-8A0D-DD23-23B2-4CDB1D8F9246}"/>
                </a:ext>
              </a:extLst>
            </p:cNvPr>
            <p:cNvSpPr txBox="1"/>
            <p:nvPr/>
          </p:nvSpPr>
          <p:spPr>
            <a:xfrm>
              <a:off x="4013132" y="5912009"/>
              <a:ext cx="13532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 mapping</a:t>
              </a:r>
            </a:p>
          </p:txBody>
        </p:sp>
      </p:grpSp>
      <p:grpSp>
        <p:nvGrpSpPr>
          <p:cNvPr id="19" name="Group 18">
            <a:extLst>
              <a:ext uri="{FF2B5EF4-FFF2-40B4-BE49-F238E27FC236}">
                <a16:creationId xmlns:a16="http://schemas.microsoft.com/office/drawing/2014/main" id="{B1DDDC7A-9290-130D-FDAA-99765CCB6553}"/>
              </a:ext>
            </a:extLst>
          </p:cNvPr>
          <p:cNvGrpSpPr/>
          <p:nvPr/>
        </p:nvGrpSpPr>
        <p:grpSpPr>
          <a:xfrm>
            <a:off x="5740345" y="5118664"/>
            <a:ext cx="1413021" cy="1009978"/>
            <a:chOff x="5740345" y="5455214"/>
            <a:chExt cx="1413021" cy="1009978"/>
          </a:xfrm>
        </p:grpSpPr>
        <p:sp>
          <p:nvSpPr>
            <p:cNvPr id="110" name="Diamond 109">
              <a:extLst>
                <a:ext uri="{FF2B5EF4-FFF2-40B4-BE49-F238E27FC236}">
                  <a16:creationId xmlns:a16="http://schemas.microsoft.com/office/drawing/2014/main" id="{07219992-ED08-3FDE-32EE-7C2CA8EE8FCE}"/>
                </a:ext>
              </a:extLst>
            </p:cNvPr>
            <p:cNvSpPr/>
            <p:nvPr/>
          </p:nvSpPr>
          <p:spPr>
            <a:xfrm>
              <a:off x="5740345" y="5848357"/>
              <a:ext cx="1413021" cy="616835"/>
            </a:xfrm>
            <a:prstGeom prst="diamond">
              <a:avLst/>
            </a:prstGeom>
            <a:solidFill>
              <a:srgbClr val="E3F0D9"/>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a:t>
              </a:r>
            </a:p>
          </p:txBody>
        </p:sp>
        <p:cxnSp>
          <p:nvCxnSpPr>
            <p:cNvPr id="149" name="Straight Connector 148">
              <a:extLst>
                <a:ext uri="{FF2B5EF4-FFF2-40B4-BE49-F238E27FC236}">
                  <a16:creationId xmlns:a16="http://schemas.microsoft.com/office/drawing/2014/main" id="{B7ED20CF-10A2-9308-98BB-8714AE106306}"/>
                </a:ext>
              </a:extLst>
            </p:cNvPr>
            <p:cNvCxnSpPr>
              <a:cxnSpLocks/>
              <a:endCxn id="110" idx="0"/>
            </p:cNvCxnSpPr>
            <p:nvPr/>
          </p:nvCxnSpPr>
          <p:spPr>
            <a:xfrm>
              <a:off x="6446855" y="5455214"/>
              <a:ext cx="1" cy="39314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62406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2" name="TextBox 1">
            <a:extLst>
              <a:ext uri="{FF2B5EF4-FFF2-40B4-BE49-F238E27FC236}">
                <a16:creationId xmlns:a16="http://schemas.microsoft.com/office/drawing/2014/main" id="{751C6BB4-E403-3EC8-A25E-BA7A9498AD25}"/>
              </a:ext>
            </a:extLst>
          </p:cNvPr>
          <p:cNvSpPr txBox="1"/>
          <p:nvPr/>
        </p:nvSpPr>
        <p:spPr>
          <a:xfrm>
            <a:off x="122378" y="4323271"/>
            <a:ext cx="8894763" cy="1910863"/>
          </a:xfrm>
          <a:prstGeom prst="roundRect">
            <a:avLst>
              <a:gd name="adj" fmla="val 9377"/>
            </a:avLst>
          </a:prstGeom>
          <a:solidFill>
            <a:srgbClr val="DEEDF8">
              <a:alpha val="87953"/>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333473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3" name="TextBox 2">
            <a:extLst>
              <a:ext uri="{FF2B5EF4-FFF2-40B4-BE49-F238E27FC236}">
                <a16:creationId xmlns:a16="http://schemas.microsoft.com/office/drawing/2014/main" id="{CC01F9E2-6269-9691-0C27-B0B5F23A3081}"/>
              </a:ext>
            </a:extLst>
          </p:cNvPr>
          <p:cNvSpPr txBox="1"/>
          <p:nvPr/>
        </p:nvSpPr>
        <p:spPr>
          <a:xfrm>
            <a:off x="122377" y="2229328"/>
            <a:ext cx="8894763" cy="1500554"/>
          </a:xfrm>
          <a:prstGeom prst="roundRect">
            <a:avLst>
              <a:gd name="adj" fmla="val 9377"/>
            </a:avLst>
          </a:prstGeom>
          <a:solidFill>
            <a:srgbClr val="DEEDF8">
              <a:alpha val="88000"/>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818785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The Sequence Until Mechanism</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831094"/>
            <a:ext cx="8798061" cy="5466674"/>
          </a:xfrm>
        </p:spPr>
        <p:txBody>
          <a:bodyPr/>
          <a:lstStyle/>
          <a:p>
            <a:pPr>
              <a:spcAft>
                <a:spcPts val="500"/>
              </a:spcAft>
            </a:pPr>
            <a:r>
              <a:rPr lang="en-GB" sz="2400" b="1" dirty="0">
                <a:solidFill>
                  <a:schemeClr val="accent5"/>
                </a:solidFill>
                <a:latin typeface="Tahoma" panose="020B0604030504040204" pitchFamily="34" charset="0"/>
                <a:ea typeface="Tahoma" panose="020B0604030504040204" pitchFamily="34" charset="0"/>
                <a:cs typeface="Tahoma" panose="020B0604030504040204" pitchFamily="34" charset="0"/>
              </a:rPr>
              <a:t>Problem:</a:t>
            </a:r>
            <a:endParaRPr lang="en-GB" sz="24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Unnecessary sequencing waste time, power and money</a:t>
            </a:r>
          </a:p>
          <a:p>
            <a:pPr lvl="1">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b="1" dirty="0">
                <a:solidFill>
                  <a:schemeClr val="accent5"/>
                </a:solidFill>
                <a:latin typeface="Tahoma" panose="020B0604030504040204" pitchFamily="34" charset="0"/>
                <a:ea typeface="Tahoma" panose="020B0604030504040204" pitchFamily="34" charset="0"/>
                <a:cs typeface="Tahoma" panose="020B0604030504040204" pitchFamily="34" charset="0"/>
              </a:rPr>
              <a:t>Key Idea:</a:t>
            </a:r>
            <a:endParaRPr lang="en-GB" sz="24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lvl="1">
              <a:spcAft>
                <a:spcPts val="500"/>
              </a:spcAft>
            </a:pPr>
            <a:r>
              <a:rPr lang="en-GB" sz="2000" b="1" dirty="0">
                <a:latin typeface="Tahoma" panose="020B0604030504040204" pitchFamily="34" charset="0"/>
                <a:ea typeface="Tahoma" panose="020B0604030504040204" pitchFamily="34" charset="0"/>
                <a:cs typeface="Tahoma" panose="020B0604030504040204" pitchFamily="34" charset="0"/>
              </a:rPr>
              <a:t>Dynamically</a:t>
            </a:r>
            <a:r>
              <a:rPr lang="en-GB" sz="2000" b="1" dirty="0">
                <a:solidFill>
                  <a:srgbClr val="2E5597"/>
                </a:solidFill>
                <a:latin typeface="Tahoma" panose="020B0604030504040204" pitchFamily="34" charset="0"/>
                <a:ea typeface="Tahoma" panose="020B0604030504040204" pitchFamily="34" charset="0"/>
                <a:cs typeface="Tahoma" panose="020B0604030504040204" pitchFamily="34" charset="0"/>
              </a:rPr>
              <a:t> </a:t>
            </a:r>
            <a:r>
              <a:rPr lang="en-GB" sz="2000" dirty="0">
                <a:latin typeface="Tahoma" panose="020B0604030504040204" pitchFamily="34" charset="0"/>
                <a:ea typeface="Tahoma" panose="020B0604030504040204" pitchFamily="34" charset="0"/>
                <a:cs typeface="Tahoma" panose="020B0604030504040204" pitchFamily="34" charset="0"/>
              </a:rPr>
              <a:t>decide if further sequencing of the entire sample is necessary to achieve high accuracy</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Stop sequencing early without sacrificing accuracy</a:t>
            </a:r>
          </a:p>
          <a:p>
            <a:pPr lvl="1">
              <a:spcAft>
                <a:spcPts val="500"/>
              </a:spcAft>
            </a:pPr>
            <a:endParaRPr lang="en-GB" b="1"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b="1" dirty="0">
                <a:solidFill>
                  <a:schemeClr val="accent5"/>
                </a:solidFill>
                <a:latin typeface="Tahoma" panose="020B0604030504040204" pitchFamily="34" charset="0"/>
                <a:ea typeface="Tahoma" panose="020B0604030504040204" pitchFamily="34" charset="0"/>
                <a:cs typeface="Tahoma" panose="020B0604030504040204" pitchFamily="34" charset="0"/>
              </a:rPr>
              <a:t>Potential Benefits:</a:t>
            </a:r>
            <a:r>
              <a:rPr lang="en-GB" sz="2400" dirty="0">
                <a:solidFill>
                  <a:schemeClr val="accent5"/>
                </a:solidFill>
                <a:latin typeface="Tahoma" panose="020B0604030504040204" pitchFamily="34" charset="0"/>
                <a:ea typeface="Tahoma" panose="020B0604030504040204" pitchFamily="34" charset="0"/>
                <a:cs typeface="Tahoma" panose="020B0604030504040204" pitchFamily="34" charset="0"/>
              </a:rPr>
              <a:t> </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Significant </a:t>
            </a:r>
            <a:r>
              <a:rPr lang="en-GB" sz="2000" b="1" dirty="0">
                <a:latin typeface="Tahoma" panose="020B0604030504040204" pitchFamily="34" charset="0"/>
                <a:ea typeface="Tahoma" panose="020B0604030504040204" pitchFamily="34" charset="0"/>
                <a:cs typeface="Tahoma" panose="020B0604030504040204" pitchFamily="34" charset="0"/>
              </a:rPr>
              <a:t>reduction in sequencing time and cost</a:t>
            </a:r>
          </a:p>
          <a:p>
            <a:pPr lvl="1">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Example real-time genome analysis use case: </a:t>
            </a:r>
          </a:p>
          <a:p>
            <a:pPr lvl="1">
              <a:spcAft>
                <a:spcPts val="500"/>
              </a:spcAft>
            </a:pPr>
            <a:r>
              <a:rPr lang="en-GB" sz="2000" b="1" dirty="0">
                <a:latin typeface="Tahoma" panose="020B0604030504040204" pitchFamily="34" charset="0"/>
                <a:ea typeface="Tahoma" panose="020B0604030504040204" pitchFamily="34" charset="0"/>
                <a:cs typeface="Tahoma" panose="020B0604030504040204" pitchFamily="34" charset="0"/>
              </a:rPr>
              <a:t>Relative abundance estimation</a:t>
            </a:r>
          </a:p>
        </p:txBody>
      </p:sp>
    </p:spTree>
    <p:extLst>
      <p:ext uri="{BB962C8B-B14F-4D97-AF65-F5344CB8AC3E}">
        <p14:creationId xmlns:p14="http://schemas.microsoft.com/office/powerpoint/2010/main" val="22472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The Sequence Until Mechanism</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6"/>
                <a:ext cx="8798061" cy="5466674"/>
              </a:xfrm>
            </p:spPr>
            <p:txBody>
              <a:bodyPr/>
              <a:lstStyle/>
              <a:p>
                <a:pPr>
                  <a:spcAft>
                    <a:spcPts val="500"/>
                  </a:spcAft>
                </a:pPr>
                <a:r>
                  <a:rPr lang="en-GB" sz="2200" b="1" dirty="0">
                    <a:solidFill>
                      <a:schemeClr val="accent5"/>
                    </a:solidFill>
                    <a:latin typeface="Tahoma" panose="020B0604030504040204" pitchFamily="34" charset="0"/>
                    <a:ea typeface="Tahoma" panose="020B0604030504040204" pitchFamily="34" charset="0"/>
                    <a:cs typeface="Tahoma" panose="020B0604030504040204" pitchFamily="34" charset="0"/>
                  </a:rPr>
                  <a:t>Key Steps:</a:t>
                </a:r>
                <a:endParaRPr lang="en-GB" sz="18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marL="466850" lvl="1" indent="-342900">
                  <a:spcAft>
                    <a:spcPts val="500"/>
                  </a:spcAft>
                  <a:buFont typeface="+mj-lt"/>
                  <a:buAutoNum type="arabicPeriod"/>
                </a:pPr>
                <a:r>
                  <a:rPr lang="en-GB" sz="1800" dirty="0">
                    <a:latin typeface="Tahoma" panose="020B0604030504040204" pitchFamily="34" charset="0"/>
                    <a:ea typeface="Tahoma" panose="020B0604030504040204" pitchFamily="34" charset="0"/>
                    <a:cs typeface="Tahoma" panose="020B0604030504040204" pitchFamily="34" charset="0"/>
                  </a:rPr>
                  <a:t> Continuously generate relative abundance estimation after every </a:t>
                </a:r>
                <a14:m>
                  <m:oMath xmlns:m="http://schemas.openxmlformats.org/officeDocument/2006/math">
                    <m:r>
                      <a:rPr lang="en-GB" sz="1800" i="1" dirty="0" smtClean="0">
                        <a:latin typeface="Cambria Math" panose="02040503050406030204" pitchFamily="18" charset="0"/>
                        <a:ea typeface="Tahoma" panose="020B0604030504040204" pitchFamily="34" charset="0"/>
                        <a:cs typeface="Tahoma" panose="020B0604030504040204" pitchFamily="34" charset="0"/>
                      </a:rPr>
                      <m:t>𝑛</m:t>
                    </m:r>
                  </m:oMath>
                </a14:m>
                <a:r>
                  <a:rPr lang="en-GB" sz="1800" dirty="0">
                    <a:latin typeface="Tahoma" panose="020B0604030504040204" pitchFamily="34" charset="0"/>
                    <a:ea typeface="Tahoma" panose="020B0604030504040204" pitchFamily="34" charset="0"/>
                    <a:cs typeface="Tahoma" panose="020B0604030504040204" pitchFamily="34" charset="0"/>
                  </a:rPr>
                  <a:t> reads</a:t>
                </a:r>
              </a:p>
              <a:p>
                <a:pPr marL="466850" lvl="1" indent="-342900">
                  <a:spcAft>
                    <a:spcPts val="500"/>
                  </a:spcAft>
                  <a:buFont typeface="+mj-lt"/>
                  <a:buAutoNum type="arabicPeriod"/>
                </a:pPr>
                <a:r>
                  <a:rPr lang="en-GB" sz="1800" dirty="0">
                    <a:latin typeface="Tahoma" panose="020B0604030504040204" pitchFamily="34" charset="0"/>
                    <a:ea typeface="Tahoma" panose="020B0604030504040204" pitchFamily="34" charset="0"/>
                    <a:cs typeface="Tahoma" panose="020B0604030504040204" pitchFamily="34" charset="0"/>
                  </a:rPr>
                  <a:t> Keep the last </a:t>
                </a:r>
                <a14:m>
                  <m:oMath xmlns:m="http://schemas.openxmlformats.org/officeDocument/2006/math">
                    <m:r>
                      <a:rPr lang="en-US" sz="1800" b="0" i="1" smtClean="0">
                        <a:latin typeface="Cambria Math" panose="02040503050406030204" pitchFamily="18" charset="0"/>
                        <a:ea typeface="Tahoma" panose="020B0604030504040204" pitchFamily="34" charset="0"/>
                        <a:cs typeface="Tahoma" panose="020B0604030504040204" pitchFamily="34" charset="0"/>
                      </a:rPr>
                      <m:t>𝑡</m:t>
                    </m:r>
                  </m:oMath>
                </a14:m>
                <a:r>
                  <a:rPr lang="en-GB" sz="1800" dirty="0">
                    <a:latin typeface="Tahoma" panose="020B0604030504040204" pitchFamily="34" charset="0"/>
                    <a:ea typeface="Tahoma" panose="020B0604030504040204" pitchFamily="34" charset="0"/>
                    <a:cs typeface="Tahoma" panose="020B0604030504040204" pitchFamily="34" charset="0"/>
                  </a:rPr>
                  <a:t> estimation results</a:t>
                </a:r>
              </a:p>
              <a:p>
                <a:pPr marL="466850" lvl="1" indent="-342900">
                  <a:spcAft>
                    <a:spcPts val="500"/>
                  </a:spcAft>
                  <a:buFont typeface="+mj-lt"/>
                  <a:buAutoNum type="arabicPeriod"/>
                </a:pP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b="1" dirty="0">
                    <a:latin typeface="Tahoma" panose="020B0604030504040204" pitchFamily="34" charset="0"/>
                    <a:ea typeface="Tahoma" panose="020B0604030504040204" pitchFamily="34" charset="0"/>
                    <a:cs typeface="Tahoma" panose="020B0604030504040204" pitchFamily="34" charset="0"/>
                  </a:rPr>
                  <a:t>Detect outliers</a:t>
                </a:r>
                <a:r>
                  <a:rPr lang="en-GB" sz="1800" dirty="0">
                    <a:latin typeface="Tahoma" panose="020B0604030504040204" pitchFamily="34" charset="0"/>
                    <a:ea typeface="Tahoma" panose="020B0604030504040204" pitchFamily="34" charset="0"/>
                    <a:cs typeface="Tahoma" panose="020B0604030504040204" pitchFamily="34" charset="0"/>
                  </a:rPr>
                  <a:t> in the results via </a:t>
                </a:r>
                <a:r>
                  <a:rPr lang="en-GB" sz="1800" b="1" dirty="0">
                    <a:latin typeface="Tahoma" panose="020B0604030504040204" pitchFamily="34" charset="0"/>
                    <a:ea typeface="Tahoma" panose="020B0604030504040204" pitchFamily="34" charset="0"/>
                    <a:cs typeface="Tahoma" panose="020B0604030504040204" pitchFamily="34" charset="0"/>
                  </a:rPr>
                  <a:t>cross-correlation</a:t>
                </a:r>
                <a:r>
                  <a:rPr lang="en-GB" sz="1800" dirty="0">
                    <a:latin typeface="Tahoma" panose="020B0604030504040204" pitchFamily="34" charset="0"/>
                    <a:ea typeface="Tahoma" panose="020B0604030504040204" pitchFamily="34" charset="0"/>
                    <a:cs typeface="Tahoma" panose="020B0604030504040204" pitchFamily="34" charset="0"/>
                  </a:rPr>
                  <a:t> of the recent </a:t>
                </a:r>
                <a14:m>
                  <m:oMath xmlns:m="http://schemas.openxmlformats.org/officeDocument/2006/math">
                    <m:r>
                      <a:rPr lang="en-US" sz="1800" b="0" i="1" smtClean="0">
                        <a:latin typeface="Cambria Math" panose="02040503050406030204" pitchFamily="18" charset="0"/>
                        <a:ea typeface="Tahoma" panose="020B0604030504040204" pitchFamily="34" charset="0"/>
                        <a:cs typeface="Tahoma" panose="020B0604030504040204" pitchFamily="34" charset="0"/>
                      </a:rPr>
                      <m:t>𝑡</m:t>
                    </m:r>
                  </m:oMath>
                </a14:m>
                <a:r>
                  <a:rPr lang="en-GB" sz="1800" dirty="0">
                    <a:latin typeface="Tahoma" panose="020B0604030504040204" pitchFamily="34" charset="0"/>
                    <a:ea typeface="Tahoma" panose="020B0604030504040204" pitchFamily="34" charset="0"/>
                    <a:cs typeface="Tahoma" panose="020B0604030504040204" pitchFamily="34" charset="0"/>
                  </a:rPr>
                  <a:t> results</a:t>
                </a:r>
              </a:p>
              <a:p>
                <a:pPr marL="466850" lvl="1" indent="-342900">
                  <a:spcAft>
                    <a:spcPts val="500"/>
                  </a:spcAft>
                  <a:buFont typeface="+mj-lt"/>
                  <a:buAutoNum type="arabicPeriod"/>
                </a:pPr>
                <a:r>
                  <a:rPr lang="en-GB" sz="1800" dirty="0">
                    <a:latin typeface="Tahoma" panose="020B0604030504040204" pitchFamily="34" charset="0"/>
                    <a:ea typeface="Tahoma" panose="020B0604030504040204" pitchFamily="34" charset="0"/>
                    <a:cs typeface="Tahoma" panose="020B0604030504040204" pitchFamily="34" charset="0"/>
                  </a:rPr>
                  <a:t> Absence of outliers indicates </a:t>
                </a:r>
                <a:r>
                  <a:rPr lang="en-GB" sz="1800" b="1" dirty="0">
                    <a:latin typeface="Tahoma" panose="020B0604030504040204" pitchFamily="34" charset="0"/>
                    <a:ea typeface="Tahoma" panose="020B0604030504040204" pitchFamily="34" charset="0"/>
                    <a:cs typeface="Tahoma" panose="020B0604030504040204" pitchFamily="34" charset="0"/>
                  </a:rPr>
                  <a:t>consistent results</a:t>
                </a:r>
                <a:endParaRPr lang="en-GB" sz="1800" b="1"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2">
                  <a:spcAft>
                    <a:spcPts val="500"/>
                  </a:spcAft>
                </a:pPr>
                <a:r>
                  <a:rPr lang="en-GB" sz="1600" dirty="0">
                    <a:latin typeface="Tahoma" panose="020B0604030504040204" pitchFamily="34" charset="0"/>
                    <a:ea typeface="Tahoma" panose="020B0604030504040204" pitchFamily="34" charset="0"/>
                    <a:cs typeface="Tahoma" panose="020B0604030504040204" pitchFamily="34" charset="0"/>
                    <a:sym typeface="Wingdings" pitchFamily="2" charset="2"/>
                  </a:rPr>
                  <a:t>Further sequencing </a:t>
                </a:r>
                <a:r>
                  <a:rPr lang="en-GB" sz="1600" b="1" dirty="0">
                    <a:latin typeface="Tahoma" panose="020B0604030504040204" pitchFamily="34" charset="0"/>
                    <a:ea typeface="Tahoma" panose="020B0604030504040204" pitchFamily="34" charset="0"/>
                    <a:cs typeface="Tahoma" panose="020B0604030504040204" pitchFamily="34" charset="0"/>
                    <a:sym typeface="Wingdings" pitchFamily="2" charset="2"/>
                  </a:rPr>
                  <a:t>is likely </a:t>
                </a:r>
                <a:r>
                  <a:rPr lang="en-GB" sz="1600" dirty="0">
                    <a:latin typeface="Tahoma" panose="020B0604030504040204" pitchFamily="34" charset="0"/>
                    <a:ea typeface="Tahoma" panose="020B0604030504040204" pitchFamily="34" charset="0"/>
                    <a:cs typeface="Tahoma" panose="020B0604030504040204" pitchFamily="34" charset="0"/>
                    <a:sym typeface="Wingdings" pitchFamily="2" charset="2"/>
                  </a:rPr>
                  <a:t>to generate consistent results  Stop the sequencing</a:t>
                </a:r>
                <a:endParaRPr lang="en-GB"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Content Placeholder 2">
                <a:extLst>
                  <a:ext uri="{FF2B5EF4-FFF2-40B4-BE49-F238E27FC236}">
                    <a16:creationId xmlns:a16="http://schemas.microsoft.com/office/drawing/2014/main" id="{07AC199A-01DA-919E-F5EC-C480AEC3EBA9}"/>
                  </a:ext>
                </a:extLst>
              </p:cNvPr>
              <p:cNvSpPr>
                <a:spLocks noGrp="1" noRot="1" noChangeAspect="1" noMove="1" noResize="1" noEditPoints="1" noAdjustHandles="1" noChangeArrowheads="1" noChangeShapeType="1" noTextEdit="1"/>
              </p:cNvSpPr>
              <p:nvPr>
                <p:ph idx="1"/>
              </p:nvPr>
            </p:nvSpPr>
            <p:spPr>
              <a:xfrm>
                <a:off x="189560" y="934126"/>
                <a:ext cx="8798061" cy="5466674"/>
              </a:xfrm>
              <a:blipFill>
                <a:blip r:embed="rId3"/>
                <a:stretch>
                  <a:fillRect l="-720" t="-1389"/>
                </a:stretch>
              </a:blipFill>
            </p:spPr>
            <p:txBody>
              <a:bodyPr/>
              <a:lstStyle/>
              <a:p>
                <a:r>
                  <a:rPr lang="en-US">
                    <a:noFill/>
                  </a:rPr>
                  <a:t> </a:t>
                </a:r>
              </a:p>
            </p:txBody>
          </p:sp>
        </mc:Fallback>
      </mc:AlternateContent>
      <p:grpSp>
        <p:nvGrpSpPr>
          <p:cNvPr id="78" name="Group 77">
            <a:extLst>
              <a:ext uri="{FF2B5EF4-FFF2-40B4-BE49-F238E27FC236}">
                <a16:creationId xmlns:a16="http://schemas.microsoft.com/office/drawing/2014/main" id="{0392C46A-1C29-5A94-C8C4-53A3A77AD354}"/>
              </a:ext>
            </a:extLst>
          </p:cNvPr>
          <p:cNvGrpSpPr/>
          <p:nvPr/>
        </p:nvGrpSpPr>
        <p:grpSpPr>
          <a:xfrm>
            <a:off x="190232" y="3443724"/>
            <a:ext cx="6913832" cy="815885"/>
            <a:chOff x="190232" y="3537853"/>
            <a:chExt cx="6913832" cy="815885"/>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AEA92BC-4C7D-DC35-D209-62386910A33E}"/>
                    </a:ext>
                  </a:extLst>
                </p:cNvPr>
                <p:cNvSpPr txBox="1"/>
                <p:nvPr/>
              </p:nvSpPr>
              <p:spPr>
                <a:xfrm>
                  <a:off x="190232" y="3737035"/>
                  <a:ext cx="2573749" cy="417520"/>
                </a:xfrm>
                <a:prstGeom prst="roundRect">
                  <a:avLst>
                    <a:gd name="adj" fmla="val 4777"/>
                  </a:avLst>
                </a:prstGeom>
                <a:solidFill>
                  <a:srgbClr val="FFEADC"/>
                </a:solidFill>
                <a:ln w="31750">
                  <a:solidFill>
                    <a:srgbClr val="E46C0B"/>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𝑛</m:t>
                      </m:r>
                    </m:oMath>
                  </a14:m>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t>
                  </a:r>
                  <a:r>
                    <a:rPr kumimoji="0" lang="en-US"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eads</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Sequenced</a:t>
                  </a:r>
                </a:p>
              </p:txBody>
            </p:sp>
          </mc:Choice>
          <mc:Fallback xmlns="">
            <p:sp>
              <p:nvSpPr>
                <p:cNvPr id="4" name="TextBox 3">
                  <a:extLst>
                    <a:ext uri="{FF2B5EF4-FFF2-40B4-BE49-F238E27FC236}">
                      <a16:creationId xmlns:a16="http://schemas.microsoft.com/office/drawing/2014/main" id="{6AEA92BC-4C7D-DC35-D209-62386910A33E}"/>
                    </a:ext>
                  </a:extLst>
                </p:cNvPr>
                <p:cNvSpPr txBox="1">
                  <a:spLocks noRot="1" noChangeAspect="1" noMove="1" noResize="1" noEditPoints="1" noAdjustHandles="1" noChangeArrowheads="1" noChangeShapeType="1" noTextEdit="1"/>
                </p:cNvSpPr>
                <p:nvPr/>
              </p:nvSpPr>
              <p:spPr>
                <a:xfrm>
                  <a:off x="190232" y="3737035"/>
                  <a:ext cx="2573749" cy="417520"/>
                </a:xfrm>
                <a:prstGeom prst="roundRect">
                  <a:avLst>
                    <a:gd name="adj" fmla="val 4777"/>
                  </a:avLst>
                </a:prstGeom>
                <a:blipFill>
                  <a:blip r:embed="rId4"/>
                  <a:stretch>
                    <a:fillRect b="-11111"/>
                  </a:stretch>
                </a:blipFill>
                <a:ln w="31750">
                  <a:solidFill>
                    <a:srgbClr val="E46C0B"/>
                  </a:solidFill>
                </a:ln>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DAF817B-9880-44FC-D126-7741DEEED546}"/>
                </a:ext>
              </a:extLst>
            </p:cNvPr>
            <p:cNvCxnSpPr>
              <a:cxnSpLocks/>
              <a:stCxn id="4" idx="3"/>
              <a:endCxn id="15" idx="1"/>
            </p:cNvCxnSpPr>
            <p:nvPr/>
          </p:nvCxnSpPr>
          <p:spPr>
            <a:xfrm>
              <a:off x="2763981" y="3945795"/>
              <a:ext cx="478868" cy="1"/>
            </a:xfrm>
            <a:prstGeom prst="line">
              <a:avLst/>
            </a:prstGeom>
            <a:noFill/>
            <a:ln w="28575" cap="flat" cmpd="sng" algn="ctr">
              <a:solidFill>
                <a:sysClr val="windowText" lastClr="000000"/>
              </a:solidFill>
              <a:prstDash val="solid"/>
              <a:miter lim="800000"/>
              <a:tailEnd type="triangle"/>
            </a:ln>
            <a:effectLst/>
          </p:spPr>
        </p:cxnSp>
        <p:sp>
          <p:nvSpPr>
            <p:cNvPr id="15" name="Rounded Rectangle 14">
              <a:extLst>
                <a:ext uri="{FF2B5EF4-FFF2-40B4-BE49-F238E27FC236}">
                  <a16:creationId xmlns:a16="http://schemas.microsoft.com/office/drawing/2014/main" id="{F3C42002-49AF-A20F-7FFB-DD2926272CF5}"/>
                </a:ext>
              </a:extLst>
            </p:cNvPr>
            <p:cNvSpPr/>
            <p:nvPr/>
          </p:nvSpPr>
          <p:spPr>
            <a:xfrm>
              <a:off x="3242849" y="3537853"/>
              <a:ext cx="1386398" cy="815885"/>
            </a:xfrm>
            <a:prstGeom prst="roundRect">
              <a:avLst/>
            </a:prstGeom>
            <a:solidFill>
              <a:srgbClr val="DCD0E5">
                <a:alpha val="20000"/>
              </a:srgbClr>
            </a:solidFill>
            <a:ln w="31750" cap="flat" cmpd="sng" algn="ctr">
              <a:solidFill>
                <a:srgbClr val="C294E5"/>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Relative Abundance Estimation</a:t>
              </a:r>
            </a:p>
          </p:txBody>
        </p:sp>
        <p:cxnSp>
          <p:nvCxnSpPr>
            <p:cNvPr id="16" name="Straight Connector 15">
              <a:extLst>
                <a:ext uri="{FF2B5EF4-FFF2-40B4-BE49-F238E27FC236}">
                  <a16:creationId xmlns:a16="http://schemas.microsoft.com/office/drawing/2014/main" id="{3C838315-10C5-D213-6F34-3B309816D761}"/>
                </a:ext>
              </a:extLst>
            </p:cNvPr>
            <p:cNvCxnSpPr>
              <a:cxnSpLocks/>
              <a:stCxn id="15" idx="3"/>
              <a:endCxn id="17" idx="1"/>
            </p:cNvCxnSpPr>
            <p:nvPr/>
          </p:nvCxnSpPr>
          <p:spPr>
            <a:xfrm flipV="1">
              <a:off x="4629247" y="3945795"/>
              <a:ext cx="769157" cy="1"/>
            </a:xfrm>
            <a:prstGeom prst="line">
              <a:avLst/>
            </a:prstGeom>
            <a:noFill/>
            <a:ln w="28575" cap="flat" cmpd="sng" algn="ctr">
              <a:solidFill>
                <a:sysClr val="windowText" lastClr="000000"/>
              </a:solidFill>
              <a:prstDash val="solid"/>
              <a:miter lim="800000"/>
              <a:tailEnd type="triangle"/>
            </a:ln>
            <a:effectLst/>
          </p:spPr>
        </p:cxnSp>
        <p:sp>
          <p:nvSpPr>
            <p:cNvPr id="17" name="Rounded Rectangle 16">
              <a:extLst>
                <a:ext uri="{FF2B5EF4-FFF2-40B4-BE49-F238E27FC236}">
                  <a16:creationId xmlns:a16="http://schemas.microsoft.com/office/drawing/2014/main" id="{A804B4F3-2A72-B0DF-D8E5-212E6EFECB7E}"/>
                </a:ext>
              </a:extLst>
            </p:cNvPr>
            <p:cNvSpPr/>
            <p:nvPr/>
          </p:nvSpPr>
          <p:spPr>
            <a:xfrm>
              <a:off x="5398404" y="3737038"/>
              <a:ext cx="1705660" cy="417514"/>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Estimation #1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83" name="Group 82">
            <a:extLst>
              <a:ext uri="{FF2B5EF4-FFF2-40B4-BE49-F238E27FC236}">
                <a16:creationId xmlns:a16="http://schemas.microsoft.com/office/drawing/2014/main" id="{D824F7B6-7C78-34D2-C17C-3B7037BAC6C7}"/>
              </a:ext>
            </a:extLst>
          </p:cNvPr>
          <p:cNvGrpSpPr/>
          <p:nvPr/>
        </p:nvGrpSpPr>
        <p:grpSpPr>
          <a:xfrm>
            <a:off x="190232" y="4367726"/>
            <a:ext cx="6913832" cy="2019207"/>
            <a:chOff x="190232" y="4461855"/>
            <a:chExt cx="6913832" cy="2019207"/>
          </a:xfrm>
        </p:grpSpPr>
        <p:sp>
          <p:nvSpPr>
            <p:cNvPr id="38" name="Rounded Rectangle 37">
              <a:extLst>
                <a:ext uri="{FF2B5EF4-FFF2-40B4-BE49-F238E27FC236}">
                  <a16:creationId xmlns:a16="http://schemas.microsoft.com/office/drawing/2014/main" id="{06432ACE-B7D0-BE3E-06AF-09BB08F524B2}"/>
                </a:ext>
              </a:extLst>
            </p:cNvPr>
            <p:cNvSpPr/>
            <p:nvPr/>
          </p:nvSpPr>
          <p:spPr>
            <a:xfrm>
              <a:off x="3242849" y="5665177"/>
              <a:ext cx="1386398" cy="815885"/>
            </a:xfrm>
            <a:prstGeom prst="roundRect">
              <a:avLst/>
            </a:prstGeom>
            <a:solidFill>
              <a:srgbClr val="DCD0E5">
                <a:alpha val="20000"/>
              </a:srgbClr>
            </a:solidFill>
            <a:ln w="31750" cap="flat" cmpd="sng" algn="ctr">
              <a:solidFill>
                <a:srgbClr val="C294E5"/>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Relative Abundance Estimation</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2F7E90E-6DFD-1803-9423-357102360443}"/>
                    </a:ext>
                  </a:extLst>
                </p:cNvPr>
                <p:cNvSpPr txBox="1"/>
                <p:nvPr/>
              </p:nvSpPr>
              <p:spPr>
                <a:xfrm>
                  <a:off x="190232" y="4661037"/>
                  <a:ext cx="2573750" cy="417520"/>
                </a:xfrm>
                <a:prstGeom prst="roundRect">
                  <a:avLst>
                    <a:gd name="adj" fmla="val 4777"/>
                  </a:avLst>
                </a:prstGeom>
                <a:solidFill>
                  <a:srgbClr val="FFEADC"/>
                </a:solidFill>
                <a:ln w="31750">
                  <a:solidFill>
                    <a:srgbClr val="E46C0B"/>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14:m>
                    <m:oMath xmlns:m="http://schemas.openxmlformats.org/officeDocument/2006/math">
                      <m: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2</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𝑛</m:t>
                      </m:r>
                    </m:oMath>
                  </a14:m>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Reads Sequenced</a:t>
                  </a:r>
                </a:p>
              </p:txBody>
            </p:sp>
          </mc:Choice>
          <mc:Fallback xmlns="">
            <p:sp>
              <p:nvSpPr>
                <p:cNvPr id="31" name="TextBox 30">
                  <a:extLst>
                    <a:ext uri="{FF2B5EF4-FFF2-40B4-BE49-F238E27FC236}">
                      <a16:creationId xmlns:a16="http://schemas.microsoft.com/office/drawing/2014/main" id="{B2F7E90E-6DFD-1803-9423-357102360443}"/>
                    </a:ext>
                  </a:extLst>
                </p:cNvPr>
                <p:cNvSpPr txBox="1">
                  <a:spLocks noRot="1" noChangeAspect="1" noMove="1" noResize="1" noEditPoints="1" noAdjustHandles="1" noChangeArrowheads="1" noChangeShapeType="1" noTextEdit="1"/>
                </p:cNvSpPr>
                <p:nvPr/>
              </p:nvSpPr>
              <p:spPr>
                <a:xfrm>
                  <a:off x="190232" y="4661037"/>
                  <a:ext cx="2573750" cy="417520"/>
                </a:xfrm>
                <a:prstGeom prst="roundRect">
                  <a:avLst>
                    <a:gd name="adj" fmla="val 4777"/>
                  </a:avLst>
                </a:prstGeom>
                <a:blipFill>
                  <a:blip r:embed="rId5"/>
                  <a:stretch>
                    <a:fillRect b="-10811"/>
                  </a:stretch>
                </a:blipFill>
                <a:ln w="31750">
                  <a:solidFill>
                    <a:srgbClr val="E46C0B"/>
                  </a:solidFill>
                </a:ln>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2F21C1CC-4ED5-9BA4-CA0D-F8BB21191D0A}"/>
                </a:ext>
              </a:extLst>
            </p:cNvPr>
            <p:cNvCxnSpPr>
              <a:cxnSpLocks/>
              <a:stCxn id="31" idx="3"/>
              <a:endCxn id="33" idx="1"/>
            </p:cNvCxnSpPr>
            <p:nvPr/>
          </p:nvCxnSpPr>
          <p:spPr>
            <a:xfrm>
              <a:off x="2763982" y="4869797"/>
              <a:ext cx="478867" cy="1"/>
            </a:xfrm>
            <a:prstGeom prst="line">
              <a:avLst/>
            </a:prstGeom>
            <a:noFill/>
            <a:ln w="28575" cap="flat" cmpd="sng" algn="ctr">
              <a:solidFill>
                <a:sysClr val="windowText" lastClr="000000"/>
              </a:solidFill>
              <a:prstDash val="solid"/>
              <a:miter lim="800000"/>
              <a:tailEnd type="triangle"/>
            </a:ln>
            <a:effectLst/>
          </p:spPr>
        </p:cxnSp>
        <p:sp>
          <p:nvSpPr>
            <p:cNvPr id="33" name="Rounded Rectangle 32">
              <a:extLst>
                <a:ext uri="{FF2B5EF4-FFF2-40B4-BE49-F238E27FC236}">
                  <a16:creationId xmlns:a16="http://schemas.microsoft.com/office/drawing/2014/main" id="{D137F40A-BED6-A64E-28E2-088B64D3A56E}"/>
                </a:ext>
              </a:extLst>
            </p:cNvPr>
            <p:cNvSpPr/>
            <p:nvPr/>
          </p:nvSpPr>
          <p:spPr>
            <a:xfrm>
              <a:off x="3242849" y="4461855"/>
              <a:ext cx="1386398" cy="815885"/>
            </a:xfrm>
            <a:prstGeom prst="roundRect">
              <a:avLst/>
            </a:prstGeom>
            <a:solidFill>
              <a:srgbClr val="DCD0E5">
                <a:alpha val="20000"/>
              </a:srgbClr>
            </a:solidFill>
            <a:ln w="31750" cap="flat" cmpd="sng" algn="ctr">
              <a:solidFill>
                <a:srgbClr val="C294E5"/>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Relative Abundance Estimation</a:t>
              </a:r>
            </a:p>
          </p:txBody>
        </p:sp>
        <p:cxnSp>
          <p:nvCxnSpPr>
            <p:cNvPr id="34" name="Straight Connector 33">
              <a:extLst>
                <a:ext uri="{FF2B5EF4-FFF2-40B4-BE49-F238E27FC236}">
                  <a16:creationId xmlns:a16="http://schemas.microsoft.com/office/drawing/2014/main" id="{27482836-A877-BFE8-E6D0-980B071983DF}"/>
                </a:ext>
              </a:extLst>
            </p:cNvPr>
            <p:cNvCxnSpPr>
              <a:cxnSpLocks/>
              <a:stCxn id="33" idx="3"/>
              <a:endCxn id="35" idx="1"/>
            </p:cNvCxnSpPr>
            <p:nvPr/>
          </p:nvCxnSpPr>
          <p:spPr>
            <a:xfrm flipV="1">
              <a:off x="4629247" y="4869797"/>
              <a:ext cx="769157" cy="1"/>
            </a:xfrm>
            <a:prstGeom prst="line">
              <a:avLst/>
            </a:prstGeom>
            <a:noFill/>
            <a:ln w="28575" cap="flat" cmpd="sng" algn="ctr">
              <a:solidFill>
                <a:sysClr val="windowText" lastClr="000000"/>
              </a:solidFill>
              <a:prstDash val="solid"/>
              <a:miter lim="800000"/>
              <a:tailEnd type="triangle"/>
            </a:ln>
            <a:effectLst/>
          </p:spPr>
        </p:cxnSp>
        <p:sp>
          <p:nvSpPr>
            <p:cNvPr id="35" name="Rounded Rectangle 34">
              <a:extLst>
                <a:ext uri="{FF2B5EF4-FFF2-40B4-BE49-F238E27FC236}">
                  <a16:creationId xmlns:a16="http://schemas.microsoft.com/office/drawing/2014/main" id="{A2DD20B1-779E-5AD3-C2C2-D5CEC9295D39}"/>
                </a:ext>
              </a:extLst>
            </p:cNvPr>
            <p:cNvSpPr/>
            <p:nvPr/>
          </p:nvSpPr>
          <p:spPr>
            <a:xfrm>
              <a:off x="5398404" y="4661040"/>
              <a:ext cx="1705660" cy="417514"/>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Estimation #2</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244318B-A4E3-582B-3FEB-23EF988DF493}"/>
                    </a:ext>
                  </a:extLst>
                </p:cNvPr>
                <p:cNvSpPr txBox="1"/>
                <p:nvPr/>
              </p:nvSpPr>
              <p:spPr>
                <a:xfrm>
                  <a:off x="190232" y="5864359"/>
                  <a:ext cx="2573750" cy="417520"/>
                </a:xfrm>
                <a:prstGeom prst="roundRect">
                  <a:avLst>
                    <a:gd name="adj" fmla="val 4777"/>
                  </a:avLst>
                </a:prstGeom>
                <a:solidFill>
                  <a:srgbClr val="FFEADC"/>
                </a:solidFill>
                <a:ln w="31750">
                  <a:solidFill>
                    <a:srgbClr val="E46C0B"/>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𝑛</m:t>
                      </m:r>
                    </m:oMath>
                  </a14:m>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Reads Sequenced</a:t>
                  </a:r>
                </a:p>
              </p:txBody>
            </p:sp>
          </mc:Choice>
          <mc:Fallback xmlns="">
            <p:sp>
              <p:nvSpPr>
                <p:cNvPr id="36" name="TextBox 35">
                  <a:extLst>
                    <a:ext uri="{FF2B5EF4-FFF2-40B4-BE49-F238E27FC236}">
                      <a16:creationId xmlns:a16="http://schemas.microsoft.com/office/drawing/2014/main" id="{A244318B-A4E3-582B-3FEB-23EF988DF493}"/>
                    </a:ext>
                  </a:extLst>
                </p:cNvPr>
                <p:cNvSpPr txBox="1">
                  <a:spLocks noRot="1" noChangeAspect="1" noMove="1" noResize="1" noEditPoints="1" noAdjustHandles="1" noChangeArrowheads="1" noChangeShapeType="1" noTextEdit="1"/>
                </p:cNvSpPr>
                <p:nvPr/>
              </p:nvSpPr>
              <p:spPr>
                <a:xfrm>
                  <a:off x="190232" y="5864359"/>
                  <a:ext cx="2573750" cy="417520"/>
                </a:xfrm>
                <a:prstGeom prst="roundRect">
                  <a:avLst>
                    <a:gd name="adj" fmla="val 4777"/>
                  </a:avLst>
                </a:prstGeom>
                <a:blipFill>
                  <a:blip r:embed="rId6"/>
                  <a:stretch>
                    <a:fillRect b="-11111"/>
                  </a:stretch>
                </a:blipFill>
                <a:ln w="31750">
                  <a:solidFill>
                    <a:srgbClr val="E46C0B"/>
                  </a:solidFill>
                </a:ln>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5CADCC01-3B5E-5914-9AD9-EC512320415F}"/>
                </a:ext>
              </a:extLst>
            </p:cNvPr>
            <p:cNvCxnSpPr>
              <a:cxnSpLocks/>
              <a:stCxn id="36" idx="3"/>
              <a:endCxn id="38" idx="1"/>
            </p:cNvCxnSpPr>
            <p:nvPr/>
          </p:nvCxnSpPr>
          <p:spPr>
            <a:xfrm>
              <a:off x="2763982" y="6073119"/>
              <a:ext cx="478867" cy="1"/>
            </a:xfrm>
            <a:prstGeom prst="line">
              <a:avLst/>
            </a:prstGeom>
            <a:noFill/>
            <a:ln w="28575" cap="flat" cmpd="sng" algn="ctr">
              <a:solidFill>
                <a:sysClr val="windowText" lastClr="000000"/>
              </a:solidFill>
              <a:prstDash val="solid"/>
              <a:miter lim="800000"/>
              <a:tailEnd type="triangle"/>
            </a:ln>
            <a:effectLst/>
          </p:spPr>
        </p:cxnSp>
        <p:cxnSp>
          <p:nvCxnSpPr>
            <p:cNvPr id="39" name="Straight Connector 38">
              <a:extLst>
                <a:ext uri="{FF2B5EF4-FFF2-40B4-BE49-F238E27FC236}">
                  <a16:creationId xmlns:a16="http://schemas.microsoft.com/office/drawing/2014/main" id="{F952720A-E012-F819-5768-8E5A9D14FF9F}"/>
                </a:ext>
              </a:extLst>
            </p:cNvPr>
            <p:cNvCxnSpPr>
              <a:cxnSpLocks/>
              <a:stCxn id="38" idx="3"/>
              <a:endCxn id="40" idx="1"/>
            </p:cNvCxnSpPr>
            <p:nvPr/>
          </p:nvCxnSpPr>
          <p:spPr>
            <a:xfrm flipV="1">
              <a:off x="4629247" y="6073119"/>
              <a:ext cx="769156" cy="1"/>
            </a:xfrm>
            <a:prstGeom prst="line">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77C4EC89-CF7D-8283-8058-3754745A7570}"/>
                    </a:ext>
                  </a:extLst>
                </p:cNvPr>
                <p:cNvSpPr/>
                <p:nvPr/>
              </p:nvSpPr>
              <p:spPr>
                <a:xfrm>
                  <a:off x="5398403" y="5864362"/>
                  <a:ext cx="1705661" cy="417514"/>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Estimation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𝑡</m:t>
                      </m:r>
                    </m:oMath>
                  </a14:m>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0" name="Rounded Rectangle 39">
                  <a:extLst>
                    <a:ext uri="{FF2B5EF4-FFF2-40B4-BE49-F238E27FC236}">
                      <a16:creationId xmlns:a16="http://schemas.microsoft.com/office/drawing/2014/main" id="{77C4EC89-CF7D-8283-8058-3754745A7570}"/>
                    </a:ext>
                  </a:extLst>
                </p:cNvPr>
                <p:cNvSpPr>
                  <a:spLocks noRot="1" noChangeAspect="1" noMove="1" noResize="1" noEditPoints="1" noAdjustHandles="1" noChangeArrowheads="1" noChangeShapeType="1" noTextEdit="1"/>
                </p:cNvSpPr>
                <p:nvPr/>
              </p:nvSpPr>
              <p:spPr>
                <a:xfrm>
                  <a:off x="5398403" y="5864362"/>
                  <a:ext cx="1705661" cy="417514"/>
                </a:xfrm>
                <a:prstGeom prst="roundRect">
                  <a:avLst/>
                </a:prstGeom>
                <a:blipFill>
                  <a:blip r:embed="rId7"/>
                  <a:stretch>
                    <a:fillRect b="-13889"/>
                  </a:stretch>
                </a:blipFill>
                <a:ln w="31750" cap="flat" cmpd="sng" algn="ctr">
                  <a:solidFill>
                    <a:srgbClr val="AB8000"/>
                  </a:solidFill>
                  <a:prstDash val="solid"/>
                </a:ln>
                <a:effectLst/>
              </p:spPr>
              <p:txBody>
                <a:bodyPr/>
                <a:lstStyle/>
                <a:p>
                  <a:r>
                    <a:rPr lang="en-US">
                      <a:noFill/>
                    </a:rPr>
                    <a:t> </a:t>
                  </a:r>
                </a:p>
              </p:txBody>
            </p:sp>
          </mc:Fallback>
        </mc:AlternateContent>
        <p:sp>
          <p:nvSpPr>
            <p:cNvPr id="44" name="TextBox 43">
              <a:extLst>
                <a:ext uri="{FF2B5EF4-FFF2-40B4-BE49-F238E27FC236}">
                  <a16:creationId xmlns:a16="http://schemas.microsoft.com/office/drawing/2014/main" id="{80FAFF20-11D1-E217-7748-FDB133389628}"/>
                </a:ext>
              </a:extLst>
            </p:cNvPr>
            <p:cNvSpPr txBox="1"/>
            <p:nvPr/>
          </p:nvSpPr>
          <p:spPr>
            <a:xfrm rot="5400000">
              <a:off x="3983538" y="5286792"/>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5" name="TextBox 44">
              <a:extLst>
                <a:ext uri="{FF2B5EF4-FFF2-40B4-BE49-F238E27FC236}">
                  <a16:creationId xmlns:a16="http://schemas.microsoft.com/office/drawing/2014/main" id="{45BB1D7D-64A8-F120-A207-0A6C70010CB7}"/>
                </a:ext>
              </a:extLst>
            </p:cNvPr>
            <p:cNvSpPr txBox="1"/>
            <p:nvPr/>
          </p:nvSpPr>
          <p:spPr>
            <a:xfrm rot="5400000">
              <a:off x="6322805" y="5286792"/>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6" name="TextBox 45">
              <a:extLst>
                <a:ext uri="{FF2B5EF4-FFF2-40B4-BE49-F238E27FC236}">
                  <a16:creationId xmlns:a16="http://schemas.microsoft.com/office/drawing/2014/main" id="{E8862BBE-3E3C-0C81-AD02-EC8F415E3541}"/>
                </a:ext>
              </a:extLst>
            </p:cNvPr>
            <p:cNvSpPr txBox="1"/>
            <p:nvPr/>
          </p:nvSpPr>
          <p:spPr>
            <a:xfrm rot="5400000">
              <a:off x="1343497" y="5286792"/>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grpSp>
        <p:nvGrpSpPr>
          <p:cNvPr id="80" name="Group 79">
            <a:extLst>
              <a:ext uri="{FF2B5EF4-FFF2-40B4-BE49-F238E27FC236}">
                <a16:creationId xmlns:a16="http://schemas.microsoft.com/office/drawing/2014/main" id="{0340673E-6521-27BF-6F0C-73F1D2D424A0}"/>
              </a:ext>
            </a:extLst>
          </p:cNvPr>
          <p:cNvGrpSpPr/>
          <p:nvPr/>
        </p:nvGrpSpPr>
        <p:grpSpPr>
          <a:xfrm>
            <a:off x="7170521" y="3642905"/>
            <a:ext cx="1602142" cy="2544841"/>
            <a:chOff x="7170521" y="3737034"/>
            <a:chExt cx="1602142" cy="2544841"/>
          </a:xfrm>
        </p:grpSpPr>
        <p:sp>
          <p:nvSpPr>
            <p:cNvPr id="56" name="Left Brace 55">
              <a:extLst>
                <a:ext uri="{FF2B5EF4-FFF2-40B4-BE49-F238E27FC236}">
                  <a16:creationId xmlns:a16="http://schemas.microsoft.com/office/drawing/2014/main" id="{4FBC3491-ED31-BA18-1F80-D0B84ABEE294}"/>
                </a:ext>
              </a:extLst>
            </p:cNvPr>
            <p:cNvSpPr/>
            <p:nvPr/>
          </p:nvSpPr>
          <p:spPr>
            <a:xfrm rot="10800000">
              <a:off x="7170521" y="3737034"/>
              <a:ext cx="213571" cy="2544841"/>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57" name="Straight Connector 56">
              <a:extLst>
                <a:ext uri="{FF2B5EF4-FFF2-40B4-BE49-F238E27FC236}">
                  <a16:creationId xmlns:a16="http://schemas.microsoft.com/office/drawing/2014/main" id="{E35D453D-9701-1F76-D488-6472DF2379EB}"/>
                </a:ext>
              </a:extLst>
            </p:cNvPr>
            <p:cNvCxnSpPr>
              <a:cxnSpLocks/>
            </p:cNvCxnSpPr>
            <p:nvPr/>
          </p:nvCxnSpPr>
          <p:spPr>
            <a:xfrm>
              <a:off x="7384092" y="5009456"/>
              <a:ext cx="308571" cy="0"/>
            </a:xfrm>
            <a:prstGeom prst="line">
              <a:avLst/>
            </a:prstGeom>
            <a:noFill/>
            <a:ln w="28575" cap="flat" cmpd="sng" algn="ctr">
              <a:solidFill>
                <a:sysClr val="windowText" lastClr="000000"/>
              </a:solidFill>
              <a:prstDash val="solid"/>
              <a:miter lim="800000"/>
              <a:tailEnd type="triangle"/>
            </a:ln>
            <a:effectLst/>
          </p:spPr>
        </p:cxnSp>
        <p:sp>
          <p:nvSpPr>
            <p:cNvPr id="62" name="Diamond 61">
              <a:extLst>
                <a:ext uri="{FF2B5EF4-FFF2-40B4-BE49-F238E27FC236}">
                  <a16:creationId xmlns:a16="http://schemas.microsoft.com/office/drawing/2014/main" id="{9C0AC6BF-9345-BCEA-DDBB-EF6ACC24E1B2}"/>
                </a:ext>
              </a:extLst>
            </p:cNvPr>
            <p:cNvSpPr/>
            <p:nvPr/>
          </p:nvSpPr>
          <p:spPr>
            <a:xfrm>
              <a:off x="7692663" y="4649455"/>
              <a:ext cx="1080000" cy="720000"/>
            </a:xfrm>
            <a:prstGeom prst="diamond">
              <a:avLst/>
            </a:prstGeom>
            <a:solidFill>
              <a:srgbClr val="E3F0D9"/>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Outlier?</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B0BDF99C-89F4-16E8-D427-6C689D05D82B}"/>
              </a:ext>
            </a:extLst>
          </p:cNvPr>
          <p:cNvGrpSpPr/>
          <p:nvPr/>
        </p:nvGrpSpPr>
        <p:grpSpPr>
          <a:xfrm>
            <a:off x="7519139" y="3467972"/>
            <a:ext cx="1427047" cy="1106012"/>
            <a:chOff x="7519139" y="3562101"/>
            <a:chExt cx="1427047" cy="1106012"/>
          </a:xfrm>
        </p:grpSpPr>
        <p:cxnSp>
          <p:nvCxnSpPr>
            <p:cNvPr id="64" name="Straight Connector 63">
              <a:extLst>
                <a:ext uri="{FF2B5EF4-FFF2-40B4-BE49-F238E27FC236}">
                  <a16:creationId xmlns:a16="http://schemas.microsoft.com/office/drawing/2014/main" id="{C98652B5-4D6C-CF61-CB78-35327A5BDD3B}"/>
                </a:ext>
              </a:extLst>
            </p:cNvPr>
            <p:cNvCxnSpPr>
              <a:cxnSpLocks/>
              <a:endCxn id="76" idx="2"/>
            </p:cNvCxnSpPr>
            <p:nvPr/>
          </p:nvCxnSpPr>
          <p:spPr>
            <a:xfrm flipV="1">
              <a:off x="8232663" y="4167741"/>
              <a:ext cx="0" cy="481714"/>
            </a:xfrm>
            <a:prstGeom prst="line">
              <a:avLst/>
            </a:prstGeom>
            <a:noFill/>
            <a:ln w="28575" cap="flat" cmpd="sng" algn="ctr">
              <a:solidFill>
                <a:sysClr val="windowText" lastClr="000000"/>
              </a:solidFill>
              <a:prstDash val="solid"/>
              <a:miter lim="800000"/>
              <a:tailEnd type="triangle"/>
            </a:ln>
            <a:effectLst/>
          </p:spPr>
        </p:cxnSp>
        <p:sp>
          <p:nvSpPr>
            <p:cNvPr id="71" name="TextBox 70">
              <a:extLst>
                <a:ext uri="{FF2B5EF4-FFF2-40B4-BE49-F238E27FC236}">
                  <a16:creationId xmlns:a16="http://schemas.microsoft.com/office/drawing/2014/main" id="{CB6D3103-2AA7-C1A5-7631-1231574A5E1F}"/>
                </a:ext>
              </a:extLst>
            </p:cNvPr>
            <p:cNvSpPr txBox="1"/>
            <p:nvPr/>
          </p:nvSpPr>
          <p:spPr>
            <a:xfrm rot="16200000">
              <a:off x="7887905" y="4323355"/>
              <a:ext cx="41251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Yes</a:t>
              </a:r>
            </a:p>
          </p:txBody>
        </p:sp>
        <p:sp>
          <p:nvSpPr>
            <p:cNvPr id="76" name="Rounded Rectangle 75">
              <a:extLst>
                <a:ext uri="{FF2B5EF4-FFF2-40B4-BE49-F238E27FC236}">
                  <a16:creationId xmlns:a16="http://schemas.microsoft.com/office/drawing/2014/main" id="{6155AFA7-50C7-2803-683F-70DDAF6A7774}"/>
                </a:ext>
              </a:extLst>
            </p:cNvPr>
            <p:cNvSpPr/>
            <p:nvPr/>
          </p:nvSpPr>
          <p:spPr>
            <a:xfrm>
              <a:off x="7519139" y="3562101"/>
              <a:ext cx="1427047" cy="60564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Keep Sequencing</a:t>
              </a:r>
            </a:p>
          </p:txBody>
        </p:sp>
      </p:grpSp>
      <p:grpSp>
        <p:nvGrpSpPr>
          <p:cNvPr id="81" name="Group 80">
            <a:extLst>
              <a:ext uri="{FF2B5EF4-FFF2-40B4-BE49-F238E27FC236}">
                <a16:creationId xmlns:a16="http://schemas.microsoft.com/office/drawing/2014/main" id="{14530B5D-276E-E873-5ACB-AB7BC8F65371}"/>
              </a:ext>
            </a:extLst>
          </p:cNvPr>
          <p:cNvGrpSpPr/>
          <p:nvPr/>
        </p:nvGrpSpPr>
        <p:grpSpPr>
          <a:xfrm>
            <a:off x="7525173" y="5275326"/>
            <a:ext cx="1427047" cy="1065488"/>
            <a:chOff x="7525173" y="5275326"/>
            <a:chExt cx="1427047" cy="1065488"/>
          </a:xfrm>
        </p:grpSpPr>
        <p:cxnSp>
          <p:nvCxnSpPr>
            <p:cNvPr id="68" name="Straight Connector 67">
              <a:extLst>
                <a:ext uri="{FF2B5EF4-FFF2-40B4-BE49-F238E27FC236}">
                  <a16:creationId xmlns:a16="http://schemas.microsoft.com/office/drawing/2014/main" id="{25784F1D-B9AE-FFD3-C0EC-2A6096303FD2}"/>
                </a:ext>
              </a:extLst>
            </p:cNvPr>
            <p:cNvCxnSpPr>
              <a:cxnSpLocks/>
              <a:stCxn id="62" idx="2"/>
            </p:cNvCxnSpPr>
            <p:nvPr/>
          </p:nvCxnSpPr>
          <p:spPr>
            <a:xfrm>
              <a:off x="8232663" y="5275326"/>
              <a:ext cx="0" cy="425703"/>
            </a:xfrm>
            <a:prstGeom prst="line">
              <a:avLst/>
            </a:prstGeom>
            <a:noFill/>
            <a:ln w="28575" cap="flat" cmpd="sng" algn="ctr">
              <a:solidFill>
                <a:sysClr val="windowText" lastClr="000000"/>
              </a:solidFill>
              <a:prstDash val="solid"/>
              <a:miter lim="800000"/>
              <a:tailEnd type="triangle"/>
            </a:ln>
            <a:effectLst/>
          </p:spPr>
        </p:cxnSp>
        <p:sp>
          <p:nvSpPr>
            <p:cNvPr id="72" name="TextBox 71">
              <a:extLst>
                <a:ext uri="{FF2B5EF4-FFF2-40B4-BE49-F238E27FC236}">
                  <a16:creationId xmlns:a16="http://schemas.microsoft.com/office/drawing/2014/main" id="{FCC088D4-8A1A-E941-515F-16BE32A14910}"/>
                </a:ext>
              </a:extLst>
            </p:cNvPr>
            <p:cNvSpPr txBox="1"/>
            <p:nvPr/>
          </p:nvSpPr>
          <p:spPr>
            <a:xfrm rot="16200000">
              <a:off x="7896481" y="5353482"/>
              <a:ext cx="39536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a:t>
              </a:r>
            </a:p>
          </p:txBody>
        </p:sp>
        <p:sp>
          <p:nvSpPr>
            <p:cNvPr id="77" name="Rounded Rectangle 76">
              <a:extLst>
                <a:ext uri="{FF2B5EF4-FFF2-40B4-BE49-F238E27FC236}">
                  <a16:creationId xmlns:a16="http://schemas.microsoft.com/office/drawing/2014/main" id="{A09DF2C7-7B06-308A-3F28-F98FD72218DC}"/>
                </a:ext>
              </a:extLst>
            </p:cNvPr>
            <p:cNvSpPr/>
            <p:nvPr/>
          </p:nvSpPr>
          <p:spPr>
            <a:xfrm>
              <a:off x="7525173" y="5735174"/>
              <a:ext cx="1427047" cy="60564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 Sequencing</a:t>
              </a:r>
            </a:p>
          </p:txBody>
        </p:sp>
      </p:grpSp>
    </p:spTree>
    <p:extLst>
      <p:ext uri="{BB962C8B-B14F-4D97-AF65-F5344CB8AC3E}">
        <p14:creationId xmlns:p14="http://schemas.microsoft.com/office/powerpoint/2010/main" val="6910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4911837"/>
            <a:ext cx="8672264" cy="108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866163"/>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35868" y="3563279"/>
            <a:ext cx="8672264" cy="1080000"/>
          </a:xfrm>
          <a:prstGeom prst="rect">
            <a:avLst/>
          </a:prstGeom>
          <a:solidFill>
            <a:srgbClr val="05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35868" y="2214721"/>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Tree>
    <p:extLst>
      <p:ext uri="{BB962C8B-B14F-4D97-AF65-F5344CB8AC3E}">
        <p14:creationId xmlns:p14="http://schemas.microsoft.com/office/powerpoint/2010/main" val="1291830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Evaluation Methodology</a:t>
            </a:r>
          </a:p>
        </p:txBody>
      </p:sp>
      <p:sp>
        <p:nvSpPr>
          <p:cNvPr id="3" name="Content Placeholder 2">
            <a:extLst>
              <a:ext uri="{FF2B5EF4-FFF2-40B4-BE49-F238E27FC236}">
                <a16:creationId xmlns:a16="http://schemas.microsoft.com/office/drawing/2014/main" id="{386FE194-297D-F64B-87C3-5D0EC9401DF4}"/>
              </a:ext>
            </a:extLst>
          </p:cNvPr>
          <p:cNvSpPr>
            <a:spLocks noGrp="1"/>
          </p:cNvSpPr>
          <p:nvPr>
            <p:ph idx="1"/>
          </p:nvPr>
        </p:nvSpPr>
        <p:spPr>
          <a:xfrm>
            <a:off x="189560" y="934126"/>
            <a:ext cx="8798061" cy="5518045"/>
          </a:xfrm>
        </p:spPr>
        <p:txBody>
          <a:bodyPr/>
          <a:lstStyle/>
          <a:p>
            <a:pPr>
              <a:spcAft>
                <a:spcPts val="500"/>
              </a:spcAft>
            </a:pPr>
            <a:r>
              <a:rPr lang="en-GB" dirty="0">
                <a:latin typeface="Tahoma" panose="020B0604030504040204" pitchFamily="34" charset="0"/>
                <a:ea typeface="Tahoma" panose="020B0604030504040204" pitchFamily="34" charset="0"/>
                <a:cs typeface="Tahoma" panose="020B0604030504040204" pitchFamily="34" charset="0"/>
              </a:rPr>
              <a:t>Compared to </a:t>
            </a: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UNCALLED</a:t>
            </a:r>
            <a:r>
              <a:rPr lang="en-GB" b="1" dirty="0">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a:t>
            </a:r>
            <a:r>
              <a:rPr lang="en-GB" sz="2000" dirty="0" err="1">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Kovaka</a:t>
            </a:r>
            <a:r>
              <a:rPr lang="en-GB"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 Nat. Biotech. 2021]</a:t>
            </a:r>
            <a:r>
              <a:rPr lang="en-GB" dirty="0">
                <a:latin typeface="Tahoma" panose="020B0604030504040204" pitchFamily="34" charset="0"/>
                <a:ea typeface="Tahoma" panose="020B0604030504040204" pitchFamily="34" charset="0"/>
                <a:cs typeface="Tahoma" panose="020B0604030504040204" pitchFamily="34" charset="0"/>
              </a:rPr>
              <a:t> </a:t>
            </a:r>
            <a:br>
              <a:rPr lang="en-GB" dirty="0">
                <a:latin typeface="Tahoma" panose="020B0604030504040204" pitchFamily="34" charset="0"/>
                <a:ea typeface="Tahoma" panose="020B0604030504040204" pitchFamily="34" charset="0"/>
                <a:cs typeface="Tahoma" panose="020B0604030504040204" pitchFamily="34" charset="0"/>
              </a:rPr>
            </a:br>
            <a:r>
              <a:rPr lang="en-GB" dirty="0">
                <a:latin typeface="Tahoma" panose="020B0604030504040204" pitchFamily="34" charset="0"/>
                <a:ea typeface="Tahoma" panose="020B0604030504040204" pitchFamily="34" charset="0"/>
                <a:cs typeface="Tahoma" panose="020B0604030504040204" pitchFamily="34" charset="0"/>
              </a:rPr>
              <a:t>and </a:t>
            </a: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Sigmap</a:t>
            </a:r>
            <a:r>
              <a:rPr lang="en-GB" sz="2000" dirty="0">
                <a:solidFill>
                  <a:srgbClr val="E7E6E6">
                    <a:lumMod val="75000"/>
                  </a:srgbClr>
                </a:solidFill>
                <a:latin typeface="Tahoma" panose="020B0604030504040204" pitchFamily="34" charset="0"/>
                <a:ea typeface="Tahoma" panose="020B0604030504040204" pitchFamily="34" charset="0"/>
                <a:cs typeface="Tahoma" panose="020B0604030504040204" pitchFamily="34" charset="0"/>
              </a:rPr>
              <a:t> [Zhang+, ISMB/ECCB 2021]</a:t>
            </a:r>
            <a:endParaRPr lang="en-GB" b="1" dirty="0">
              <a:latin typeface="Tahoma" panose="020B0604030504040204" pitchFamily="34" charset="0"/>
              <a:ea typeface="Tahoma" panose="020B0604030504040204" pitchFamily="34" charset="0"/>
              <a:cs typeface="Tahoma" panose="020B0604030504040204" pitchFamily="34" charset="0"/>
            </a:endParaRP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CPU baseline:</a:t>
            </a:r>
            <a:r>
              <a:rPr lang="en-GB" dirty="0">
                <a:latin typeface="Tahoma" panose="020B0604030504040204" pitchFamily="34" charset="0"/>
                <a:ea typeface="Tahoma" panose="020B0604030504040204" pitchFamily="34" charset="0"/>
                <a:cs typeface="Tahoma" panose="020B0604030504040204" pitchFamily="34" charset="0"/>
              </a:rPr>
              <a:t> AMD EPYC 7742 @2.26GHz</a:t>
            </a: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32 threads</a:t>
            </a:r>
            <a:r>
              <a:rPr lang="en-GB" dirty="0">
                <a:latin typeface="Tahoma" panose="020B0604030504040204" pitchFamily="34" charset="0"/>
                <a:ea typeface="Tahoma" panose="020B0604030504040204" pitchFamily="34" charset="0"/>
                <a:cs typeface="Tahoma" panose="020B0604030504040204" pitchFamily="34" charset="0"/>
              </a:rPr>
              <a:t> for each tool</a:t>
            </a:r>
          </a:p>
          <a:p>
            <a:pPr>
              <a:spcAft>
                <a:spcPts val="500"/>
              </a:spcAft>
            </a:pPr>
            <a:endParaRPr lang="en-GB" sz="32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Use cases</a:t>
            </a:r>
            <a:r>
              <a:rPr lang="en-GB" dirty="0">
                <a:latin typeface="Tahoma" panose="020B0604030504040204" pitchFamily="34" charset="0"/>
                <a:ea typeface="Tahoma" panose="020B0604030504040204" pitchFamily="34" charset="0"/>
                <a:cs typeface="Tahoma" panose="020B0604030504040204" pitchFamily="34" charset="0"/>
              </a:rPr>
              <a:t> for real-time genome analysis:</a:t>
            </a: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sym typeface="Wingdings" pitchFamily="2" charset="2"/>
              </a:rPr>
              <a:t>Read mapping</a:t>
            </a:r>
            <a:endParaRPr lang="en-GB" dirty="0">
              <a:latin typeface="Tahoma" panose="020B0604030504040204" pitchFamily="34" charset="0"/>
              <a:ea typeface="Tahoma" panose="020B0604030504040204" pitchFamily="34" charset="0"/>
              <a:cs typeface="Tahoma" panose="020B0604030504040204" pitchFamily="34" charset="0"/>
            </a:endParaRP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rPr>
              <a:t>Relative abundance estimation</a:t>
            </a:r>
          </a:p>
          <a:p>
            <a:pPr lvl="2">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Benefits of Sequence Until</a:t>
            </a: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rPr>
              <a:t>Contamination analysis</a:t>
            </a:r>
          </a:p>
        </p:txBody>
      </p:sp>
    </p:spTree>
    <p:extLst>
      <p:ext uri="{BB962C8B-B14F-4D97-AF65-F5344CB8AC3E}">
        <p14:creationId xmlns:p14="http://schemas.microsoft.com/office/powerpoint/2010/main" val="100613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Evaluation Methodology</a:t>
            </a:r>
          </a:p>
        </p:txBody>
      </p:sp>
      <p:sp>
        <p:nvSpPr>
          <p:cNvPr id="3" name="Content Placeholder 2">
            <a:extLst>
              <a:ext uri="{FF2B5EF4-FFF2-40B4-BE49-F238E27FC236}">
                <a16:creationId xmlns:a16="http://schemas.microsoft.com/office/drawing/2014/main" id="{386FE194-297D-F64B-87C3-5D0EC9401DF4}"/>
              </a:ext>
            </a:extLst>
          </p:cNvPr>
          <p:cNvSpPr>
            <a:spLocks noGrp="1"/>
          </p:cNvSpPr>
          <p:nvPr>
            <p:ph idx="1"/>
          </p:nvPr>
        </p:nvSpPr>
        <p:spPr>
          <a:xfrm>
            <a:off x="189560" y="934126"/>
            <a:ext cx="8798061" cy="5518045"/>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Evaluation metrics:</a:t>
            </a:r>
          </a:p>
          <a:p>
            <a:pPr lvl="1">
              <a:spcAft>
                <a:spcPts val="500"/>
              </a:spcAft>
            </a:pP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Throughput</a:t>
            </a:r>
            <a:r>
              <a:rPr lang="en-GB" sz="1800" dirty="0">
                <a:latin typeface="Tahoma" panose="020B0604030504040204" pitchFamily="34" charset="0"/>
                <a:ea typeface="Tahoma" panose="020B0604030504040204" pitchFamily="34" charset="0"/>
                <a:cs typeface="Tahoma" panose="020B0604030504040204" pitchFamily="34" charset="0"/>
              </a:rPr>
              <a:t> (bases processed per second)</a:t>
            </a:r>
          </a:p>
          <a:p>
            <a:pPr lvl="1">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Potential reduction in </a:t>
            </a: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sequencing time and cost</a:t>
            </a:r>
          </a:p>
          <a:p>
            <a:pPr lvl="1">
              <a:spcAft>
                <a:spcPts val="500"/>
              </a:spcAft>
            </a:pP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Accuracy</a:t>
            </a:r>
          </a:p>
          <a:p>
            <a:pPr lvl="2">
              <a:spcAft>
                <a:spcPts val="500"/>
              </a:spcAft>
            </a:pPr>
            <a:r>
              <a:rPr lang="en-GB" sz="1800" b="1" dirty="0">
                <a:latin typeface="Tahoma" panose="020B0604030504040204" pitchFamily="34" charset="0"/>
                <a:ea typeface="Tahoma" panose="020B0604030504040204" pitchFamily="34" charset="0"/>
                <a:cs typeface="Tahoma" panose="020B0604030504040204" pitchFamily="34" charset="0"/>
              </a:rPr>
              <a:t>Baseline:</a:t>
            </a:r>
            <a:r>
              <a:rPr lang="en-GB" sz="1800" dirty="0">
                <a:latin typeface="Tahoma" panose="020B0604030504040204" pitchFamily="34" charset="0"/>
                <a:ea typeface="Tahoma" panose="020B0604030504040204" pitchFamily="34" charset="0"/>
                <a:cs typeface="Tahoma" panose="020B0604030504040204" pitchFamily="34" charset="0"/>
              </a:rPr>
              <a:t> Mapping basecalled reads using minimap2</a:t>
            </a:r>
          </a:p>
          <a:p>
            <a:pPr lvl="2">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Precision, recall, and F1 scores</a:t>
            </a:r>
          </a:p>
          <a:p>
            <a:pPr lvl="2">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Relative abundance estimation distance to ground truth</a:t>
            </a:r>
          </a:p>
          <a:p>
            <a:pPr marL="342900" indent="-342900">
              <a:spcAft>
                <a:spcPts val="500"/>
              </a:spcAft>
              <a:buFont typeface="+mj-lt"/>
              <a:buAutoNum type="arabicPeriod"/>
            </a:pPr>
            <a:endParaRPr lang="en-GB" sz="22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b="1" dirty="0">
                <a:solidFill>
                  <a:schemeClr val="accent5"/>
                </a:solidFill>
                <a:latin typeface="Tahoma" panose="020B0604030504040204" pitchFamily="34" charset="0"/>
                <a:ea typeface="Tahoma" panose="020B0604030504040204" pitchFamily="34" charset="0"/>
                <a:cs typeface="Tahoma" panose="020B0604030504040204" pitchFamily="34" charset="0"/>
              </a:rPr>
              <a:t>Datasets:</a:t>
            </a:r>
          </a:p>
          <a:p>
            <a:pPr>
              <a:spcAft>
                <a:spcPts val="500"/>
              </a:spcAft>
            </a:pPr>
            <a:endParaRPr lang="en-GB" sz="2000" dirty="0">
              <a:solidFill>
                <a:schemeClr val="accent5"/>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7" descr="A table with numbers and text&#10;&#10;Description automatically generated">
            <a:extLst>
              <a:ext uri="{FF2B5EF4-FFF2-40B4-BE49-F238E27FC236}">
                <a16:creationId xmlns:a16="http://schemas.microsoft.com/office/drawing/2014/main" id="{A26993EB-0EA9-B9DD-3F3D-3D7610B74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546" y="3911193"/>
            <a:ext cx="3638425" cy="2608893"/>
          </a:xfrm>
          <a:prstGeom prst="rect">
            <a:avLst/>
          </a:prstGeom>
        </p:spPr>
      </p:pic>
      <p:sp>
        <p:nvSpPr>
          <p:cNvPr id="8" name="Rectangle 7">
            <a:extLst>
              <a:ext uri="{FF2B5EF4-FFF2-40B4-BE49-F238E27FC236}">
                <a16:creationId xmlns:a16="http://schemas.microsoft.com/office/drawing/2014/main" id="{7698C6BF-E2A4-BDD0-89B9-CB8E9B85694F}"/>
              </a:ext>
            </a:extLst>
          </p:cNvPr>
          <p:cNvSpPr/>
          <p:nvPr/>
        </p:nvSpPr>
        <p:spPr>
          <a:xfrm>
            <a:off x="3091084" y="4155050"/>
            <a:ext cx="3638425" cy="1452946"/>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F75F3C0-E7A4-01E7-3E6D-05EFFB95C729}"/>
              </a:ext>
            </a:extLst>
          </p:cNvPr>
          <p:cNvSpPr/>
          <p:nvPr/>
        </p:nvSpPr>
        <p:spPr>
          <a:xfrm>
            <a:off x="3091084" y="5607996"/>
            <a:ext cx="3638425" cy="4422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8DE486A-EEA1-7470-E589-8569E3ACF807}"/>
              </a:ext>
            </a:extLst>
          </p:cNvPr>
          <p:cNvSpPr/>
          <p:nvPr/>
        </p:nvSpPr>
        <p:spPr>
          <a:xfrm>
            <a:off x="3091084" y="6055468"/>
            <a:ext cx="3638425" cy="4422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41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Throughput</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8390A89-4B4E-2E78-D8A3-632025B20FB6}"/>
                  </a:ext>
                </a:extLst>
              </p:cNvPr>
              <p:cNvSpPr/>
              <p:nvPr/>
            </p:nvSpPr>
            <p:spPr>
              <a:xfrm>
                <a:off x="-29308" y="427078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25.8</a:t>
                </a:r>
                <a14:m>
                  <m:oMath xmlns:m="http://schemas.openxmlformats.org/officeDocument/2006/math">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3.4</a:t>
                </a:r>
                <a14:m>
                  <m:oMath xmlns:m="http://schemas.openxmlformats.org/officeDocument/2006/math">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 compared to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UNCALLED and Sigmap</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respectively</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a:extLst>
                  <a:ext uri="{FF2B5EF4-FFF2-40B4-BE49-F238E27FC236}">
                    <a16:creationId xmlns:a16="http://schemas.microsoft.com/office/drawing/2014/main" id="{F8390A89-4B4E-2E78-D8A3-632025B20FB6}"/>
                  </a:ext>
                </a:extLst>
              </p:cNvPr>
              <p:cNvSpPr>
                <a:spLocks noRot="1" noChangeAspect="1" noMove="1" noResize="1" noEditPoints="1" noAdjustHandles="1" noChangeArrowheads="1" noChangeShapeType="1" noTextEdit="1"/>
              </p:cNvSpPr>
              <p:nvPr/>
            </p:nvSpPr>
            <p:spPr>
              <a:xfrm>
                <a:off x="-29308" y="4270782"/>
                <a:ext cx="9202616" cy="1000101"/>
              </a:xfrm>
              <a:prstGeom prst="rect">
                <a:avLst/>
              </a:prstGeom>
              <a:blipFill>
                <a:blip r:embed="rId3"/>
                <a:stretch>
                  <a:fillRect b="-2500"/>
                </a:stretch>
              </a:blipFill>
              <a:ln>
                <a:solidFill>
                  <a:schemeClr val="accent6"/>
                </a:solidFill>
              </a:ln>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853576"/>
          </a:xfrm>
        </p:spPr>
        <p:txBody>
          <a:bodyPr/>
          <a:lstStyle/>
          <a:p>
            <a:pPr>
              <a:spcAft>
                <a:spcPts val="500"/>
              </a:spcAft>
            </a:pPr>
            <a:r>
              <a:rPr lang="en-GB" sz="2200" b="1" dirty="0">
                <a:latin typeface="Tahoma" panose="020B0604030504040204" pitchFamily="34" charset="0"/>
                <a:ea typeface="Tahoma" panose="020B0604030504040204" pitchFamily="34" charset="0"/>
                <a:cs typeface="Tahoma" panose="020B0604030504040204" pitchFamily="34" charset="0"/>
              </a:rPr>
              <a:t>Real-time analysis requires </a:t>
            </a:r>
            <a:r>
              <a:rPr lang="en-GB" sz="2200" dirty="0">
                <a:latin typeface="Tahoma" panose="020B0604030504040204" pitchFamily="34" charset="0"/>
                <a:ea typeface="Tahoma" panose="020B0604030504040204" pitchFamily="34" charset="0"/>
                <a:cs typeface="Tahoma" panose="020B0604030504040204" pitchFamily="34" charset="0"/>
              </a:rPr>
              <a:t>faster throughput than sequencer</a:t>
            </a:r>
          </a:p>
          <a:p>
            <a:pPr lvl="1">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Throughput of a nanopore sequencer: ~</a:t>
            </a:r>
            <a:r>
              <a:rPr lang="en-GB" sz="1800" b="1" dirty="0">
                <a:latin typeface="Tahoma" panose="020B0604030504040204" pitchFamily="34" charset="0"/>
                <a:ea typeface="Tahoma" panose="020B0604030504040204" pitchFamily="34" charset="0"/>
                <a:cs typeface="Tahoma" panose="020B0604030504040204" pitchFamily="34" charset="0"/>
              </a:rPr>
              <a:t>450 bp/sec (data generation speed)</a:t>
            </a:r>
          </a:p>
        </p:txBody>
      </p:sp>
      <p:pic>
        <p:nvPicPr>
          <p:cNvPr id="3" name="Picture 2">
            <a:extLst>
              <a:ext uri="{FF2B5EF4-FFF2-40B4-BE49-F238E27FC236}">
                <a16:creationId xmlns:a16="http://schemas.microsoft.com/office/drawing/2014/main" id="{E5F12C79-1BDC-6B71-DA2E-40546AED74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24152" y="1787703"/>
            <a:ext cx="6076430" cy="2465958"/>
          </a:xfrm>
          <a:prstGeom prst="rect">
            <a:avLst/>
          </a:prstGeom>
        </p:spPr>
      </p:pic>
      <p:sp>
        <p:nvSpPr>
          <p:cNvPr id="4" name="Rectangle 3">
            <a:extLst>
              <a:ext uri="{FF2B5EF4-FFF2-40B4-BE49-F238E27FC236}">
                <a16:creationId xmlns:a16="http://schemas.microsoft.com/office/drawing/2014/main" id="{8ABFE70A-CF62-29AB-9D18-912998ED899F}"/>
              </a:ext>
            </a:extLst>
          </p:cNvPr>
          <p:cNvSpPr/>
          <p:nvPr/>
        </p:nvSpPr>
        <p:spPr>
          <a:xfrm>
            <a:off x="-29308" y="5408708"/>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Sigmap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cannot</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perform real-time analysis</a:t>
            </a:r>
            <a:r>
              <a:rPr kumimoji="0" lang="en-GB"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87F6E242-D23C-7512-E2C8-F0F3F266C3EF}"/>
              </a:ext>
            </a:extLst>
          </p:cNvPr>
          <p:cNvCxnSpPr>
            <a:cxnSpLocks/>
          </p:cNvCxnSpPr>
          <p:nvPr/>
        </p:nvCxnSpPr>
        <p:spPr>
          <a:xfrm>
            <a:off x="1981200" y="3112900"/>
            <a:ext cx="59436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82F6F9F-3F4B-60FC-D551-DC9B7E2CE49E}"/>
              </a:ext>
            </a:extLst>
          </p:cNvPr>
          <p:cNvGrpSpPr/>
          <p:nvPr/>
        </p:nvGrpSpPr>
        <p:grpSpPr>
          <a:xfrm>
            <a:off x="7541925" y="2411467"/>
            <a:ext cx="1602075" cy="1402279"/>
            <a:chOff x="7541925" y="2411467"/>
            <a:chExt cx="1602075" cy="1402279"/>
          </a:xfrm>
        </p:grpSpPr>
        <p:sp>
          <p:nvSpPr>
            <p:cNvPr id="13" name="Striped Right Arrow 12">
              <a:extLst>
                <a:ext uri="{FF2B5EF4-FFF2-40B4-BE49-F238E27FC236}">
                  <a16:creationId xmlns:a16="http://schemas.microsoft.com/office/drawing/2014/main" id="{8B3391F0-D4F5-6C4A-4DEA-C7D7017AB13E}"/>
                </a:ext>
              </a:extLst>
            </p:cNvPr>
            <p:cNvSpPr/>
            <p:nvPr/>
          </p:nvSpPr>
          <p:spPr>
            <a:xfrm rot="5400000">
              <a:off x="7312475" y="3448847"/>
              <a:ext cx="594349" cy="135449"/>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4" name="Striped Right Arrow 13">
              <a:extLst>
                <a:ext uri="{FF2B5EF4-FFF2-40B4-BE49-F238E27FC236}">
                  <a16:creationId xmlns:a16="http://schemas.microsoft.com/office/drawing/2014/main" id="{E45BAF6A-3D6D-E56D-6D1A-F3A8B1654447}"/>
                </a:ext>
              </a:extLst>
            </p:cNvPr>
            <p:cNvSpPr/>
            <p:nvPr/>
          </p:nvSpPr>
          <p:spPr>
            <a:xfrm rot="16200000">
              <a:off x="7312475" y="2640917"/>
              <a:ext cx="594349" cy="135449"/>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5" name="TextBox 14">
              <a:extLst>
                <a:ext uri="{FF2B5EF4-FFF2-40B4-BE49-F238E27FC236}">
                  <a16:creationId xmlns:a16="http://schemas.microsoft.com/office/drawing/2014/main" id="{DBF2C770-696D-0911-EEC8-3EA04B6B8C4B}"/>
                </a:ext>
              </a:extLst>
            </p:cNvPr>
            <p:cNvSpPr txBox="1"/>
            <p:nvPr/>
          </p:nvSpPr>
          <p:spPr>
            <a:xfrm>
              <a:off x="7677374" y="2462420"/>
              <a:ext cx="108339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p>
          </p:txBody>
        </p:sp>
        <p:sp>
          <p:nvSpPr>
            <p:cNvPr id="16" name="TextBox 15">
              <a:extLst>
                <a:ext uri="{FF2B5EF4-FFF2-40B4-BE49-F238E27FC236}">
                  <a16:creationId xmlns:a16="http://schemas.microsoft.com/office/drawing/2014/main" id="{832019EE-FD60-766A-9177-E567C0489979}"/>
                </a:ext>
              </a:extLst>
            </p:cNvPr>
            <p:cNvSpPr txBox="1"/>
            <p:nvPr/>
          </p:nvSpPr>
          <p:spPr>
            <a:xfrm>
              <a:off x="7677374" y="3270350"/>
              <a:ext cx="1466626"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 Real-Time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Analysis</a:t>
              </a:r>
            </a:p>
          </p:txBody>
        </p:sp>
      </p:grpSp>
      <p:sp>
        <p:nvSpPr>
          <p:cNvPr id="19" name="Rectangle 18">
            <a:extLst>
              <a:ext uri="{FF2B5EF4-FFF2-40B4-BE49-F238E27FC236}">
                <a16:creationId xmlns:a16="http://schemas.microsoft.com/office/drawing/2014/main" id="{44618ED7-2418-4F88-C041-CB8217B4CCB4}"/>
              </a:ext>
            </a:extLst>
          </p:cNvPr>
          <p:cNvSpPr/>
          <p:nvPr/>
        </p:nvSpPr>
        <p:spPr>
          <a:xfrm>
            <a:off x="5606777" y="3168664"/>
            <a:ext cx="218598" cy="706872"/>
          </a:xfrm>
          <a:prstGeom prst="rect">
            <a:avLst/>
          </a:prstGeom>
          <a:noFill/>
          <a:ln w="25400" cap="flat">
            <a:solidFill>
              <a:schemeClr val="tx1"/>
            </a:solidFill>
          </a:ln>
          <a:effectLst>
            <a:glow rad="76200">
              <a:srgbClr val="FF0000">
                <a:alpha val="5002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E82644-8FA8-193C-034D-0C14CC173AFE}"/>
              </a:ext>
            </a:extLst>
          </p:cNvPr>
          <p:cNvSpPr/>
          <p:nvPr/>
        </p:nvSpPr>
        <p:spPr>
          <a:xfrm>
            <a:off x="7188095" y="3192627"/>
            <a:ext cx="218599" cy="681483"/>
          </a:xfrm>
          <a:prstGeom prst="rect">
            <a:avLst/>
          </a:prstGeom>
          <a:noFill/>
          <a:ln w="25400" cap="flat">
            <a:solidFill>
              <a:schemeClr val="tx1"/>
            </a:solidFill>
          </a:ln>
          <a:effectLst>
            <a:glow rad="76200">
              <a:srgbClr val="FF0000">
                <a:alpha val="5002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uiExpand="1" build="p"/>
      <p:bldP spid="4"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Sequencing Time</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877148"/>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Fewer bases to sequence </a:t>
            </a:r>
            <a:r>
              <a:rPr lang="en-GB" sz="2400" dirty="0">
                <a:latin typeface="Tahoma" panose="020B0604030504040204" pitchFamily="34" charset="0"/>
                <a:ea typeface="Tahoma" panose="020B0604030504040204" pitchFamily="34" charset="0"/>
                <a:cs typeface="Tahoma" panose="020B0604030504040204" pitchFamily="34" charset="0"/>
                <a:sym typeface="Wingdings" pitchFamily="2" charset="2"/>
              </a:rPr>
              <a:t></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sym typeface="Wingdings" pitchFamily="2" charset="2"/>
              </a:rPr>
              <a:t>Reduction in sequencing time and cost</a:t>
            </a:r>
            <a:endParaRPr lang="en-GB" sz="16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69BB17B-5E38-ADC5-3C76-1B51A0F5060F}"/>
                  </a:ext>
                </a:extLst>
              </p:cNvPr>
              <p:cNvSpPr/>
              <p:nvPr/>
            </p:nvSpPr>
            <p:spPr>
              <a:xfrm>
                <a:off x="-29308" y="5218000"/>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reduces sequencing time and cost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up to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1.3</a:t>
                </a:r>
                <a14:m>
                  <m:oMath xmlns:m="http://schemas.openxmlformats.org/officeDocument/2006/math">
                    <m:r>
                      <a:rPr kumimoji="0" lang="en-GB" sz="24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compared to UNCALLED</a:t>
                </a:r>
                <a:endPar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ectangle 2">
                <a:extLst>
                  <a:ext uri="{FF2B5EF4-FFF2-40B4-BE49-F238E27FC236}">
                    <a16:creationId xmlns:a16="http://schemas.microsoft.com/office/drawing/2014/main" id="{A69BB17B-5E38-ADC5-3C76-1B51A0F5060F}"/>
                  </a:ext>
                </a:extLst>
              </p:cNvPr>
              <p:cNvSpPr>
                <a:spLocks noRot="1" noChangeAspect="1" noMove="1" noResize="1" noEditPoints="1" noAdjustHandles="1" noChangeArrowheads="1" noChangeShapeType="1" noTextEdit="1"/>
              </p:cNvSpPr>
              <p:nvPr/>
            </p:nvSpPr>
            <p:spPr>
              <a:xfrm>
                <a:off x="-29308" y="5218000"/>
                <a:ext cx="9202616" cy="1000101"/>
              </a:xfrm>
              <a:prstGeom prst="rect">
                <a:avLst/>
              </a:prstGeom>
              <a:blipFill>
                <a:blip r:embed="rId3"/>
                <a:stretch>
                  <a:fillRect t="-4938" b="-13580"/>
                </a:stretch>
              </a:blipFill>
              <a:ln>
                <a:solidFill>
                  <a:schemeClr val="accent6"/>
                </a:solidFill>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A2A32A6F-65AF-4553-1E99-5FFA603857B8}"/>
              </a:ext>
            </a:extLst>
          </p:cNvPr>
          <p:cNvGrpSpPr/>
          <p:nvPr/>
        </p:nvGrpSpPr>
        <p:grpSpPr>
          <a:xfrm>
            <a:off x="159939" y="1941662"/>
            <a:ext cx="8824123" cy="3145951"/>
            <a:chOff x="482968" y="1941662"/>
            <a:chExt cx="8824123" cy="3145951"/>
          </a:xfrm>
        </p:grpSpPr>
        <p:pic>
          <p:nvPicPr>
            <p:cNvPr id="6" name="Picture 5">
              <a:extLst>
                <a:ext uri="{FF2B5EF4-FFF2-40B4-BE49-F238E27FC236}">
                  <a16:creationId xmlns:a16="http://schemas.microsoft.com/office/drawing/2014/main" id="{8EC7AE49-BBDC-5376-A2CD-AC643E0961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2968" y="1941662"/>
              <a:ext cx="8178065" cy="3145951"/>
            </a:xfrm>
            <a:prstGeom prst="rect">
              <a:avLst/>
            </a:prstGeom>
          </p:spPr>
        </p:pic>
        <p:sp>
          <p:nvSpPr>
            <p:cNvPr id="4" name="Striped Right Arrow 3">
              <a:extLst>
                <a:ext uri="{FF2B5EF4-FFF2-40B4-BE49-F238E27FC236}">
                  <a16:creationId xmlns:a16="http://schemas.microsoft.com/office/drawing/2014/main" id="{7B51A34E-F5F1-A177-EBC1-1F6F5CC048EB}"/>
                </a:ext>
              </a:extLst>
            </p:cNvPr>
            <p:cNvSpPr/>
            <p:nvPr/>
          </p:nvSpPr>
          <p:spPr>
            <a:xfrm rot="5400000">
              <a:off x="7854796" y="3339975"/>
              <a:ext cx="2044189" cy="28849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09810C46-98EF-ECCB-1FBF-FDFBDB6DFCB8}"/>
                </a:ext>
              </a:extLst>
            </p:cNvPr>
            <p:cNvSpPr txBox="1"/>
            <p:nvPr/>
          </p:nvSpPr>
          <p:spPr>
            <a:xfrm rot="5400000">
              <a:off x="8388074" y="3328202"/>
              <a:ext cx="159181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Lower is better</a:t>
              </a:r>
            </a:p>
          </p:txBody>
        </p:sp>
      </p:grpSp>
      <p:sp>
        <p:nvSpPr>
          <p:cNvPr id="8" name="Rectangle 7">
            <a:extLst>
              <a:ext uri="{FF2B5EF4-FFF2-40B4-BE49-F238E27FC236}">
                <a16:creationId xmlns:a16="http://schemas.microsoft.com/office/drawing/2014/main" id="{8D5EAC22-8D33-F052-2423-823B37F422F7}"/>
              </a:ext>
            </a:extLst>
          </p:cNvPr>
          <p:cNvSpPr/>
          <p:nvPr/>
        </p:nvSpPr>
        <p:spPr>
          <a:xfrm>
            <a:off x="5547361" y="2243702"/>
            <a:ext cx="2790644" cy="2814720"/>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8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78686"/>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Algorithms &amp; Architectures for </a:t>
            </a:r>
            <a:r>
              <a:rPr lang="en-US" dirty="0">
                <a:solidFill>
                  <a:srgbClr val="0000FF"/>
                </a:solidFill>
              </a:rPr>
              <a:t>AI/ML, Genomics, Medicine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Rectangle 4">
            <a:extLst>
              <a:ext uri="{FF2B5EF4-FFF2-40B4-BE49-F238E27FC236}">
                <a16:creationId xmlns:a16="http://schemas.microsoft.com/office/drawing/2014/main" id="{EAEC92DF-DF79-19D2-050E-6A4382C9E756}"/>
              </a:ext>
            </a:extLst>
          </p:cNvPr>
          <p:cNvSpPr/>
          <p:nvPr/>
        </p:nvSpPr>
        <p:spPr>
          <a:xfrm>
            <a:off x="241176" y="5373215"/>
            <a:ext cx="8598024" cy="98994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984518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Mapping Accuracy</a:t>
            </a:r>
          </a:p>
        </p:txBody>
      </p:sp>
      <p:pic>
        <p:nvPicPr>
          <p:cNvPr id="13" name="Picture 12" descr="A table of data with numbers and text&#10;&#10;Description automatically generated">
            <a:extLst>
              <a:ext uri="{FF2B5EF4-FFF2-40B4-BE49-F238E27FC236}">
                <a16:creationId xmlns:a16="http://schemas.microsoft.com/office/drawing/2014/main" id="{E5D7DC8F-DE45-DB8C-5419-3F46821E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26" y="1498379"/>
            <a:ext cx="3812400" cy="3240910"/>
          </a:xfrm>
          <a:prstGeom prst="rect">
            <a:avLst/>
          </a:prstGeom>
        </p:spPr>
      </p:pic>
      <p:pic>
        <p:nvPicPr>
          <p:cNvPr id="15" name="Picture 14" descr="A table with numbers and a few black text&#10;&#10;Description automatically generated">
            <a:extLst>
              <a:ext uri="{FF2B5EF4-FFF2-40B4-BE49-F238E27FC236}">
                <a16:creationId xmlns:a16="http://schemas.microsoft.com/office/drawing/2014/main" id="{DF27398B-2572-2E52-DAC5-C43041E78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476" y="1756940"/>
            <a:ext cx="3812400" cy="1608085"/>
          </a:xfrm>
          <a:prstGeom prst="rect">
            <a:avLst/>
          </a:prstGeom>
        </p:spPr>
      </p:pic>
      <p:pic>
        <p:nvPicPr>
          <p:cNvPr id="16" name="Picture 15" descr="A table of data with numbers and text&#10;&#10;Description automatically generated">
            <a:extLst>
              <a:ext uri="{FF2B5EF4-FFF2-40B4-BE49-F238E27FC236}">
                <a16:creationId xmlns:a16="http://schemas.microsoft.com/office/drawing/2014/main" id="{1E9FB37B-407A-92B9-52E6-2046C08620E0}"/>
              </a:ext>
            </a:extLst>
          </p:cNvPr>
          <p:cNvPicPr>
            <a:picLocks noChangeAspect="1"/>
          </p:cNvPicPr>
          <p:nvPr/>
        </p:nvPicPr>
        <p:blipFill rotWithShape="1">
          <a:blip r:embed="rId3">
            <a:extLst>
              <a:ext uri="{28A0092B-C50C-407E-A947-70E740481C1C}">
                <a14:useLocalDpi xmlns:a14="http://schemas.microsoft.com/office/drawing/2010/main" val="0"/>
              </a:ext>
            </a:extLst>
          </a:blip>
          <a:srcRect b="92022"/>
          <a:stretch/>
        </p:blipFill>
        <p:spPr>
          <a:xfrm>
            <a:off x="4942476" y="1498379"/>
            <a:ext cx="3812400" cy="258561"/>
          </a:xfrm>
          <a:prstGeom prst="rect">
            <a:avLst/>
          </a:prstGeom>
        </p:spPr>
      </p:pic>
      <p:sp>
        <p:nvSpPr>
          <p:cNvPr id="11" name="Rectangle 10">
            <a:extLst>
              <a:ext uri="{FF2B5EF4-FFF2-40B4-BE49-F238E27FC236}">
                <a16:creationId xmlns:a16="http://schemas.microsoft.com/office/drawing/2014/main" id="{804696BC-BF5C-2518-C326-FF5659D4CB77}"/>
              </a:ext>
            </a:extLst>
          </p:cNvPr>
          <p:cNvSpPr/>
          <p:nvPr/>
        </p:nvSpPr>
        <p:spPr>
          <a:xfrm>
            <a:off x="8131629" y="1981323"/>
            <a:ext cx="623244" cy="553428"/>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A0CCC95-2E98-7F23-3E3F-F88FD5726E05}"/>
                  </a:ext>
                </a:extLst>
              </p:cNvPr>
              <p:cNvSpPr/>
              <p:nvPr/>
            </p:nvSpPr>
            <p:spPr>
              <a:xfrm>
                <a:off x="-29308" y="5047639"/>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RawHash provides the </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best accuracy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all metrics, resulting in</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1.14</a:t>
                </a:r>
                <a14:m>
                  <m:oMath xmlns:m="http://schemas.openxmlformats.org/officeDocument/2006/math">
                    <m:r>
                      <a:rPr kumimoji="0" lang="en-GB" sz="22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- 2.13</a:t>
                </a:r>
                <a14:m>
                  <m:oMath xmlns:m="http://schemas.openxmlformats.org/officeDocument/2006/math">
                    <m:r>
                      <a:rPr kumimoji="0" lang="en-GB" sz="22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improvement in </a:t>
                </a:r>
                <a14:m>
                  <m:oMath xmlns:m="http://schemas.openxmlformats.org/officeDocument/2006/math">
                    <m:sSub>
                      <m:sSubPr>
                        <m:ctrlPr>
                          <a:rPr kumimoji="0" lang="en-GB" sz="22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ctrlPr>
                      </m:sSubPr>
                      <m:e>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𝐹</m:t>
                        </m:r>
                      </m:e>
                      <m:sub>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1</m:t>
                        </m:r>
                      </m:sub>
                    </m:sSub>
                  </m:oMath>
                </a14:m>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score</a:t>
                </a:r>
              </a:p>
            </p:txBody>
          </p:sp>
        </mc:Choice>
        <mc:Fallback xmlns="">
          <p:sp>
            <p:nvSpPr>
              <p:cNvPr id="17" name="Rectangle 16">
                <a:extLst>
                  <a:ext uri="{FF2B5EF4-FFF2-40B4-BE49-F238E27FC236}">
                    <a16:creationId xmlns:a16="http://schemas.microsoft.com/office/drawing/2014/main" id="{FA0CCC95-2E98-7F23-3E3F-F88FD5726E05}"/>
                  </a:ext>
                </a:extLst>
              </p:cNvPr>
              <p:cNvSpPr>
                <a:spLocks noRot="1" noChangeAspect="1" noMove="1" noResize="1" noEditPoints="1" noAdjustHandles="1" noChangeArrowheads="1" noChangeShapeType="1" noTextEdit="1"/>
              </p:cNvSpPr>
              <p:nvPr/>
            </p:nvSpPr>
            <p:spPr>
              <a:xfrm>
                <a:off x="-29308" y="5047639"/>
                <a:ext cx="9202616" cy="1000101"/>
              </a:xfrm>
              <a:prstGeom prst="rect">
                <a:avLst/>
              </a:prstGeom>
              <a:blipFill>
                <a:blip r:embed="rId5"/>
                <a:stretch>
                  <a:fillRect b="-7407"/>
                </a:stretch>
              </a:blipFill>
              <a:ln>
                <a:solidFill>
                  <a:schemeClr val="accent6"/>
                </a:solidFill>
              </a:ln>
            </p:spPr>
            <p:txBody>
              <a:bodyPr/>
              <a:lstStyle/>
              <a:p>
                <a:r>
                  <a:rPr lang="en-US">
                    <a:noFill/>
                  </a:rPr>
                  <a:t> </a:t>
                </a:r>
              </a:p>
            </p:txBody>
          </p:sp>
        </mc:Fallback>
      </mc:AlternateContent>
      <p:sp>
        <p:nvSpPr>
          <p:cNvPr id="18" name="Content Placeholder 2">
            <a:extLst>
              <a:ext uri="{FF2B5EF4-FFF2-40B4-BE49-F238E27FC236}">
                <a16:creationId xmlns:a16="http://schemas.microsoft.com/office/drawing/2014/main" id="{78F8174B-B4E1-92CD-3382-9DCD86371351}"/>
              </a:ext>
            </a:extLst>
          </p:cNvPr>
          <p:cNvSpPr>
            <a:spLocks noGrp="1"/>
          </p:cNvSpPr>
          <p:nvPr>
            <p:ph idx="1"/>
          </p:nvPr>
        </p:nvSpPr>
        <p:spPr>
          <a:xfrm>
            <a:off x="189560" y="934127"/>
            <a:ext cx="8798061" cy="489724"/>
          </a:xfrm>
        </p:spPr>
        <p:txBody>
          <a:bodyPr/>
          <a:lstStyle/>
          <a:p>
            <a:pPr>
              <a:spcAft>
                <a:spcPts val="500"/>
              </a:spcAft>
            </a:pPr>
            <a:r>
              <a:rPr lang="en-GB" sz="2200" dirty="0">
                <a:latin typeface="Tahoma" panose="020B0604030504040204" pitchFamily="34" charset="0"/>
                <a:ea typeface="Tahoma" panose="020B0604030504040204" pitchFamily="34" charset="0"/>
                <a:cs typeface="Tahoma" panose="020B0604030504040204" pitchFamily="34" charset="0"/>
              </a:rPr>
              <a:t>Read mapping accuracy of each tool and each use case</a:t>
            </a: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FBB9E3F-957E-0A13-BAF2-FB8B82A9AA4F}"/>
              </a:ext>
            </a:extLst>
          </p:cNvPr>
          <p:cNvSpPr/>
          <p:nvPr/>
        </p:nvSpPr>
        <p:spPr>
          <a:xfrm>
            <a:off x="3550128" y="2007553"/>
            <a:ext cx="782507" cy="2176488"/>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F623D1E-88FF-B2C7-B431-1F45318B7800}"/>
              </a:ext>
            </a:extLst>
          </p:cNvPr>
          <p:cNvSpPr/>
          <p:nvPr/>
        </p:nvSpPr>
        <p:spPr>
          <a:xfrm>
            <a:off x="8112678" y="2795483"/>
            <a:ext cx="642196" cy="56954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A2C5016-0C2E-B339-2D7A-C6A4993AB2F0}"/>
              </a:ext>
            </a:extLst>
          </p:cNvPr>
          <p:cNvSpPr/>
          <p:nvPr/>
        </p:nvSpPr>
        <p:spPr>
          <a:xfrm>
            <a:off x="3550128" y="4184951"/>
            <a:ext cx="782507" cy="553428"/>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4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0"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3800" dirty="0">
                <a:latin typeface="Garamond" panose="02020404030301010803" pitchFamily="18" charset="0"/>
              </a:rPr>
              <a:t>Relative Abundance Estimation Accuracy</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8"/>
            <a:ext cx="8798061" cy="1191556"/>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Estimating the ratio of genomes in a sample in real-time</a:t>
            </a:r>
          </a:p>
          <a:p>
            <a:pPr lvl="1">
              <a:spcAft>
                <a:spcPts val="500"/>
              </a:spcAft>
            </a:pPr>
            <a:r>
              <a:rPr lang="en-GB" sz="2000" b="1" dirty="0">
                <a:latin typeface="Tahoma" panose="020B0604030504040204" pitchFamily="34" charset="0"/>
                <a:ea typeface="Tahoma" panose="020B0604030504040204" pitchFamily="34" charset="0"/>
                <a:cs typeface="Tahoma" panose="020B0604030504040204" pitchFamily="34" charset="0"/>
              </a:rPr>
              <a:t>Distance:</a:t>
            </a:r>
            <a:r>
              <a:rPr lang="en-GB" sz="2000" dirty="0">
                <a:latin typeface="Tahoma" panose="020B0604030504040204" pitchFamily="34" charset="0"/>
                <a:ea typeface="Tahoma" panose="020B0604030504040204" pitchFamily="34" charset="0"/>
                <a:cs typeface="Tahoma" panose="020B0604030504040204" pitchFamily="34" charset="0"/>
              </a:rPr>
              <a:t> Euclidean distance compared to the ground truth distance</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The dataset includes a large reference genome</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table of numbers and symbols&#10;&#10;Description automatically generated">
            <a:extLst>
              <a:ext uri="{FF2B5EF4-FFF2-40B4-BE49-F238E27FC236}">
                <a16:creationId xmlns:a16="http://schemas.microsoft.com/office/drawing/2014/main" id="{C0BC4D29-7C62-D114-8980-D3A2D48B7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22" y="2461963"/>
            <a:ext cx="7337757" cy="2162480"/>
          </a:xfrm>
          <a:prstGeom prst="rect">
            <a:avLst/>
          </a:prstGeom>
        </p:spPr>
      </p:pic>
      <p:sp>
        <p:nvSpPr>
          <p:cNvPr id="10" name="Rectangle 9">
            <a:extLst>
              <a:ext uri="{FF2B5EF4-FFF2-40B4-BE49-F238E27FC236}">
                <a16:creationId xmlns:a16="http://schemas.microsoft.com/office/drawing/2014/main" id="{59C1E613-9D85-5C9A-5708-D725DABB972F}"/>
              </a:ext>
            </a:extLst>
          </p:cNvPr>
          <p:cNvSpPr/>
          <p:nvPr/>
        </p:nvSpPr>
        <p:spPr>
          <a:xfrm>
            <a:off x="-29308" y="496072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 provides the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best relative abundance estimation</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closest to the ground truth estimation</a:t>
            </a:r>
            <a:endPar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24F3A83F-6EA3-C76F-B044-747C2E52D1F4}"/>
              </a:ext>
            </a:extLst>
          </p:cNvPr>
          <p:cNvSpPr/>
          <p:nvPr/>
        </p:nvSpPr>
        <p:spPr>
          <a:xfrm>
            <a:off x="7480663" y="4246063"/>
            <a:ext cx="840377" cy="348495"/>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58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Real Implementation of Sequence Until</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1910674"/>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Running </a:t>
            </a:r>
            <a:r>
              <a:rPr lang="en-GB" sz="2400" dirty="0" err="1">
                <a:latin typeface="Tahoma" panose="020B0604030504040204" pitchFamily="34" charset="0"/>
                <a:ea typeface="Tahoma" panose="020B0604030504040204" pitchFamily="34" charset="0"/>
                <a:cs typeface="Tahoma" panose="020B0604030504040204" pitchFamily="34" charset="0"/>
              </a:rPr>
              <a:t>RawHash</a:t>
            </a:r>
            <a:r>
              <a:rPr lang="en-GB" sz="2400" dirty="0">
                <a:latin typeface="Tahoma" panose="020B0604030504040204" pitchFamily="34" charset="0"/>
                <a:ea typeface="Tahoma" panose="020B0604030504040204" pitchFamily="34" charset="0"/>
                <a:cs typeface="Tahoma" panose="020B0604030504040204" pitchFamily="34" charset="0"/>
              </a:rPr>
              <a:t> by using</a:t>
            </a:r>
          </a:p>
          <a:p>
            <a:pPr lvl="1">
              <a:spcAft>
                <a:spcPts val="500"/>
              </a:spcAft>
            </a:pPr>
            <a:r>
              <a:rPr lang="en-GB" sz="2000" b="1" dirty="0" err="1">
                <a:latin typeface="Tahoma" panose="020B0604030504040204" pitchFamily="34" charset="0"/>
                <a:ea typeface="Tahoma" panose="020B0604030504040204" pitchFamily="34" charset="0"/>
                <a:cs typeface="Tahoma" panose="020B0604030504040204" pitchFamily="34" charset="0"/>
              </a:rPr>
              <a:t>RawHash</a:t>
            </a:r>
            <a:r>
              <a:rPr lang="en-GB" sz="2000" b="1" dirty="0">
                <a:latin typeface="Tahoma" panose="020B0604030504040204" pitchFamily="34" charset="0"/>
                <a:ea typeface="Tahoma" panose="020B0604030504040204" pitchFamily="34" charset="0"/>
                <a:cs typeface="Tahoma" panose="020B0604030504040204" pitchFamily="34" charset="0"/>
              </a:rPr>
              <a:t> (100%):</a:t>
            </a:r>
            <a:r>
              <a:rPr lang="en-GB" sz="2000" dirty="0">
                <a:latin typeface="Tahoma" panose="020B0604030504040204" pitchFamily="34" charset="0"/>
                <a:ea typeface="Tahoma" panose="020B0604030504040204" pitchFamily="34" charset="0"/>
                <a:cs typeface="Tahoma" panose="020B0604030504040204" pitchFamily="34" charset="0"/>
              </a:rPr>
              <a:t> The entire sample </a:t>
            </a:r>
            <a:r>
              <a:rPr lang="en-GB" sz="2000" b="1" dirty="0">
                <a:latin typeface="Tahoma" panose="020B0604030504040204" pitchFamily="34" charset="0"/>
                <a:ea typeface="Tahoma" panose="020B0604030504040204" pitchFamily="34" charset="0"/>
                <a:cs typeface="Tahoma" panose="020B0604030504040204" pitchFamily="34" charset="0"/>
              </a:rPr>
              <a:t>without Sequence Until</a:t>
            </a:r>
          </a:p>
          <a:p>
            <a:pPr lvl="1">
              <a:spcAft>
                <a:spcPts val="500"/>
              </a:spcAft>
            </a:pPr>
            <a:r>
              <a:rPr lang="en-GB" sz="2000" b="1" dirty="0">
                <a:latin typeface="Tahoma" panose="020B0604030504040204" pitchFamily="34" charset="0"/>
                <a:ea typeface="Tahoma" panose="020B0604030504040204" pitchFamily="34" charset="0"/>
                <a:cs typeface="Tahoma" panose="020B0604030504040204" pitchFamily="34" charset="0"/>
              </a:rPr>
              <a:t>RawHash (7%):</a:t>
            </a:r>
            <a:r>
              <a:rPr lang="en-GB" sz="2000" dirty="0">
                <a:latin typeface="Tahoma" panose="020B0604030504040204" pitchFamily="34" charset="0"/>
                <a:ea typeface="Tahoma" panose="020B0604030504040204" pitchFamily="34" charset="0"/>
                <a:cs typeface="Tahoma" panose="020B0604030504040204" pitchFamily="34" charset="0"/>
              </a:rPr>
              <a:t> RawHash </a:t>
            </a:r>
            <a:r>
              <a:rPr lang="en-GB" sz="2000" b="1" dirty="0">
                <a:latin typeface="Tahoma" panose="020B0604030504040204" pitchFamily="34" charset="0"/>
                <a:ea typeface="Tahoma" panose="020B0604030504040204" pitchFamily="34" charset="0"/>
                <a:cs typeface="Tahoma" panose="020B0604030504040204" pitchFamily="34" charset="0"/>
              </a:rPr>
              <a:t>with Sequence Until</a:t>
            </a:r>
            <a:r>
              <a:rPr lang="en-GB" sz="2000" dirty="0">
                <a:latin typeface="Tahoma" panose="020B0604030504040204" pitchFamily="34" charset="0"/>
                <a:ea typeface="Tahoma" panose="020B0604030504040204" pitchFamily="34" charset="0"/>
                <a:cs typeface="Tahoma" panose="020B0604030504040204" pitchFamily="34" charset="0"/>
              </a:rPr>
              <a:t> where Sequence Until dynamically stops the entire sequencing after sequencing </a:t>
            </a:r>
            <a:r>
              <a:rPr lang="en-GB" sz="2000" b="1" dirty="0">
                <a:latin typeface="Tahoma" panose="020B0604030504040204" pitchFamily="34" charset="0"/>
                <a:ea typeface="Tahoma" panose="020B0604030504040204" pitchFamily="34" charset="0"/>
                <a:cs typeface="Tahoma" panose="020B0604030504040204" pitchFamily="34" charset="0"/>
              </a:rPr>
              <a:t>7% of the sample</a:t>
            </a:r>
          </a:p>
        </p:txBody>
      </p:sp>
      <p:pic>
        <p:nvPicPr>
          <p:cNvPr id="9" name="Picture 8" descr="A table with numbers and text&#10;&#10;Description automatically generated">
            <a:extLst>
              <a:ext uri="{FF2B5EF4-FFF2-40B4-BE49-F238E27FC236}">
                <a16:creationId xmlns:a16="http://schemas.microsoft.com/office/drawing/2014/main" id="{4A912222-5D16-798E-0F0B-236A1FE47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844801"/>
            <a:ext cx="7772400" cy="1664208"/>
          </a:xfrm>
          <a:prstGeom prst="rect">
            <a:avLst/>
          </a:prstGeom>
        </p:spPr>
      </p:pic>
      <p:sp>
        <p:nvSpPr>
          <p:cNvPr id="13" name="Rectangle 12">
            <a:extLst>
              <a:ext uri="{FF2B5EF4-FFF2-40B4-BE49-F238E27FC236}">
                <a16:creationId xmlns:a16="http://schemas.microsoft.com/office/drawing/2014/main" id="{0C6A966F-9020-DDE5-B0B5-0C501F05463A}"/>
              </a:ext>
            </a:extLst>
          </p:cNvPr>
          <p:cNvSpPr/>
          <p:nvPr/>
        </p:nvSpPr>
        <p:spPr>
          <a:xfrm>
            <a:off x="1979862" y="4162049"/>
            <a:ext cx="471391"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0286420-0F6D-7779-B10A-3B6F8CD478D0}"/>
              </a:ext>
            </a:extLst>
          </p:cNvPr>
          <p:cNvSpPr/>
          <p:nvPr/>
        </p:nvSpPr>
        <p:spPr>
          <a:xfrm>
            <a:off x="7827147" y="3915456"/>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B19CF7D-A751-63DD-0E79-C90372DA8464}"/>
              </a:ext>
            </a:extLst>
          </p:cNvPr>
          <p:cNvSpPr/>
          <p:nvPr/>
        </p:nvSpPr>
        <p:spPr>
          <a:xfrm>
            <a:off x="-29308" y="492377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 enables sequencing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only 7% (~1/15)</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the entire sample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high accuracy</a:t>
            </a:r>
          </a:p>
        </p:txBody>
      </p:sp>
    </p:spTree>
    <p:extLst>
      <p:ext uri="{BB962C8B-B14F-4D97-AF65-F5344CB8AC3E}">
        <p14:creationId xmlns:p14="http://schemas.microsoft.com/office/powerpoint/2010/main" val="1950350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Simulating Sequence Until</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6"/>
            <a:ext cx="8798061" cy="3058754"/>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Real relative abundance results using the entire set of reads</a:t>
            </a: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spcAft>
                <a:spcPts val="500"/>
              </a:spcAft>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Simulating the benefits of Sequence Until by</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Using </a:t>
            </a:r>
            <a:r>
              <a:rPr lang="en-GB" sz="2000" b="1" dirty="0">
                <a:latin typeface="Tahoma" panose="020B0604030504040204" pitchFamily="34" charset="0"/>
                <a:ea typeface="Tahoma" panose="020B0604030504040204" pitchFamily="34" charset="0"/>
                <a:cs typeface="Tahoma" panose="020B0604030504040204" pitchFamily="34" charset="0"/>
              </a:rPr>
              <a:t>a random portion</a:t>
            </a:r>
            <a:r>
              <a:rPr lang="en-GB" sz="2000" dirty="0">
                <a:latin typeface="Tahoma" panose="020B0604030504040204" pitchFamily="34" charset="0"/>
                <a:ea typeface="Tahoma" panose="020B0604030504040204" pitchFamily="34" charset="0"/>
                <a:cs typeface="Tahoma" panose="020B0604030504040204" pitchFamily="34" charset="0"/>
              </a:rPr>
              <a:t> (25%, 10%, 1%, …) of the sample</a:t>
            </a:r>
          </a:p>
        </p:txBody>
      </p:sp>
      <p:pic>
        <p:nvPicPr>
          <p:cNvPr id="4" name="Picture 3" descr="A table of numbers and symbols&#10;&#10;Description automatically generated">
            <a:extLst>
              <a:ext uri="{FF2B5EF4-FFF2-40B4-BE49-F238E27FC236}">
                <a16:creationId xmlns:a16="http://schemas.microsoft.com/office/drawing/2014/main" id="{03E916F2-6126-3F95-A817-E5D23F7A8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521" y="1429140"/>
            <a:ext cx="5016137" cy="1478285"/>
          </a:xfrm>
          <a:prstGeom prst="rect">
            <a:avLst/>
          </a:prstGeom>
        </p:spPr>
      </p:pic>
      <p:sp>
        <p:nvSpPr>
          <p:cNvPr id="7" name="Rectangle 6">
            <a:extLst>
              <a:ext uri="{FF2B5EF4-FFF2-40B4-BE49-F238E27FC236}">
                <a16:creationId xmlns:a16="http://schemas.microsoft.com/office/drawing/2014/main" id="{A1C0ADB4-D077-56DB-3E8E-C417F450FC6B}"/>
              </a:ext>
            </a:extLst>
          </p:cNvPr>
          <p:cNvSpPr/>
          <p:nvPr/>
        </p:nvSpPr>
        <p:spPr>
          <a:xfrm>
            <a:off x="6512106" y="2621075"/>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D2D884-027D-F18D-8C4F-D1B8EE9BCE2D}"/>
              </a:ext>
            </a:extLst>
          </p:cNvPr>
          <p:cNvSpPr/>
          <p:nvPr/>
        </p:nvSpPr>
        <p:spPr>
          <a:xfrm>
            <a:off x="6512106" y="2157853"/>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table of numbers and symbols&#10;&#10;Description automatically generated">
            <a:extLst>
              <a:ext uri="{FF2B5EF4-FFF2-40B4-BE49-F238E27FC236}">
                <a16:creationId xmlns:a16="http://schemas.microsoft.com/office/drawing/2014/main" id="{939971D4-A42D-B7E0-F225-79359F990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521" y="3923037"/>
            <a:ext cx="5016137" cy="2534624"/>
          </a:xfrm>
          <a:prstGeom prst="rect">
            <a:avLst/>
          </a:prstGeom>
        </p:spPr>
      </p:pic>
      <p:sp>
        <p:nvSpPr>
          <p:cNvPr id="6" name="Rectangle 5">
            <a:extLst>
              <a:ext uri="{FF2B5EF4-FFF2-40B4-BE49-F238E27FC236}">
                <a16:creationId xmlns:a16="http://schemas.microsoft.com/office/drawing/2014/main" id="{EFFB5750-6E37-68F7-C303-EE9B3E9533DF}"/>
              </a:ext>
            </a:extLst>
          </p:cNvPr>
          <p:cNvSpPr/>
          <p:nvPr/>
        </p:nvSpPr>
        <p:spPr>
          <a:xfrm>
            <a:off x="6558369" y="4597469"/>
            <a:ext cx="670809" cy="1860191"/>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831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Simulating Sequence Until</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6"/>
            <a:ext cx="8798061" cy="3058754"/>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Real relative abundance results using the entire set of reads</a:t>
            </a: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spcAft>
                <a:spcPts val="500"/>
              </a:spcAft>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Simulating the benefits of Sequence Until by</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Using </a:t>
            </a:r>
            <a:r>
              <a:rPr lang="en-GB" sz="2000" b="1" dirty="0">
                <a:latin typeface="Tahoma" panose="020B0604030504040204" pitchFamily="34" charset="0"/>
                <a:ea typeface="Tahoma" panose="020B0604030504040204" pitchFamily="34" charset="0"/>
                <a:cs typeface="Tahoma" panose="020B0604030504040204" pitchFamily="34" charset="0"/>
              </a:rPr>
              <a:t>a random portion</a:t>
            </a:r>
            <a:r>
              <a:rPr lang="en-GB" sz="2000" dirty="0">
                <a:latin typeface="Tahoma" panose="020B0604030504040204" pitchFamily="34" charset="0"/>
                <a:ea typeface="Tahoma" panose="020B0604030504040204" pitchFamily="34" charset="0"/>
                <a:cs typeface="Tahoma" panose="020B0604030504040204" pitchFamily="34" charset="0"/>
              </a:rPr>
              <a:t> (25%, 10%, 1%, …) of the sample</a:t>
            </a:r>
          </a:p>
        </p:txBody>
      </p:sp>
      <p:pic>
        <p:nvPicPr>
          <p:cNvPr id="4" name="Picture 3" descr="A table of numbers and symbols&#10;&#10;Description automatically generated">
            <a:extLst>
              <a:ext uri="{FF2B5EF4-FFF2-40B4-BE49-F238E27FC236}">
                <a16:creationId xmlns:a16="http://schemas.microsoft.com/office/drawing/2014/main" id="{03E916F2-6126-3F95-A817-E5D23F7A8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521" y="1429140"/>
            <a:ext cx="5016137" cy="1478285"/>
          </a:xfrm>
          <a:prstGeom prst="rect">
            <a:avLst/>
          </a:prstGeom>
        </p:spPr>
      </p:pic>
      <p:sp>
        <p:nvSpPr>
          <p:cNvPr id="7" name="Rectangle 6">
            <a:extLst>
              <a:ext uri="{FF2B5EF4-FFF2-40B4-BE49-F238E27FC236}">
                <a16:creationId xmlns:a16="http://schemas.microsoft.com/office/drawing/2014/main" id="{A1C0ADB4-D077-56DB-3E8E-C417F450FC6B}"/>
              </a:ext>
            </a:extLst>
          </p:cNvPr>
          <p:cNvSpPr/>
          <p:nvPr/>
        </p:nvSpPr>
        <p:spPr>
          <a:xfrm>
            <a:off x="6512106" y="2621075"/>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D2D884-027D-F18D-8C4F-D1B8EE9BCE2D}"/>
              </a:ext>
            </a:extLst>
          </p:cNvPr>
          <p:cNvSpPr/>
          <p:nvPr/>
        </p:nvSpPr>
        <p:spPr>
          <a:xfrm>
            <a:off x="6512106" y="2157853"/>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table of numbers and symbols&#10;&#10;Description automatically generated">
            <a:extLst>
              <a:ext uri="{FF2B5EF4-FFF2-40B4-BE49-F238E27FC236}">
                <a16:creationId xmlns:a16="http://schemas.microsoft.com/office/drawing/2014/main" id="{939971D4-A42D-B7E0-F225-79359F990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521" y="3923037"/>
            <a:ext cx="5016137" cy="2534624"/>
          </a:xfrm>
          <a:prstGeom prst="rect">
            <a:avLst/>
          </a:prstGeom>
        </p:spPr>
      </p:pic>
      <p:sp>
        <p:nvSpPr>
          <p:cNvPr id="6" name="Rectangle 5">
            <a:extLst>
              <a:ext uri="{FF2B5EF4-FFF2-40B4-BE49-F238E27FC236}">
                <a16:creationId xmlns:a16="http://schemas.microsoft.com/office/drawing/2014/main" id="{EFFB5750-6E37-68F7-C303-EE9B3E9533DF}"/>
              </a:ext>
            </a:extLst>
          </p:cNvPr>
          <p:cNvSpPr/>
          <p:nvPr/>
        </p:nvSpPr>
        <p:spPr>
          <a:xfrm>
            <a:off x="6558369" y="4597469"/>
            <a:ext cx="670809" cy="1860191"/>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8FB1431-80E7-0C78-119A-5965DA4E8AEC}"/>
                  </a:ext>
                </a:extLst>
              </p:cNvPr>
              <p:cNvSpPr/>
              <p:nvPr/>
            </p:nvSpPr>
            <p:spPr>
              <a:xfrm>
                <a:off x="-29308" y="2610443"/>
                <a:ext cx="9202616" cy="1637114"/>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UNCALLED and RawHash</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benefit from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significantly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by up to 100</a:t>
                </a:r>
                <a14:m>
                  <m:oMath xmlns:m="http://schemas.openxmlformats.org/officeDocument/2006/math">
                    <m:r>
                      <a:rPr kumimoji="0" lang="en-GB" sz="24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reductions in </a:t>
                </a:r>
                <a:b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time and costs</a:t>
                </a:r>
                <a:endPar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ectangle 2">
                <a:extLst>
                  <a:ext uri="{FF2B5EF4-FFF2-40B4-BE49-F238E27FC236}">
                    <a16:creationId xmlns:a16="http://schemas.microsoft.com/office/drawing/2014/main" id="{08FB1431-80E7-0C78-119A-5965DA4E8AEC}"/>
                  </a:ext>
                </a:extLst>
              </p:cNvPr>
              <p:cNvSpPr>
                <a:spLocks noRot="1" noChangeAspect="1" noMove="1" noResize="1" noEditPoints="1" noAdjustHandles="1" noChangeArrowheads="1" noChangeShapeType="1" noTextEdit="1"/>
              </p:cNvSpPr>
              <p:nvPr/>
            </p:nvSpPr>
            <p:spPr>
              <a:xfrm>
                <a:off x="-29308" y="2610443"/>
                <a:ext cx="9202616" cy="1637114"/>
              </a:xfrm>
              <a:prstGeom prst="rect">
                <a:avLst/>
              </a:prstGeom>
              <a:blipFill>
                <a:blip r:embed="rId5"/>
                <a:stretch>
                  <a:fillRect b="-5303"/>
                </a:stretch>
              </a:blipFill>
              <a:ln>
                <a:solidFill>
                  <a:schemeClr val="accent6"/>
                </a:solidFill>
              </a:ln>
            </p:spPr>
            <p:txBody>
              <a:bodyPr/>
              <a:lstStyle/>
              <a:p>
                <a:r>
                  <a:rPr lang="en-US">
                    <a:noFill/>
                  </a:rPr>
                  <a:t> </a:t>
                </a:r>
              </a:p>
            </p:txBody>
          </p:sp>
        </mc:Fallback>
      </mc:AlternateContent>
    </p:spTree>
    <p:extLst>
      <p:ext uri="{BB962C8B-B14F-4D97-AF65-F5344CB8AC3E}">
        <p14:creationId xmlns:p14="http://schemas.microsoft.com/office/powerpoint/2010/main" val="2155885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More in the Paper</a:t>
            </a:r>
          </a:p>
        </p:txBody>
      </p:sp>
      <p:sp>
        <p:nvSpPr>
          <p:cNvPr id="10" name="Content Placeholder 2">
            <a:extLst>
              <a:ext uri="{FF2B5EF4-FFF2-40B4-BE49-F238E27FC236}">
                <a16:creationId xmlns:a16="http://schemas.microsoft.com/office/drawing/2014/main" id="{5D11CBEF-12F6-3A92-F58A-35FA008AC98A}"/>
              </a:ext>
            </a:extLst>
          </p:cNvPr>
          <p:cNvSpPr>
            <a:spLocks noGrp="1"/>
          </p:cNvSpPr>
          <p:nvPr>
            <p:ph idx="1"/>
          </p:nvPr>
        </p:nvSpPr>
        <p:spPr>
          <a:xfrm>
            <a:off x="189560" y="934126"/>
            <a:ext cx="8798061" cy="5466674"/>
          </a:xfrm>
        </p:spPr>
        <p:txBody>
          <a:bodyPr/>
          <a:lstStyle/>
          <a:p>
            <a:pPr>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More Results</a:t>
            </a: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Mapping time</a:t>
            </a:r>
            <a:r>
              <a:rPr lang="en-GB" dirty="0">
                <a:latin typeface="Tahoma" panose="020B0604030504040204" pitchFamily="34" charset="0"/>
                <a:ea typeface="Tahoma" panose="020B0604030504040204" pitchFamily="34" charset="0"/>
                <a:cs typeface="Tahoma" panose="020B0604030504040204" pitchFamily="34" charset="0"/>
              </a:rPr>
              <a:t> per read</a:t>
            </a:r>
            <a:endParaRPr lang="en-GB" sz="2800" dirty="0">
              <a:latin typeface="Tahoma" panose="020B0604030504040204" pitchFamily="34" charset="0"/>
              <a:ea typeface="Tahoma" panose="020B0604030504040204" pitchFamily="34" charset="0"/>
              <a:cs typeface="Tahoma" panose="020B0604030504040204" pitchFamily="34" charset="0"/>
            </a:endParaRPr>
          </a:p>
          <a:p>
            <a:pPr lvl="1">
              <a:spcAft>
                <a:spcPts val="500"/>
              </a:spcAft>
            </a:pPr>
            <a:r>
              <a:rPr lang="en-GB" dirty="0">
                <a:latin typeface="Tahoma" panose="020B0604030504040204" pitchFamily="34" charset="0"/>
                <a:ea typeface="Tahoma" panose="020B0604030504040204" pitchFamily="34" charset="0"/>
                <a:cs typeface="Tahoma" panose="020B0604030504040204" pitchFamily="34" charset="0"/>
              </a:rPr>
              <a:t>Overall </a:t>
            </a:r>
            <a:r>
              <a:rPr lang="en-GB" b="1" dirty="0">
                <a:latin typeface="Tahoma" panose="020B0604030504040204" pitchFamily="34" charset="0"/>
                <a:ea typeface="Tahoma" panose="020B0604030504040204" pitchFamily="34" charset="0"/>
                <a:cs typeface="Tahoma" panose="020B0604030504040204" pitchFamily="34" charset="0"/>
              </a:rPr>
              <a:t>computational resources</a:t>
            </a:r>
            <a:r>
              <a:rPr lang="en-GB" dirty="0">
                <a:latin typeface="Tahoma" panose="020B0604030504040204" pitchFamily="34" charset="0"/>
                <a:ea typeface="Tahoma" panose="020B0604030504040204" pitchFamily="34" charset="0"/>
                <a:cs typeface="Tahoma" panose="020B0604030504040204" pitchFamily="34" charset="0"/>
              </a:rPr>
              <a:t> required by each tool</a:t>
            </a:r>
          </a:p>
          <a:p>
            <a:pPr lvl="2">
              <a:spcAft>
                <a:spcPts val="500"/>
              </a:spcAft>
            </a:pPr>
            <a:r>
              <a:rPr lang="en-GB" dirty="0">
                <a:latin typeface="Tahoma" panose="020B0604030504040204" pitchFamily="34" charset="0"/>
                <a:ea typeface="Tahoma" panose="020B0604030504040204" pitchFamily="34" charset="0"/>
                <a:cs typeface="Tahoma" panose="020B0604030504040204" pitchFamily="34" charset="0"/>
              </a:rPr>
              <a:t>Peak memory usage, CPU time and real time in the indexing and mapping steps</a:t>
            </a: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Performance breakdown</a:t>
            </a:r>
            <a:r>
              <a:rPr lang="en-GB" dirty="0">
                <a:latin typeface="Tahoma" panose="020B0604030504040204" pitchFamily="34" charset="0"/>
                <a:ea typeface="Tahoma" panose="020B0604030504040204" pitchFamily="34" charset="0"/>
                <a:cs typeface="Tahoma" panose="020B0604030504040204" pitchFamily="34" charset="0"/>
              </a:rPr>
              <a:t> of the steps in RawHash</a:t>
            </a:r>
          </a:p>
          <a:p>
            <a:pPr lvl="1">
              <a:spcAft>
                <a:spcPts val="500"/>
              </a:spcAft>
            </a:pPr>
            <a:endParaRPr lang="en-GB"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Details of all mechanisms and configurations</a:t>
            </a:r>
          </a:p>
          <a:p>
            <a:pPr lvl="1">
              <a:spcAft>
                <a:spcPts val="500"/>
              </a:spcAft>
            </a:pPr>
            <a:r>
              <a:rPr lang="en-GB" dirty="0">
                <a:latin typeface="Tahoma" panose="020B0604030504040204" pitchFamily="34" charset="0"/>
                <a:ea typeface="Tahoma" panose="020B0604030504040204" pitchFamily="34" charset="0"/>
                <a:cs typeface="Tahoma" panose="020B0604030504040204" pitchFamily="34" charset="0"/>
              </a:rPr>
              <a:t>Details of the </a:t>
            </a:r>
            <a:r>
              <a:rPr lang="en-GB" b="1" dirty="0">
                <a:latin typeface="Tahoma" panose="020B0604030504040204" pitchFamily="34" charset="0"/>
                <a:ea typeface="Tahoma" panose="020B0604030504040204" pitchFamily="34" charset="0"/>
                <a:cs typeface="Tahoma" panose="020B0604030504040204" pitchFamily="34" charset="0"/>
              </a:rPr>
              <a:t>quantization</a:t>
            </a:r>
            <a:r>
              <a:rPr lang="en-GB" dirty="0">
                <a:latin typeface="Tahoma" panose="020B0604030504040204" pitchFamily="34" charset="0"/>
                <a:ea typeface="Tahoma" panose="020B0604030504040204" pitchFamily="34" charset="0"/>
                <a:cs typeface="Tahoma" panose="020B0604030504040204" pitchFamily="34" charset="0"/>
              </a:rPr>
              <a:t> and </a:t>
            </a:r>
            <a:r>
              <a:rPr lang="en-GB" b="1" dirty="0">
                <a:latin typeface="Tahoma" panose="020B0604030504040204" pitchFamily="34" charset="0"/>
                <a:ea typeface="Tahoma" panose="020B0604030504040204" pitchFamily="34" charset="0"/>
                <a:cs typeface="Tahoma" panose="020B0604030504040204" pitchFamily="34" charset="0"/>
              </a:rPr>
              <a:t>hashing</a:t>
            </a:r>
            <a:r>
              <a:rPr lang="en-GB" dirty="0">
                <a:latin typeface="Tahoma" panose="020B0604030504040204" pitchFamily="34" charset="0"/>
                <a:ea typeface="Tahoma" panose="020B0604030504040204" pitchFamily="34" charset="0"/>
                <a:cs typeface="Tahoma" panose="020B0604030504040204" pitchFamily="34" charset="0"/>
              </a:rPr>
              <a:t> mechanism</a:t>
            </a:r>
          </a:p>
          <a:p>
            <a:pPr lvl="1">
              <a:spcAft>
                <a:spcPts val="500"/>
              </a:spcAft>
            </a:pPr>
            <a:r>
              <a:rPr lang="en-GB" dirty="0">
                <a:latin typeface="Tahoma" panose="020B0604030504040204" pitchFamily="34" charset="0"/>
                <a:ea typeface="Tahoma" panose="020B0604030504040204" pitchFamily="34" charset="0"/>
                <a:cs typeface="Tahoma" panose="020B0604030504040204" pitchFamily="34" charset="0"/>
              </a:rPr>
              <a:t>Details of the </a:t>
            </a:r>
            <a:r>
              <a:rPr lang="en-GB" b="1" dirty="0">
                <a:latin typeface="Tahoma" panose="020B0604030504040204" pitchFamily="34" charset="0"/>
                <a:ea typeface="Tahoma" panose="020B0604030504040204" pitchFamily="34" charset="0"/>
                <a:cs typeface="Tahoma" panose="020B0604030504040204" pitchFamily="34" charset="0"/>
              </a:rPr>
              <a:t>parameter configurations</a:t>
            </a:r>
          </a:p>
          <a:p>
            <a:pPr lvl="1">
              <a:spcAft>
                <a:spcPts val="500"/>
              </a:spcAft>
            </a:pPr>
            <a:r>
              <a:rPr lang="en-GB" dirty="0">
                <a:latin typeface="Tahoma" panose="020B0604030504040204" pitchFamily="34" charset="0"/>
                <a:ea typeface="Tahoma" panose="020B0604030504040204" pitchFamily="34" charset="0"/>
                <a:cs typeface="Tahoma" panose="020B0604030504040204" pitchFamily="34" charset="0"/>
              </a:rPr>
              <a:t>Trade-offs between the </a:t>
            </a:r>
            <a:r>
              <a:rPr lang="en-GB" b="1" dirty="0">
                <a:latin typeface="Tahoma" panose="020B0604030504040204" pitchFamily="34" charset="0"/>
                <a:ea typeface="Tahoma" panose="020B0604030504040204" pitchFamily="34" charset="0"/>
                <a:cs typeface="Tahoma" panose="020B0604030504040204" pitchFamily="34" charset="0"/>
              </a:rPr>
              <a:t>DNN-based approaches </a:t>
            </a:r>
            <a:r>
              <a:rPr lang="en-GB" dirty="0">
                <a:latin typeface="Tahoma" panose="020B0604030504040204" pitchFamily="34" charset="0"/>
                <a:ea typeface="Tahoma" panose="020B0604030504040204" pitchFamily="34" charset="0"/>
                <a:cs typeface="Tahoma" panose="020B0604030504040204" pitchFamily="34" charset="0"/>
              </a:rPr>
              <a:t>and raw signal mapping approaches</a:t>
            </a:r>
          </a:p>
          <a:p>
            <a:pPr lvl="1">
              <a:spcAft>
                <a:spcPts val="500"/>
              </a:spcAft>
            </a:pP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38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sz="4000" dirty="0">
                <a:latin typeface="Garamond" panose="02020404030301010803" pitchFamily="18" charset="0"/>
              </a:rPr>
              <a:t>RawHash</a:t>
            </a: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Firtina</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Nika Mansouri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Gagandeep Singh, </a:t>
            </a:r>
            <a:b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Meryem</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Banu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Cavlak</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Haiyu</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Mao, and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 Enabling Fast and Accurate Real-Time Analysis of Raw Nanopore Signals for Large Genomes"</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31st Annual Conference on Intelligent Systems for Molecular Biology (</a:t>
            </a:r>
            <a:r>
              <a:rPr lang="en-US" sz="18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ISMB</a:t>
            </a:r>
            <a:r>
              <a:rPr lang="en-US" sz="18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 and the 22nd European Conference on Computational Biology (</a:t>
            </a:r>
            <a:r>
              <a:rPr lang="en-US" sz="18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ECCB</a:t>
            </a:r>
            <a:r>
              <a:rPr lang="en-US" sz="18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t>
            </a:r>
            <a:r>
              <a:rPr lang="en-US" sz="180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Jul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arXiv preprint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6" name="Picture 5" descr="A black text on a white background&#10;&#10;Description automatically generated">
            <a:extLst>
              <a:ext uri="{FF2B5EF4-FFF2-40B4-BE49-F238E27FC236}">
                <a16:creationId xmlns:a16="http://schemas.microsoft.com/office/drawing/2014/main" id="{2A5B97E2-FE46-EFED-61B3-CACC9357C2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390" y="3390405"/>
            <a:ext cx="7772400" cy="2901002"/>
          </a:xfrm>
          <a:prstGeom prst="rect">
            <a:avLst/>
          </a:prstGeom>
        </p:spPr>
      </p:pic>
      <p:pic>
        <p:nvPicPr>
          <p:cNvPr id="12" name="Picture 11">
            <a:extLst>
              <a:ext uri="{FF2B5EF4-FFF2-40B4-BE49-F238E27FC236}">
                <a16:creationId xmlns:a16="http://schemas.microsoft.com/office/drawing/2014/main" id="{6208165C-0864-1EA4-9AE7-E6C766E8FFC8}"/>
              </a:ext>
            </a:extLst>
          </p:cNvPr>
          <p:cNvPicPr>
            <a:picLocks noChangeAspect="1"/>
          </p:cNvPicPr>
          <p:nvPr/>
        </p:nvPicPr>
        <p:blipFill rotWithShape="1">
          <a:blip r:embed="rId8">
            <a:extLst>
              <a:ext uri="{28A0092B-C50C-407E-A947-70E740481C1C}">
                <a14:useLocalDpi xmlns:a14="http://schemas.microsoft.com/office/drawing/2010/main" val="0"/>
              </a:ext>
            </a:extLst>
          </a:blip>
          <a:srcRect t="107" b="107"/>
          <a:stretch/>
        </p:blipFill>
        <p:spPr>
          <a:xfrm>
            <a:off x="3825903" y="2645905"/>
            <a:ext cx="1492194" cy="1488999"/>
          </a:xfrm>
          <a:prstGeom prst="rect">
            <a:avLst/>
          </a:prstGeom>
        </p:spPr>
      </p:pic>
    </p:spTree>
    <p:extLst>
      <p:ext uri="{BB962C8B-B14F-4D97-AF65-F5344CB8AC3E}">
        <p14:creationId xmlns:p14="http://schemas.microsoft.com/office/powerpoint/2010/main" val="93898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sz="4000" dirty="0">
                <a:latin typeface="Garamond" panose="02020404030301010803" pitchFamily="18" charset="0"/>
              </a:rPr>
              <a:t>RawHash Source Code</a:t>
            </a:r>
          </a:p>
        </p:txBody>
      </p:sp>
      <p:pic>
        <p:nvPicPr>
          <p:cNvPr id="3" name="Picture 2">
            <a:extLst>
              <a:ext uri="{FF2B5EF4-FFF2-40B4-BE49-F238E27FC236}">
                <a16:creationId xmlns:a16="http://schemas.microsoft.com/office/drawing/2014/main" id="{6A3EA0A2-F16C-E4A3-88AA-0A959EA0D728}"/>
              </a:ext>
            </a:extLst>
          </p:cNvPr>
          <p:cNvPicPr>
            <a:picLocks noChangeAspect="1"/>
          </p:cNvPicPr>
          <p:nvPr/>
        </p:nvPicPr>
        <p:blipFill rotWithShape="1">
          <a:blip r:embed="rId3">
            <a:extLst>
              <a:ext uri="{28A0092B-C50C-407E-A947-70E740481C1C}">
                <a14:useLocalDpi xmlns:a14="http://schemas.microsoft.com/office/drawing/2010/main" val="0"/>
              </a:ext>
            </a:extLst>
          </a:blip>
          <a:srcRect l="10508" t="10562" r="10293" b="10407"/>
          <a:stretch/>
        </p:blipFill>
        <p:spPr>
          <a:xfrm>
            <a:off x="5687923" y="5158075"/>
            <a:ext cx="1534884" cy="153159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B5D22AE0-9F31-C86E-A839-BE1E26587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731" y="934126"/>
            <a:ext cx="5377269" cy="3887182"/>
          </a:xfrm>
          <a:prstGeom prst="rect">
            <a:avLst/>
          </a:prstGeom>
        </p:spPr>
      </p:pic>
      <p:sp>
        <p:nvSpPr>
          <p:cNvPr id="4" name="Content Placeholder 2">
            <a:extLst>
              <a:ext uri="{FF2B5EF4-FFF2-40B4-BE49-F238E27FC236}">
                <a16:creationId xmlns:a16="http://schemas.microsoft.com/office/drawing/2014/main" id="{1304CF62-AE54-3BE0-A655-91294144D8D8}"/>
              </a:ext>
            </a:extLst>
          </p:cNvPr>
          <p:cNvSpPr>
            <a:spLocks noGrp="1"/>
          </p:cNvSpPr>
          <p:nvPr>
            <p:ph idx="1"/>
          </p:nvPr>
        </p:nvSpPr>
        <p:spPr>
          <a:xfrm>
            <a:off x="0" y="934126"/>
            <a:ext cx="3820886" cy="5466674"/>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Supports </a:t>
            </a:r>
            <a:r>
              <a:rPr lang="en-GB" sz="2000" b="1" dirty="0">
                <a:latin typeface="Tahoma" panose="020B0604030504040204" pitchFamily="34" charset="0"/>
                <a:ea typeface="Tahoma" panose="020B0604030504040204" pitchFamily="34" charset="0"/>
                <a:cs typeface="Tahoma" panose="020B0604030504040204" pitchFamily="34" charset="0"/>
              </a:rPr>
              <a:t>all major </a:t>
            </a:r>
            <a:br>
              <a:rPr lang="en-GB" sz="2000" b="1" dirty="0">
                <a:latin typeface="Tahoma" panose="020B0604030504040204" pitchFamily="34" charset="0"/>
                <a:ea typeface="Tahoma" panose="020B0604030504040204" pitchFamily="34" charset="0"/>
                <a:cs typeface="Tahoma" panose="020B0604030504040204" pitchFamily="34" charset="0"/>
              </a:rPr>
            </a:br>
            <a:r>
              <a:rPr lang="en-GB" sz="2000" b="1" dirty="0">
                <a:latin typeface="Tahoma" panose="020B0604030504040204" pitchFamily="34" charset="0"/>
                <a:ea typeface="Tahoma" panose="020B0604030504040204" pitchFamily="34" charset="0"/>
                <a:cs typeface="Tahoma" panose="020B0604030504040204" pitchFamily="34" charset="0"/>
              </a:rPr>
              <a:t>raw signal file formats </a:t>
            </a:r>
            <a:br>
              <a:rPr lang="en-GB" sz="2000" b="1" dirty="0">
                <a:latin typeface="Tahoma" panose="020B0604030504040204" pitchFamily="34" charset="0"/>
                <a:ea typeface="Tahoma" panose="020B0604030504040204" pitchFamily="34" charset="0"/>
                <a:cs typeface="Tahoma" panose="020B0604030504040204" pitchFamily="34" charset="0"/>
              </a:rPr>
            </a:br>
            <a:r>
              <a:rPr lang="en-GB" sz="2000" b="1" dirty="0">
                <a:latin typeface="Tahoma" panose="020B0604030504040204" pitchFamily="34" charset="0"/>
                <a:ea typeface="Tahoma" panose="020B0604030504040204" pitchFamily="34" charset="0"/>
                <a:cs typeface="Tahoma" panose="020B0604030504040204" pitchFamily="34" charset="0"/>
              </a:rPr>
              <a:t>and flow cell versions</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FAST5, POD5, S/BLOW5 file formats</a:t>
            </a:r>
          </a:p>
          <a:p>
            <a:pPr marL="123950" lvl="1" indent="0">
              <a:spcAft>
                <a:spcPts val="500"/>
              </a:spcAft>
              <a:buNone/>
            </a:pPr>
            <a:endParaRPr lang="en-GB" sz="16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Easy-to-use scripts</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To download all the datasets</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To reproduce all of our results</a:t>
            </a:r>
          </a:p>
          <a:p>
            <a:pPr lvl="1">
              <a:spcAft>
                <a:spcPts val="500"/>
              </a:spcAft>
            </a:pPr>
            <a:endParaRPr lang="en-GB" sz="16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You can write your outlier function for Sequence Until</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Easily integrate Sequence Until</a:t>
            </a:r>
          </a:p>
          <a:p>
            <a:pPr lvl="1">
              <a:spcAft>
                <a:spcPts val="500"/>
              </a:spcAft>
            </a:pPr>
            <a:endParaRPr lang="en-GB" sz="16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Upcoming Feature:</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Integrating the </a:t>
            </a:r>
            <a:r>
              <a:rPr lang="en-GB" sz="1600" dirty="0" err="1">
                <a:latin typeface="Tahoma" panose="020B0604030504040204" pitchFamily="34" charset="0"/>
                <a:ea typeface="Tahoma" panose="020B0604030504040204" pitchFamily="34" charset="0"/>
                <a:cs typeface="Tahoma" panose="020B0604030504040204" pitchFamily="34" charset="0"/>
              </a:rPr>
              <a:t>MinKNOW</a:t>
            </a:r>
            <a:r>
              <a:rPr lang="en-GB" sz="1600" dirty="0">
                <a:latin typeface="Tahoma" panose="020B0604030504040204" pitchFamily="34" charset="0"/>
                <a:ea typeface="Tahoma" panose="020B0604030504040204" pitchFamily="34" charset="0"/>
                <a:cs typeface="Tahoma" panose="020B0604030504040204" pitchFamily="34" charset="0"/>
              </a:rPr>
              <a:t> API</a:t>
            </a:r>
          </a:p>
        </p:txBody>
      </p:sp>
      <p:sp>
        <p:nvSpPr>
          <p:cNvPr id="8" name="TextBox 7">
            <a:extLst>
              <a:ext uri="{FF2B5EF4-FFF2-40B4-BE49-F238E27FC236}">
                <a16:creationId xmlns:a16="http://schemas.microsoft.com/office/drawing/2014/main" id="{9AC5F0F4-D097-5AAE-D56F-47AA2CCB1BD3}"/>
              </a:ext>
            </a:extLst>
          </p:cNvPr>
          <p:cNvSpPr txBox="1"/>
          <p:nvPr/>
        </p:nvSpPr>
        <p:spPr>
          <a:xfrm>
            <a:off x="4231551" y="4738470"/>
            <a:ext cx="4447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hlinkClick r:id="rId5"/>
              </a:rPr>
              <a:t>https://github.com/CMU-SAFARI/RawHash</a:t>
            </a:r>
            <a:endParaRPr kumimoji="0" lang="en-CH"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1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Sketching with Hash-based Indexing</a:t>
            </a:r>
            <a:endParaRPr lang="en-US" sz="3200" b="1" dirty="0">
              <a:latin typeface="Garamond" panose="02020404030301010803" pitchFamily="18" charset="0"/>
            </a:endParaRPr>
          </a:p>
        </p:txBody>
      </p:sp>
      <p:sp>
        <p:nvSpPr>
          <p:cNvPr id="20" name="Rounded Rectangle 19">
            <a:extLst>
              <a:ext uri="{FF2B5EF4-FFF2-40B4-BE49-F238E27FC236}">
                <a16:creationId xmlns:a16="http://schemas.microsoft.com/office/drawing/2014/main" id="{2CDC1377-6EBE-D2CC-FD2E-41530BB2C25C}"/>
              </a:ext>
            </a:extLst>
          </p:cNvPr>
          <p:cNvSpPr/>
          <p:nvPr/>
        </p:nvSpPr>
        <p:spPr>
          <a:xfrm>
            <a:off x="1281813" y="1174679"/>
            <a:ext cx="2643922" cy="3663183"/>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277933" y="866164"/>
            <a:ext cx="2643923"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nvGrpSpPr>
          <p:cNvPr id="14" name="Group 13">
            <a:extLst>
              <a:ext uri="{FF2B5EF4-FFF2-40B4-BE49-F238E27FC236}">
                <a16:creationId xmlns:a16="http://schemas.microsoft.com/office/drawing/2014/main" id="{41A9F27F-B129-5B98-A965-C4952DD5F79E}"/>
              </a:ext>
            </a:extLst>
          </p:cNvPr>
          <p:cNvGrpSpPr/>
          <p:nvPr/>
        </p:nvGrpSpPr>
        <p:grpSpPr>
          <a:xfrm>
            <a:off x="2151186" y="4120518"/>
            <a:ext cx="526395" cy="460874"/>
            <a:chOff x="2151186" y="4120518"/>
            <a:chExt cx="526395" cy="460874"/>
          </a:xfrm>
        </p:grpSpPr>
        <p:sp>
          <p:nvSpPr>
            <p:cNvPr id="52" name="Rectangle 51">
              <a:extLst>
                <a:ext uri="{FF2B5EF4-FFF2-40B4-BE49-F238E27FC236}">
                  <a16:creationId xmlns:a16="http://schemas.microsoft.com/office/drawing/2014/main" id="{4C756989-02AD-E37B-CAE2-1C8198C3A19E}"/>
                </a:ext>
              </a:extLst>
            </p:cNvPr>
            <p:cNvSpPr/>
            <p:nvPr/>
          </p:nvSpPr>
          <p:spPr>
            <a:xfrm>
              <a:off x="215118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53" name="Straight Connector 52">
              <a:extLst>
                <a:ext uri="{FF2B5EF4-FFF2-40B4-BE49-F238E27FC236}">
                  <a16:creationId xmlns:a16="http://schemas.microsoft.com/office/drawing/2014/main" id="{E175BBCB-D9DE-6035-56FB-25BB8EF77D0C}"/>
                </a:ext>
              </a:extLst>
            </p:cNvPr>
            <p:cNvCxnSpPr>
              <a:cxnSpLocks/>
              <a:endCxn id="52" idx="0"/>
            </p:cNvCxnSpPr>
            <p:nvPr/>
          </p:nvCxnSpPr>
          <p:spPr>
            <a:xfrm>
              <a:off x="2414383" y="4120518"/>
              <a:ext cx="1"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139F66B-5268-9CEA-3D4D-E83C8202033C}"/>
              </a:ext>
            </a:extLst>
          </p:cNvPr>
          <p:cNvGrpSpPr/>
          <p:nvPr/>
        </p:nvGrpSpPr>
        <p:grpSpPr>
          <a:xfrm>
            <a:off x="2677581" y="4262847"/>
            <a:ext cx="1098948" cy="458173"/>
            <a:chOff x="2677581" y="4262847"/>
            <a:chExt cx="1098948" cy="458173"/>
          </a:xfrm>
        </p:grpSpPr>
        <p:cxnSp>
          <p:nvCxnSpPr>
            <p:cNvPr id="55" name="Straight Connector 54">
              <a:extLst>
                <a:ext uri="{FF2B5EF4-FFF2-40B4-BE49-F238E27FC236}">
                  <a16:creationId xmlns:a16="http://schemas.microsoft.com/office/drawing/2014/main" id="{C37EF3BC-3823-BBAB-2944-B1516810DF35}"/>
                </a:ext>
              </a:extLst>
            </p:cNvPr>
            <p:cNvCxnSpPr>
              <a:cxnSpLocks/>
              <a:stCxn id="52" idx="3"/>
            </p:cNvCxnSpPr>
            <p:nvPr/>
          </p:nvCxnSpPr>
          <p:spPr>
            <a:xfrm>
              <a:off x="2677581" y="4493851"/>
              <a:ext cx="510239" cy="191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C987B40-F547-E4EA-CB13-1CAA7F5286B1}"/>
                </a:ext>
              </a:extLst>
            </p:cNvPr>
            <p:cNvSpPr txBox="1"/>
            <p:nvPr/>
          </p:nvSpPr>
          <p:spPr>
            <a:xfrm>
              <a:off x="2718852" y="4262847"/>
              <a:ext cx="415178"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sp>
          <p:nvSpPr>
            <p:cNvPr id="57" name="Rounded Rectangle 56">
              <a:extLst>
                <a:ext uri="{FF2B5EF4-FFF2-40B4-BE49-F238E27FC236}">
                  <a16:creationId xmlns:a16="http://schemas.microsoft.com/office/drawing/2014/main" id="{A9F110A2-A11D-71F9-BA63-4E02DE186DD1}"/>
                </a:ext>
              </a:extLst>
            </p:cNvPr>
            <p:cNvSpPr/>
            <p:nvPr/>
          </p:nvSpPr>
          <p:spPr>
            <a:xfrm>
              <a:off x="3187820" y="4266681"/>
              <a:ext cx="588709" cy="454339"/>
            </a:xfrm>
            <a:prstGeom prst="roundRect">
              <a:avLst/>
            </a:prstGeom>
            <a:solidFill>
              <a:srgbClr val="FFF3CC"/>
            </a:solidFill>
            <a:ln w="31750" cap="flat" cmpd="sng" algn="ctr">
              <a:solidFill>
                <a:schemeClr val="tx1"/>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b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Table</a:t>
              </a:r>
            </a:p>
          </p:txBody>
        </p:sp>
      </p:grpSp>
      <p:grpSp>
        <p:nvGrpSpPr>
          <p:cNvPr id="5" name="Group 4">
            <a:extLst>
              <a:ext uri="{FF2B5EF4-FFF2-40B4-BE49-F238E27FC236}">
                <a16:creationId xmlns:a16="http://schemas.microsoft.com/office/drawing/2014/main" id="{2F775878-1CBA-CB1F-0D17-BF77CF8FC8B4}"/>
              </a:ext>
            </a:extLst>
          </p:cNvPr>
          <p:cNvGrpSpPr/>
          <p:nvPr/>
        </p:nvGrpSpPr>
        <p:grpSpPr>
          <a:xfrm>
            <a:off x="1431019" y="1291521"/>
            <a:ext cx="1966728" cy="2263923"/>
            <a:chOff x="1431019" y="1291521"/>
            <a:chExt cx="1966728" cy="2263923"/>
          </a:xfrm>
        </p:grpSpPr>
        <p:sp>
          <p:nvSpPr>
            <p:cNvPr id="7" name="Rounded Rectangle 6">
              <a:extLst>
                <a:ext uri="{FF2B5EF4-FFF2-40B4-BE49-F238E27FC236}">
                  <a16:creationId xmlns:a16="http://schemas.microsoft.com/office/drawing/2014/main" id="{1BCA36B0-076B-ED0C-6B77-151620C5E226}"/>
                </a:ext>
              </a:extLst>
            </p:cNvPr>
            <p:cNvSpPr/>
            <p:nvPr/>
          </p:nvSpPr>
          <p:spPr>
            <a:xfrm>
              <a:off x="1652983" y="2050547"/>
              <a:ext cx="1522800"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058B498-09E3-3358-C72D-0EF21E58E2AD}"/>
                </a:ext>
              </a:extLst>
            </p:cNvPr>
            <p:cNvCxnSpPr>
              <a:cxnSpLocks/>
            </p:cNvCxnSpPr>
            <p:nvPr/>
          </p:nvCxnSpPr>
          <p:spPr>
            <a:xfrm flipH="1">
              <a:off x="2414383" y="2453760"/>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64981778-E8BE-C3F0-5F66-2AF6AC6D6AEC}"/>
                </a:ext>
              </a:extLst>
            </p:cNvPr>
            <p:cNvSpPr/>
            <p:nvPr/>
          </p:nvSpPr>
          <p:spPr>
            <a:xfrm>
              <a:off x="1883735"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65BBE86F-5F4D-0030-AE4C-F37A8E162774}"/>
                </a:ext>
              </a:extLst>
            </p:cNvPr>
            <p:cNvCxnSpPr>
              <a:cxnSpLocks/>
            </p:cNvCxnSpPr>
            <p:nvPr/>
          </p:nvCxnSpPr>
          <p:spPr>
            <a:xfrm>
              <a:off x="2414383" y="3010620"/>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AD0AB7-689D-B2AE-BEE4-4B95DF2027F5}"/>
                </a:ext>
              </a:extLst>
            </p:cNvPr>
            <p:cNvCxnSpPr>
              <a:cxnSpLocks/>
            </p:cNvCxnSpPr>
            <p:nvPr/>
          </p:nvCxnSpPr>
          <p:spPr>
            <a:xfrm>
              <a:off x="2414383" y="1779965"/>
              <a:ext cx="0" cy="27058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6CC37A5-A836-29F9-BA22-B8EA5CA4BF14}"/>
                </a:ext>
              </a:extLst>
            </p:cNvPr>
            <p:cNvGrpSpPr/>
            <p:nvPr/>
          </p:nvGrpSpPr>
          <p:grpSpPr>
            <a:xfrm>
              <a:off x="1431019" y="1291521"/>
              <a:ext cx="1966728" cy="513585"/>
              <a:chOff x="1531304" y="1891489"/>
              <a:chExt cx="1966728" cy="513585"/>
            </a:xfrm>
          </p:grpSpPr>
          <p:sp>
            <p:nvSpPr>
              <p:cNvPr id="36" name="TextBox 35">
                <a:extLst>
                  <a:ext uri="{FF2B5EF4-FFF2-40B4-BE49-F238E27FC236}">
                    <a16:creationId xmlns:a16="http://schemas.microsoft.com/office/drawing/2014/main" id="{EE8CBB64-1DCE-8334-280C-487FA08E317A}"/>
                  </a:ext>
                </a:extLst>
              </p:cNvPr>
              <p:cNvSpPr txBox="1"/>
              <p:nvPr/>
            </p:nvSpPr>
            <p:spPr>
              <a:xfrm>
                <a:off x="1531304" y="1891489"/>
                <a:ext cx="196672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37" name="Rounded Rectangle 36">
                <a:extLst>
                  <a:ext uri="{FF2B5EF4-FFF2-40B4-BE49-F238E27FC236}">
                    <a16:creationId xmlns:a16="http://schemas.microsoft.com/office/drawing/2014/main" id="{A22B240B-7593-2A73-4A4F-ECE748C9CE73}"/>
                  </a:ext>
                </a:extLst>
              </p:cNvPr>
              <p:cNvSpPr/>
              <p:nvPr/>
            </p:nvSpPr>
            <p:spPr>
              <a:xfrm>
                <a:off x="1531304" y="2117373"/>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2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1" name="Rounded Rectangle 50">
              <a:extLst>
                <a:ext uri="{FF2B5EF4-FFF2-40B4-BE49-F238E27FC236}">
                  <a16:creationId xmlns:a16="http://schemas.microsoft.com/office/drawing/2014/main" id="{48ABBF5F-A320-1B27-EA01-410226CBF96D}"/>
                </a:ext>
              </a:extLst>
            </p:cNvPr>
            <p:cNvSpPr/>
            <p:nvPr/>
          </p:nvSpPr>
          <p:spPr>
            <a:xfrm>
              <a:off x="2038183"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0" name="Rounded Rectangle 29">
            <a:extLst>
              <a:ext uri="{FF2B5EF4-FFF2-40B4-BE49-F238E27FC236}">
                <a16:creationId xmlns:a16="http://schemas.microsoft.com/office/drawing/2014/main" id="{D7607AC6-0B04-AFD8-1E8C-F3FA2885A147}"/>
              </a:ext>
            </a:extLst>
          </p:cNvPr>
          <p:cNvSpPr/>
          <p:nvPr/>
        </p:nvSpPr>
        <p:spPr>
          <a:xfrm>
            <a:off x="5307632" y="1174678"/>
            <a:ext cx="2558436" cy="5414219"/>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303754" y="866164"/>
            <a:ext cx="2558436"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Mapping (Real-time)</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758B592E-4B7F-07D8-0CE5-B6789E6F68BB}"/>
              </a:ext>
            </a:extLst>
          </p:cNvPr>
          <p:cNvGrpSpPr/>
          <p:nvPr/>
        </p:nvGrpSpPr>
        <p:grpSpPr>
          <a:xfrm>
            <a:off x="6169948" y="4145431"/>
            <a:ext cx="526395" cy="435961"/>
            <a:chOff x="6185596" y="4145431"/>
            <a:chExt cx="526395" cy="435961"/>
          </a:xfrm>
        </p:grpSpPr>
        <p:sp>
          <p:nvSpPr>
            <p:cNvPr id="76" name="Rectangle 75">
              <a:extLst>
                <a:ext uri="{FF2B5EF4-FFF2-40B4-BE49-F238E27FC236}">
                  <a16:creationId xmlns:a16="http://schemas.microsoft.com/office/drawing/2014/main" id="{6B3FA2AE-4071-3CCF-5093-D85CA841B0EC}"/>
                </a:ext>
              </a:extLst>
            </p:cNvPr>
            <p:cNvSpPr/>
            <p:nvPr/>
          </p:nvSpPr>
          <p:spPr>
            <a:xfrm>
              <a:off x="618559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77" name="Straight Connector 76">
              <a:extLst>
                <a:ext uri="{FF2B5EF4-FFF2-40B4-BE49-F238E27FC236}">
                  <a16:creationId xmlns:a16="http://schemas.microsoft.com/office/drawing/2014/main" id="{20A6323C-8FFE-C715-20F7-8F2301061721}"/>
                </a:ext>
              </a:extLst>
            </p:cNvPr>
            <p:cNvCxnSpPr>
              <a:cxnSpLocks/>
              <a:endCxn id="76" idx="0"/>
            </p:cNvCxnSpPr>
            <p:nvPr/>
          </p:nvCxnSpPr>
          <p:spPr>
            <a:xfrm>
              <a:off x="6448793" y="4145431"/>
              <a:ext cx="1" cy="260878"/>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36F2380-BBF0-5746-3C91-28B895B6B05D}"/>
              </a:ext>
            </a:extLst>
          </p:cNvPr>
          <p:cNvGrpSpPr/>
          <p:nvPr/>
        </p:nvGrpSpPr>
        <p:grpSpPr>
          <a:xfrm>
            <a:off x="6099482" y="3555444"/>
            <a:ext cx="657815" cy="574231"/>
            <a:chOff x="6119886" y="3555444"/>
            <a:chExt cx="657815" cy="574231"/>
          </a:xfrm>
        </p:grpSpPr>
        <p:sp>
          <p:nvSpPr>
            <p:cNvPr id="78" name="Rounded Rectangle 77">
              <a:extLst>
                <a:ext uri="{FF2B5EF4-FFF2-40B4-BE49-F238E27FC236}">
                  <a16:creationId xmlns:a16="http://schemas.microsoft.com/office/drawing/2014/main" id="{B954C502-3C71-45B7-9093-B607D46B86DF}"/>
                </a:ext>
              </a:extLst>
            </p:cNvPr>
            <p:cNvSpPr/>
            <p:nvPr/>
          </p:nvSpPr>
          <p:spPr>
            <a:xfrm>
              <a:off x="6119886" y="3872184"/>
              <a:ext cx="657815" cy="257491"/>
            </a:xfrm>
            <a:prstGeom prst="roundRect">
              <a:avLst/>
            </a:prstGeom>
            <a:solidFill>
              <a:srgbClr val="FEEADB"/>
            </a:solidFill>
            <a:ln w="31750" cap="flat" cmpd="sng" algn="ctr">
              <a:solidFill>
                <a:srgbClr val="E46C0B"/>
              </a:solidFill>
              <a:prstDash val="sysDot"/>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Sketch</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Connector 78">
              <a:extLst>
                <a:ext uri="{FF2B5EF4-FFF2-40B4-BE49-F238E27FC236}">
                  <a16:creationId xmlns:a16="http://schemas.microsoft.com/office/drawing/2014/main" id="{2A434AAB-965A-33F4-4440-268B88FD20D6}"/>
                </a:ext>
              </a:extLst>
            </p:cNvPr>
            <p:cNvCxnSpPr>
              <a:cxnSpLocks/>
              <a:stCxn id="75" idx="2"/>
              <a:endCxn id="78" idx="0"/>
            </p:cNvCxnSpPr>
            <p:nvPr/>
          </p:nvCxnSpPr>
          <p:spPr>
            <a:xfrm flipH="1">
              <a:off x="6448794" y="3555444"/>
              <a:ext cx="992" cy="31674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548F741-534F-9099-9B81-FFD66B992115}"/>
              </a:ext>
            </a:extLst>
          </p:cNvPr>
          <p:cNvGrpSpPr/>
          <p:nvPr/>
        </p:nvGrpSpPr>
        <p:grpSpPr>
          <a:xfrm>
            <a:off x="5608298" y="1284800"/>
            <a:ext cx="1679798" cy="2270644"/>
            <a:chOff x="5608298" y="1284800"/>
            <a:chExt cx="1679798" cy="2270644"/>
          </a:xfrm>
        </p:grpSpPr>
        <p:sp>
          <p:nvSpPr>
            <p:cNvPr id="11" name="Rounded Rectangle 10">
              <a:extLst>
                <a:ext uri="{FF2B5EF4-FFF2-40B4-BE49-F238E27FC236}">
                  <a16:creationId xmlns:a16="http://schemas.microsoft.com/office/drawing/2014/main" id="{43BBA97B-2D62-335A-F238-CE92079CC862}"/>
                </a:ext>
              </a:extLst>
            </p:cNvPr>
            <p:cNvSpPr/>
            <p:nvPr/>
          </p:nvSpPr>
          <p:spPr>
            <a:xfrm>
              <a:off x="5917549"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Connector 11">
              <a:extLst>
                <a:ext uri="{FF2B5EF4-FFF2-40B4-BE49-F238E27FC236}">
                  <a16:creationId xmlns:a16="http://schemas.microsoft.com/office/drawing/2014/main" id="{35811210-E4DE-E99E-9EB8-A80E19BD0D80}"/>
                </a:ext>
              </a:extLst>
            </p:cNvPr>
            <p:cNvCxnSpPr>
              <a:cxnSpLocks/>
            </p:cNvCxnSpPr>
            <p:nvPr/>
          </p:nvCxnSpPr>
          <p:spPr>
            <a:xfrm>
              <a:off x="6424551" y="3028802"/>
              <a:ext cx="0" cy="26915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E9521E0-D991-9594-AF61-507E4B27E89E}"/>
                </a:ext>
              </a:extLst>
            </p:cNvPr>
            <p:cNvSpPr/>
            <p:nvPr/>
          </p:nvSpPr>
          <p:spPr>
            <a:xfrm>
              <a:off x="5741687" y="2050547"/>
              <a:ext cx="1413021"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373665F3-4BE6-3477-DCFE-EA6769BDDADC}"/>
                </a:ext>
              </a:extLst>
            </p:cNvPr>
            <p:cNvCxnSpPr>
              <a:cxnSpLocks/>
            </p:cNvCxnSpPr>
            <p:nvPr/>
          </p:nvCxnSpPr>
          <p:spPr>
            <a:xfrm flipH="1">
              <a:off x="6447681" y="1818178"/>
              <a:ext cx="1032" cy="23236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E8CB8E-03B1-6729-5E93-8C71C169628C}"/>
                </a:ext>
              </a:extLst>
            </p:cNvPr>
            <p:cNvCxnSpPr>
              <a:cxnSpLocks/>
            </p:cNvCxnSpPr>
            <p:nvPr/>
          </p:nvCxnSpPr>
          <p:spPr>
            <a:xfrm>
              <a:off x="6448197" y="2461497"/>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7BFFCD8-2E71-0D29-4B6B-3678C43E15CF}"/>
                </a:ext>
              </a:extLst>
            </p:cNvPr>
            <p:cNvSpPr txBox="1"/>
            <p:nvPr/>
          </p:nvSpPr>
          <p:spPr>
            <a:xfrm>
              <a:off x="5608298" y="1284800"/>
              <a:ext cx="16797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sp>
          <p:nvSpPr>
            <p:cNvPr id="75" name="Rounded Rectangle 74">
              <a:extLst>
                <a:ext uri="{FF2B5EF4-FFF2-40B4-BE49-F238E27FC236}">
                  <a16:creationId xmlns:a16="http://schemas.microsoft.com/office/drawing/2014/main" id="{CB72CCB8-B456-0237-37CB-373BA7E7500C}"/>
                </a:ext>
              </a:extLst>
            </p:cNvPr>
            <p:cNvSpPr/>
            <p:nvPr/>
          </p:nvSpPr>
          <p:spPr>
            <a:xfrm>
              <a:off x="6071997"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8" name="Picture 87">
              <a:extLst>
                <a:ext uri="{FF2B5EF4-FFF2-40B4-BE49-F238E27FC236}">
                  <a16:creationId xmlns:a16="http://schemas.microsoft.com/office/drawing/2014/main" id="{F019A6DA-8E70-38E8-53CE-85D979108AAD}"/>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5854491" y="1498627"/>
              <a:ext cx="1187413" cy="334146"/>
            </a:xfrm>
            <a:prstGeom prst="rect">
              <a:avLst/>
            </a:prstGeom>
          </p:spPr>
        </p:pic>
      </p:grpSp>
      <p:grpSp>
        <p:nvGrpSpPr>
          <p:cNvPr id="17" name="Group 16">
            <a:extLst>
              <a:ext uri="{FF2B5EF4-FFF2-40B4-BE49-F238E27FC236}">
                <a16:creationId xmlns:a16="http://schemas.microsoft.com/office/drawing/2014/main" id="{2D02A09F-8BC1-3F0E-F02E-6046ACAA63E0}"/>
              </a:ext>
            </a:extLst>
          </p:cNvPr>
          <p:cNvGrpSpPr/>
          <p:nvPr/>
        </p:nvGrpSpPr>
        <p:grpSpPr>
          <a:xfrm>
            <a:off x="3776529" y="4269141"/>
            <a:ext cx="2393419" cy="224710"/>
            <a:chOff x="3776529" y="4269141"/>
            <a:chExt cx="2393419" cy="224710"/>
          </a:xfrm>
        </p:grpSpPr>
        <p:cxnSp>
          <p:nvCxnSpPr>
            <p:cNvPr id="87" name="Straight Connector 86">
              <a:extLst>
                <a:ext uri="{FF2B5EF4-FFF2-40B4-BE49-F238E27FC236}">
                  <a16:creationId xmlns:a16="http://schemas.microsoft.com/office/drawing/2014/main" id="{B68DEC11-E45D-263E-B454-189F1D1945DD}"/>
                </a:ext>
              </a:extLst>
            </p:cNvPr>
            <p:cNvCxnSpPr>
              <a:cxnSpLocks/>
              <a:stCxn id="76" idx="1"/>
              <a:endCxn id="57" idx="3"/>
            </p:cNvCxnSpPr>
            <p:nvPr/>
          </p:nvCxnSpPr>
          <p:spPr>
            <a:xfrm flipH="1">
              <a:off x="3776529" y="4493851"/>
              <a:ext cx="2393419"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E5F24DC-C8ED-45ED-4C52-10BB9DA9D59D}"/>
                </a:ext>
              </a:extLst>
            </p:cNvPr>
            <p:cNvSpPr txBox="1"/>
            <p:nvPr/>
          </p:nvSpPr>
          <p:spPr>
            <a:xfrm>
              <a:off x="5627730" y="4269141"/>
              <a:ext cx="47499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grpSp>
      <p:grpSp>
        <p:nvGrpSpPr>
          <p:cNvPr id="18" name="Group 17">
            <a:extLst>
              <a:ext uri="{FF2B5EF4-FFF2-40B4-BE49-F238E27FC236}">
                <a16:creationId xmlns:a16="http://schemas.microsoft.com/office/drawing/2014/main" id="{65168E24-7BA8-893F-C976-541394B15F17}"/>
              </a:ext>
            </a:extLst>
          </p:cNvPr>
          <p:cNvGrpSpPr/>
          <p:nvPr/>
        </p:nvGrpSpPr>
        <p:grpSpPr>
          <a:xfrm>
            <a:off x="2660658" y="4721020"/>
            <a:ext cx="4270848" cy="725884"/>
            <a:chOff x="2660658" y="4721020"/>
            <a:chExt cx="4270848" cy="725884"/>
          </a:xfrm>
        </p:grpSpPr>
        <p:cxnSp>
          <p:nvCxnSpPr>
            <p:cNvPr id="95" name="Straight Connector 94">
              <a:extLst>
                <a:ext uri="{FF2B5EF4-FFF2-40B4-BE49-F238E27FC236}">
                  <a16:creationId xmlns:a16="http://schemas.microsoft.com/office/drawing/2014/main" id="{FA9C1F5A-9F3C-373C-D251-E58FCB4610D5}"/>
                </a:ext>
              </a:extLst>
            </p:cNvPr>
            <p:cNvCxnSpPr>
              <a:cxnSpLocks/>
              <a:stCxn id="57" idx="2"/>
              <a:endCxn id="96" idx="0"/>
            </p:cNvCxnSpPr>
            <p:nvPr/>
          </p:nvCxnSpPr>
          <p:spPr>
            <a:xfrm flipH="1">
              <a:off x="3473119" y="4721020"/>
              <a:ext cx="0" cy="36213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FBAC19D-47E4-0355-386E-6A02F3C72436}"/>
                </a:ext>
              </a:extLst>
            </p:cNvPr>
            <p:cNvSpPr txBox="1"/>
            <p:nvPr/>
          </p:nvSpPr>
          <p:spPr>
            <a:xfrm>
              <a:off x="2660658" y="5083152"/>
              <a:ext cx="1624921" cy="25736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Positions</a:t>
              </a:r>
            </a:p>
          </p:txBody>
        </p:sp>
        <p:sp>
          <p:nvSpPr>
            <p:cNvPr id="97" name="Rounded Rectangle 96">
              <a:extLst>
                <a:ext uri="{FF2B5EF4-FFF2-40B4-BE49-F238E27FC236}">
                  <a16:creationId xmlns:a16="http://schemas.microsoft.com/office/drawing/2014/main" id="{EB0133BA-D6DF-C458-76BF-08152E1FFB4F}"/>
                </a:ext>
              </a:extLst>
            </p:cNvPr>
            <p:cNvSpPr/>
            <p:nvPr/>
          </p:nvSpPr>
          <p:spPr>
            <a:xfrm>
              <a:off x="5962206" y="4976770"/>
              <a:ext cx="969300" cy="470134"/>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99" name="Straight Connector 98">
              <a:extLst>
                <a:ext uri="{FF2B5EF4-FFF2-40B4-BE49-F238E27FC236}">
                  <a16:creationId xmlns:a16="http://schemas.microsoft.com/office/drawing/2014/main" id="{2F43358F-76B3-A3A7-42E1-62DDB7F5DF76}"/>
                </a:ext>
              </a:extLst>
            </p:cNvPr>
            <p:cNvCxnSpPr>
              <a:cxnSpLocks/>
              <a:stCxn id="96" idx="3"/>
              <a:endCxn id="97" idx="1"/>
            </p:cNvCxnSpPr>
            <p:nvPr/>
          </p:nvCxnSpPr>
          <p:spPr>
            <a:xfrm>
              <a:off x="4285579" y="5211837"/>
              <a:ext cx="1676627"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649F2B-7E76-5680-F022-90373D106FE7}"/>
              </a:ext>
            </a:extLst>
          </p:cNvPr>
          <p:cNvGrpSpPr/>
          <p:nvPr/>
        </p:nvGrpSpPr>
        <p:grpSpPr>
          <a:xfrm>
            <a:off x="7041904" y="1661255"/>
            <a:ext cx="667691" cy="4524868"/>
            <a:chOff x="7041904" y="1661255"/>
            <a:chExt cx="667691" cy="4524868"/>
          </a:xfrm>
        </p:grpSpPr>
        <p:cxnSp>
          <p:nvCxnSpPr>
            <p:cNvPr id="118" name="Straight Connector 117">
              <a:extLst>
                <a:ext uri="{FF2B5EF4-FFF2-40B4-BE49-F238E27FC236}">
                  <a16:creationId xmlns:a16="http://schemas.microsoft.com/office/drawing/2014/main" id="{CBEEC92E-BBB3-D368-EDE8-711E2CA879C6}"/>
                </a:ext>
              </a:extLst>
            </p:cNvPr>
            <p:cNvCxnSpPr>
              <a:cxnSpLocks/>
            </p:cNvCxnSpPr>
            <p:nvPr/>
          </p:nvCxnSpPr>
          <p:spPr>
            <a:xfrm flipV="1">
              <a:off x="7456047" y="1661255"/>
              <a:ext cx="0" cy="4509643"/>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28D99C6-C0B3-046A-EC9B-DA542327A6D9}"/>
                </a:ext>
              </a:extLst>
            </p:cNvPr>
            <p:cNvCxnSpPr>
              <a:cxnSpLocks/>
            </p:cNvCxnSpPr>
            <p:nvPr/>
          </p:nvCxnSpPr>
          <p:spPr>
            <a:xfrm>
              <a:off x="7174103" y="6156774"/>
              <a:ext cx="281944" cy="0"/>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FFE133B-6E2F-6FD3-698A-66FB41547720}"/>
                </a:ext>
              </a:extLst>
            </p:cNvPr>
            <p:cNvCxnSpPr>
              <a:cxnSpLocks/>
              <a:stCxn id="88" idx="3"/>
            </p:cNvCxnSpPr>
            <p:nvPr/>
          </p:nvCxnSpPr>
          <p:spPr>
            <a:xfrm>
              <a:off x="7041904" y="1665700"/>
              <a:ext cx="430018" cy="0"/>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F4339C3-CCC9-FFCC-269B-F75089ED8161}"/>
                </a:ext>
              </a:extLst>
            </p:cNvPr>
            <p:cNvSpPr txBox="1"/>
            <p:nvPr/>
          </p:nvSpPr>
          <p:spPr>
            <a:xfrm rot="5400000">
              <a:off x="6584459" y="5060988"/>
              <a:ext cx="20656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Process the next chunk</a:t>
              </a:r>
            </a:p>
          </p:txBody>
        </p:sp>
      </p:grpSp>
      <p:grpSp>
        <p:nvGrpSpPr>
          <p:cNvPr id="23" name="Group 22">
            <a:extLst>
              <a:ext uri="{FF2B5EF4-FFF2-40B4-BE49-F238E27FC236}">
                <a16:creationId xmlns:a16="http://schemas.microsoft.com/office/drawing/2014/main" id="{5B9E6504-8726-D83B-F889-EA5099B0462D}"/>
              </a:ext>
            </a:extLst>
          </p:cNvPr>
          <p:cNvGrpSpPr/>
          <p:nvPr/>
        </p:nvGrpSpPr>
        <p:grpSpPr>
          <a:xfrm>
            <a:off x="2898931" y="5856619"/>
            <a:ext cx="2841414" cy="600312"/>
            <a:chOff x="2898931" y="5856619"/>
            <a:chExt cx="2841414" cy="600312"/>
          </a:xfrm>
        </p:grpSpPr>
        <p:cxnSp>
          <p:nvCxnSpPr>
            <p:cNvPr id="138" name="Straight Connector 137">
              <a:extLst>
                <a:ext uri="{FF2B5EF4-FFF2-40B4-BE49-F238E27FC236}">
                  <a16:creationId xmlns:a16="http://schemas.microsoft.com/office/drawing/2014/main" id="{D133ED8D-4E7F-AF12-D6ED-CAD9975BD33E}"/>
                </a:ext>
              </a:extLst>
            </p:cNvPr>
            <p:cNvCxnSpPr>
              <a:cxnSpLocks/>
              <a:endCxn id="110" idx="1"/>
            </p:cNvCxnSpPr>
            <p:nvPr/>
          </p:nvCxnSpPr>
          <p:spPr>
            <a:xfrm>
              <a:off x="3921856" y="6156774"/>
              <a:ext cx="1818489" cy="1"/>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3989E0E0-DC45-0785-969D-0B00E86FBAB3}"/>
                </a:ext>
              </a:extLst>
            </p:cNvPr>
            <p:cNvSpPr/>
            <p:nvPr/>
          </p:nvSpPr>
          <p:spPr>
            <a:xfrm>
              <a:off x="2898931" y="5856619"/>
              <a:ext cx="986544" cy="600312"/>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 Until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Run Until</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TextBox 142">
              <a:extLst>
                <a:ext uri="{FF2B5EF4-FFF2-40B4-BE49-F238E27FC236}">
                  <a16:creationId xmlns:a16="http://schemas.microsoft.com/office/drawing/2014/main" id="{1B9CCFEF-8A0D-DD23-23B2-4CDB1D8F9246}"/>
                </a:ext>
              </a:extLst>
            </p:cNvPr>
            <p:cNvSpPr txBox="1"/>
            <p:nvPr/>
          </p:nvSpPr>
          <p:spPr>
            <a:xfrm>
              <a:off x="4013132" y="5912009"/>
              <a:ext cx="13532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 mapping</a:t>
              </a:r>
            </a:p>
          </p:txBody>
        </p:sp>
      </p:grpSp>
      <p:grpSp>
        <p:nvGrpSpPr>
          <p:cNvPr id="19" name="Group 18">
            <a:extLst>
              <a:ext uri="{FF2B5EF4-FFF2-40B4-BE49-F238E27FC236}">
                <a16:creationId xmlns:a16="http://schemas.microsoft.com/office/drawing/2014/main" id="{B1DDDC7A-9290-130D-FDAA-99765CCB6553}"/>
              </a:ext>
            </a:extLst>
          </p:cNvPr>
          <p:cNvGrpSpPr/>
          <p:nvPr/>
        </p:nvGrpSpPr>
        <p:grpSpPr>
          <a:xfrm>
            <a:off x="5740345" y="5455214"/>
            <a:ext cx="1413021" cy="1009978"/>
            <a:chOff x="5740345" y="5455214"/>
            <a:chExt cx="1413021" cy="1009978"/>
          </a:xfrm>
        </p:grpSpPr>
        <p:sp>
          <p:nvSpPr>
            <p:cNvPr id="110" name="Diamond 109">
              <a:extLst>
                <a:ext uri="{FF2B5EF4-FFF2-40B4-BE49-F238E27FC236}">
                  <a16:creationId xmlns:a16="http://schemas.microsoft.com/office/drawing/2014/main" id="{07219992-ED08-3FDE-32EE-7C2CA8EE8FCE}"/>
                </a:ext>
              </a:extLst>
            </p:cNvPr>
            <p:cNvSpPr/>
            <p:nvPr/>
          </p:nvSpPr>
          <p:spPr>
            <a:xfrm>
              <a:off x="5740345" y="5848357"/>
              <a:ext cx="1413021" cy="616835"/>
            </a:xfrm>
            <a:prstGeom prst="diamond">
              <a:avLst/>
            </a:prstGeom>
            <a:solidFill>
              <a:srgbClr val="E3F0D9"/>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a:t>
              </a:r>
            </a:p>
          </p:txBody>
        </p:sp>
        <p:cxnSp>
          <p:nvCxnSpPr>
            <p:cNvPr id="149" name="Straight Connector 148">
              <a:extLst>
                <a:ext uri="{FF2B5EF4-FFF2-40B4-BE49-F238E27FC236}">
                  <a16:creationId xmlns:a16="http://schemas.microsoft.com/office/drawing/2014/main" id="{B7ED20CF-10A2-9308-98BB-8714AE106306}"/>
                </a:ext>
              </a:extLst>
            </p:cNvPr>
            <p:cNvCxnSpPr>
              <a:cxnSpLocks/>
              <a:endCxn id="110" idx="0"/>
            </p:cNvCxnSpPr>
            <p:nvPr/>
          </p:nvCxnSpPr>
          <p:spPr>
            <a:xfrm>
              <a:off x="6446855" y="5455214"/>
              <a:ext cx="1" cy="39314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85E0FB5-8CAE-5679-C6A1-E70F10D22328}"/>
              </a:ext>
            </a:extLst>
          </p:cNvPr>
          <p:cNvGrpSpPr/>
          <p:nvPr/>
        </p:nvGrpSpPr>
        <p:grpSpPr>
          <a:xfrm>
            <a:off x="103513" y="3486333"/>
            <a:ext cx="2639778" cy="1039641"/>
            <a:chOff x="103513" y="3486333"/>
            <a:chExt cx="2639778" cy="1039641"/>
          </a:xfrm>
        </p:grpSpPr>
        <p:sp>
          <p:nvSpPr>
            <p:cNvPr id="72" name="Rounded Rectangle 71">
              <a:extLst>
                <a:ext uri="{FF2B5EF4-FFF2-40B4-BE49-F238E27FC236}">
                  <a16:creationId xmlns:a16="http://schemas.microsoft.com/office/drawing/2014/main" id="{4E8B7CD8-9F7C-D105-5277-A19F2B30871D}"/>
                </a:ext>
              </a:extLst>
            </p:cNvPr>
            <p:cNvSpPr/>
            <p:nvPr/>
          </p:nvSpPr>
          <p:spPr>
            <a:xfrm>
              <a:off x="103513" y="3486333"/>
              <a:ext cx="986544" cy="1039641"/>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All k-</a:t>
              </a:r>
              <a:r>
                <a:rPr kumimoji="0" lang="en-US" sz="1200" b="1" i="0"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Minimizers,</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Strobemers,</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BLEND,</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59" name="Rounded Rectangle 58">
              <a:extLst>
                <a:ext uri="{FF2B5EF4-FFF2-40B4-BE49-F238E27FC236}">
                  <a16:creationId xmlns:a16="http://schemas.microsoft.com/office/drawing/2014/main" id="{BD22D608-E8BF-3386-1BCE-4289A875A303}"/>
                </a:ext>
              </a:extLst>
            </p:cNvPr>
            <p:cNvSpPr/>
            <p:nvPr/>
          </p:nvSpPr>
          <p:spPr>
            <a:xfrm>
              <a:off x="2085476" y="3872184"/>
              <a:ext cx="657815" cy="257491"/>
            </a:xfrm>
            <a:prstGeom prst="roundRect">
              <a:avLst/>
            </a:prstGeom>
            <a:solidFill>
              <a:srgbClr val="FEEADB"/>
            </a:solidFill>
            <a:ln w="31750" cap="flat" cmpd="sng" algn="ctr">
              <a:solidFill>
                <a:srgbClr val="E46C0B"/>
              </a:solidFill>
              <a:prstDash val="sysDot"/>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Sketch</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1" name="Straight Connector 60">
              <a:extLst>
                <a:ext uri="{FF2B5EF4-FFF2-40B4-BE49-F238E27FC236}">
                  <a16:creationId xmlns:a16="http://schemas.microsoft.com/office/drawing/2014/main" id="{37AD2CE0-5489-B794-4864-CE1C274AB93B}"/>
                </a:ext>
              </a:extLst>
            </p:cNvPr>
            <p:cNvCxnSpPr>
              <a:cxnSpLocks/>
            </p:cNvCxnSpPr>
            <p:nvPr/>
          </p:nvCxnSpPr>
          <p:spPr>
            <a:xfrm>
              <a:off x="2414383" y="3561345"/>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6A7D20D-B35F-945C-2800-FF65F6DC6345}"/>
                </a:ext>
              </a:extLst>
            </p:cNvPr>
            <p:cNvCxnSpPr>
              <a:cxnSpLocks/>
              <a:stCxn id="59" idx="1"/>
              <a:endCxn id="72" idx="3"/>
            </p:cNvCxnSpPr>
            <p:nvPr/>
          </p:nvCxnSpPr>
          <p:spPr>
            <a:xfrm flipH="1">
              <a:off x="1090057" y="4000930"/>
              <a:ext cx="995419" cy="5224"/>
            </a:xfrm>
            <a:prstGeom prst="line">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6EC713E6-6354-5B8C-F5E3-9D30D26D7162}"/>
              </a:ext>
            </a:extLst>
          </p:cNvPr>
          <p:cNvSpPr/>
          <p:nvPr/>
        </p:nvSpPr>
        <p:spPr>
          <a:xfrm>
            <a:off x="1883735" y="3789474"/>
            <a:ext cx="5047767" cy="428483"/>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660381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4911837"/>
            <a:ext cx="8672264" cy="1080000"/>
          </a:xfrm>
          <a:prstGeom prst="rect">
            <a:avLst/>
          </a:prstGeom>
          <a:solidFill>
            <a:srgbClr val="05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866163"/>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35868" y="3563279"/>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35868" y="2214721"/>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Tree>
    <p:extLst>
      <p:ext uri="{BB962C8B-B14F-4D97-AF65-F5344CB8AC3E}">
        <p14:creationId xmlns:p14="http://schemas.microsoft.com/office/powerpoint/2010/main" val="31811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solidFill>
                  <a:srgbClr val="0000FF"/>
                </a:solidFill>
              </a:rPr>
              <a:t>Background</a:t>
            </a:r>
          </a:p>
          <a:p>
            <a:pPr lvl="1"/>
            <a:r>
              <a:rPr lang="en-US" sz="2400" dirty="0">
                <a:solidFill>
                  <a:srgbClr val="0000FF"/>
                </a:solidFill>
              </a:rPr>
              <a:t>Sequence analysis</a:t>
            </a:r>
          </a:p>
          <a:p>
            <a:pPr lvl="1"/>
            <a:r>
              <a:rPr lang="en-US" sz="2400" dirty="0">
                <a:solidFill>
                  <a:srgbClr val="0000FF"/>
                </a:solidFill>
              </a:rPr>
              <a:t>Raw nanopore signal analysis and real-time analysis</a:t>
            </a:r>
          </a:p>
          <a:p>
            <a:pPr lvl="1"/>
            <a:endParaRPr lang="en-US" sz="2400" dirty="0"/>
          </a:p>
          <a:p>
            <a:pPr lvl="1"/>
            <a:endParaRPr lang="en-US" sz="2400" dirty="0"/>
          </a:p>
          <a:p>
            <a:r>
              <a:rPr lang="en-US" sz="2800" dirty="0"/>
              <a:t>Enabling Fast and Accurate Real-time Analysis</a:t>
            </a:r>
          </a:p>
          <a:p>
            <a:pPr lvl="1"/>
            <a:r>
              <a:rPr lang="en-US" sz="2400" dirty="0" err="1"/>
              <a:t>RawHash</a:t>
            </a:r>
            <a:r>
              <a:rPr lang="en-US" sz="2400" dirty="0"/>
              <a:t> and RawHash2</a:t>
            </a:r>
          </a:p>
          <a:p>
            <a:pPr lvl="1"/>
            <a:endParaRPr lang="en-US" sz="2800" dirty="0"/>
          </a:p>
          <a:p>
            <a:pPr lvl="1"/>
            <a:endParaRPr lang="en-US" sz="2800" dirty="0"/>
          </a:p>
          <a:p>
            <a:r>
              <a:rPr lang="en-US" sz="2800" dirty="0"/>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a:xfrm>
            <a:off x="228600" y="152400"/>
            <a:ext cx="8610600" cy="756320"/>
          </a:xfrm>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5325836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79563"/>
            <a:ext cx="8798061" cy="770467"/>
          </a:xfrm>
        </p:spPr>
        <p:txBody>
          <a:bodyPr/>
          <a:lstStyle/>
          <a:p>
            <a:r>
              <a:rPr lang="en-US" sz="4000" dirty="0">
                <a:latin typeface="Garamond" panose="02020404030301010803" pitchFamily="18" charset="0"/>
              </a:rPr>
              <a:t>Conclusion</a:t>
            </a:r>
            <a:endParaRPr lang="en-US" sz="4000" b="1" dirty="0">
              <a:latin typeface="Garamond" panose="02020404030301010803" pitchFamily="18" charset="0"/>
            </a:endParaRPr>
          </a:p>
        </p:txBody>
      </p:sp>
      <p:sp>
        <p:nvSpPr>
          <p:cNvPr id="7" name="Rounded Rectangle 6">
            <a:extLst>
              <a:ext uri="{FF2B5EF4-FFF2-40B4-BE49-F238E27FC236}">
                <a16:creationId xmlns:a16="http://schemas.microsoft.com/office/drawing/2014/main" id="{EC71C512-1306-3A20-3B61-C38D9D507758}"/>
              </a:ext>
            </a:extLst>
          </p:cNvPr>
          <p:cNvSpPr/>
          <p:nvPr/>
        </p:nvSpPr>
        <p:spPr>
          <a:xfrm>
            <a:off x="158441" y="4764262"/>
            <a:ext cx="8889356" cy="1479280"/>
          </a:xfrm>
          <a:prstGeom prst="roundRect">
            <a:avLst>
              <a:gd name="adj" fmla="val 8525"/>
            </a:avLst>
          </a:prstGeom>
          <a:solidFill>
            <a:srgbClr val="DFEFFA"/>
          </a:solidFill>
          <a:ln w="31750">
            <a:solidFill>
              <a:srgbClr val="4471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Many opportunities for analyzing raw nanopore signals in real-time:</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Many hash-based </a:t>
            </a:r>
            <a:r>
              <a:rPr kumimoji="0" lang="en-US" sz="1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sketching techniques</a:t>
            </a: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can now be used for raw signals</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Indexing is very cheap:</a:t>
            </a: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Many future use cases with the on-the-fly index construction</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We should rethink the algorithms to perform downstream analysis fully using raw signals</a:t>
            </a: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23E9F492-CD15-1F6F-FAF6-104A783D8B33}"/>
                  </a:ext>
                </a:extLst>
              </p:cNvPr>
              <p:cNvSpPr/>
              <p:nvPr/>
            </p:nvSpPr>
            <p:spPr>
              <a:xfrm>
                <a:off x="158441" y="2988784"/>
                <a:ext cx="8889356" cy="1277046"/>
              </a:xfrm>
              <a:prstGeom prst="roundRect">
                <a:avLst>
                  <a:gd name="adj" fmla="val 8525"/>
                </a:avLst>
              </a:prstGeom>
              <a:solidFill>
                <a:srgbClr val="EDE8F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Key Results: </a:t>
                </a:r>
                <a:r>
                  <a:rPr kumimoji="0" lang="en-US" sz="17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Across 3 use cases and 5 genomes of varying sizes, RawHash provides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25.8</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and 3.4</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compared to two state-of-the-art works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1.14</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 2.13</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more accurate mapping results</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for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large genomes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Sequence Until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reduces the sequencing time and cost by 15</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endPar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Rounded Rectangle 4">
                <a:extLst>
                  <a:ext uri="{FF2B5EF4-FFF2-40B4-BE49-F238E27FC236}">
                    <a16:creationId xmlns:a16="http://schemas.microsoft.com/office/drawing/2014/main" id="{23E9F492-CD15-1F6F-FAF6-104A783D8B33}"/>
                  </a:ext>
                </a:extLst>
              </p:cNvPr>
              <p:cNvSpPr>
                <a:spLocks noRot="1" noChangeAspect="1" noMove="1" noResize="1" noEditPoints="1" noAdjustHandles="1" noChangeArrowheads="1" noChangeShapeType="1" noTextEdit="1"/>
              </p:cNvSpPr>
              <p:nvPr/>
            </p:nvSpPr>
            <p:spPr>
              <a:xfrm>
                <a:off x="158441" y="2988784"/>
                <a:ext cx="8889356" cy="1277046"/>
              </a:xfrm>
              <a:prstGeom prst="roundRect">
                <a:avLst>
                  <a:gd name="adj" fmla="val 8525"/>
                </a:avLst>
              </a:prstGeom>
              <a:blipFill>
                <a:blip r:embed="rId4"/>
                <a:stretch>
                  <a:fillRect/>
                </a:stretch>
              </a:blipFill>
              <a:ln w="31750">
                <a:solidFill>
                  <a:srgbClr val="7030A0"/>
                </a:solidFill>
              </a:ln>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DB57A1B0-40E5-48DD-2804-D1D9F4EF95D4}"/>
              </a:ext>
            </a:extLst>
          </p:cNvPr>
          <p:cNvSpPr/>
          <p:nvPr/>
        </p:nvSpPr>
        <p:spPr>
          <a:xfrm>
            <a:off x="158441" y="690904"/>
            <a:ext cx="8889356" cy="1799448"/>
          </a:xfrm>
          <a:prstGeom prst="roundRect">
            <a:avLst>
              <a:gd name="adj" fmla="val 6307"/>
            </a:avLst>
          </a:prstGeom>
          <a:solidFill>
            <a:srgbClr val="E2F0DA"/>
          </a:solidFill>
          <a:ln w="31750">
            <a:solidFill>
              <a:srgbClr val="2A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Key Contributions: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first hash-based mechanism</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that can quickly and accurately analyze raw nanopore signals for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large genomes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700" b="1" i="1"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The novel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technique can accurately and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dynamically stop</a:t>
            </a:r>
            <a:b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entire sequencing of all reads at once</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if further sequencing is not necessary</a:t>
            </a:r>
          </a:p>
        </p:txBody>
      </p:sp>
    </p:spTree>
    <p:custDataLst>
      <p:tags r:id="rId1"/>
    </p:custDataLst>
    <p:extLst>
      <p:ext uri="{BB962C8B-B14F-4D97-AF65-F5344CB8AC3E}">
        <p14:creationId xmlns:p14="http://schemas.microsoft.com/office/powerpoint/2010/main" val="12281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0"/>
            <a:ext cx="9144000" cy="2744927"/>
          </a:xfrm>
          <a:prstGeom prst="rect">
            <a:avLst/>
          </a:prstGeom>
          <a:solidFill>
            <a:srgbClr val="03538C"/>
          </a:solidFill>
        </p:spPr>
        <p:txBody>
          <a:bodyPr anchor="ctr">
            <a:noAutofit/>
          </a:bodyPr>
          <a:lstStyle/>
          <a:p>
            <a:pPr algn="ctr">
              <a:lnSpc>
                <a:spcPct val="100000"/>
              </a:lnSpc>
              <a:spcAft>
                <a:spcPts val="400"/>
              </a:spcAft>
            </a:pPr>
            <a:br>
              <a:rPr lang="en-US" sz="7200" b="1" dirty="0">
                <a:solidFill>
                  <a:srgbClr val="FFFFFF"/>
                </a:solidFill>
                <a:latin typeface="Garamond" panose="02020404030301010803" pitchFamily="18" charset="0"/>
                <a:ea typeface="Tahoma" panose="020B0604030504040204" pitchFamily="34" charset="0"/>
                <a:cs typeface="Tahoma" panose="020B0604030504040204" pitchFamily="34" charset="0"/>
              </a:rPr>
            </a:b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endParaRPr lang="en-US" sz="3100" dirty="0">
              <a:solidFill>
                <a:schemeClr val="accent4">
                  <a:lumMod val="20000"/>
                  <a:lumOff val="80000"/>
                </a:schemeClr>
              </a:solidFill>
              <a:latin typeface="Garamond" panose="02020404030301010803" pitchFamily="18"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3"/>
          <a:srcRect l="15553" t="31836" r="15247" b="32270"/>
          <a:stretch/>
        </p:blipFill>
        <p:spPr>
          <a:xfrm>
            <a:off x="6496913" y="6231667"/>
            <a:ext cx="2550080" cy="483583"/>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08" y="6233823"/>
            <a:ext cx="2513673" cy="483583"/>
          </a:xfrm>
          <a:prstGeom prst="rect">
            <a:avLst/>
          </a:prstGeom>
        </p:spPr>
      </p:pic>
      <p:graphicFrame>
        <p:nvGraphicFramePr>
          <p:cNvPr id="3" name="Table 2">
            <a:extLst>
              <a:ext uri="{FF2B5EF4-FFF2-40B4-BE49-F238E27FC236}">
                <a16:creationId xmlns:a16="http://schemas.microsoft.com/office/drawing/2014/main" id="{DF421C9C-D40C-BC09-BED2-C9812AEE3902}"/>
              </a:ext>
            </a:extLst>
          </p:cNvPr>
          <p:cNvGraphicFramePr>
            <a:graphicFrameLocks noGrp="1"/>
          </p:cNvGraphicFramePr>
          <p:nvPr/>
        </p:nvGraphicFramePr>
        <p:xfrm>
          <a:off x="999394" y="3371219"/>
          <a:ext cx="7145213" cy="572649"/>
        </p:xfrm>
        <a:graphic>
          <a:graphicData uri="http://schemas.openxmlformats.org/drawingml/2006/table">
            <a:tbl>
              <a:tblPr firstRow="1" bandRow="1">
                <a:tableStyleId>{5C22544A-7EE6-4342-B048-85BDC9FD1C3A}</a:tableStyleId>
              </a:tblPr>
              <a:tblGrid>
                <a:gridCol w="2653293">
                  <a:extLst>
                    <a:ext uri="{9D8B030D-6E8A-4147-A177-3AD203B41FA5}">
                      <a16:colId xmlns:a16="http://schemas.microsoft.com/office/drawing/2014/main" val="3497997017"/>
                    </a:ext>
                  </a:extLst>
                </a:gridCol>
                <a:gridCol w="294587">
                  <a:extLst>
                    <a:ext uri="{9D8B030D-6E8A-4147-A177-3AD203B41FA5}">
                      <a16:colId xmlns:a16="http://schemas.microsoft.com/office/drawing/2014/main" val="3395077894"/>
                    </a:ext>
                  </a:extLst>
                </a:gridCol>
                <a:gridCol w="1775899">
                  <a:extLst>
                    <a:ext uri="{9D8B030D-6E8A-4147-A177-3AD203B41FA5}">
                      <a16:colId xmlns:a16="http://schemas.microsoft.com/office/drawing/2014/main" val="3302728439"/>
                    </a:ext>
                  </a:extLst>
                </a:gridCol>
                <a:gridCol w="294587">
                  <a:extLst>
                    <a:ext uri="{9D8B030D-6E8A-4147-A177-3AD203B41FA5}">
                      <a16:colId xmlns:a16="http://schemas.microsoft.com/office/drawing/2014/main" val="2466889090"/>
                    </a:ext>
                  </a:extLst>
                </a:gridCol>
                <a:gridCol w="2126847">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Nika Mansouri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Ghiasi</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Joel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Lindegger</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Gagandeep Singh</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
        <p:nvSpPr>
          <p:cNvPr id="28" name="TextBox 27">
            <a:extLst>
              <a:ext uri="{FF2B5EF4-FFF2-40B4-BE49-F238E27FC236}">
                <a16:creationId xmlns:a16="http://schemas.microsoft.com/office/drawing/2014/main" id="{67AA80A8-14BE-BA0A-6F6A-8839DECF2580}"/>
              </a:ext>
            </a:extLst>
          </p:cNvPr>
          <p:cNvSpPr txBox="1"/>
          <p:nvPr/>
        </p:nvSpPr>
        <p:spPr>
          <a:xfrm>
            <a:off x="3767132" y="-8256"/>
            <a:ext cx="16097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ISMB/ECCB 2023</a:t>
            </a:r>
          </a:p>
        </p:txBody>
      </p:sp>
      <p:grpSp>
        <p:nvGrpSpPr>
          <p:cNvPr id="34" name="Group 33">
            <a:extLst>
              <a:ext uri="{FF2B5EF4-FFF2-40B4-BE49-F238E27FC236}">
                <a16:creationId xmlns:a16="http://schemas.microsoft.com/office/drawing/2014/main" id="{7D4C8DCB-10F1-A17A-67B0-601802725021}"/>
              </a:ext>
            </a:extLst>
          </p:cNvPr>
          <p:cNvGrpSpPr/>
          <p:nvPr/>
        </p:nvGrpSpPr>
        <p:grpSpPr>
          <a:xfrm>
            <a:off x="0" y="224784"/>
            <a:ext cx="9144000" cy="2350337"/>
            <a:chOff x="697" y="993177"/>
            <a:chExt cx="9144000" cy="2350337"/>
          </a:xfrm>
        </p:grpSpPr>
        <p:sp>
          <p:nvSpPr>
            <p:cNvPr id="30" name="TextBox 29">
              <a:extLst>
                <a:ext uri="{FF2B5EF4-FFF2-40B4-BE49-F238E27FC236}">
                  <a16:creationId xmlns:a16="http://schemas.microsoft.com/office/drawing/2014/main" id="{AE6CEDCA-A9FC-517D-C13A-BA03CC0E187A}"/>
                </a:ext>
              </a:extLst>
            </p:cNvPr>
            <p:cNvSpPr txBox="1"/>
            <p:nvPr/>
          </p:nvSpPr>
          <p:spPr>
            <a:xfrm>
              <a:off x="697" y="2297074"/>
              <a:ext cx="9144000"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Enabling Fast and Accurate Real-Time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of Raw Nanopore Signals for Large Genomes</a:t>
              </a:r>
              <a:endParaRPr kumimoji="0" lang="en-CH"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A0792A2B-3FDA-18FF-5EC7-EDD5568F511E}"/>
                </a:ext>
              </a:extLst>
            </p:cNvPr>
            <p:cNvGrpSpPr/>
            <p:nvPr/>
          </p:nvGrpSpPr>
          <p:grpSpPr>
            <a:xfrm>
              <a:off x="1067498" y="993177"/>
              <a:ext cx="5427668" cy="1363580"/>
              <a:chOff x="695480" y="993177"/>
              <a:chExt cx="5427668" cy="1363580"/>
            </a:xfrm>
          </p:grpSpPr>
          <p:pic>
            <p:nvPicPr>
              <p:cNvPr id="4" name="Picture 3" descr="A picture containing graphics, font, screenshot, logo&#10;&#10;Description automatically generated">
                <a:extLst>
                  <a:ext uri="{FF2B5EF4-FFF2-40B4-BE49-F238E27FC236}">
                    <a16:creationId xmlns:a16="http://schemas.microsoft.com/office/drawing/2014/main" id="{CF661529-CC74-79A8-5AD3-7A5DD713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480" y="993177"/>
                <a:ext cx="1414800" cy="1363580"/>
              </a:xfrm>
              <a:prstGeom prst="rect">
                <a:avLst/>
              </a:prstGeom>
            </p:spPr>
          </p:pic>
          <p:sp>
            <p:nvSpPr>
              <p:cNvPr id="32" name="TextBox 31">
                <a:extLst>
                  <a:ext uri="{FF2B5EF4-FFF2-40B4-BE49-F238E27FC236}">
                    <a16:creationId xmlns:a16="http://schemas.microsoft.com/office/drawing/2014/main" id="{5889899D-0B1B-F595-8545-BAA8C33B20D9}"/>
                  </a:ext>
                </a:extLst>
              </p:cNvPr>
              <p:cNvSpPr txBox="1"/>
              <p:nvPr/>
            </p:nvSpPr>
            <p:spPr>
              <a:xfrm>
                <a:off x="2278210" y="1120969"/>
                <a:ext cx="3844938" cy="11079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RawHash</a:t>
                </a:r>
                <a:endParaRPr kumimoji="0" lang="en-CH" sz="7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566BDA0-37D8-4BD9-012E-1838239D1D54}"/>
              </a:ext>
            </a:extLst>
          </p:cNvPr>
          <p:cNvGrpSpPr/>
          <p:nvPr/>
        </p:nvGrpSpPr>
        <p:grpSpPr>
          <a:xfrm>
            <a:off x="5627179" y="4579729"/>
            <a:ext cx="1197765" cy="1528134"/>
            <a:chOff x="5404489" y="4677265"/>
            <a:chExt cx="1197765" cy="1528134"/>
          </a:xfrm>
        </p:grpSpPr>
        <p:pic>
          <p:nvPicPr>
            <p:cNvPr id="10" name="Picture 9">
              <a:extLst>
                <a:ext uri="{FF2B5EF4-FFF2-40B4-BE49-F238E27FC236}">
                  <a16:creationId xmlns:a16="http://schemas.microsoft.com/office/drawing/2014/main" id="{45E84D34-A227-83B0-75F7-5E4BEE36E235}"/>
                </a:ext>
              </a:extLst>
            </p:cNvPr>
            <p:cNvPicPr>
              <a:picLocks noChangeAspect="1"/>
            </p:cNvPicPr>
            <p:nvPr/>
          </p:nvPicPr>
          <p:blipFill rotWithShape="1">
            <a:blip r:embed="rId7">
              <a:extLst>
                <a:ext uri="{28A0092B-C50C-407E-A947-70E740481C1C}">
                  <a14:useLocalDpi xmlns:a14="http://schemas.microsoft.com/office/drawing/2010/main" val="0"/>
                </a:ext>
              </a:extLst>
            </a:blip>
            <a:srcRect l="10508" t="10562" r="10293" b="10407"/>
            <a:stretch/>
          </p:blipFill>
          <p:spPr>
            <a:xfrm>
              <a:off x="5404489" y="4677265"/>
              <a:ext cx="1197765" cy="1195200"/>
            </a:xfrm>
            <a:prstGeom prst="rect">
              <a:avLst/>
            </a:prstGeom>
          </p:spPr>
        </p:pic>
        <p:sp>
          <p:nvSpPr>
            <p:cNvPr id="12" name="Subtitle 2">
              <a:extLst>
                <a:ext uri="{FF2B5EF4-FFF2-40B4-BE49-F238E27FC236}">
                  <a16:creationId xmlns:a16="http://schemas.microsoft.com/office/drawing/2014/main" id="{19E58DE3-94D4-8A32-88E3-D47F4F12A325}"/>
                </a:ext>
              </a:extLst>
            </p:cNvPr>
            <p:cNvSpPr txBox="1">
              <a:spLocks/>
            </p:cNvSpPr>
            <p:nvPr/>
          </p:nvSpPr>
          <p:spPr>
            <a:xfrm>
              <a:off x="5591187"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8"/>
                </a:rPr>
                <a:t>Code</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pSp>
        <p:nvGrpSpPr>
          <p:cNvPr id="5" name="Group 4">
            <a:extLst>
              <a:ext uri="{FF2B5EF4-FFF2-40B4-BE49-F238E27FC236}">
                <a16:creationId xmlns:a16="http://schemas.microsoft.com/office/drawing/2014/main" id="{79E962C0-7CF6-0623-3E02-43C2D5B36759}"/>
              </a:ext>
            </a:extLst>
          </p:cNvPr>
          <p:cNvGrpSpPr/>
          <p:nvPr/>
        </p:nvGrpSpPr>
        <p:grpSpPr>
          <a:xfrm>
            <a:off x="2319858" y="4571519"/>
            <a:ext cx="1196697" cy="1528134"/>
            <a:chOff x="2853607" y="4677265"/>
            <a:chExt cx="1196697" cy="1528134"/>
          </a:xfrm>
        </p:grpSpPr>
        <p:pic>
          <p:nvPicPr>
            <p:cNvPr id="37" name="Picture 36">
              <a:extLst>
                <a:ext uri="{FF2B5EF4-FFF2-40B4-BE49-F238E27FC236}">
                  <a16:creationId xmlns:a16="http://schemas.microsoft.com/office/drawing/2014/main" id="{CE562348-D740-4404-A0B2-2C87A6C5E5E2}"/>
                </a:ext>
              </a:extLst>
            </p:cNvPr>
            <p:cNvPicPr>
              <a:picLocks noChangeAspect="1"/>
            </p:cNvPicPr>
            <p:nvPr/>
          </p:nvPicPr>
          <p:blipFill rotWithShape="1">
            <a:blip r:embed="rId9">
              <a:extLst>
                <a:ext uri="{28A0092B-C50C-407E-A947-70E740481C1C}">
                  <a14:useLocalDpi xmlns:a14="http://schemas.microsoft.com/office/drawing/2010/main" val="0"/>
                </a:ext>
              </a:extLst>
            </a:blip>
            <a:srcRect t="107" b="107"/>
            <a:stretch/>
          </p:blipFill>
          <p:spPr>
            <a:xfrm>
              <a:off x="2853607" y="4677265"/>
              <a:ext cx="1196697" cy="1194134"/>
            </a:xfrm>
            <a:prstGeom prst="rect">
              <a:avLst/>
            </a:prstGeom>
          </p:spPr>
        </p:pic>
        <p:sp>
          <p:nvSpPr>
            <p:cNvPr id="38" name="Subtitle 2">
              <a:extLst>
                <a:ext uri="{FF2B5EF4-FFF2-40B4-BE49-F238E27FC236}">
                  <a16:creationId xmlns:a16="http://schemas.microsoft.com/office/drawing/2014/main" id="{CD77DCB3-AC56-C955-4B3B-317EC426F573}"/>
                </a:ext>
              </a:extLst>
            </p:cNvPr>
            <p:cNvSpPr txBox="1">
              <a:spLocks/>
            </p:cNvSpPr>
            <p:nvPr/>
          </p:nvSpPr>
          <p:spPr>
            <a:xfrm>
              <a:off x="3039771"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10"/>
                </a:rPr>
                <a:t>Paper</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aphicFrame>
        <p:nvGraphicFramePr>
          <p:cNvPr id="8" name="Table 7">
            <a:extLst>
              <a:ext uri="{FF2B5EF4-FFF2-40B4-BE49-F238E27FC236}">
                <a16:creationId xmlns:a16="http://schemas.microsoft.com/office/drawing/2014/main" id="{ACFDCBDA-DA09-842D-E50F-2C8529B389D7}"/>
              </a:ext>
            </a:extLst>
          </p:cNvPr>
          <p:cNvGraphicFramePr>
            <a:graphicFrameLocks noGrp="1"/>
          </p:cNvGraphicFramePr>
          <p:nvPr/>
        </p:nvGraphicFramePr>
        <p:xfrm>
          <a:off x="3581752" y="2882011"/>
          <a:ext cx="1980497" cy="572649"/>
        </p:xfrm>
        <a:graphic>
          <a:graphicData uri="http://schemas.openxmlformats.org/drawingml/2006/table">
            <a:tbl>
              <a:tblPr firstRow="1" bandRow="1">
                <a:tableStyleId>{5C22544A-7EE6-4342-B048-85BDC9FD1C3A}</a:tableStyleId>
              </a:tblPr>
              <a:tblGrid>
                <a:gridCol w="1980497">
                  <a:extLst>
                    <a:ext uri="{9D8B030D-6E8A-4147-A177-3AD203B41FA5}">
                      <a16:colId xmlns:a16="http://schemas.microsoft.com/office/drawing/2014/main" val="858436982"/>
                    </a:ext>
                  </a:extLst>
                </a:gridCol>
              </a:tblGrid>
              <a:tr h="572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Can Firtina</a:t>
                      </a:r>
                      <a:endParaRPr lang="en-US" sz="2200" u="none" dirty="0">
                        <a:solidFill>
                          <a:schemeClr val="tx1"/>
                        </a:solidFill>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graphicFrame>
        <p:nvGraphicFramePr>
          <p:cNvPr id="11" name="Table 10">
            <a:extLst>
              <a:ext uri="{FF2B5EF4-FFF2-40B4-BE49-F238E27FC236}">
                <a16:creationId xmlns:a16="http://schemas.microsoft.com/office/drawing/2014/main" id="{B1FEBFD5-D529-9B9C-34BB-066964BFB6DE}"/>
              </a:ext>
            </a:extLst>
          </p:cNvPr>
          <p:cNvGraphicFramePr>
            <a:graphicFrameLocks noGrp="1"/>
          </p:cNvGraphicFramePr>
          <p:nvPr/>
        </p:nvGraphicFramePr>
        <p:xfrm>
          <a:off x="1155417" y="3860426"/>
          <a:ext cx="6833166" cy="572649"/>
        </p:xfrm>
        <a:graphic>
          <a:graphicData uri="http://schemas.openxmlformats.org/drawingml/2006/table">
            <a:tbl>
              <a:tblPr firstRow="1" bandRow="1">
                <a:tableStyleId>{5C22544A-7EE6-4342-B048-85BDC9FD1C3A}</a:tableStyleId>
              </a:tblPr>
              <a:tblGrid>
                <a:gridCol w="2537418">
                  <a:extLst>
                    <a:ext uri="{9D8B030D-6E8A-4147-A177-3AD203B41FA5}">
                      <a16:colId xmlns:a16="http://schemas.microsoft.com/office/drawing/2014/main" val="3497997017"/>
                    </a:ext>
                  </a:extLst>
                </a:gridCol>
                <a:gridCol w="281722">
                  <a:extLst>
                    <a:ext uri="{9D8B030D-6E8A-4147-A177-3AD203B41FA5}">
                      <a16:colId xmlns:a16="http://schemas.microsoft.com/office/drawing/2014/main" val="3395077894"/>
                    </a:ext>
                  </a:extLst>
                </a:gridCol>
                <a:gridCol w="1698341">
                  <a:extLst>
                    <a:ext uri="{9D8B030D-6E8A-4147-A177-3AD203B41FA5}">
                      <a16:colId xmlns:a16="http://schemas.microsoft.com/office/drawing/2014/main" val="3302728439"/>
                    </a:ext>
                  </a:extLst>
                </a:gridCol>
                <a:gridCol w="281722">
                  <a:extLst>
                    <a:ext uri="{9D8B030D-6E8A-4147-A177-3AD203B41FA5}">
                      <a16:colId xmlns:a16="http://schemas.microsoft.com/office/drawing/2014/main" val="2466889090"/>
                    </a:ext>
                  </a:extLst>
                </a:gridCol>
                <a:gridCol w="2033963">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Meryem</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Banu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Cavlak</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Haiyu</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Mao</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Onur</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Mutlu</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Tree>
    <p:extLst>
      <p:ext uri="{BB962C8B-B14F-4D97-AF65-F5344CB8AC3E}">
        <p14:creationId xmlns:p14="http://schemas.microsoft.com/office/powerpoint/2010/main" val="2131703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Fast and Accurate Real-Time Genome Analysis</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Melina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Soysal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"RawHash2: Accurate and Fast Mapping of Raw Nanopore Signals using a Hash-based Seeding Mechanism"</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September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RawHash2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8" name="Picture 7" descr="A close-up of a sign&#10;&#10;Description automatically generated">
            <a:extLst>
              <a:ext uri="{FF2B5EF4-FFF2-40B4-BE49-F238E27FC236}">
                <a16:creationId xmlns:a16="http://schemas.microsoft.com/office/drawing/2014/main" id="{2A3E54F9-46D3-F718-252C-671CB7256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3524"/>
            <a:ext cx="9177466" cy="1409031"/>
          </a:xfrm>
          <a:prstGeom prst="rect">
            <a:avLst/>
          </a:prstGeom>
        </p:spPr>
      </p:pic>
      <p:sp>
        <p:nvSpPr>
          <p:cNvPr id="3" name="Slide Number Placeholder 2">
            <a:extLst>
              <a:ext uri="{FF2B5EF4-FFF2-40B4-BE49-F238E27FC236}">
                <a16:creationId xmlns:a16="http://schemas.microsoft.com/office/drawing/2014/main" id="{744EEF15-E8B6-ED29-BA45-788E7F049016}"/>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8204257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Optimizations in RawHash2 (1)</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14400"/>
            <a:ext cx="8610600" cy="5334000"/>
          </a:xfrm>
        </p:spPr>
        <p:txBody>
          <a:bodyPr/>
          <a:lstStyle/>
          <a:p>
            <a:r>
              <a:rPr lang="en-US" sz="2000" b="1" dirty="0">
                <a:solidFill>
                  <a:schemeClr val="accent6"/>
                </a:solidFill>
              </a:rPr>
              <a:t>More sensitive</a:t>
            </a:r>
            <a:r>
              <a:rPr lang="en-US" sz="2000" dirty="0"/>
              <a:t> chaining implementation with penalty scores</a:t>
            </a:r>
          </a:p>
          <a:p>
            <a:pPr lvl="1"/>
            <a:r>
              <a:rPr lang="en-US" sz="2000" dirty="0">
                <a:solidFill>
                  <a:schemeClr val="accent6"/>
                </a:solidFill>
              </a:rPr>
              <a:t>Benefits:</a:t>
            </a:r>
            <a:r>
              <a:rPr lang="en-US" sz="2000" dirty="0"/>
              <a:t> Enables filtering dissimilar regions quickly</a:t>
            </a:r>
          </a:p>
          <a:p>
            <a:pPr lvl="1"/>
            <a:r>
              <a:rPr lang="en-US" sz="2000" dirty="0">
                <a:solidFill>
                  <a:srgbClr val="FF0000"/>
                </a:solidFill>
              </a:rPr>
              <a:t>Downside:</a:t>
            </a:r>
            <a:r>
              <a:rPr lang="en-US" sz="2000" dirty="0"/>
              <a:t> Additional computations with costly log operations</a:t>
            </a:r>
          </a:p>
          <a:p>
            <a:pPr lvl="1"/>
            <a:endParaRPr lang="en-US" sz="2000" dirty="0"/>
          </a:p>
          <a:p>
            <a:r>
              <a:rPr lang="en-US" sz="2000" b="1" dirty="0"/>
              <a:t>Weighted mapping decisions</a:t>
            </a:r>
          </a:p>
          <a:p>
            <a:pPr lvl="1"/>
            <a:r>
              <a:rPr lang="en-US" sz="2000" dirty="0">
                <a:solidFill>
                  <a:schemeClr val="accent6"/>
                </a:solidFill>
              </a:rPr>
              <a:t>Benefit #1:</a:t>
            </a:r>
            <a:r>
              <a:rPr lang="en-US" sz="2000" dirty="0"/>
              <a:t> ‘Learned’ mapping decisions based on the weights chosen from empirical analysis</a:t>
            </a:r>
          </a:p>
          <a:p>
            <a:pPr lvl="1"/>
            <a:r>
              <a:rPr lang="en-US" sz="2000" dirty="0">
                <a:solidFill>
                  <a:schemeClr val="accent6"/>
                </a:solidFill>
              </a:rPr>
              <a:t>Benefit #2:</a:t>
            </a:r>
            <a:r>
              <a:rPr lang="en-US" sz="2000" dirty="0"/>
              <a:t> Faster and more accurate decisions</a:t>
            </a:r>
          </a:p>
          <a:p>
            <a:endParaRPr lang="en-US" sz="2000" dirty="0"/>
          </a:p>
          <a:p>
            <a:r>
              <a:rPr lang="en-US" sz="2000" dirty="0"/>
              <a:t>Frequency </a:t>
            </a:r>
            <a:r>
              <a:rPr lang="en-US" sz="2000" b="1" dirty="0"/>
              <a:t>filters</a:t>
            </a:r>
          </a:p>
          <a:p>
            <a:pPr lvl="1"/>
            <a:r>
              <a:rPr lang="en-US" sz="2000" dirty="0"/>
              <a:t>Filters the seeds that frequently appear before chaining</a:t>
            </a:r>
          </a:p>
          <a:p>
            <a:pPr lvl="1"/>
            <a:r>
              <a:rPr lang="en-US" sz="2000" dirty="0">
                <a:solidFill>
                  <a:schemeClr val="accent6"/>
                </a:solidFill>
              </a:rPr>
              <a:t>Benefits:</a:t>
            </a:r>
            <a:r>
              <a:rPr lang="en-US" sz="2000" dirty="0"/>
              <a:t> Reduced workload on chaining without significantly affecting accuracy</a:t>
            </a:r>
          </a:p>
          <a:p>
            <a:pPr lvl="1"/>
            <a:r>
              <a:rPr lang="en-US" sz="2000" dirty="0">
                <a:solidFill>
                  <a:srgbClr val="C00000"/>
                </a:solidFill>
              </a:rPr>
              <a:t>Downside:</a:t>
            </a:r>
            <a:r>
              <a:rPr lang="en-US" sz="2000" dirty="0"/>
              <a:t> Less sensitive mapping due to removed seeds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86105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Optimizations in RawHash2 (2)</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14400"/>
            <a:ext cx="8610600" cy="5334000"/>
          </a:xfrm>
        </p:spPr>
        <p:txBody>
          <a:bodyPr/>
          <a:lstStyle/>
          <a:p>
            <a:r>
              <a:rPr lang="en-US" dirty="0"/>
              <a:t>New sketching techniques such as </a:t>
            </a:r>
            <a:r>
              <a:rPr lang="en-US" b="1" dirty="0"/>
              <a:t>minimizers</a:t>
            </a:r>
            <a:r>
              <a:rPr lang="en-US" dirty="0"/>
              <a:t> and </a:t>
            </a:r>
            <a:r>
              <a:rPr lang="en-US" b="1" dirty="0"/>
              <a:t>BLEND</a:t>
            </a:r>
          </a:p>
          <a:p>
            <a:pPr lvl="1"/>
            <a:r>
              <a:rPr lang="en-US" sz="2000" dirty="0"/>
              <a:t>Enables integration of widely studied sketching techniques</a:t>
            </a:r>
          </a:p>
          <a:p>
            <a:pPr lvl="1"/>
            <a:r>
              <a:rPr lang="en-US" sz="2000" dirty="0">
                <a:solidFill>
                  <a:srgbClr val="FF0000"/>
                </a:solidFill>
              </a:rPr>
              <a:t>Benefits:</a:t>
            </a:r>
            <a:r>
              <a:rPr lang="en-US" sz="2000" dirty="0"/>
              <a:t> Can take advantage of these techniques (e.g., reduced storage requirements)</a:t>
            </a:r>
          </a:p>
          <a:p>
            <a:endParaRPr lang="en-US" dirty="0"/>
          </a:p>
          <a:p>
            <a:r>
              <a:rPr lang="en-US" dirty="0"/>
              <a:t>Support for the recent improvements in the technology</a:t>
            </a:r>
          </a:p>
          <a:p>
            <a:pPr lvl="1"/>
            <a:r>
              <a:rPr lang="en-US" sz="2400" dirty="0"/>
              <a:t>Support for </a:t>
            </a:r>
            <a:r>
              <a:rPr lang="en-US" sz="2400" b="1" dirty="0"/>
              <a:t>new data formats</a:t>
            </a:r>
            <a:r>
              <a:rPr lang="en-US" sz="2400" dirty="0"/>
              <a:t>: POD5 and S/BLOW5</a:t>
            </a:r>
          </a:p>
          <a:p>
            <a:pPr lvl="1"/>
            <a:r>
              <a:rPr lang="en-US" sz="2400" dirty="0"/>
              <a:t>Support for </a:t>
            </a:r>
            <a:r>
              <a:rPr lang="en-US" sz="2400" b="1" dirty="0"/>
              <a:t>newer nanopore chemistry</a:t>
            </a:r>
            <a:r>
              <a:rPr lang="en-US" sz="2400" dirty="0"/>
              <a:t> versions: R10.4</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72165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Results – Throughput</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7B1B0F3-8C6A-79CA-61C2-E419950B4CA4}"/>
                  </a:ext>
                </a:extLst>
              </p:cNvPr>
              <p:cNvSpPr/>
              <p:nvPr/>
            </p:nvSpPr>
            <p:spPr>
              <a:xfrm>
                <a:off x="-29308" y="469750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2.3</a:t>
                </a:r>
                <a14:m>
                  <m:oMath xmlns:m="http://schemas.openxmlformats.org/officeDocument/2006/math">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Rectangle 9">
                <a:extLst>
                  <a:ext uri="{FF2B5EF4-FFF2-40B4-BE49-F238E27FC236}">
                    <a16:creationId xmlns:a16="http://schemas.microsoft.com/office/drawing/2014/main" id="{A7B1B0F3-8C6A-79CA-61C2-E419950B4CA4}"/>
                  </a:ext>
                </a:extLst>
              </p:cNvPr>
              <p:cNvSpPr>
                <a:spLocks noRot="1" noChangeAspect="1" noMove="1" noResize="1" noEditPoints="1" noAdjustHandles="1" noChangeArrowheads="1" noChangeShapeType="1" noTextEdit="1"/>
              </p:cNvSpPr>
              <p:nvPr/>
            </p:nvSpPr>
            <p:spPr>
              <a:xfrm>
                <a:off x="-29308" y="4697502"/>
                <a:ext cx="9202616" cy="1000101"/>
              </a:xfrm>
              <a:prstGeom prst="rect">
                <a:avLst/>
              </a:prstGeom>
              <a:blipFill>
                <a:blip r:embed="rId3"/>
                <a:stretch>
                  <a:fillRect/>
                </a:stretch>
              </a:blipFill>
              <a:ln>
                <a:solidFill>
                  <a:schemeClr val="accent6"/>
                </a:solidFill>
              </a:ln>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0BBBE774-0855-991B-798A-A3EE08C9DC35}"/>
              </a:ext>
            </a:extLst>
          </p:cNvPr>
          <p:cNvSpPr>
            <a:spLocks noGrp="1"/>
          </p:cNvSpPr>
          <p:nvPr>
            <p:ph idx="1"/>
          </p:nvPr>
        </p:nvSpPr>
        <p:spPr>
          <a:xfrm>
            <a:off x="189560" y="934127"/>
            <a:ext cx="8798061" cy="853576"/>
          </a:xfrm>
        </p:spPr>
        <p:txBody>
          <a:bodyPr/>
          <a:lstStyle/>
          <a:p>
            <a:pPr>
              <a:spcAft>
                <a:spcPts val="500"/>
              </a:spcAft>
            </a:pPr>
            <a:r>
              <a:rPr lang="en-GB" sz="2200" b="1" dirty="0">
                <a:latin typeface="Tahoma" panose="020B0604030504040204" pitchFamily="34" charset="0"/>
                <a:ea typeface="Tahoma" panose="020B0604030504040204" pitchFamily="34" charset="0"/>
                <a:cs typeface="Tahoma" panose="020B0604030504040204" pitchFamily="34" charset="0"/>
              </a:rPr>
              <a:t>Real-time analysis requires </a:t>
            </a:r>
            <a:r>
              <a:rPr lang="en-GB" sz="2200" dirty="0">
                <a:latin typeface="Tahoma" panose="020B0604030504040204" pitchFamily="34" charset="0"/>
                <a:ea typeface="Tahoma" panose="020B0604030504040204" pitchFamily="34" charset="0"/>
                <a:cs typeface="Tahoma" panose="020B0604030504040204" pitchFamily="34" charset="0"/>
              </a:rPr>
              <a:t>faster throughput than sequencer</a:t>
            </a:r>
          </a:p>
          <a:p>
            <a:pPr lvl="1">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Throughput of a nanopore sequencer: ~</a:t>
            </a:r>
            <a:r>
              <a:rPr lang="en-GB" sz="1800" b="1" dirty="0">
                <a:latin typeface="Tahoma" panose="020B0604030504040204" pitchFamily="34" charset="0"/>
                <a:ea typeface="Tahoma" panose="020B0604030504040204" pitchFamily="34" charset="0"/>
                <a:cs typeface="Tahoma" panose="020B0604030504040204" pitchFamily="34" charset="0"/>
              </a:rPr>
              <a:t>450 bp/sec (data generation speed)</a:t>
            </a:r>
          </a:p>
        </p:txBody>
      </p:sp>
      <p:pic>
        <p:nvPicPr>
          <p:cNvPr id="12" name="Picture 11">
            <a:extLst>
              <a:ext uri="{FF2B5EF4-FFF2-40B4-BE49-F238E27FC236}">
                <a16:creationId xmlns:a16="http://schemas.microsoft.com/office/drawing/2014/main" id="{69A535CF-4E75-9265-0E31-A3581E77E9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4959" y="2160498"/>
            <a:ext cx="6487262" cy="2319092"/>
          </a:xfrm>
          <a:prstGeom prst="rect">
            <a:avLst/>
          </a:prstGeom>
        </p:spPr>
      </p:pic>
    </p:spTree>
    <p:extLst>
      <p:ext uri="{BB962C8B-B14F-4D97-AF65-F5344CB8AC3E}">
        <p14:creationId xmlns:p14="http://schemas.microsoft.com/office/powerpoint/2010/main" val="2922724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Results – Accuracy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A7B1B0F3-8C6A-79CA-61C2-E419950B4CA4}"/>
              </a:ext>
            </a:extLst>
          </p:cNvPr>
          <p:cNvSpPr/>
          <p:nvPr/>
        </p:nvSpPr>
        <p:spPr>
          <a:xfrm>
            <a:off x="-29308" y="469750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is more accurate than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all cases</a:t>
            </a:r>
          </a:p>
        </p:txBody>
      </p:sp>
      <p:pic>
        <p:nvPicPr>
          <p:cNvPr id="7" name="Picture 6" descr="A table of data with numbers&#10;&#10;Description automatically generated">
            <a:extLst>
              <a:ext uri="{FF2B5EF4-FFF2-40B4-BE49-F238E27FC236}">
                <a16:creationId xmlns:a16="http://schemas.microsoft.com/office/drawing/2014/main" id="{7077D14A-B8A9-B48A-428E-939831AEC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1160397"/>
            <a:ext cx="4826000" cy="3406588"/>
          </a:xfrm>
          <a:prstGeom prst="rect">
            <a:avLst/>
          </a:prstGeom>
        </p:spPr>
      </p:pic>
      <p:sp>
        <p:nvSpPr>
          <p:cNvPr id="8" name="Rectangle 7">
            <a:extLst>
              <a:ext uri="{FF2B5EF4-FFF2-40B4-BE49-F238E27FC236}">
                <a16:creationId xmlns:a16="http://schemas.microsoft.com/office/drawing/2014/main" id="{FEE01AFF-8293-21C8-E73A-90BC889358D8}"/>
              </a:ext>
            </a:extLst>
          </p:cNvPr>
          <p:cNvSpPr/>
          <p:nvPr/>
        </p:nvSpPr>
        <p:spPr>
          <a:xfrm>
            <a:off x="4470400" y="1180009"/>
            <a:ext cx="1320800" cy="3386976"/>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60244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Results – Average Sequencing Length</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A7B1B0F3-8C6A-79CA-61C2-E419950B4CA4}"/>
              </a:ext>
            </a:extLst>
          </p:cNvPr>
          <p:cNvSpPr/>
          <p:nvPr/>
        </p:nvSpPr>
        <p:spPr>
          <a:xfrm>
            <a:off x="-29308" y="4060027"/>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uses fewer bases to sequence than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in all cases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table of numbers and a number of chunks&#10;&#10;Description automatically generated">
            <a:extLst>
              <a:ext uri="{FF2B5EF4-FFF2-40B4-BE49-F238E27FC236}">
                <a16:creationId xmlns:a16="http://schemas.microsoft.com/office/drawing/2014/main" id="{84904D2A-A956-488C-F4C4-BC11A2D6C5D6}"/>
              </a:ext>
            </a:extLst>
          </p:cNvPr>
          <p:cNvPicPr>
            <a:picLocks noChangeAspect="1"/>
          </p:cNvPicPr>
          <p:nvPr/>
        </p:nvPicPr>
        <p:blipFill rotWithShape="1">
          <a:blip r:embed="rId3">
            <a:extLst>
              <a:ext uri="{28A0092B-C50C-407E-A947-70E740481C1C}">
                <a14:useLocalDpi xmlns:a14="http://schemas.microsoft.com/office/drawing/2010/main" val="0"/>
              </a:ext>
            </a:extLst>
          </a:blip>
          <a:srcRect b="4950"/>
          <a:stretch/>
        </p:blipFill>
        <p:spPr>
          <a:xfrm>
            <a:off x="685800" y="971262"/>
            <a:ext cx="7772400" cy="2801935"/>
          </a:xfrm>
          <a:prstGeom prst="rect">
            <a:avLst/>
          </a:prstGeom>
        </p:spPr>
      </p:pic>
      <p:sp>
        <p:nvSpPr>
          <p:cNvPr id="6" name="Rectangle 5">
            <a:extLst>
              <a:ext uri="{FF2B5EF4-FFF2-40B4-BE49-F238E27FC236}">
                <a16:creationId xmlns:a16="http://schemas.microsoft.com/office/drawing/2014/main" id="{DB8E6126-CD62-7CCA-2034-52FDAB50C7BA}"/>
              </a:ext>
            </a:extLst>
          </p:cNvPr>
          <p:cNvSpPr/>
          <p:nvPr/>
        </p:nvSpPr>
        <p:spPr>
          <a:xfrm>
            <a:off x="-29308" y="5243537"/>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uses the smallest number of bases to sequence for larger genomes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3119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Fast and Accurate Real-Time Genome Analysis</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Melina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Soysal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"RawHash2: Accurate and Fast Mapping of Raw Nanopore Signals using a Hash-based Seeding Mechanism"</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September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RawHash2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8" name="Picture 7" descr="A close-up of a sign&#10;&#10;Description automatically generated">
            <a:extLst>
              <a:ext uri="{FF2B5EF4-FFF2-40B4-BE49-F238E27FC236}">
                <a16:creationId xmlns:a16="http://schemas.microsoft.com/office/drawing/2014/main" id="{2A3E54F9-46D3-F718-252C-671CB7256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3524"/>
            <a:ext cx="9177466" cy="1409031"/>
          </a:xfrm>
          <a:prstGeom prst="rect">
            <a:avLst/>
          </a:prstGeom>
        </p:spPr>
      </p:pic>
      <p:sp>
        <p:nvSpPr>
          <p:cNvPr id="3" name="Slide Number Placeholder 2">
            <a:extLst>
              <a:ext uri="{FF2B5EF4-FFF2-40B4-BE49-F238E27FC236}">
                <a16:creationId xmlns:a16="http://schemas.microsoft.com/office/drawing/2014/main" id="{744EEF15-E8B6-ED29-BA45-788E7F049016}"/>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618398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t>Background</a:t>
            </a:r>
          </a:p>
          <a:p>
            <a:pPr lvl="1"/>
            <a:r>
              <a:rPr lang="en-US" sz="2400" dirty="0"/>
              <a:t>Sequence analysis</a:t>
            </a:r>
          </a:p>
          <a:p>
            <a:pPr lvl="1"/>
            <a:r>
              <a:rPr lang="en-US" sz="2400" dirty="0"/>
              <a:t>Raw nanopore signal analysis and real-time analysis</a:t>
            </a:r>
          </a:p>
          <a:p>
            <a:pPr lvl="1"/>
            <a:endParaRPr lang="en-US" sz="2400" dirty="0"/>
          </a:p>
          <a:p>
            <a:pPr lvl="1"/>
            <a:endParaRPr lang="en-US" sz="2400" dirty="0"/>
          </a:p>
          <a:p>
            <a:r>
              <a:rPr lang="en-US" sz="2800" dirty="0"/>
              <a:t>Enabling Fast and Accurate Real-time Analysis</a:t>
            </a:r>
          </a:p>
          <a:p>
            <a:pPr lvl="1"/>
            <a:r>
              <a:rPr lang="en-US" sz="2400" dirty="0" err="1"/>
              <a:t>RawHash</a:t>
            </a:r>
            <a:r>
              <a:rPr lang="en-US" sz="2400" dirty="0"/>
              <a:t> and RawHash2</a:t>
            </a:r>
          </a:p>
          <a:p>
            <a:pPr lvl="1"/>
            <a:endParaRPr lang="en-US" sz="2400" dirty="0"/>
          </a:p>
          <a:p>
            <a:pPr lvl="1"/>
            <a:endParaRPr lang="en-US" sz="2800" dirty="0"/>
          </a:p>
          <a:p>
            <a:r>
              <a:rPr lang="en-US" sz="2800" dirty="0">
                <a:solidFill>
                  <a:srgbClr val="0000FF"/>
                </a:solidFill>
              </a:rPr>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669552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1BB7E-7845-6244-9D6F-DC2B6B02D6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35" name="Rectangle 34">
            <a:extLst>
              <a:ext uri="{FF2B5EF4-FFF2-40B4-BE49-F238E27FC236}">
                <a16:creationId xmlns:a16="http://schemas.microsoft.com/office/drawing/2014/main" id="{470B46ED-CFE3-1B42-9238-85E51E7AF537}"/>
              </a:ext>
            </a:extLst>
          </p:cNvPr>
          <p:cNvSpPr/>
          <p:nvPr/>
        </p:nvSpPr>
        <p:spPr>
          <a:xfrm>
            <a:off x="2267744" y="6444044"/>
            <a:ext cx="49685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And, many, many other applications …</a:t>
            </a:r>
          </a:p>
        </p:txBody>
      </p:sp>
      <p:grpSp>
        <p:nvGrpSpPr>
          <p:cNvPr id="3" name="Group 2">
            <a:extLst>
              <a:ext uri="{FF2B5EF4-FFF2-40B4-BE49-F238E27FC236}">
                <a16:creationId xmlns:a16="http://schemas.microsoft.com/office/drawing/2014/main" id="{A635B664-CA4F-3CC9-D2E6-F9F8DAC2BF42}"/>
              </a:ext>
            </a:extLst>
          </p:cNvPr>
          <p:cNvGrpSpPr/>
          <p:nvPr/>
        </p:nvGrpSpPr>
        <p:grpSpPr>
          <a:xfrm>
            <a:off x="375401" y="1182410"/>
            <a:ext cx="4273920" cy="2546799"/>
            <a:chOff x="215543" y="1465494"/>
            <a:chExt cx="4273920" cy="2546799"/>
          </a:xfrm>
        </p:grpSpPr>
        <p:pic>
          <p:nvPicPr>
            <p:cNvPr id="7" name="Content Placeholder 5">
              <a:extLst>
                <a:ext uri="{FF2B5EF4-FFF2-40B4-BE49-F238E27FC236}">
                  <a16:creationId xmlns:a16="http://schemas.microsoft.com/office/drawing/2014/main" id="{0B30A00E-7220-F373-19DA-71C3871B9101}"/>
                </a:ext>
              </a:extLst>
            </p:cNvPr>
            <p:cNvPicPr>
              <a:picLocks noChangeAspect="1"/>
            </p:cNvPicPr>
            <p:nvPr/>
          </p:nvPicPr>
          <p:blipFill rotWithShape="1">
            <a:blip r:embed="rId3">
              <a:extLst>
                <a:ext uri="{28A0092B-C50C-407E-A947-70E740481C1C}">
                  <a14:useLocalDpi xmlns:a14="http://schemas.microsoft.com/office/drawing/2010/main" val="0"/>
                </a:ext>
              </a:extLst>
            </a:blip>
            <a:srcRect t="17717" r="23484" b="7611"/>
            <a:stretch/>
          </p:blipFill>
          <p:spPr>
            <a:xfrm>
              <a:off x="853320" y="1465494"/>
              <a:ext cx="2998367" cy="1828800"/>
            </a:xfrm>
            <a:prstGeom prst="rect">
              <a:avLst/>
            </a:prstGeom>
          </p:spPr>
        </p:pic>
        <p:sp>
          <p:nvSpPr>
            <p:cNvPr id="8" name="Rectangle 7">
              <a:extLst>
                <a:ext uri="{FF2B5EF4-FFF2-40B4-BE49-F238E27FC236}">
                  <a16:creationId xmlns:a16="http://schemas.microsoft.com/office/drawing/2014/main" id="{2A41D212-7434-CF6D-1378-074A2C72DC5C}"/>
                </a:ext>
              </a:extLst>
            </p:cNvPr>
            <p:cNvSpPr/>
            <p:nvPr/>
          </p:nvSpPr>
          <p:spPr>
            <a:xfrm>
              <a:off x="215543" y="3304407"/>
              <a:ext cx="427392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Understanding </a:t>
              </a: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genetic variations, species, and evolution</a:t>
              </a:r>
            </a:p>
          </p:txBody>
        </p:sp>
      </p:grpSp>
      <p:grpSp>
        <p:nvGrpSpPr>
          <p:cNvPr id="11" name="Group 10">
            <a:extLst>
              <a:ext uri="{FF2B5EF4-FFF2-40B4-BE49-F238E27FC236}">
                <a16:creationId xmlns:a16="http://schemas.microsoft.com/office/drawing/2014/main" id="{D2FBFA5D-ED5C-42A0-B877-1F9E5F428411}"/>
              </a:ext>
            </a:extLst>
          </p:cNvPr>
          <p:cNvGrpSpPr/>
          <p:nvPr/>
        </p:nvGrpSpPr>
        <p:grpSpPr>
          <a:xfrm>
            <a:off x="375401" y="3850110"/>
            <a:ext cx="4273920" cy="2252946"/>
            <a:chOff x="215543" y="4164944"/>
            <a:chExt cx="4273920" cy="2252946"/>
          </a:xfrm>
        </p:grpSpPr>
        <p:sp>
          <p:nvSpPr>
            <p:cNvPr id="12" name="Rectangle 11">
              <a:extLst>
                <a:ext uri="{FF2B5EF4-FFF2-40B4-BE49-F238E27FC236}">
                  <a16:creationId xmlns:a16="http://schemas.microsoft.com/office/drawing/2014/main" id="{D809F693-E8D3-AA6B-F9F6-3051185A9D92}"/>
                </a:ext>
              </a:extLst>
            </p:cNvPr>
            <p:cNvSpPr/>
            <p:nvPr/>
          </p:nvSpPr>
          <p:spPr>
            <a:xfrm>
              <a:off x="215543" y="6017780"/>
              <a:ext cx="427392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Surveillance of </a:t>
              </a: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disease outbreaks</a:t>
              </a:r>
            </a:p>
          </p:txBody>
        </p:sp>
        <p:pic>
          <p:nvPicPr>
            <p:cNvPr id="14" name="Picture 13" descr="A computer with a dna strand on the screen&#10;&#10;Description automatically generated">
              <a:extLst>
                <a:ext uri="{FF2B5EF4-FFF2-40B4-BE49-F238E27FC236}">
                  <a16:creationId xmlns:a16="http://schemas.microsoft.com/office/drawing/2014/main" id="{5B734611-02BD-42AE-44EF-4F5F59066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03" y="4164944"/>
              <a:ext cx="1828800" cy="1828800"/>
            </a:xfrm>
            <a:prstGeom prst="rect">
              <a:avLst/>
            </a:prstGeom>
          </p:spPr>
        </p:pic>
      </p:grpSp>
      <p:grpSp>
        <p:nvGrpSpPr>
          <p:cNvPr id="15" name="Group 14">
            <a:extLst>
              <a:ext uri="{FF2B5EF4-FFF2-40B4-BE49-F238E27FC236}">
                <a16:creationId xmlns:a16="http://schemas.microsoft.com/office/drawing/2014/main" id="{8ECFD588-0FDC-6A35-002F-A805461617F5}"/>
              </a:ext>
            </a:extLst>
          </p:cNvPr>
          <p:cNvGrpSpPr/>
          <p:nvPr/>
        </p:nvGrpSpPr>
        <p:grpSpPr>
          <a:xfrm>
            <a:off x="5091898" y="1182410"/>
            <a:ext cx="3676701" cy="2546799"/>
            <a:chOff x="4932040" y="1465494"/>
            <a:chExt cx="3676701" cy="2546799"/>
          </a:xfrm>
        </p:grpSpPr>
        <p:sp>
          <p:nvSpPr>
            <p:cNvPr id="16" name="Rectangle 15">
              <a:extLst>
                <a:ext uri="{FF2B5EF4-FFF2-40B4-BE49-F238E27FC236}">
                  <a16:creationId xmlns:a16="http://schemas.microsoft.com/office/drawing/2014/main" id="{AD2D2E28-3C1D-D974-7CE4-27072EB57F3A}"/>
                </a:ext>
              </a:extLst>
            </p:cNvPr>
            <p:cNvSpPr/>
            <p:nvPr/>
          </p:nvSpPr>
          <p:spPr>
            <a:xfrm>
              <a:off x="4932040" y="3304407"/>
              <a:ext cx="367670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Predicting the </a:t>
              </a: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presence of pathogens</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in an environment</a:t>
              </a:r>
            </a:p>
          </p:txBody>
        </p:sp>
        <p:pic>
          <p:nvPicPr>
            <p:cNvPr id="19" name="Picture 18" descr="A white oval with colorful bacteria and germs&#10;&#10;Description automatically generated">
              <a:extLst>
                <a:ext uri="{FF2B5EF4-FFF2-40B4-BE49-F238E27FC236}">
                  <a16:creationId xmlns:a16="http://schemas.microsoft.com/office/drawing/2014/main" id="{BC87D072-3DCC-8197-0286-0F3B5452C1AD}"/>
                </a:ext>
              </a:extLst>
            </p:cNvPr>
            <p:cNvPicPr>
              <a:picLocks noChangeAspect="1"/>
            </p:cNvPicPr>
            <p:nvPr/>
          </p:nvPicPr>
          <p:blipFill rotWithShape="1">
            <a:blip r:embed="rId5">
              <a:extLst>
                <a:ext uri="{28A0092B-C50C-407E-A947-70E740481C1C}">
                  <a14:useLocalDpi xmlns:a14="http://schemas.microsoft.com/office/drawing/2010/main" val="0"/>
                </a:ext>
              </a:extLst>
            </a:blip>
            <a:srcRect l="636" t="10156" r="1756" b="11609"/>
            <a:stretch/>
          </p:blipFill>
          <p:spPr>
            <a:xfrm>
              <a:off x="5629577" y="1465494"/>
              <a:ext cx="2281627" cy="1828800"/>
            </a:xfrm>
            <a:prstGeom prst="rect">
              <a:avLst/>
            </a:prstGeom>
          </p:spPr>
        </p:pic>
      </p:grpSp>
      <p:grpSp>
        <p:nvGrpSpPr>
          <p:cNvPr id="21" name="Group 20">
            <a:extLst>
              <a:ext uri="{FF2B5EF4-FFF2-40B4-BE49-F238E27FC236}">
                <a16:creationId xmlns:a16="http://schemas.microsoft.com/office/drawing/2014/main" id="{57F62160-1E9A-C3DA-CEA5-B710D9C35EFE}"/>
              </a:ext>
            </a:extLst>
          </p:cNvPr>
          <p:cNvGrpSpPr/>
          <p:nvPr/>
        </p:nvGrpSpPr>
        <p:grpSpPr>
          <a:xfrm>
            <a:off x="5368509" y="3855959"/>
            <a:ext cx="3123479" cy="2241248"/>
            <a:chOff x="5208651" y="4176642"/>
            <a:chExt cx="3123479" cy="2241248"/>
          </a:xfrm>
        </p:grpSpPr>
        <p:sp>
          <p:nvSpPr>
            <p:cNvPr id="22" name="Rectangle 21">
              <a:extLst>
                <a:ext uri="{FF2B5EF4-FFF2-40B4-BE49-F238E27FC236}">
                  <a16:creationId xmlns:a16="http://schemas.microsoft.com/office/drawing/2014/main" id="{43569CA9-7F98-7106-87F3-43C2DAEEDDCF}"/>
                </a:ext>
              </a:extLst>
            </p:cNvPr>
            <p:cNvSpPr/>
            <p:nvPr/>
          </p:nvSpPr>
          <p:spPr>
            <a:xfrm>
              <a:off x="5208651" y="6017780"/>
              <a:ext cx="3123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Personalized medicine</a:t>
              </a:r>
            </a:p>
          </p:txBody>
        </p:sp>
        <p:pic>
          <p:nvPicPr>
            <p:cNvPr id="23" name="Picture 22" descr="A cartoon of a person inside a jar of pills&#10;&#10;Description automatically generated">
              <a:extLst>
                <a:ext uri="{FF2B5EF4-FFF2-40B4-BE49-F238E27FC236}">
                  <a16:creationId xmlns:a16="http://schemas.microsoft.com/office/drawing/2014/main" id="{025484DC-30F1-6D3C-F639-906E4A4BD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990" y="4176642"/>
              <a:ext cx="1828800" cy="1828800"/>
            </a:xfrm>
            <a:prstGeom prst="rect">
              <a:avLst/>
            </a:prstGeom>
          </p:spPr>
        </p:pic>
      </p:grpSp>
      <p:sp>
        <p:nvSpPr>
          <p:cNvPr id="9" name="Title 1">
            <a:extLst>
              <a:ext uri="{FF2B5EF4-FFF2-40B4-BE49-F238E27FC236}">
                <a16:creationId xmlns:a16="http://schemas.microsoft.com/office/drawing/2014/main" id="{13322541-55A8-2B4A-5396-6B44B19A4EDC}"/>
              </a:ext>
            </a:extLst>
          </p:cNvPr>
          <p:cNvSpPr>
            <a:spLocks noGrp="1"/>
          </p:cNvSpPr>
          <p:nvPr>
            <p:ph type="title"/>
          </p:nvPr>
        </p:nvSpPr>
        <p:spPr>
          <a:xfrm>
            <a:off x="228600" y="152400"/>
            <a:ext cx="8610600" cy="828328"/>
          </a:xfrm>
        </p:spPr>
        <p:txBody>
          <a:bodyPr/>
          <a:lstStyle/>
          <a:p>
            <a:r>
              <a:rPr lang="en-US" dirty="0"/>
              <a:t>Sequence Analysis – Why?</a:t>
            </a:r>
          </a:p>
        </p:txBody>
      </p:sp>
    </p:spTree>
    <p:extLst>
      <p:ext uri="{BB962C8B-B14F-4D97-AF65-F5344CB8AC3E}">
        <p14:creationId xmlns:p14="http://schemas.microsoft.com/office/powerpoint/2010/main" val="3955680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The Future is Bright for Genome Analysis</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980728"/>
            <a:ext cx="8915400" cy="5400600"/>
          </a:xfrm>
        </p:spPr>
        <p:txBody>
          <a:bodyPr/>
          <a:lstStyle/>
          <a:p>
            <a:r>
              <a:rPr lang="en-US" sz="2000" dirty="0"/>
              <a:t>We covered various </a:t>
            </a:r>
            <a:r>
              <a:rPr lang="en-US" sz="2000" dirty="0">
                <a:solidFill>
                  <a:srgbClr val="0000FF"/>
                </a:solidFill>
              </a:rPr>
              <a:t>recent ideas to </a:t>
            </a:r>
          </a:p>
          <a:p>
            <a:pPr lvl="1"/>
            <a:r>
              <a:rPr lang="en-US" sz="2000" dirty="0">
                <a:solidFill>
                  <a:srgbClr val="0000FF"/>
                </a:solidFill>
              </a:rPr>
              <a:t>Analyze genomes in ways that were not possible before</a:t>
            </a:r>
          </a:p>
          <a:p>
            <a:endParaRPr lang="en-US" sz="2000" dirty="0"/>
          </a:p>
          <a:p>
            <a:r>
              <a:rPr lang="en-US" sz="2000" dirty="0"/>
              <a:t>Enabling cost-effective, portable, fast, and accurate genome analysis has many implications</a:t>
            </a:r>
          </a:p>
          <a:p>
            <a:pPr lvl="1"/>
            <a:r>
              <a:rPr lang="en-US" sz="2000" dirty="0"/>
              <a:t>What are the new applications to enable with these unique benefits?</a:t>
            </a:r>
          </a:p>
          <a:p>
            <a:pPr lvl="1"/>
            <a:endParaRPr lang="en-US" sz="2000" dirty="0"/>
          </a:p>
          <a:p>
            <a:r>
              <a:rPr lang="en-US" sz="2000" dirty="0"/>
              <a:t>Can we do even better?</a:t>
            </a:r>
          </a:p>
          <a:p>
            <a:pPr lvl="1"/>
            <a:r>
              <a:rPr lang="en-US" sz="2000" dirty="0"/>
              <a:t>Understanding and modifying the sequencing process for analyzing other types of biological data</a:t>
            </a:r>
          </a:p>
          <a:p>
            <a:pPr marL="344487" lvl="1" indent="0">
              <a:buNone/>
            </a:pPr>
            <a:endParaRPr lang="en-US" sz="2000" dirty="0"/>
          </a:p>
          <a:p>
            <a:r>
              <a:rPr lang="en-US" sz="2000" b="1" dirty="0">
                <a:solidFill>
                  <a:srgbClr val="1A5712"/>
                </a:solidFill>
              </a:rPr>
              <a:t>Many future opportunities exist</a:t>
            </a:r>
          </a:p>
          <a:p>
            <a:pPr lvl="1"/>
            <a:r>
              <a:rPr lang="en-US" sz="2000" b="1" dirty="0">
                <a:solidFill>
                  <a:srgbClr val="FF0000"/>
                </a:solidFill>
              </a:rPr>
              <a:t>Especially with new sequencing technologies</a:t>
            </a:r>
          </a:p>
          <a:p>
            <a:pPr lvl="1"/>
            <a:r>
              <a:rPr lang="en-US" sz="2000" b="1" dirty="0">
                <a:solidFill>
                  <a:srgbClr val="FF0000"/>
                </a:solidFill>
              </a:rPr>
              <a:t>Especially with new applications and use cases</a:t>
            </a:r>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70</a:t>
            </a:fld>
            <a:endParaRPr lang="en-US" altLang="en-US"/>
          </a:p>
        </p:txBody>
      </p:sp>
    </p:spTree>
    <p:extLst>
      <p:ext uri="{BB962C8B-B14F-4D97-AF65-F5344CB8AC3E}">
        <p14:creationId xmlns:p14="http://schemas.microsoft.com/office/powerpoint/2010/main" val="1111764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More on Real-Time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Can </a:t>
            </a:r>
            <a:r>
              <a:rPr lang="en-US" sz="1600" dirty="0" err="1"/>
              <a:t>Firtina</a:t>
            </a:r>
            <a:r>
              <a:rPr lang="en-US" sz="1600" dirty="0"/>
              <a:t>,</a:t>
            </a:r>
            <a:br>
              <a:rPr lang="en-US" sz="1600" dirty="0"/>
            </a:br>
            <a:r>
              <a:rPr lang="en-US" sz="1600" b="1" dirty="0">
                <a:hlinkClick r:id="rId2"/>
              </a:rPr>
              <a:t>"RawHash: Enabling Fast and Accurate Real-Time Analysis of Raw Nanopore Signals for Large Genomes"</a:t>
            </a:r>
            <a:br>
              <a:rPr lang="en-US" sz="1600" dirty="0"/>
            </a:br>
            <a:r>
              <a:rPr lang="en-US" sz="1600" i="1" dirty="0"/>
              <a:t>Proceedings Talk at ISMB-ECCB</a:t>
            </a:r>
            <a:r>
              <a:rPr lang="en-US" sz="1600" dirty="0"/>
              <a:t>, Lyon, France, 25 July 2023.</a:t>
            </a:r>
            <a:br>
              <a:rPr lang="en-US" sz="1600" dirty="0"/>
            </a:br>
            <a:r>
              <a:rPr lang="en-US" sz="1600" dirty="0"/>
              <a:t>[</a:t>
            </a:r>
            <a:r>
              <a:rPr lang="en-US" sz="1600" dirty="0">
                <a:hlinkClick r:id="rId3"/>
              </a:rPr>
              <a:t>Slides (pptx)</a:t>
            </a:r>
            <a:r>
              <a:rPr lang="en-US" sz="1600" dirty="0"/>
              <a:t>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(18 minutes]</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descr="A screenshot of a video&#10;&#10;Description automatically generated">
            <a:extLst>
              <a:ext uri="{FF2B5EF4-FFF2-40B4-BE49-F238E27FC236}">
                <a16:creationId xmlns:a16="http://schemas.microsoft.com/office/drawing/2014/main" id="{1A5A6C3A-B857-9206-5674-5EABE2A21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065" y="2492896"/>
            <a:ext cx="5113870" cy="3636008"/>
          </a:xfrm>
          <a:prstGeom prst="rect">
            <a:avLst/>
          </a:prstGeom>
        </p:spPr>
      </p:pic>
    </p:spTree>
    <p:extLst>
      <p:ext uri="{BB962C8B-B14F-4D97-AF65-F5344CB8AC3E}">
        <p14:creationId xmlns:p14="http://schemas.microsoft.com/office/powerpoint/2010/main" val="413627404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Fast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err="1"/>
              <a:t>Onur</a:t>
            </a:r>
            <a:r>
              <a:rPr lang="en-US" sz="1600" dirty="0"/>
              <a:t> </a:t>
            </a:r>
            <a:r>
              <a:rPr lang="en-US" sz="1600" dirty="0" err="1"/>
              <a:t>Mutlu</a:t>
            </a:r>
            <a:r>
              <a:rPr lang="en-US" sz="1600" dirty="0"/>
              <a:t>,</a:t>
            </a:r>
            <a:br>
              <a:rPr lang="en-US" sz="1600" dirty="0"/>
            </a:br>
            <a:r>
              <a:rPr lang="en-US" sz="1600" b="1" dirty="0">
                <a:hlinkClick r:id="rId2"/>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hlinkClick r:id="rId2"/>
              </a:rPr>
              <a:t>Slides (pptx)</a:t>
            </a:r>
            <a:r>
              <a:rPr lang="en-US" sz="1600" dirty="0"/>
              <a:t>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hlinkClick r:id="rId7"/>
            <a:extLst>
              <a:ext uri="{FF2B5EF4-FFF2-40B4-BE49-F238E27FC236}">
                <a16:creationId xmlns:a16="http://schemas.microsoft.com/office/drawing/2014/main" id="{63062A44-6117-B242-BB5D-88FC9FCE611C}"/>
              </a:ext>
            </a:extLst>
          </p:cNvPr>
          <p:cNvPicPr>
            <a:picLocks noChangeAspect="1"/>
          </p:cNvPicPr>
          <p:nvPr/>
        </p:nvPicPr>
        <p:blipFill>
          <a:blip r:embed="rId8"/>
          <a:stretch>
            <a:fillRect/>
          </a:stretch>
        </p:blipFill>
        <p:spPr>
          <a:xfrm>
            <a:off x="1691680" y="2569425"/>
            <a:ext cx="6012160" cy="4144395"/>
          </a:xfrm>
          <a:prstGeom prst="rect">
            <a:avLst/>
          </a:prstGeom>
        </p:spPr>
      </p:pic>
    </p:spTree>
    <p:extLst>
      <p:ext uri="{BB962C8B-B14F-4D97-AF65-F5344CB8AC3E}">
        <p14:creationId xmlns:p14="http://schemas.microsoft.com/office/powerpoint/2010/main" val="297539411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More on Fast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err="1"/>
              <a:t>Onur</a:t>
            </a:r>
            <a:r>
              <a:rPr lang="en-US" sz="1600" dirty="0"/>
              <a:t> </a:t>
            </a:r>
            <a:r>
              <a:rPr lang="en-US" sz="1600" dirty="0" err="1"/>
              <a:t>Mutlu</a:t>
            </a:r>
            <a:r>
              <a:rPr lang="en-US" sz="1600" dirty="0"/>
              <a:t>,</a:t>
            </a:r>
            <a:br>
              <a:rPr lang="en-US" sz="1600" dirty="0"/>
            </a:br>
            <a:r>
              <a:rPr lang="en-US" sz="16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"Accelerating Genome Analysis"</a:t>
            </a:r>
            <a:br>
              <a:rPr lang="en-US" sz="1600" dirty="0"/>
            </a:b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Invited Talk at the </a:t>
            </a: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Barcelona Supercomputing Center (</a:t>
            </a:r>
            <a:r>
              <a:rPr lang="en-US" sz="16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BSC</a:t>
            </a: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Barcelona, Spain, 6 September 2022.</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2"/>
              </a:rPr>
              <a:t>Slides (pptx)</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4"/>
              </a:rPr>
              <a:t>(pdf)</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5"/>
              </a:rPr>
              <a:t>Talk Video </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 hour 35 minutes, including Q&amp;A)]</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6"/>
              </a:rPr>
              <a:t>Related Invited Paper (at IEEE Micro, 2020)</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7"/>
              </a:rPr>
              <a:t>Related Invited Paper (at Computational and Structural Biology Journal, 2022)</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4B915F9A-0DCD-A3C0-5FC5-2CACBFE38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2361" y="2924944"/>
            <a:ext cx="4543078" cy="3429000"/>
          </a:xfrm>
          <a:prstGeom prst="rect">
            <a:avLst/>
          </a:prstGeom>
        </p:spPr>
      </p:pic>
    </p:spTree>
    <p:extLst>
      <p:ext uri="{BB962C8B-B14F-4D97-AF65-F5344CB8AC3E}">
        <p14:creationId xmlns:p14="http://schemas.microsoft.com/office/powerpoint/2010/main" val="301650681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341C-2EAE-A948-ADCB-271BB8018D4F}"/>
              </a:ext>
            </a:extLst>
          </p:cNvPr>
          <p:cNvSpPr>
            <a:spLocks noGrp="1"/>
          </p:cNvSpPr>
          <p:nvPr>
            <p:ph type="title"/>
          </p:nvPr>
        </p:nvSpPr>
        <p:spPr/>
        <p:txBody>
          <a:bodyPr/>
          <a:lstStyle/>
          <a:p>
            <a:r>
              <a:rPr lang="en-US" dirty="0"/>
              <a:t>More on Accelerating Genome Analysis</a:t>
            </a:r>
          </a:p>
        </p:txBody>
      </p:sp>
      <p:sp>
        <p:nvSpPr>
          <p:cNvPr id="4" name="Slide Number Placeholder 3">
            <a:extLst>
              <a:ext uri="{FF2B5EF4-FFF2-40B4-BE49-F238E27FC236}">
                <a16:creationId xmlns:a16="http://schemas.microsoft.com/office/drawing/2014/main" id="{A59132A2-2D38-7044-A24D-1D93AB64C1BC}"/>
              </a:ext>
            </a:extLst>
          </p:cNvPr>
          <p:cNvSpPr>
            <a:spLocks noGrp="1"/>
          </p:cNvSpPr>
          <p:nvPr>
            <p:ph type="sldNum" sz="quarter" idx="11"/>
          </p:nvPr>
        </p:nvSpPr>
        <p:spPr/>
        <p:txBody>
          <a:bodyPr/>
          <a:lstStyle/>
          <a:p>
            <a:pPr>
              <a:defRPr/>
            </a:pPr>
            <a:fld id="{8DE33320-76E4-0249-8CA9-3902D97168FA}" type="slidenum">
              <a:rPr lang="en-US" altLang="en-US" smtClean="0"/>
              <a:pPr>
                <a:defRPr/>
              </a:pPr>
              <a:t>74</a:t>
            </a:fld>
            <a:endParaRPr lang="en-US" altLang="en-US"/>
          </a:p>
        </p:txBody>
      </p:sp>
      <p:sp>
        <p:nvSpPr>
          <p:cNvPr id="5" name="Content Placeholder 2">
            <a:extLst>
              <a:ext uri="{FF2B5EF4-FFF2-40B4-BE49-F238E27FC236}">
                <a16:creationId xmlns:a16="http://schemas.microsoft.com/office/drawing/2014/main" id="{81770616-0C6B-844F-9D35-B0D5F0A1A4CD}"/>
              </a:ext>
            </a:extLst>
          </p:cNvPr>
          <p:cNvSpPr>
            <a:spLocks noGrp="1"/>
          </p:cNvSpPr>
          <p:nvPr>
            <p:ph idx="1"/>
          </p:nvPr>
        </p:nvSpPr>
        <p:spPr>
          <a:xfrm>
            <a:off x="228600" y="908720"/>
            <a:ext cx="8610600" cy="5339680"/>
          </a:xfrm>
        </p:spPr>
        <p:txBody>
          <a:bodyPr/>
          <a:lstStyle/>
          <a:p>
            <a:r>
              <a:rPr lang="en-US" sz="1600" dirty="0"/>
              <a:t>Can Firtina,</a:t>
            </a:r>
            <a:br>
              <a:rPr lang="en-US" sz="1600" dirty="0"/>
            </a:br>
            <a:r>
              <a:rPr lang="en-US" sz="1600" b="1" dirty="0">
                <a:hlinkClick r:id="rId2"/>
              </a:rPr>
              <a:t>"Enabling Accurate, Fast, and Memory-Efficient Genome Analysis via Efficient and Intelligent Algorithms"</a:t>
            </a:r>
            <a:br>
              <a:rPr lang="en-US" sz="1600" dirty="0"/>
            </a:br>
            <a:r>
              <a:rPr lang="en-US" sz="1600" i="1" dirty="0"/>
              <a:t>Talk at UC Berkeley</a:t>
            </a:r>
            <a:r>
              <a:rPr lang="en-US" sz="1600" dirty="0"/>
              <a:t>, Berkeley, CA, United States, May 27, 2022.</a:t>
            </a:r>
            <a:br>
              <a:rPr lang="en-US" sz="1600" dirty="0"/>
            </a:br>
            <a:r>
              <a:rPr lang="en-US" sz="1600" dirty="0"/>
              <a:t>[</a:t>
            </a:r>
            <a:r>
              <a:rPr lang="en-US" sz="1600" dirty="0">
                <a:hlinkClick r:id="rId3"/>
              </a:rPr>
              <a:t>Slides (pptx)</a:t>
            </a:r>
            <a:r>
              <a:rPr lang="en-US" sz="1600" dirty="0"/>
              <a:t> </a:t>
            </a:r>
            <a:r>
              <a:rPr lang="en-US" sz="1600" dirty="0">
                <a:hlinkClick r:id="rId2"/>
              </a:rPr>
              <a:t>(pdf)]</a:t>
            </a:r>
            <a:br>
              <a:rPr lang="en-US" sz="1600" dirty="0"/>
            </a:br>
            <a:r>
              <a:rPr lang="en-US" sz="1600" dirty="0"/>
              <a:t>[</a:t>
            </a:r>
            <a:r>
              <a:rPr lang="en-US" sz="1600" dirty="0">
                <a:hlinkClick r:id="rId4"/>
              </a:rPr>
              <a:t>Talk Video </a:t>
            </a:r>
            <a:r>
              <a:rPr lang="en-US" sz="1600" dirty="0"/>
              <a:t>(1 hour 6 minutes)]</a:t>
            </a:r>
          </a:p>
          <a:p>
            <a:pPr marL="0" indent="0">
              <a:buNone/>
            </a:pPr>
            <a:endParaRPr lang="en-US" sz="1600" dirty="0"/>
          </a:p>
        </p:txBody>
      </p:sp>
      <p:pic>
        <p:nvPicPr>
          <p:cNvPr id="6" name="Picture 5" descr="Graphical user interface, website&#10;&#10;Description automatically generated">
            <a:extLst>
              <a:ext uri="{FF2B5EF4-FFF2-40B4-BE49-F238E27FC236}">
                <a16:creationId xmlns:a16="http://schemas.microsoft.com/office/drawing/2014/main" id="{2E72CD06-D525-3DAF-90CF-25863B87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506242"/>
            <a:ext cx="6553200" cy="4183647"/>
          </a:xfrm>
          <a:prstGeom prst="rect">
            <a:avLst/>
          </a:prstGeom>
        </p:spPr>
      </p:pic>
    </p:spTree>
    <p:extLst>
      <p:ext uri="{BB962C8B-B14F-4D97-AF65-F5344CB8AC3E}">
        <p14:creationId xmlns:p14="http://schemas.microsoft.com/office/powerpoint/2010/main" val="3477935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6633"/>
                </a:solidFill>
                <a:effectLst/>
                <a:uLnTx/>
                <a:uFillTx/>
                <a:latin typeface="Garamond"/>
                <a:ea typeface="+mj-ea"/>
                <a:cs typeface="+mj-cs"/>
              </a:rPr>
              <a:t>Accelerating Genome Analysis </a:t>
            </a:r>
            <a:r>
              <a:rPr kumimoji="0" lang="en-US" sz="2200" b="1" i="0" u="none" strike="noStrike" kern="0" cap="none" spc="0" normalizeH="0" baseline="0" noProof="0" dirty="0">
                <a:ln>
                  <a:noFill/>
                </a:ln>
                <a:solidFill>
                  <a:srgbClr val="006633"/>
                </a:solidFill>
                <a:effectLst/>
                <a:uLnTx/>
                <a:uFillTx/>
                <a:latin typeface="Garamond"/>
                <a:ea typeface="+mj-ea"/>
                <a:cs typeface="+mj-cs"/>
              </a:rPr>
              <a:t>[DAC 2023]</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14400"/>
            <a:ext cx="8610600" cy="5538936"/>
          </a:xfrm>
        </p:spPr>
        <p:txBody>
          <a:bodyPr/>
          <a:lstStyle/>
          <a:p>
            <a:r>
              <a:rPr lang="en-US" sz="1800" dirty="0" err="1"/>
              <a:t>Onur</a:t>
            </a:r>
            <a:r>
              <a:rPr lang="en-US" sz="1800" dirty="0"/>
              <a:t> </a:t>
            </a:r>
            <a:r>
              <a:rPr lang="en-US" sz="1800" dirty="0" err="1"/>
              <a:t>Mutlu</a:t>
            </a:r>
            <a:r>
              <a:rPr lang="en-US" sz="1800" dirty="0"/>
              <a:t> and Can </a:t>
            </a:r>
            <a:r>
              <a:rPr lang="en-US" sz="1800" dirty="0" err="1"/>
              <a:t>Firtina</a:t>
            </a:r>
            <a:r>
              <a:rPr lang="en-US" sz="1800" dirty="0"/>
              <a:t>,</a:t>
            </a:r>
            <a:br>
              <a:rPr lang="en-US" sz="1800" dirty="0"/>
            </a:br>
            <a:r>
              <a:rPr lang="en-US" sz="1800" b="1" dirty="0">
                <a:hlinkClick r:id="rId2"/>
              </a:rPr>
              <a:t>"</a:t>
            </a:r>
            <a:r>
              <a:rPr lang="en-US" sz="1800" b="1" i="0" dirty="0">
                <a:solidFill>
                  <a:srgbClr val="000000"/>
                </a:solidFill>
                <a:effectLst/>
                <a:hlinkClick r:id="rId3"/>
              </a:rPr>
              <a:t>Accelerating Genome Analysis via Algorithm-Architecture Co-Design</a:t>
            </a:r>
            <a:r>
              <a:rPr lang="en-US" sz="1800" b="1" dirty="0">
                <a:hlinkClick r:id="rId2"/>
              </a:rPr>
              <a:t>"</a:t>
            </a:r>
            <a:br>
              <a:rPr lang="en-US" sz="1800" dirty="0"/>
            </a:br>
            <a:r>
              <a:rPr lang="en-US" sz="1800" b="0" i="1" dirty="0">
                <a:solidFill>
                  <a:srgbClr val="000000"/>
                </a:solidFill>
                <a:effectLst/>
              </a:rPr>
              <a:t>Invited Special Session Paper in Proceedings of the </a:t>
            </a:r>
            <a:r>
              <a:rPr lang="en-US" sz="1800" b="0" i="1" dirty="0">
                <a:solidFill>
                  <a:srgbClr val="000000"/>
                </a:solidFill>
                <a:effectLst/>
                <a:hlinkClick r:id="rId4"/>
              </a:rPr>
              <a:t>60th Design Automation Conference</a:t>
            </a:r>
            <a:r>
              <a:rPr lang="en-US" sz="1800" b="0" i="1" dirty="0">
                <a:solidFill>
                  <a:srgbClr val="000000"/>
                </a:solidFill>
                <a:effectLst/>
              </a:rPr>
              <a:t> (</a:t>
            </a:r>
            <a:r>
              <a:rPr lang="en-US" sz="1800" b="1" i="1" dirty="0">
                <a:solidFill>
                  <a:srgbClr val="000000"/>
                </a:solidFill>
                <a:effectLst/>
              </a:rPr>
              <a:t>DAC</a:t>
            </a:r>
            <a:r>
              <a:rPr lang="en-US" sz="1800" b="0" i="1" dirty="0">
                <a:solidFill>
                  <a:srgbClr val="000000"/>
                </a:solidFill>
                <a:effectLst/>
              </a:rPr>
              <a:t>)</a:t>
            </a:r>
            <a:r>
              <a:rPr lang="en-US" sz="1800" b="0" i="0" dirty="0">
                <a:solidFill>
                  <a:srgbClr val="000000"/>
                </a:solidFill>
                <a:effectLst/>
              </a:rPr>
              <a:t>, San Francisco, CA, USA, July 2023.</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br>
              <a:rPr lang="en-US" sz="1800" dirty="0"/>
            </a:br>
            <a:r>
              <a:rPr lang="en-US" sz="1800" dirty="0"/>
              <a:t>[</a:t>
            </a:r>
            <a:r>
              <a:rPr lang="en-US" sz="1800" dirty="0">
                <a:hlinkClick r:id="rId7"/>
              </a:rPr>
              <a:t>Talk Video </a:t>
            </a:r>
            <a:r>
              <a:rPr lang="en-US" sz="1800" dirty="0"/>
              <a:t>(38 minutes, including Q&amp;A)]</a:t>
            </a:r>
            <a:br>
              <a:rPr lang="en-US" sz="1800" dirty="0"/>
            </a:br>
            <a:r>
              <a:rPr lang="en-US" sz="1800" dirty="0"/>
              <a:t>[</a:t>
            </a:r>
            <a:r>
              <a:rPr lang="en-US" sz="1800" dirty="0">
                <a:hlinkClick r:id="rId8"/>
              </a:rPr>
              <a:t>Related Invited Paper</a:t>
            </a:r>
            <a:r>
              <a:rPr lang="en-US" sz="1800" dirty="0"/>
              <a:t>]</a:t>
            </a:r>
            <a:br>
              <a:rPr lang="en-US" sz="1800" dirty="0"/>
            </a:br>
            <a:r>
              <a:rPr lang="en-US" sz="1800" dirty="0"/>
              <a:t>[</a:t>
            </a:r>
            <a:r>
              <a:rPr lang="en-US" sz="1800" dirty="0">
                <a:hlinkClick r:id="rId9"/>
              </a:rPr>
              <a:t>arXiv version</a:t>
            </a:r>
            <a:r>
              <a:rPr lang="en-US" sz="1800" dirty="0"/>
              <a:t>]</a:t>
            </a:r>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348350" y="6413266"/>
            <a:ext cx="66800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rPr>
              <a:t>https://</a:t>
            </a:r>
            <a:r>
              <a:rPr kumimoji="0" lang="en-US" sz="2000" b="1" i="0" u="none" strike="noStrike" kern="1200" cap="none" spc="0" normalizeH="0" baseline="0" noProof="0" dirty="0" err="1">
                <a:ln>
                  <a:noFill/>
                </a:ln>
                <a:solidFill>
                  <a:srgbClr val="0432FF"/>
                </a:solidFill>
                <a:effectLst/>
                <a:uLnTx/>
                <a:uFillTx/>
                <a:latin typeface="Tahoma"/>
                <a:ea typeface="+mn-ea"/>
                <a:cs typeface="+mn-cs"/>
              </a:rPr>
              <a:t>ieeexplore.ieee.org</a:t>
            </a:r>
            <a:r>
              <a:rPr kumimoji="0" lang="en-US" sz="2000" b="1" i="0" u="none" strike="noStrike" kern="1200" cap="none" spc="0" normalizeH="0" baseline="0" noProof="0" dirty="0">
                <a:ln>
                  <a:noFill/>
                </a:ln>
                <a:solidFill>
                  <a:srgbClr val="0432FF"/>
                </a:solidFill>
                <a:effectLst/>
                <a:uLnTx/>
                <a:uFillTx/>
                <a:latin typeface="Tahoma"/>
                <a:ea typeface="+mn-ea"/>
                <a:cs typeface="+mn-cs"/>
              </a:rPr>
              <a:t>/document/10247887 </a:t>
            </a:r>
          </a:p>
        </p:txBody>
      </p:sp>
      <p:pic>
        <p:nvPicPr>
          <p:cNvPr id="6" name="Picture 5">
            <a:extLst>
              <a:ext uri="{FF2B5EF4-FFF2-40B4-BE49-F238E27FC236}">
                <a16:creationId xmlns:a16="http://schemas.microsoft.com/office/drawing/2014/main" id="{4DB4C3F7-8C86-02E8-E2E2-7E2E9CF63DBB}"/>
              </a:ext>
            </a:extLst>
          </p:cNvPr>
          <p:cNvPicPr>
            <a:picLocks noChangeAspect="1"/>
          </p:cNvPicPr>
          <p:nvPr/>
        </p:nvPicPr>
        <p:blipFill>
          <a:blip r:embed="rId10"/>
          <a:stretch>
            <a:fillRect/>
          </a:stretch>
        </p:blipFill>
        <p:spPr>
          <a:xfrm>
            <a:off x="172395" y="3717032"/>
            <a:ext cx="8914319" cy="2042601"/>
          </a:xfrm>
          <a:prstGeom prst="rect">
            <a:avLst/>
          </a:prstGeom>
        </p:spPr>
      </p:pic>
    </p:spTree>
    <p:extLst>
      <p:ext uri="{BB962C8B-B14F-4D97-AF65-F5344CB8AC3E}">
        <p14:creationId xmlns:p14="http://schemas.microsoft.com/office/powerpoint/2010/main" val="128511696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07504" y="152400"/>
            <a:ext cx="8610600" cy="1066800"/>
          </a:xfrm>
        </p:spPr>
        <p:txBody>
          <a:bodyPr/>
          <a:lstStyle/>
          <a:p>
            <a:r>
              <a:rPr lang="en-US" sz="3500" dirty="0"/>
              <a:t>Genomics Course (Spring 2024)</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80728"/>
            <a:ext cx="5340068" cy="5195664"/>
          </a:xfrm>
        </p:spPr>
        <p:txBody>
          <a:bodyPr/>
          <a:lstStyle/>
          <a:p>
            <a:r>
              <a:rPr lang="en-US" sz="1600" b="1" dirty="0">
                <a:solidFill>
                  <a:srgbClr val="0432FF"/>
                </a:solidFill>
                <a:hlinkClick r:id="rId2"/>
              </a:rPr>
              <a:t>Spring 2024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https://safari.ethz.ch/projects_and_seminars/spring2024/doku.php?id=bioinformatics</a:t>
            </a:r>
            <a:r>
              <a:rPr lang="en-US" sz="1400" dirty="0">
                <a:solidFill>
                  <a:srgbClr val="0432FF"/>
                </a:solidFill>
              </a:rPr>
              <a:t> </a:t>
            </a:r>
          </a:p>
          <a:p>
            <a:r>
              <a:rPr lang="en-US" sz="1600" b="1" dirty="0">
                <a:solidFill>
                  <a:srgbClr val="0432FF"/>
                </a:solidFill>
                <a:hlinkClick r:id="rId4"/>
              </a:rPr>
              <a:t>Fall 2023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https://safari.ethz.ch/projects_and_seminars/fall2023/doku.php?id=bioinformatics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(Spring 2024):</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https://youtube.com/playlist?list=PL5Q2soXY2Zi_UT4zTiLxRmK_zbgz6M93Z</a:t>
            </a:r>
            <a:r>
              <a:rPr lang="en-US" sz="1400" dirty="0">
                <a:solidFill>
                  <a:srgbClr val="0432FF"/>
                </a:solidFill>
              </a:rPr>
              <a:t> </a:t>
            </a:r>
            <a:endParaRPr lang="en-US" sz="1600" dirty="0"/>
          </a:p>
          <a:p>
            <a:endParaRPr lang="en-US" sz="1600" dirty="0"/>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5D98D170-9599-FFAE-F2B9-5231555427D6}"/>
              </a:ext>
            </a:extLst>
          </p:cNvPr>
          <p:cNvSpPr txBox="1"/>
          <p:nvPr/>
        </p:nvSpPr>
        <p:spPr>
          <a:xfrm>
            <a:off x="0" y="6034151"/>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descr="A screenshot of a video chat&#10;&#10;Description automatically generated">
            <a:extLst>
              <a:ext uri="{FF2B5EF4-FFF2-40B4-BE49-F238E27FC236}">
                <a16:creationId xmlns:a16="http://schemas.microsoft.com/office/drawing/2014/main" id="{8B10EDE9-5DDF-1D5D-3FFB-B50FC43020E0}"/>
              </a:ext>
            </a:extLst>
          </p:cNvPr>
          <p:cNvPicPr>
            <a:picLocks noChangeAspect="1"/>
          </p:cNvPicPr>
          <p:nvPr/>
        </p:nvPicPr>
        <p:blipFill rotWithShape="1">
          <a:blip r:embed="rId8">
            <a:extLst>
              <a:ext uri="{28A0092B-C50C-407E-A947-70E740481C1C}">
                <a14:useLocalDpi xmlns:a14="http://schemas.microsoft.com/office/drawing/2010/main" val="0"/>
              </a:ext>
            </a:extLst>
          </a:blip>
          <a:srcRect r="2830"/>
          <a:stretch/>
        </p:blipFill>
        <p:spPr>
          <a:xfrm>
            <a:off x="5500617" y="724044"/>
            <a:ext cx="3643383" cy="5805264"/>
          </a:xfrm>
          <a:prstGeom prst="rect">
            <a:avLst/>
          </a:prstGeom>
        </p:spPr>
      </p:pic>
    </p:spTree>
    <p:extLst>
      <p:ext uri="{BB962C8B-B14F-4D97-AF65-F5344CB8AC3E}">
        <p14:creationId xmlns:p14="http://schemas.microsoft.com/office/powerpoint/2010/main" val="341682461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23528" y="1104652"/>
            <a:ext cx="8428037" cy="2324348"/>
          </a:xfrm>
        </p:spPr>
        <p:txBody>
          <a:bodyPr/>
          <a:lstStyle/>
          <a:p>
            <a:pPr algn="ctr" eaLnBrk="1" hangingPunct="1"/>
            <a:r>
              <a:rPr lang="en-US" altLang="en-US" sz="4400" b="1" dirty="0">
                <a:solidFill>
                  <a:srgbClr val="C00000"/>
                </a:solidFill>
                <a:ea typeface="ＭＳ Ｐゴシック" charset="-128"/>
              </a:rPr>
              <a:t>Introduction to Real-Time</a:t>
            </a:r>
            <a:br>
              <a:rPr lang="en-US" altLang="en-US" sz="4400" b="1" dirty="0">
                <a:solidFill>
                  <a:srgbClr val="C00000"/>
                </a:solidFill>
                <a:ea typeface="ＭＳ Ｐゴシック" charset="-128"/>
              </a:rPr>
            </a:br>
            <a:r>
              <a:rPr lang="en-US" altLang="en-US" sz="4400" b="1" dirty="0">
                <a:solidFill>
                  <a:srgbClr val="C00000"/>
                </a:solidFill>
                <a:ea typeface="ＭＳ Ｐゴシック" charset="-128"/>
              </a:rPr>
              <a:t>Raw Nanopore Signal Analysis:</a:t>
            </a:r>
            <a:br>
              <a:rPr lang="en-US" altLang="en-US" sz="4400" b="1" dirty="0">
                <a:solidFill>
                  <a:srgbClr val="C00000"/>
                </a:solidFill>
                <a:ea typeface="ＭＳ Ｐゴシック" charset="-128"/>
              </a:rPr>
            </a:br>
            <a:r>
              <a:rPr lang="en-US" altLang="en-US" sz="4400" dirty="0" err="1">
                <a:solidFill>
                  <a:srgbClr val="006633"/>
                </a:solidFill>
                <a:ea typeface="ＭＳ Ｐゴシック" panose="020B0600070205080204" pitchFamily="34" charset="-128"/>
              </a:rPr>
              <a:t>RawHash</a:t>
            </a:r>
            <a:r>
              <a:rPr lang="en-US" altLang="en-US" sz="4400" dirty="0">
                <a:solidFill>
                  <a:srgbClr val="006633"/>
                </a:solidFill>
                <a:ea typeface="ＭＳ Ｐゴシック" panose="020B0600070205080204" pitchFamily="34" charset="-128"/>
              </a:rPr>
              <a:t> and RawHash2</a:t>
            </a:r>
            <a:endParaRPr lang="en-US" altLang="en-US" sz="4400" dirty="0">
              <a:ea typeface="ＭＳ Ｐゴシック" charset="-128"/>
            </a:endParaRP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r>
              <a:rPr lang="en-US" altLang="en-US" dirty="0">
                <a:solidFill>
                  <a:srgbClr val="003399"/>
                </a:solidFill>
                <a:ea typeface="ＭＳ Ｐゴシック" charset="-128"/>
              </a:rPr>
              <a:t>Can Firtina</a:t>
            </a:r>
          </a:p>
          <a:p>
            <a:pPr eaLnBrk="1" hangingPunct="1">
              <a:buFont typeface="Wingdings" charset="2"/>
              <a:buNone/>
            </a:pPr>
            <a:r>
              <a:rPr lang="en-US" altLang="en-US" dirty="0">
                <a:solidFill>
                  <a:srgbClr val="003399"/>
                </a:solidFill>
                <a:ea typeface="ＭＳ Ｐゴシック" charset="-128"/>
                <a:hlinkClick r:id="rId3"/>
              </a:rPr>
              <a:t>canfirtina@gmail.com</a:t>
            </a:r>
            <a:r>
              <a:rPr lang="en-US" altLang="en-US" dirty="0">
                <a:solidFill>
                  <a:srgbClr val="003399"/>
                </a:solidFill>
                <a:ea typeface="ＭＳ Ｐゴシック" charset="-128"/>
              </a:rPr>
              <a:t> </a:t>
            </a:r>
          </a:p>
          <a:p>
            <a:pPr eaLnBrk="1" hangingPunct="1"/>
            <a:endParaRPr lang="en-US" altLang="en-US" dirty="0">
              <a:ea typeface="ＭＳ Ｐゴシック" charset="-128"/>
            </a:endParaRPr>
          </a:p>
          <a:p>
            <a:pPr eaLnBrk="1" hangingPunct="1"/>
            <a:r>
              <a:rPr lang="en-US" altLang="en-US" dirty="0">
                <a:ea typeface="ＭＳ Ｐゴシック" charset="-128"/>
              </a:rPr>
              <a:t>18 March 2024</a:t>
            </a:r>
          </a:p>
          <a:p>
            <a:pPr eaLnBrk="1" hangingPunct="1"/>
            <a:r>
              <a:rPr lang="en-US" altLang="en-US" dirty="0" err="1">
                <a:ea typeface="ＭＳ Ｐゴシック" charset="-128"/>
              </a:rPr>
              <a:t>Sabanci</a:t>
            </a:r>
            <a:r>
              <a:rPr lang="en-US" altLang="en-US" dirty="0">
                <a:ea typeface="ＭＳ Ｐゴシック" charset="-128"/>
              </a:rPr>
              <a:t> University</a:t>
            </a:r>
          </a:p>
          <a:p>
            <a:pPr eaLnBrk="1" hangingPunct="1"/>
            <a:r>
              <a:rPr lang="en-US" altLang="en-US" dirty="0">
                <a:ea typeface="ＭＳ Ｐゴシック" charset="-128"/>
              </a:rPr>
              <a:t>BIO310 - Introduction to Bioinformatics</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pic>
        <p:nvPicPr>
          <p:cNvPr id="2" name="Picture 1">
            <a:extLst>
              <a:ext uri="{FF2B5EF4-FFF2-40B4-BE49-F238E27FC236}">
                <a16:creationId xmlns:a16="http://schemas.microsoft.com/office/drawing/2014/main" id="{CB5C7FEA-A13A-0728-66CB-B3E6D8273F68}"/>
              </a:ext>
            </a:extLst>
          </p:cNvPr>
          <p:cNvPicPr>
            <a:picLocks noChangeAspect="1"/>
          </p:cNvPicPr>
          <p:nvPr/>
        </p:nvPicPr>
        <p:blipFill rotWithShape="1">
          <a:blip r:embed="rId4"/>
          <a:srcRect l="15553" t="31836" r="15247" b="32270"/>
          <a:stretch/>
        </p:blipFill>
        <p:spPr>
          <a:xfrm>
            <a:off x="6456560" y="6309320"/>
            <a:ext cx="2550080" cy="483583"/>
          </a:xfrm>
          <a:prstGeom prst="rect">
            <a:avLst/>
          </a:prstGeom>
        </p:spPr>
      </p:pic>
      <p:pic>
        <p:nvPicPr>
          <p:cNvPr id="3" name="Graphic 2">
            <a:extLst>
              <a:ext uri="{FF2B5EF4-FFF2-40B4-BE49-F238E27FC236}">
                <a16:creationId xmlns:a16="http://schemas.microsoft.com/office/drawing/2014/main" id="{67CAC659-B20D-101B-6FA7-4EAD791761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504" y="6309320"/>
            <a:ext cx="2513673" cy="483583"/>
          </a:xfrm>
          <a:prstGeom prst="rect">
            <a:avLst/>
          </a:prstGeom>
        </p:spPr>
      </p:pic>
    </p:spTree>
    <p:extLst>
      <p:ext uri="{BB962C8B-B14F-4D97-AF65-F5344CB8AC3E}">
        <p14:creationId xmlns:p14="http://schemas.microsoft.com/office/powerpoint/2010/main" val="179377764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23528" y="1104652"/>
            <a:ext cx="8428037" cy="2324348"/>
          </a:xfrm>
        </p:spPr>
        <p:txBody>
          <a:bodyPr/>
          <a:lstStyle/>
          <a:p>
            <a:pPr algn="ctr" eaLnBrk="1" hangingPunct="1"/>
            <a:br>
              <a:rPr lang="en-US" altLang="en-US" sz="4400" b="1">
                <a:solidFill>
                  <a:srgbClr val="C00000"/>
                </a:solidFill>
                <a:ea typeface="ＭＳ Ｐゴシック" charset="-128"/>
              </a:rPr>
            </a:br>
            <a:r>
              <a:rPr lang="en-US" altLang="en-US" sz="4400">
                <a:solidFill>
                  <a:srgbClr val="006633"/>
                </a:solidFill>
                <a:ea typeface="ＭＳ Ｐゴシック" panose="020B0600070205080204" pitchFamily="34" charset="-128"/>
              </a:rPr>
              <a:t>Backup Slides</a:t>
            </a:r>
            <a:endParaRPr lang="en-US" altLang="en-US" sz="4400" dirty="0">
              <a:ea typeface="ＭＳ Ｐゴシック" charset="-128"/>
            </a:endParaRPr>
          </a:p>
        </p:txBody>
      </p:sp>
    </p:spTree>
    <p:extLst>
      <p:ext uri="{BB962C8B-B14F-4D97-AF65-F5344CB8AC3E}">
        <p14:creationId xmlns:p14="http://schemas.microsoft.com/office/powerpoint/2010/main" val="311748406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CA0BFF-E0C8-9F4C-B075-6D6AC018DD09}"/>
              </a:ext>
            </a:extLst>
          </p:cNvPr>
          <p:cNvPicPr>
            <a:picLocks noChangeAspect="1"/>
          </p:cNvPicPr>
          <p:nvPr/>
        </p:nvPicPr>
        <p:blipFill>
          <a:blip r:embed="rId3"/>
          <a:stretch>
            <a:fillRect/>
          </a:stretch>
        </p:blipFill>
        <p:spPr>
          <a:xfrm>
            <a:off x="2219818" y="4293096"/>
            <a:ext cx="4704364" cy="2473152"/>
          </a:xfrm>
          <a:prstGeom prst="rect">
            <a:avLst/>
          </a:prstGeom>
        </p:spPr>
      </p:pic>
      <p:sp>
        <p:nvSpPr>
          <p:cNvPr id="2" name="标题 1"/>
          <p:cNvSpPr>
            <a:spLocks noGrp="1"/>
          </p:cNvSpPr>
          <p:nvPr>
            <p:ph type="title"/>
          </p:nvPr>
        </p:nvSpPr>
        <p:spPr/>
        <p:txBody>
          <a:bodyPr/>
          <a:lstStyle/>
          <a:p>
            <a:r>
              <a:rPr lang="en-US"/>
              <a:t>Challenges in Read Mapping</a:t>
            </a:r>
          </a:p>
        </p:txBody>
      </p:sp>
      <p:sp>
        <p:nvSpPr>
          <p:cNvPr id="5" name="Content Placeholder 4"/>
          <p:cNvSpPr>
            <a:spLocks noGrp="1"/>
          </p:cNvSpPr>
          <p:nvPr>
            <p:ph idx="1"/>
          </p:nvPr>
        </p:nvSpPr>
        <p:spPr>
          <a:xfrm>
            <a:off x="228600" y="908720"/>
            <a:ext cx="8610600" cy="5101208"/>
          </a:xfrm>
        </p:spPr>
        <p:txBody>
          <a:bodyPr/>
          <a:lstStyle/>
          <a:p>
            <a:r>
              <a:rPr lang="en-US"/>
              <a:t>Need to find many </a:t>
            </a:r>
            <a:r>
              <a:rPr lang="en-US">
                <a:solidFill>
                  <a:srgbClr val="0000FF"/>
                </a:solidFill>
              </a:rPr>
              <a:t>mappings</a:t>
            </a:r>
            <a:r>
              <a:rPr lang="en-US"/>
              <a:t> of </a:t>
            </a:r>
            <a:r>
              <a:rPr lang="en-US">
                <a:solidFill>
                  <a:srgbClr val="FF0000"/>
                </a:solidFill>
              </a:rPr>
              <a:t>each read</a:t>
            </a:r>
          </a:p>
          <a:p>
            <a:endParaRPr lang="en-US"/>
          </a:p>
          <a:p>
            <a:r>
              <a:rPr lang="en-US"/>
              <a:t>Need to </a:t>
            </a:r>
            <a:r>
              <a:rPr lang="en-US">
                <a:solidFill>
                  <a:srgbClr val="0000FF"/>
                </a:solidFill>
              </a:rPr>
              <a:t>tolerate</a:t>
            </a:r>
            <a:r>
              <a:rPr lang="en-US"/>
              <a:t> </a:t>
            </a:r>
            <a:r>
              <a:rPr lang="en-US">
                <a:solidFill>
                  <a:srgbClr val="FF0000"/>
                </a:solidFill>
              </a:rPr>
              <a:t>variances/sequencing errors</a:t>
            </a:r>
            <a:r>
              <a:rPr lang="en-US"/>
              <a:t> in each read</a:t>
            </a:r>
          </a:p>
          <a:p>
            <a:endParaRPr lang="en-US"/>
          </a:p>
          <a:p>
            <a:r>
              <a:rPr lang="en-US"/>
              <a:t>Need to </a:t>
            </a:r>
            <a:r>
              <a:rPr lang="en-US">
                <a:solidFill>
                  <a:srgbClr val="0000FF"/>
                </a:solidFill>
              </a:rPr>
              <a:t>map</a:t>
            </a:r>
            <a:r>
              <a:rPr lang="en-US"/>
              <a:t> each read </a:t>
            </a:r>
            <a:r>
              <a:rPr lang="en-US">
                <a:solidFill>
                  <a:srgbClr val="FF0000"/>
                </a:solidFill>
              </a:rPr>
              <a:t>very fast </a:t>
            </a:r>
            <a:r>
              <a:rPr lang="en-US"/>
              <a:t>(i.e., performance is important, life critical in some cases)</a:t>
            </a:r>
          </a:p>
          <a:p>
            <a:endParaRPr lang="en-US"/>
          </a:p>
          <a:p>
            <a:r>
              <a:rPr lang="en-US"/>
              <a:t>Need to </a:t>
            </a:r>
            <a:r>
              <a:rPr lang="en-US">
                <a:solidFill>
                  <a:srgbClr val="0000FF"/>
                </a:solidFill>
              </a:rPr>
              <a:t>map</a:t>
            </a:r>
            <a:r>
              <a:rPr lang="en-US"/>
              <a:t> reads to both </a:t>
            </a:r>
            <a:r>
              <a:rPr lang="en-US">
                <a:solidFill>
                  <a:srgbClr val="FF0000"/>
                </a:solidFill>
              </a:rPr>
              <a:t>forward and reverse strands</a:t>
            </a:r>
          </a:p>
          <a:p>
            <a:endParaRPr lang="en-US"/>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A97FD0F5-4400-2D49-B17D-7968DEA5ED51}"/>
              </a:ext>
            </a:extLst>
          </p:cNvPr>
          <p:cNvSpPr/>
          <p:nvPr/>
        </p:nvSpPr>
        <p:spPr>
          <a:xfrm>
            <a:off x="3085941" y="6455289"/>
            <a:ext cx="3458942" cy="219680"/>
          </a:xfrm>
          <a:prstGeom prst="rect">
            <a:avLst/>
          </a:prstGeom>
        </p:spPr>
        <p:txBody>
          <a:bodyPr wrap="square">
            <a:spAutoFit/>
          </a:bodyPr>
          <a:lstStyle/>
          <a:p>
            <a:r>
              <a:rPr lang="en-US" sz="800"/>
              <a:t>https://</a:t>
            </a:r>
            <a:r>
              <a:rPr lang="en-US" sz="800" err="1"/>
              <a:t>www.bioinformaticsalgorithms.org</a:t>
            </a:r>
            <a:r>
              <a:rPr lang="en-US" sz="800"/>
              <a:t>/bioinformatics-chapter-1</a:t>
            </a:r>
          </a:p>
        </p:txBody>
      </p:sp>
    </p:spTree>
    <p:extLst>
      <p:ext uri="{BB962C8B-B14F-4D97-AF65-F5344CB8AC3E}">
        <p14:creationId xmlns:p14="http://schemas.microsoft.com/office/powerpoint/2010/main" val="22764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a:extLst>
              <a:ext uri="{FF2B5EF4-FFF2-40B4-BE49-F238E27FC236}">
                <a16:creationId xmlns:a16="http://schemas.microsoft.com/office/drawing/2014/main" id="{48671809-7CCB-A5DE-AFB6-297ADB33A073}"/>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b="1" dirty="0">
                <a:solidFill>
                  <a:srgbClr val="4473C4"/>
                </a:solidFill>
                <a:latin typeface="Tahoma" panose="020B0604030504040204" pitchFamily="34" charset="0"/>
                <a:ea typeface="Tahoma" panose="020B0604030504040204" pitchFamily="34" charset="0"/>
                <a:cs typeface="Tahoma" panose="020B0604030504040204" pitchFamily="34" charset="0"/>
                <a:sym typeface="Wingdings" pitchFamily="2" charset="2"/>
              </a:rPr>
              <a:t>High throughput sequencing machines</a:t>
            </a:r>
            <a:endParaRPr lang="en-US"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400"/>
              </a:spcBef>
            </a:pPr>
            <a:r>
              <a:rPr lang="en-US" dirty="0">
                <a:latin typeface="Tahoma" panose="020B0604030504040204" pitchFamily="34" charset="0"/>
                <a:ea typeface="Tahoma" panose="020B0604030504040204" pitchFamily="34" charset="0"/>
                <a:cs typeface="Tahoma" panose="020B0604030504040204" pitchFamily="34" charset="0"/>
                <a:sym typeface="Wingdings" pitchFamily="2" charset="2"/>
              </a:rPr>
              <a:t>Quickly converts biological molecules </a:t>
            </a:r>
            <a:r>
              <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rPr>
              <a:t>into sequences of characters for analysis</a:t>
            </a:r>
          </a:p>
        </p:txBody>
      </p:sp>
      <p:sp>
        <p:nvSpPr>
          <p:cNvPr id="2" name="Title 1"/>
          <p:cNvSpPr>
            <a:spLocks noGrp="1"/>
          </p:cNvSpPr>
          <p:nvPr>
            <p:ph type="title"/>
          </p:nvPr>
        </p:nvSpPr>
        <p:spPr>
          <a:xfrm>
            <a:off x="228600" y="152400"/>
            <a:ext cx="8610600" cy="754164"/>
          </a:xfrm>
        </p:spPr>
        <p:txBody>
          <a:bodyPr/>
          <a:lstStyle/>
          <a:p>
            <a:r>
              <a:rPr lang="en-US" dirty="0">
                <a:latin typeface="Garamond" panose="02020404030301010803" pitchFamily="18" charset="0"/>
              </a:rPr>
              <a:t>Sequence Analysis – How?</a:t>
            </a:r>
            <a:endParaRPr lang="en-US" b="1" dirty="0">
              <a:latin typeface="Garamond" panose="02020404030301010803" pitchFamily="18" charset="0"/>
            </a:endParaRPr>
          </a:p>
        </p:txBody>
      </p:sp>
      <p:sp>
        <p:nvSpPr>
          <p:cNvPr id="11" name="Rectangle 10">
            <a:extLst>
              <a:ext uri="{FF2B5EF4-FFF2-40B4-BE49-F238E27FC236}">
                <a16:creationId xmlns:a16="http://schemas.microsoft.com/office/drawing/2014/main" id="{44FB9218-7DD0-5845-B052-E2FFA1804358}"/>
              </a:ext>
            </a:extLst>
          </p:cNvPr>
          <p:cNvSpPr/>
          <p:nvPr/>
        </p:nvSpPr>
        <p:spPr>
          <a:xfrm>
            <a:off x="1728464" y="3571868"/>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12" name="Rectangle 11">
            <a:extLst>
              <a:ext uri="{FF2B5EF4-FFF2-40B4-BE49-F238E27FC236}">
                <a16:creationId xmlns:a16="http://schemas.microsoft.com/office/drawing/2014/main" id="{06B736E1-D666-6747-9664-54E019AB94D5}"/>
              </a:ext>
            </a:extLst>
          </p:cNvPr>
          <p:cNvSpPr/>
          <p:nvPr/>
        </p:nvSpPr>
        <p:spPr>
          <a:xfrm>
            <a:off x="1728464" y="3826261"/>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3" name="Rectangle 12">
            <a:extLst>
              <a:ext uri="{FF2B5EF4-FFF2-40B4-BE49-F238E27FC236}">
                <a16:creationId xmlns:a16="http://schemas.microsoft.com/office/drawing/2014/main" id="{4242A33C-4BB8-3E43-A6CE-61C369794D9E}"/>
              </a:ext>
            </a:extLst>
          </p:cNvPr>
          <p:cNvSpPr/>
          <p:nvPr/>
        </p:nvSpPr>
        <p:spPr>
          <a:xfrm>
            <a:off x="1728464" y="4335047"/>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4" name="Rectangle 13">
            <a:extLst>
              <a:ext uri="{FF2B5EF4-FFF2-40B4-BE49-F238E27FC236}">
                <a16:creationId xmlns:a16="http://schemas.microsoft.com/office/drawing/2014/main" id="{CFE13979-6503-E049-9F12-5FE9B5A36DD3}"/>
              </a:ext>
            </a:extLst>
          </p:cNvPr>
          <p:cNvSpPr/>
          <p:nvPr/>
        </p:nvSpPr>
        <p:spPr>
          <a:xfrm>
            <a:off x="1728464" y="4080654"/>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2044BF05-2BAB-A648-B788-3BA86E3F8C8C}"/>
              </a:ext>
            </a:extLst>
          </p:cNvPr>
          <p:cNvSpPr/>
          <p:nvPr/>
        </p:nvSpPr>
        <p:spPr>
          <a:xfrm>
            <a:off x="1609652" y="3439005"/>
            <a:ext cx="1740799" cy="1215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174E182B-DF51-EA4D-9F3F-0E7845682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85" y="2368096"/>
            <a:ext cx="904357" cy="2141818"/>
          </a:xfrm>
          <a:prstGeom prst="rect">
            <a:avLst/>
          </a:prstGeom>
        </p:spPr>
      </p:pic>
      <p:sp>
        <p:nvSpPr>
          <p:cNvPr id="17" name="Rectangle 16">
            <a:extLst>
              <a:ext uri="{FF2B5EF4-FFF2-40B4-BE49-F238E27FC236}">
                <a16:creationId xmlns:a16="http://schemas.microsoft.com/office/drawing/2014/main" id="{E5524454-8CB9-E644-9409-4448FEB49E0C}"/>
              </a:ext>
            </a:extLst>
          </p:cNvPr>
          <p:cNvSpPr/>
          <p:nvPr/>
        </p:nvSpPr>
        <p:spPr>
          <a:xfrm>
            <a:off x="2309765" y="2991656"/>
            <a:ext cx="717518" cy="434916"/>
          </a:xfrm>
          <a:prstGeom prst="rect">
            <a:avLst/>
          </a:prstGeom>
          <a:solidFill>
            <a:schemeClr val="bg1"/>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D3D92D60-0D12-1A41-8197-821B2A9ABC80}"/>
              </a:ext>
            </a:extLst>
          </p:cNvPr>
          <p:cNvSpPr/>
          <p:nvPr/>
        </p:nvSpPr>
        <p:spPr>
          <a:xfrm>
            <a:off x="2354504" y="3747601"/>
            <a:ext cx="177666" cy="97517"/>
          </a:xfrm>
          <a:prstGeom prst="rect">
            <a:avLst/>
          </a:prstGeom>
          <a:solidFill>
            <a:srgbClr val="9DC3E6"/>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A3B4989-5B4B-584A-93F5-ABDDBE3BBB01}"/>
              </a:ext>
            </a:extLst>
          </p:cNvPr>
          <p:cNvSpPr/>
          <p:nvPr/>
        </p:nvSpPr>
        <p:spPr>
          <a:xfrm>
            <a:off x="3606565" y="3747601"/>
            <a:ext cx="177666" cy="97517"/>
          </a:xfrm>
          <a:prstGeom prst="rect">
            <a:avLst/>
          </a:prstGeom>
          <a:solidFill>
            <a:srgbClr val="9DC3E6"/>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D306F1-20ED-E849-8967-E6CDB4C006FA}"/>
              </a:ext>
            </a:extLst>
          </p:cNvPr>
          <p:cNvSpPr/>
          <p:nvPr/>
        </p:nvSpPr>
        <p:spPr>
          <a:xfrm>
            <a:off x="2230004" y="3186715"/>
            <a:ext cx="825221" cy="580816"/>
          </a:xfrm>
          <a:prstGeom prst="rect">
            <a:avLst/>
          </a:prstGeom>
          <a:solidFill>
            <a:srgbClr val="BDD7EE"/>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6FE3A6F-9729-8843-A18F-62E730626D30}"/>
              </a:ext>
            </a:extLst>
          </p:cNvPr>
          <p:cNvSpPr/>
          <p:nvPr/>
        </p:nvSpPr>
        <p:spPr>
          <a:xfrm>
            <a:off x="2979662" y="2768169"/>
            <a:ext cx="904357" cy="1000471"/>
          </a:xfrm>
          <a:prstGeom prst="rect">
            <a:avLst/>
          </a:prstGeom>
          <a:solidFill>
            <a:srgbClr val="9DC3E6"/>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E937FC2-94C2-124F-BDB7-3DB51B150DA9}"/>
              </a:ext>
            </a:extLst>
          </p:cNvPr>
          <p:cNvSpPr/>
          <p:nvPr/>
        </p:nvSpPr>
        <p:spPr>
          <a:xfrm>
            <a:off x="3076214" y="2852065"/>
            <a:ext cx="717518" cy="355629"/>
          </a:xfrm>
          <a:prstGeom prst="rect">
            <a:avLst/>
          </a:prstGeom>
          <a:solidFill>
            <a:schemeClr val="bg1"/>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D70E1AB-5CC3-EB41-B2D3-B7A38BC5A709}"/>
              </a:ext>
            </a:extLst>
          </p:cNvPr>
          <p:cNvCxnSpPr>
            <a:cxnSpLocks/>
            <a:stCxn id="18" idx="1"/>
            <a:endCxn id="18" idx="0"/>
          </p:cNvCxnSpPr>
          <p:nvPr/>
        </p:nvCxnSpPr>
        <p:spPr>
          <a:xfrm flipV="1">
            <a:off x="3076214" y="2852065"/>
            <a:ext cx="358759" cy="177815"/>
          </a:xfrm>
          <a:prstGeom prst="line">
            <a:avLst/>
          </a:prstGeom>
          <a:ln w="1905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713C11-9BF9-F749-AC9F-C450F1124070}"/>
              </a:ext>
            </a:extLst>
          </p:cNvPr>
          <p:cNvCxnSpPr>
            <a:cxnSpLocks/>
          </p:cNvCxnSpPr>
          <p:nvPr/>
        </p:nvCxnSpPr>
        <p:spPr>
          <a:xfrm flipV="1">
            <a:off x="3055225" y="2872598"/>
            <a:ext cx="522122" cy="254394"/>
          </a:xfrm>
          <a:prstGeom prst="line">
            <a:avLst/>
          </a:prstGeom>
          <a:ln w="1905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039AAC5-B67B-064E-B4D8-190599F6AB21}"/>
              </a:ext>
            </a:extLst>
          </p:cNvPr>
          <p:cNvCxnSpPr>
            <a:cxnSpLocks/>
          </p:cNvCxnSpPr>
          <p:nvPr/>
        </p:nvCxnSpPr>
        <p:spPr>
          <a:xfrm>
            <a:off x="2979662" y="3303130"/>
            <a:ext cx="904357" cy="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4556F1-DA3B-9547-962C-8D39B7B5A173}"/>
              </a:ext>
            </a:extLst>
          </p:cNvPr>
          <p:cNvCxnSpPr>
            <a:cxnSpLocks/>
          </p:cNvCxnSpPr>
          <p:nvPr/>
        </p:nvCxnSpPr>
        <p:spPr>
          <a:xfrm>
            <a:off x="3577347" y="3426572"/>
            <a:ext cx="0" cy="340959"/>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5F906E-E108-6A47-8529-16104D4FF92B}"/>
              </a:ext>
            </a:extLst>
          </p:cNvPr>
          <p:cNvCxnSpPr>
            <a:cxnSpLocks/>
          </p:cNvCxnSpPr>
          <p:nvPr/>
        </p:nvCxnSpPr>
        <p:spPr>
          <a:xfrm>
            <a:off x="2979662" y="3439005"/>
            <a:ext cx="904357" cy="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0F551C3-8A96-B248-8672-E65E34BFAAB0}"/>
              </a:ext>
            </a:extLst>
          </p:cNvPr>
          <p:cNvSpPr/>
          <p:nvPr/>
        </p:nvSpPr>
        <p:spPr>
          <a:xfrm flipV="1">
            <a:off x="3064638" y="3359710"/>
            <a:ext cx="46299" cy="45719"/>
          </a:xfrm>
          <a:prstGeom prst="ellipse">
            <a:avLst/>
          </a:prstGeom>
          <a:solidFill>
            <a:srgbClr val="9DC3E6"/>
          </a:solidFill>
          <a:ln>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A04708D-63ED-D295-ADFB-49AB62EC2A13}"/>
              </a:ext>
            </a:extLst>
          </p:cNvPr>
          <p:cNvSpPr txBox="1"/>
          <p:nvPr/>
        </p:nvSpPr>
        <p:spPr>
          <a:xfrm>
            <a:off x="5793548" y="4023033"/>
            <a:ext cx="1621987" cy="990143"/>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49514"/>
                </a:solidFill>
                <a:effectLst/>
                <a:uLnTx/>
                <a:uFillTx/>
                <a:latin typeface="Tahoma" panose="020B0604030504040204" pitchFamily="34" charset="0"/>
                <a:ea typeface="Tahoma" panose="020B0604030504040204" pitchFamily="34" charset="0"/>
                <a:cs typeface="Tahoma" panose="020B0604030504040204" pitchFamily="34" charset="0"/>
              </a:rPr>
              <a:t>Sequences</a:t>
            </a:r>
            <a:r>
              <a:rPr kumimoji="0" lang="en-US" sz="2000" b="1" i="0" u="none" strike="noStrike" kern="1200" cap="none" spc="0" normalizeH="0" noProof="0" dirty="0">
                <a:ln>
                  <a:noFill/>
                </a:ln>
                <a:solidFill>
                  <a:srgbClr val="F49514"/>
                </a:solidFill>
                <a:effectLst/>
                <a:uLnTx/>
                <a:uFillTx/>
                <a:latin typeface="Tahoma" panose="020B0604030504040204" pitchFamily="34" charset="0"/>
                <a:ea typeface="Tahoma" panose="020B0604030504040204" pitchFamily="34" charset="0"/>
                <a:cs typeface="Tahoma" panose="020B0604030504040204" pitchFamily="34" charset="0"/>
              </a:rPr>
              <a:t> from DNA (Reads)</a:t>
            </a:r>
            <a:endParaRPr kumimoji="0" lang="en-CH" sz="2000" b="1" i="0" u="none" strike="noStrike" kern="1200" cap="none" spc="0" normalizeH="0" baseline="0" noProof="0" dirty="0">
              <a:ln>
                <a:noFill/>
              </a:ln>
              <a:solidFill>
                <a:srgbClr val="F49514"/>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Arrow Connector 8">
            <a:extLst>
              <a:ext uri="{FF2B5EF4-FFF2-40B4-BE49-F238E27FC236}">
                <a16:creationId xmlns:a16="http://schemas.microsoft.com/office/drawing/2014/main" id="{30FE2D8C-F4A9-1255-9596-913BBC0BA2EF}"/>
              </a:ext>
            </a:extLst>
          </p:cNvPr>
          <p:cNvCxnSpPr>
            <a:cxnSpLocks/>
            <a:stCxn id="8" idx="0"/>
          </p:cNvCxnSpPr>
          <p:nvPr/>
        </p:nvCxnSpPr>
        <p:spPr>
          <a:xfrm flipH="1" flipV="1">
            <a:off x="5889266" y="3571868"/>
            <a:ext cx="715276" cy="451165"/>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C97AE26-CC6E-2834-BE08-D1ABD321EDFA}"/>
              </a:ext>
            </a:extLst>
          </p:cNvPr>
          <p:cNvCxnSpPr>
            <a:cxnSpLocks/>
            <a:stCxn id="8" idx="0"/>
          </p:cNvCxnSpPr>
          <p:nvPr/>
        </p:nvCxnSpPr>
        <p:spPr>
          <a:xfrm flipV="1">
            <a:off x="6604542" y="3405429"/>
            <a:ext cx="539631" cy="617604"/>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43ECADD-21F4-1A5A-F4DA-BADB73017502}"/>
              </a:ext>
            </a:extLst>
          </p:cNvPr>
          <p:cNvCxnSpPr>
            <a:cxnSpLocks/>
            <a:stCxn id="5" idx="3"/>
          </p:cNvCxnSpPr>
          <p:nvPr/>
        </p:nvCxnSpPr>
        <p:spPr>
          <a:xfrm>
            <a:off x="1215442" y="3439005"/>
            <a:ext cx="758448"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5EA2EE8-9C10-CDE4-E878-ACC887992053}"/>
              </a:ext>
            </a:extLst>
          </p:cNvPr>
          <p:cNvSpPr txBox="1"/>
          <p:nvPr/>
        </p:nvSpPr>
        <p:spPr>
          <a:xfrm>
            <a:off x="89717" y="4427257"/>
            <a:ext cx="2648799"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49514"/>
                </a:solidFill>
                <a:effectLst/>
                <a:uLnTx/>
                <a:uFillTx/>
                <a:latin typeface="Tahoma" panose="020B0604030504040204" pitchFamily="34" charset="0"/>
                <a:ea typeface="Tahoma" panose="020B0604030504040204" pitchFamily="34" charset="0"/>
                <a:cs typeface="Tahoma" panose="020B0604030504040204" pitchFamily="34" charset="0"/>
              </a:rPr>
              <a:t>Biological Molecule (e.g.,</a:t>
            </a:r>
            <a:r>
              <a:rPr kumimoji="0" lang="en-US" sz="2000" b="1" i="0" u="none" strike="noStrike" kern="1200" cap="none" spc="0" normalizeH="0" noProof="0" dirty="0">
                <a:ln>
                  <a:noFill/>
                </a:ln>
                <a:solidFill>
                  <a:srgbClr val="F49514"/>
                </a:solidFill>
                <a:effectLst/>
                <a:uLnTx/>
                <a:uFillTx/>
                <a:latin typeface="Tahoma" panose="020B0604030504040204" pitchFamily="34" charset="0"/>
                <a:ea typeface="Tahoma" panose="020B0604030504040204" pitchFamily="34" charset="0"/>
                <a:cs typeface="Tahoma" panose="020B0604030504040204" pitchFamily="34" charset="0"/>
              </a:rPr>
              <a:t> DNA)</a:t>
            </a:r>
            <a:endParaRPr kumimoji="0" lang="en-CH" sz="2000" b="1" i="0" u="none" strike="noStrike" kern="1200" cap="none" spc="0" normalizeH="0" baseline="0" noProof="0" dirty="0">
              <a:ln>
                <a:noFill/>
              </a:ln>
              <a:solidFill>
                <a:srgbClr val="F4951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3">
            <a:extLst>
              <a:ext uri="{FF2B5EF4-FFF2-40B4-BE49-F238E27FC236}">
                <a16:creationId xmlns:a16="http://schemas.microsoft.com/office/drawing/2014/main" id="{42CF20C4-A54F-A7E4-1E04-16647F97C221}"/>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custDataLst>
      <p:tags r:id="rId1"/>
    </p:custDataLst>
    <p:extLst>
      <p:ext uri="{BB962C8B-B14F-4D97-AF65-F5344CB8AC3E}">
        <p14:creationId xmlns:p14="http://schemas.microsoft.com/office/powerpoint/2010/main" val="2638183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5.55556E-7 3.33333E-6 L 0.24445 -0.07871 " pathEditMode="relative" rAng="0" ptsTypes="AA">
                                      <p:cBhvr>
                                        <p:cTn id="42" dur="500" fill="hold"/>
                                        <p:tgtEl>
                                          <p:spTgt spid="11"/>
                                        </p:tgtEl>
                                        <p:attrNameLst>
                                          <p:attrName>ppt_x</p:attrName>
                                          <p:attrName>ppt_y</p:attrName>
                                        </p:attrNameLst>
                                      </p:cBhvr>
                                      <p:rCtr x="12222" y="-3935"/>
                                    </p:animMotion>
                                  </p:childTnLst>
                                </p:cTn>
                              </p:par>
                              <p:par>
                                <p:cTn id="43" presetID="0" presetClass="path" presetSubtype="0" accel="50000" decel="50000" fill="hold" grpId="0" nodeType="withEffect">
                                  <p:stCondLst>
                                    <p:cond delay="0"/>
                                  </p:stCondLst>
                                  <p:childTnLst>
                                    <p:animMotion origin="layout" path="M 0.0007 -0.00047 L 0.29861 -0.06829 " pathEditMode="relative" rAng="0" ptsTypes="AA">
                                      <p:cBhvr>
                                        <p:cTn id="44" dur="500" fill="hold"/>
                                        <p:tgtEl>
                                          <p:spTgt spid="12"/>
                                        </p:tgtEl>
                                        <p:attrNameLst>
                                          <p:attrName>ppt_x</p:attrName>
                                          <p:attrName>ppt_y</p:attrName>
                                        </p:attrNameLst>
                                      </p:cBhvr>
                                      <p:rCtr x="14896" y="-3403"/>
                                    </p:animMotion>
                                  </p:childTnLst>
                                </p:cTn>
                              </p:par>
                              <p:par>
                                <p:cTn id="45" presetID="0" presetClass="path" presetSubtype="0" accel="50000" decel="50000" fill="hold" grpId="0" nodeType="withEffect">
                                  <p:stCondLst>
                                    <p:cond delay="0"/>
                                  </p:stCondLst>
                                  <p:childTnLst>
                                    <p:animMotion origin="layout" path="M -0.03264 -0.07222 L 0.56337 -0.18935 " pathEditMode="relative" rAng="0" ptsTypes="AA">
                                      <p:cBhvr>
                                        <p:cTn id="46" dur="500" fill="hold"/>
                                        <p:tgtEl>
                                          <p:spTgt spid="14"/>
                                        </p:tgtEl>
                                        <p:attrNameLst>
                                          <p:attrName>ppt_x</p:attrName>
                                          <p:attrName>ppt_y</p:attrName>
                                        </p:attrNameLst>
                                      </p:cBhvr>
                                      <p:rCtr x="29792" y="-5856"/>
                                    </p:animMotion>
                                  </p:childTnLst>
                                </p:cTn>
                              </p:par>
                              <p:par>
                                <p:cTn id="47" presetID="0" presetClass="path" presetSubtype="0" accel="50000" decel="50000" fill="hold" grpId="0" nodeType="withEffect">
                                  <p:stCondLst>
                                    <p:cond delay="0"/>
                                  </p:stCondLst>
                                  <p:childTnLst>
                                    <p:animMotion origin="layout" path="M -5.55556E-7 -0.00023 L 0.5941 -0.15394 " pathEditMode="relative" rAng="0" ptsTypes="AA">
                                      <p:cBhvr>
                                        <p:cTn id="48" dur="500" fill="hold"/>
                                        <p:tgtEl>
                                          <p:spTgt spid="13"/>
                                        </p:tgtEl>
                                        <p:attrNameLst>
                                          <p:attrName>ppt_x</p:attrName>
                                          <p:attrName>ppt_y</p:attrName>
                                        </p:attrNameLst>
                                      </p:cBhvr>
                                      <p:rCtr x="29705" y="-7685"/>
                                    </p:animMotion>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1" grpId="0" animBg="1"/>
      <p:bldP spid="12" grpId="0" animBg="1"/>
      <p:bldP spid="13" grpId="0" animBg="1"/>
      <p:bldP spid="14" grpId="0" animBg="1"/>
      <p:bldP spid="17" grpId="0" animBg="1"/>
      <p:bldP spid="36" grpId="0" animBg="1"/>
      <p:bldP spid="37" grpId="0" animBg="1"/>
      <p:bldP spid="16" grpId="0" animBg="1"/>
      <p:bldP spid="4" grpId="0" animBg="1"/>
      <p:bldP spid="18" grpId="0" animBg="1"/>
      <p:bldP spid="35" grpId="0" animBg="1"/>
      <p:bldP spid="8" grpId="0"/>
      <p:bldP spid="4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44011" y="1993304"/>
            <a:ext cx="3016606" cy="1909080"/>
            <a:chOff x="2307930" y="4000739"/>
            <a:chExt cx="3016606" cy="1909080"/>
          </a:xfrm>
        </p:grpSpPr>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1F497D"/>
                  </a:solidFill>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8064A2"/>
                  </a:solidFill>
                </a:rPr>
                <a:t>GAGTCAGAATTTGAC </a:t>
              </a:r>
            </a:p>
          </p:txBody>
        </p:sp>
        <p:sp>
          <p:nvSpPr>
            <p:cNvPr id="21" name="Rectangle 5"/>
            <p:cNvSpPr>
              <a:spLocks noChangeArrowheads="1"/>
            </p:cNvSpPr>
            <p:nvPr/>
          </p:nvSpPr>
          <p:spPr bwMode="auto">
            <a:xfrm rot="1668114">
              <a:off x="2307930" y="5057620"/>
              <a:ext cx="15304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F79646"/>
                  </a:solidFill>
                </a:rPr>
                <a:t>GAGTCAGAATTTGA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9BBB59"/>
                  </a:solidFill>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4F81BD"/>
                  </a:solidFill>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79646"/>
                  </a:solidFill>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F0000"/>
                  </a:solidFill>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prstClr val="black"/>
                  </a:solidFill>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00B0F0"/>
                  </a:solidFill>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FFF00"/>
                  </a:solidFill>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EEECE1"/>
                  </a:solidFill>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7030A0"/>
                  </a:solidFill>
                </a:rPr>
                <a:t>GAGTCAGAATTTGAC </a:t>
              </a:r>
            </a:p>
          </p:txBody>
        </p:sp>
      </p:grpSp>
      <p:sp>
        <p:nvSpPr>
          <p:cNvPr id="48" name="Rectangle 47"/>
          <p:cNvSpPr/>
          <p:nvPr/>
        </p:nvSpPr>
        <p:spPr>
          <a:xfrm rot="12861">
            <a:off x="-17430" y="1825764"/>
            <a:ext cx="3675208" cy="2401200"/>
          </a:xfrm>
          <a:custGeom>
            <a:avLst/>
            <a:gdLst>
              <a:gd name="connsiteX0" fmla="*/ 0 w 3675208"/>
              <a:gd name="connsiteY0" fmla="*/ 0 h 2412000"/>
              <a:gd name="connsiteX1" fmla="*/ 3675208 w 3675208"/>
              <a:gd name="connsiteY1" fmla="*/ 0 h 2412000"/>
              <a:gd name="connsiteX2" fmla="*/ 3675208 w 3675208"/>
              <a:gd name="connsiteY2" fmla="*/ 2412000 h 2412000"/>
              <a:gd name="connsiteX3" fmla="*/ 0 w 3675208"/>
              <a:gd name="connsiteY3" fmla="*/ 2412000 h 2412000"/>
              <a:gd name="connsiteX4" fmla="*/ 0 w 3675208"/>
              <a:gd name="connsiteY4" fmla="*/ 0 h 2412000"/>
              <a:gd name="connsiteX0" fmla="*/ 0 w 3675208"/>
              <a:gd name="connsiteY0" fmla="*/ 0 h 2412000"/>
              <a:gd name="connsiteX1" fmla="*/ 3675208 w 3675208"/>
              <a:gd name="connsiteY1" fmla="*/ 0 h 2412000"/>
              <a:gd name="connsiteX2" fmla="*/ 3664962 w 3675208"/>
              <a:gd name="connsiteY2" fmla="*/ 1263564 h 2412000"/>
              <a:gd name="connsiteX3" fmla="*/ 3675208 w 3675208"/>
              <a:gd name="connsiteY3" fmla="*/ 2412000 h 2412000"/>
              <a:gd name="connsiteX4" fmla="*/ 0 w 3675208"/>
              <a:gd name="connsiteY4" fmla="*/ 2412000 h 2412000"/>
              <a:gd name="connsiteX5" fmla="*/ 0 w 3675208"/>
              <a:gd name="connsiteY5" fmla="*/ 0 h 2412000"/>
              <a:gd name="connsiteX0" fmla="*/ 0 w 3675208"/>
              <a:gd name="connsiteY0" fmla="*/ 0 h 2412000"/>
              <a:gd name="connsiteX1" fmla="*/ 3675208 w 3675208"/>
              <a:gd name="connsiteY1" fmla="*/ 0 h 2412000"/>
              <a:gd name="connsiteX2" fmla="*/ 3610209 w 3675208"/>
              <a:gd name="connsiteY2" fmla="*/ 1176683 h 2412000"/>
              <a:gd name="connsiteX3" fmla="*/ 3675208 w 3675208"/>
              <a:gd name="connsiteY3" fmla="*/ 2412000 h 2412000"/>
              <a:gd name="connsiteX4" fmla="*/ 0 w 3675208"/>
              <a:gd name="connsiteY4" fmla="*/ 2412000 h 2412000"/>
              <a:gd name="connsiteX5" fmla="*/ 0 w 3675208"/>
              <a:gd name="connsiteY5" fmla="*/ 0 h 24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208" h="2412000">
                <a:moveTo>
                  <a:pt x="0" y="0"/>
                </a:moveTo>
                <a:lnTo>
                  <a:pt x="3675208" y="0"/>
                </a:lnTo>
                <a:cubicBezTo>
                  <a:pt x="3671793" y="421188"/>
                  <a:pt x="3613624" y="755495"/>
                  <a:pt x="3610209" y="1176683"/>
                </a:cubicBezTo>
                <a:cubicBezTo>
                  <a:pt x="3613624" y="1559495"/>
                  <a:pt x="3671793" y="2029188"/>
                  <a:pt x="3675208" y="2412000"/>
                </a:cubicBezTo>
                <a:lnTo>
                  <a:pt x="0" y="241200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4793" y="152400"/>
            <a:ext cx="9139735" cy="1066800"/>
          </a:xfrm>
        </p:spPr>
        <p:txBody>
          <a:bodyPr/>
          <a:lstStyle/>
          <a:p>
            <a:r>
              <a:rPr lang="en-US" dirty="0"/>
              <a:t>Analysis is Bottlenecked in Read Mapping!!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srgbClr val="000000"/>
                </a:solidFill>
              </a:rPr>
              <a:pPr/>
              <a:t>80</a:t>
            </a:fld>
            <a:endParaRPr lang="en-US" altLang="en-US">
              <a:solidFill>
                <a:srgbClr val="000000"/>
              </a:solidFill>
            </a:endParaRPr>
          </a:p>
        </p:txBody>
      </p:sp>
      <p:sp>
        <p:nvSpPr>
          <p:cNvPr id="43" name="Rectangle 42"/>
          <p:cNvSpPr/>
          <p:nvPr/>
        </p:nvSpPr>
        <p:spPr>
          <a:xfrm>
            <a:off x="1141069" y="2132856"/>
            <a:ext cx="2638843" cy="954107"/>
          </a:xfrm>
          <a:prstGeom prst="rect">
            <a:avLst/>
          </a:prstGeom>
        </p:spPr>
        <p:txBody>
          <a:bodyPr wrap="square">
            <a:spAutoFit/>
          </a:bodyPr>
          <a:lstStyle/>
          <a:p>
            <a:r>
              <a:rPr lang="en-US" sz="2800">
                <a:solidFill>
                  <a:srgbClr val="0000FF"/>
                </a:solidFill>
              </a:rPr>
              <a:t>Human whole </a:t>
            </a:r>
          </a:p>
          <a:p>
            <a:r>
              <a:rPr lang="en-US" sz="2800">
                <a:solidFill>
                  <a:srgbClr val="0000FF"/>
                </a:solidFill>
              </a:rPr>
              <a:t>genomes </a:t>
            </a:r>
            <a:endParaRPr lang="en-US" sz="2400">
              <a:solidFill>
                <a:srgbClr val="0000FF"/>
              </a:solidFill>
            </a:endParaRPr>
          </a:p>
        </p:txBody>
      </p:sp>
      <p:sp>
        <p:nvSpPr>
          <p:cNvPr id="45" name="Rectangle 44"/>
          <p:cNvSpPr/>
          <p:nvPr/>
        </p:nvSpPr>
        <p:spPr>
          <a:xfrm>
            <a:off x="7309246" y="2134853"/>
            <a:ext cx="1962397" cy="707886"/>
          </a:xfrm>
          <a:prstGeom prst="rect">
            <a:avLst/>
          </a:prstGeom>
        </p:spPr>
        <p:txBody>
          <a:bodyPr wrap="none">
            <a:spAutoFit/>
          </a:bodyPr>
          <a:lstStyle/>
          <a:p>
            <a:r>
              <a:rPr lang="en-US" sz="4000">
                <a:solidFill>
                  <a:srgbClr val="0000FF"/>
                </a:solidFill>
                <a:ea typeface="Times New Roman" panose="02020603050405020304" pitchFamily="18" charset="0"/>
              </a:rPr>
              <a:t>Human </a:t>
            </a:r>
            <a:endParaRPr lang="en-US" sz="4000">
              <a:solidFill>
                <a:srgbClr val="7588CD"/>
              </a:solidFill>
              <a:ea typeface="Times New Roman" panose="02020603050405020304" pitchFamily="18" charset="0"/>
            </a:endParaRPr>
          </a:p>
        </p:txBody>
      </p:sp>
      <p:sp>
        <p:nvSpPr>
          <p:cNvPr id="46" name="Rectangle 45"/>
          <p:cNvSpPr/>
          <p:nvPr/>
        </p:nvSpPr>
        <p:spPr>
          <a:xfrm>
            <a:off x="6732240" y="2027095"/>
            <a:ext cx="744114" cy="1323439"/>
          </a:xfrm>
          <a:prstGeom prst="rect">
            <a:avLst/>
          </a:prstGeom>
        </p:spPr>
        <p:txBody>
          <a:bodyPr wrap="none">
            <a:spAutoFit/>
          </a:bodyPr>
          <a:lstStyle/>
          <a:p>
            <a:r>
              <a:rPr lang="en-US" sz="8000">
                <a:solidFill>
                  <a:srgbClr val="0000FF"/>
                </a:solidFill>
                <a:ea typeface="Times New Roman" panose="02020603050405020304" pitchFamily="18" charset="0"/>
              </a:rPr>
              <a:t>1</a:t>
            </a:r>
            <a:endParaRPr lang="en-US" sz="3600">
              <a:solidFill>
                <a:srgbClr val="0000FF"/>
              </a:solidFill>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0" name="Striped Right Arrow 49"/>
          <p:cNvSpPr/>
          <p:nvPr/>
        </p:nvSpPr>
        <p:spPr>
          <a:xfrm rot="16200000">
            <a:off x="5107831" y="3737846"/>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1" name="Striped Right Arrow 50"/>
          <p:cNvSpPr/>
          <p:nvPr/>
        </p:nvSpPr>
        <p:spPr>
          <a:xfrm rot="5413798">
            <a:off x="4812588" y="2090434"/>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2" name="Striped Right Arrow 51"/>
          <p:cNvSpPr/>
          <p:nvPr/>
        </p:nvSpPr>
        <p:spPr>
          <a:xfrm rot="5413798">
            <a:off x="5106149" y="2092113"/>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467123" y="4185162"/>
            <a:ext cx="1800621" cy="276999"/>
          </a:xfrm>
          <a:prstGeom prst="rect">
            <a:avLst/>
          </a:prstGeom>
        </p:spPr>
        <p:txBody>
          <a:bodyPr wrap="none">
            <a:spAutoFit/>
          </a:bodyPr>
          <a:lstStyle/>
          <a:p>
            <a:r>
              <a:rPr lang="en-US" sz="1200" dirty="0">
                <a:solidFill>
                  <a:schemeClr val="bg1">
                    <a:lumMod val="50000"/>
                  </a:schemeClr>
                </a:solidFill>
              </a:rPr>
              <a:t>Illumina </a:t>
            </a:r>
            <a:r>
              <a:rPr lang="en-US" sz="1200" dirty="0" err="1">
                <a:solidFill>
                  <a:schemeClr val="bg1">
                    <a:lumMod val="50000"/>
                  </a:schemeClr>
                </a:solidFill>
              </a:rPr>
              <a:t>NovaSeq</a:t>
            </a:r>
            <a:r>
              <a:rPr lang="en-US" sz="1200" dirty="0">
                <a:solidFill>
                  <a:schemeClr val="bg1">
                    <a:lumMod val="50000"/>
                  </a:schemeClr>
                </a:solidFill>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76244" y="1961545"/>
            <a:ext cx="1479892" cy="1323439"/>
          </a:xfrm>
          <a:prstGeom prst="rect">
            <a:avLst/>
          </a:prstGeom>
        </p:spPr>
        <p:txBody>
          <a:bodyPr wrap="none">
            <a:spAutoFit/>
          </a:bodyPr>
          <a:lstStyle/>
          <a:p>
            <a:r>
              <a:rPr lang="en-US" sz="8000">
                <a:solidFill>
                  <a:srgbClr val="0000FF"/>
                </a:solidFill>
              </a:rPr>
              <a:t>48</a:t>
            </a:r>
            <a:r>
              <a:rPr lang="en-US" sz="4400">
                <a:solidFill>
                  <a:srgbClr val="0000FF"/>
                </a:solidFill>
              </a:rPr>
              <a:t> </a:t>
            </a:r>
            <a:endParaRPr lang="en-US" sz="8000">
              <a:solidFill>
                <a:srgbClr val="0000FF"/>
              </a:solidFill>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1665288" y="3068960"/>
            <a:ext cx="1865511" cy="369332"/>
          </a:xfrm>
          <a:prstGeom prst="rect">
            <a:avLst/>
          </a:prstGeom>
        </p:spPr>
        <p:txBody>
          <a:bodyPr wrap="none">
            <a:spAutoFit/>
          </a:bodyPr>
          <a:lstStyle/>
          <a:p>
            <a:r>
              <a:rPr lang="en-US"/>
              <a:t>at 30× coverage</a:t>
            </a:r>
            <a:endParaRPr lang="en-US" sz="1100">
              <a:solidFill>
                <a:srgbClr val="000000"/>
              </a:solidFill>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037946" y="3524791"/>
            <a:ext cx="1955985" cy="369332"/>
          </a:xfrm>
          <a:prstGeom prst="rect">
            <a:avLst/>
          </a:prstGeom>
        </p:spPr>
        <p:txBody>
          <a:bodyPr wrap="none">
            <a:spAutoFit/>
          </a:bodyPr>
          <a:lstStyle/>
          <a:p>
            <a:r>
              <a:rPr lang="en-US" b="1"/>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7308304" y="2566645"/>
            <a:ext cx="1822935" cy="646331"/>
          </a:xfrm>
          <a:prstGeom prst="rect">
            <a:avLst/>
          </a:prstGeom>
        </p:spPr>
        <p:txBody>
          <a:bodyPr wrap="none">
            <a:spAutoFit/>
          </a:bodyPr>
          <a:lstStyle/>
          <a:p>
            <a:r>
              <a:rPr lang="en-US" sz="3600" dirty="0">
                <a:solidFill>
                  <a:srgbClr val="0000FF"/>
                </a:solidFill>
                <a:ea typeface="Times New Roman" panose="02020603050405020304" pitchFamily="18" charset="0"/>
              </a:rPr>
              <a:t>genome</a:t>
            </a:r>
            <a:endParaRPr lang="en-US" sz="3600" dirty="0"/>
          </a:p>
        </p:txBody>
      </p:sp>
      <p:sp>
        <p:nvSpPr>
          <p:cNvPr id="53" name="Rectangle 52">
            <a:extLst>
              <a:ext uri="{FF2B5EF4-FFF2-40B4-BE49-F238E27FC236}">
                <a16:creationId xmlns:a16="http://schemas.microsoft.com/office/drawing/2014/main" id="{FCF691F4-ED5C-304C-A4F3-1D81F97623D1}"/>
              </a:ext>
            </a:extLst>
          </p:cNvPr>
          <p:cNvSpPr/>
          <p:nvPr/>
        </p:nvSpPr>
        <p:spPr>
          <a:xfrm>
            <a:off x="7308304" y="3132857"/>
            <a:ext cx="1943992" cy="400110"/>
          </a:xfrm>
          <a:prstGeom prst="rect">
            <a:avLst/>
          </a:prstGeom>
        </p:spPr>
        <p:txBody>
          <a:bodyPr wrap="square">
            <a:spAutoFit/>
          </a:bodyPr>
          <a:lstStyle/>
          <a:p>
            <a:r>
              <a:rPr lang="en-US" sz="2000" b="1" dirty="0"/>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733819" y="3501008"/>
            <a:ext cx="2734725" cy="369332"/>
          </a:xfrm>
          <a:prstGeom prst="rect">
            <a:avLst/>
          </a:prstGeom>
        </p:spPr>
        <p:txBody>
          <a:bodyPr wrap="square">
            <a:spAutoFit/>
          </a:bodyPr>
          <a:lstStyle/>
          <a:p>
            <a:r>
              <a:rPr lang="en-US"/>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nvGraphicFramePr>
        <p:xfrm>
          <a:off x="7018331" y="3919633"/>
          <a:ext cx="2165700" cy="1732700"/>
        </p:xfrm>
        <a:graphic>
          <a:graphicData uri="http://schemas.openxmlformats.org/drawingml/2006/chart">
            <c:chart xmlns:c="http://schemas.openxmlformats.org/drawingml/2006/chart" xmlns:r="http://schemas.openxmlformats.org/officeDocument/2006/relationships" r:id="rId3"/>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1181792" y="6400736"/>
            <a:ext cx="6990608" cy="461665"/>
          </a:xfrm>
          <a:prstGeom prst="rect">
            <a:avLst/>
          </a:prstGeom>
        </p:spPr>
        <p:txBody>
          <a:bodyPr wrap="square">
            <a:spAutoFit/>
          </a:bodyPr>
          <a:lstStyle/>
          <a:p>
            <a:r>
              <a:rPr lang="en-US" sz="1200" dirty="0">
                <a:solidFill>
                  <a:srgbClr val="222222"/>
                </a:solidFill>
                <a:latin typeface="Arial" panose="020B0604020202020204" pitchFamily="34" charset="0"/>
              </a:rPr>
              <a:t>Goyal+, "</a:t>
            </a:r>
            <a:r>
              <a:rPr lang="en-US" sz="1200" dirty="0">
                <a:solidFill>
                  <a:srgbClr val="222222"/>
                </a:solidFill>
                <a:latin typeface="Arial" panose="020B0604020202020204" pitchFamily="34" charset="0"/>
                <a:hlinkClick r:id="rId4"/>
              </a:rPr>
              <a:t>Ultra-fast next generation human genome sequencing data processing using DRAGENTM bio-IT processor for precision medicine</a:t>
            </a:r>
            <a:r>
              <a:rPr lang="en-US" sz="1200" dirty="0">
                <a:solidFill>
                  <a:srgbClr val="222222"/>
                </a:solidFill>
                <a:latin typeface="Arial" panose="020B0604020202020204" pitchFamily="34" charset="0"/>
              </a:rPr>
              <a:t>”, </a:t>
            </a:r>
            <a:r>
              <a:rPr lang="en-US" sz="1200" i="1" dirty="0">
                <a:solidFill>
                  <a:srgbClr val="222222"/>
                </a:solidFill>
                <a:latin typeface="Arial" panose="020B0604020202020204" pitchFamily="34" charset="0"/>
              </a:rPr>
              <a:t>Open Journal of Genetics, </a:t>
            </a:r>
            <a:r>
              <a:rPr lang="en-US" sz="1200" dirty="0">
                <a:solidFill>
                  <a:srgbClr val="222222"/>
                </a:solidFill>
                <a:latin typeface="Arial" panose="020B0604020202020204" pitchFamily="34" charset="0"/>
              </a:rPr>
              <a:t>2017.</a:t>
            </a:r>
            <a:endParaRPr lang="en-US" sz="1200" dirty="0"/>
          </a:p>
        </p:txBody>
      </p:sp>
      <p:sp>
        <p:nvSpPr>
          <p:cNvPr id="4" name="Freeform 3">
            <a:extLst>
              <a:ext uri="{FF2B5EF4-FFF2-40B4-BE49-F238E27FC236}">
                <a16:creationId xmlns:a16="http://schemas.microsoft.com/office/drawing/2014/main" id="{BB56A497-2F0A-5642-B91A-08C6013A5677}"/>
              </a:ext>
            </a:extLst>
          </p:cNvPr>
          <p:cNvSpPr/>
          <p:nvPr/>
        </p:nvSpPr>
        <p:spPr>
          <a:xfrm>
            <a:off x="3652165" y="1850571"/>
            <a:ext cx="2824835" cy="785485"/>
          </a:xfrm>
          <a:custGeom>
            <a:avLst/>
            <a:gdLst>
              <a:gd name="connsiteX0" fmla="*/ 0 w 2942639"/>
              <a:gd name="connsiteY0" fmla="*/ 0 h 846075"/>
              <a:gd name="connsiteX1" fmla="*/ 1328058 w 2942639"/>
              <a:gd name="connsiteY1" fmla="*/ 783772 h 846075"/>
              <a:gd name="connsiteX2" fmla="*/ 2797629 w 2942639"/>
              <a:gd name="connsiteY2" fmla="*/ 783772 h 846075"/>
              <a:gd name="connsiteX3" fmla="*/ 2808515 w 2942639"/>
              <a:gd name="connsiteY3" fmla="*/ 674915 h 846075"/>
              <a:gd name="connsiteX0" fmla="*/ 0 w 2797629"/>
              <a:gd name="connsiteY0" fmla="*/ 0 h 846075"/>
              <a:gd name="connsiteX1" fmla="*/ 1328058 w 2797629"/>
              <a:gd name="connsiteY1" fmla="*/ 783772 h 846075"/>
              <a:gd name="connsiteX2" fmla="*/ 2797629 w 2797629"/>
              <a:gd name="connsiteY2" fmla="*/ 783772 h 846075"/>
              <a:gd name="connsiteX0" fmla="*/ 0 w 2797629"/>
              <a:gd name="connsiteY0" fmla="*/ 0 h 846075"/>
              <a:gd name="connsiteX1" fmla="*/ 653143 w 2797629"/>
              <a:gd name="connsiteY1" fmla="*/ 478972 h 846075"/>
              <a:gd name="connsiteX2" fmla="*/ 1328058 w 2797629"/>
              <a:gd name="connsiteY2" fmla="*/ 783772 h 846075"/>
              <a:gd name="connsiteX3" fmla="*/ 2797629 w 2797629"/>
              <a:gd name="connsiteY3" fmla="*/ 783772 h 846075"/>
              <a:gd name="connsiteX0" fmla="*/ 0 w 2797629"/>
              <a:gd name="connsiteY0" fmla="*/ 0 h 834037"/>
              <a:gd name="connsiteX1" fmla="*/ 489857 w 2797629"/>
              <a:gd name="connsiteY1" fmla="*/ 163286 h 834037"/>
              <a:gd name="connsiteX2" fmla="*/ 1328058 w 2797629"/>
              <a:gd name="connsiteY2" fmla="*/ 783772 h 834037"/>
              <a:gd name="connsiteX3" fmla="*/ 2797629 w 2797629"/>
              <a:gd name="connsiteY3" fmla="*/ 783772 h 834037"/>
              <a:gd name="connsiteX0" fmla="*/ 0 w 2797629"/>
              <a:gd name="connsiteY0" fmla="*/ 0 h 847484"/>
              <a:gd name="connsiteX1" fmla="*/ 489857 w 2797629"/>
              <a:gd name="connsiteY1" fmla="*/ 163286 h 847484"/>
              <a:gd name="connsiteX2" fmla="*/ 1328058 w 2797629"/>
              <a:gd name="connsiteY2" fmla="*/ 783772 h 847484"/>
              <a:gd name="connsiteX3" fmla="*/ 1926772 w 2797629"/>
              <a:gd name="connsiteY3" fmla="*/ 827315 h 847484"/>
              <a:gd name="connsiteX4" fmla="*/ 2797629 w 2797629"/>
              <a:gd name="connsiteY4" fmla="*/ 783772 h 847484"/>
              <a:gd name="connsiteX0" fmla="*/ 0 w 2797629"/>
              <a:gd name="connsiteY0" fmla="*/ 0 h 826268"/>
              <a:gd name="connsiteX1" fmla="*/ 489857 w 2797629"/>
              <a:gd name="connsiteY1" fmla="*/ 163286 h 826268"/>
              <a:gd name="connsiteX2" fmla="*/ 1328058 w 2797629"/>
              <a:gd name="connsiteY2" fmla="*/ 783772 h 826268"/>
              <a:gd name="connsiteX3" fmla="*/ 1959429 w 2797629"/>
              <a:gd name="connsiteY3" fmla="*/ 772887 h 826268"/>
              <a:gd name="connsiteX4" fmla="*/ 2797629 w 2797629"/>
              <a:gd name="connsiteY4" fmla="*/ 783772 h 826268"/>
              <a:gd name="connsiteX0" fmla="*/ 0 w 2797629"/>
              <a:gd name="connsiteY0" fmla="*/ 0 h 828534"/>
              <a:gd name="connsiteX1" fmla="*/ 489857 w 2797629"/>
              <a:gd name="connsiteY1" fmla="*/ 163286 h 828534"/>
              <a:gd name="connsiteX2" fmla="*/ 1328058 w 2797629"/>
              <a:gd name="connsiteY2" fmla="*/ 783772 h 828534"/>
              <a:gd name="connsiteX3" fmla="*/ 1959429 w 2797629"/>
              <a:gd name="connsiteY3" fmla="*/ 772887 h 828534"/>
              <a:gd name="connsiteX4" fmla="*/ 2797629 w 2797629"/>
              <a:gd name="connsiteY4" fmla="*/ 783772 h 828534"/>
              <a:gd name="connsiteX0" fmla="*/ 0 w 2797629"/>
              <a:gd name="connsiteY0" fmla="*/ 0 h 789879"/>
              <a:gd name="connsiteX1" fmla="*/ 489857 w 2797629"/>
              <a:gd name="connsiteY1" fmla="*/ 163286 h 789879"/>
              <a:gd name="connsiteX2" fmla="*/ 1328058 w 2797629"/>
              <a:gd name="connsiteY2" fmla="*/ 783772 h 789879"/>
              <a:gd name="connsiteX3" fmla="*/ 1959429 w 2797629"/>
              <a:gd name="connsiteY3" fmla="*/ 772887 h 789879"/>
              <a:gd name="connsiteX4" fmla="*/ 2797629 w 2797629"/>
              <a:gd name="connsiteY4" fmla="*/ 783772 h 789879"/>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785485">
                <a:moveTo>
                  <a:pt x="0" y="0"/>
                </a:moveTo>
                <a:cubicBezTo>
                  <a:pt x="157084" y="25723"/>
                  <a:pt x="268514" y="32657"/>
                  <a:pt x="489857" y="163286"/>
                </a:cubicBezTo>
                <a:cubicBezTo>
                  <a:pt x="711200" y="293915"/>
                  <a:pt x="985158" y="780143"/>
                  <a:pt x="1328058" y="783772"/>
                </a:cubicBezTo>
                <a:cubicBezTo>
                  <a:pt x="1670958" y="787401"/>
                  <a:pt x="1529443" y="783773"/>
                  <a:pt x="1959429" y="772887"/>
                </a:cubicBezTo>
                <a:cubicBezTo>
                  <a:pt x="2204357" y="772887"/>
                  <a:pt x="2652486" y="791029"/>
                  <a:pt x="2797629" y="783772"/>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BFD71AA-3804-E64C-A051-08F34982366F}"/>
              </a:ext>
            </a:extLst>
          </p:cNvPr>
          <p:cNvSpPr/>
          <p:nvPr/>
        </p:nvSpPr>
        <p:spPr>
          <a:xfrm flipV="1">
            <a:off x="3617880" y="3441145"/>
            <a:ext cx="2859120" cy="780806"/>
          </a:xfrm>
          <a:custGeom>
            <a:avLst/>
            <a:gdLst>
              <a:gd name="connsiteX0" fmla="*/ 0 w 2942639"/>
              <a:gd name="connsiteY0" fmla="*/ 0 h 846075"/>
              <a:gd name="connsiteX1" fmla="*/ 1328058 w 2942639"/>
              <a:gd name="connsiteY1" fmla="*/ 783772 h 846075"/>
              <a:gd name="connsiteX2" fmla="*/ 2797629 w 2942639"/>
              <a:gd name="connsiteY2" fmla="*/ 783772 h 846075"/>
              <a:gd name="connsiteX3" fmla="*/ 2808515 w 2942639"/>
              <a:gd name="connsiteY3" fmla="*/ 674915 h 846075"/>
              <a:gd name="connsiteX0" fmla="*/ 0 w 2797629"/>
              <a:gd name="connsiteY0" fmla="*/ 0 h 846075"/>
              <a:gd name="connsiteX1" fmla="*/ 1328058 w 2797629"/>
              <a:gd name="connsiteY1" fmla="*/ 783772 h 846075"/>
              <a:gd name="connsiteX2" fmla="*/ 2797629 w 2797629"/>
              <a:gd name="connsiteY2" fmla="*/ 783772 h 846075"/>
              <a:gd name="connsiteX0" fmla="*/ 0 w 2797629"/>
              <a:gd name="connsiteY0" fmla="*/ 0 h 846075"/>
              <a:gd name="connsiteX1" fmla="*/ 653143 w 2797629"/>
              <a:gd name="connsiteY1" fmla="*/ 478972 h 846075"/>
              <a:gd name="connsiteX2" fmla="*/ 1328058 w 2797629"/>
              <a:gd name="connsiteY2" fmla="*/ 783772 h 846075"/>
              <a:gd name="connsiteX3" fmla="*/ 2797629 w 2797629"/>
              <a:gd name="connsiteY3" fmla="*/ 783772 h 846075"/>
              <a:gd name="connsiteX0" fmla="*/ 0 w 2797629"/>
              <a:gd name="connsiteY0" fmla="*/ 0 h 834037"/>
              <a:gd name="connsiteX1" fmla="*/ 489857 w 2797629"/>
              <a:gd name="connsiteY1" fmla="*/ 163286 h 834037"/>
              <a:gd name="connsiteX2" fmla="*/ 1328058 w 2797629"/>
              <a:gd name="connsiteY2" fmla="*/ 783772 h 834037"/>
              <a:gd name="connsiteX3" fmla="*/ 2797629 w 2797629"/>
              <a:gd name="connsiteY3" fmla="*/ 783772 h 834037"/>
              <a:gd name="connsiteX0" fmla="*/ 0 w 2797629"/>
              <a:gd name="connsiteY0" fmla="*/ 0 h 847484"/>
              <a:gd name="connsiteX1" fmla="*/ 489857 w 2797629"/>
              <a:gd name="connsiteY1" fmla="*/ 163286 h 847484"/>
              <a:gd name="connsiteX2" fmla="*/ 1328058 w 2797629"/>
              <a:gd name="connsiteY2" fmla="*/ 783772 h 847484"/>
              <a:gd name="connsiteX3" fmla="*/ 1926772 w 2797629"/>
              <a:gd name="connsiteY3" fmla="*/ 827315 h 847484"/>
              <a:gd name="connsiteX4" fmla="*/ 2797629 w 2797629"/>
              <a:gd name="connsiteY4" fmla="*/ 783772 h 847484"/>
              <a:gd name="connsiteX0" fmla="*/ 0 w 2797629"/>
              <a:gd name="connsiteY0" fmla="*/ 0 h 826268"/>
              <a:gd name="connsiteX1" fmla="*/ 489857 w 2797629"/>
              <a:gd name="connsiteY1" fmla="*/ 163286 h 826268"/>
              <a:gd name="connsiteX2" fmla="*/ 1328058 w 2797629"/>
              <a:gd name="connsiteY2" fmla="*/ 783772 h 826268"/>
              <a:gd name="connsiteX3" fmla="*/ 1959429 w 2797629"/>
              <a:gd name="connsiteY3" fmla="*/ 772887 h 826268"/>
              <a:gd name="connsiteX4" fmla="*/ 2797629 w 2797629"/>
              <a:gd name="connsiteY4" fmla="*/ 783772 h 826268"/>
              <a:gd name="connsiteX0" fmla="*/ 0 w 2797629"/>
              <a:gd name="connsiteY0" fmla="*/ 0 h 828534"/>
              <a:gd name="connsiteX1" fmla="*/ 489857 w 2797629"/>
              <a:gd name="connsiteY1" fmla="*/ 163286 h 828534"/>
              <a:gd name="connsiteX2" fmla="*/ 1328058 w 2797629"/>
              <a:gd name="connsiteY2" fmla="*/ 783772 h 828534"/>
              <a:gd name="connsiteX3" fmla="*/ 1959429 w 2797629"/>
              <a:gd name="connsiteY3" fmla="*/ 772887 h 828534"/>
              <a:gd name="connsiteX4" fmla="*/ 2797629 w 2797629"/>
              <a:gd name="connsiteY4" fmla="*/ 783772 h 828534"/>
              <a:gd name="connsiteX0" fmla="*/ 0 w 2797629"/>
              <a:gd name="connsiteY0" fmla="*/ 0 h 789879"/>
              <a:gd name="connsiteX1" fmla="*/ 489857 w 2797629"/>
              <a:gd name="connsiteY1" fmla="*/ 163286 h 789879"/>
              <a:gd name="connsiteX2" fmla="*/ 1328058 w 2797629"/>
              <a:gd name="connsiteY2" fmla="*/ 783772 h 789879"/>
              <a:gd name="connsiteX3" fmla="*/ 1959429 w 2797629"/>
              <a:gd name="connsiteY3" fmla="*/ 772887 h 789879"/>
              <a:gd name="connsiteX4" fmla="*/ 2797629 w 2797629"/>
              <a:gd name="connsiteY4" fmla="*/ 783772 h 789879"/>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785485">
                <a:moveTo>
                  <a:pt x="0" y="0"/>
                </a:moveTo>
                <a:cubicBezTo>
                  <a:pt x="168631" y="4658"/>
                  <a:pt x="268514" y="32657"/>
                  <a:pt x="489857" y="163286"/>
                </a:cubicBezTo>
                <a:cubicBezTo>
                  <a:pt x="711200" y="293915"/>
                  <a:pt x="985158" y="780143"/>
                  <a:pt x="1328058" y="783772"/>
                </a:cubicBezTo>
                <a:cubicBezTo>
                  <a:pt x="1670958" y="787401"/>
                  <a:pt x="1529443" y="783773"/>
                  <a:pt x="1959429" y="772887"/>
                </a:cubicBezTo>
                <a:cubicBezTo>
                  <a:pt x="2204357" y="772887"/>
                  <a:pt x="2652486" y="791029"/>
                  <a:pt x="2797629" y="783772"/>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 name="Rounded Rectangle 4">
            <a:extLst>
              <a:ext uri="{FF2B5EF4-FFF2-40B4-BE49-F238E27FC236}">
                <a16:creationId xmlns:a16="http://schemas.microsoft.com/office/drawing/2014/main" id="{FEAC6045-C261-E047-87CA-C7D4AA978D31}"/>
              </a:ext>
            </a:extLst>
          </p:cNvPr>
          <p:cNvSpPr/>
          <p:nvPr/>
        </p:nvSpPr>
        <p:spPr>
          <a:xfrm>
            <a:off x="6534407" y="2566737"/>
            <a:ext cx="216024" cy="934363"/>
          </a:xfrm>
          <a:prstGeom prst="roundRect">
            <a:avLst>
              <a:gd name="adj" fmla="val 3010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0B5DCA6-B4A6-EC44-867C-E9F40BE13AE3}"/>
              </a:ext>
            </a:extLst>
          </p:cNvPr>
          <p:cNvCxnSpPr>
            <a:cxnSpLocks/>
            <a:stCxn id="4" idx="4"/>
            <a:endCxn id="57" idx="4"/>
          </p:cNvCxnSpPr>
          <p:nvPr/>
        </p:nvCxnSpPr>
        <p:spPr>
          <a:xfrm>
            <a:off x="6477000" y="2634343"/>
            <a:ext cx="0" cy="808505"/>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802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par>
                                <p:cTn id="26" presetID="6" presetClass="emph" presetSubtype="0" fill="hold" grpId="1" nodeType="withEffect">
                                  <p:stCondLst>
                                    <p:cond delay="0"/>
                                  </p:stCondLst>
                                  <p:childTnLst>
                                    <p:animScale>
                                      <p:cBhvr>
                                        <p:cTn id="27" dur="2000" fill="hold"/>
                                        <p:tgtEl>
                                          <p:spTgt spid="47"/>
                                        </p:tgtEl>
                                      </p:cBhvr>
                                      <p:by x="100000" y="150000"/>
                                    </p:animScale>
                                  </p:childTnLst>
                                </p:cTn>
                              </p:par>
                              <p:par>
                                <p:cTn id="28" presetID="6" presetClass="emph" presetSubtype="0" fill="hold" grpId="1" nodeType="withEffect">
                                  <p:stCondLst>
                                    <p:cond delay="0"/>
                                  </p:stCondLst>
                                  <p:childTnLst>
                                    <p:animScale>
                                      <p:cBhvr>
                                        <p:cTn id="29" dur="2000" fill="hold"/>
                                        <p:tgtEl>
                                          <p:spTgt spid="50"/>
                                        </p:tgtEl>
                                      </p:cBhvr>
                                      <p:by x="100000" y="150000"/>
                                    </p:animScale>
                                  </p:childTnLst>
                                </p:cTn>
                              </p:par>
                              <p:par>
                                <p:cTn id="30" presetID="6" presetClass="emph" presetSubtype="0" fill="hold" grpId="1" nodeType="withEffect">
                                  <p:stCondLst>
                                    <p:cond delay="0"/>
                                  </p:stCondLst>
                                  <p:childTnLst>
                                    <p:animScale>
                                      <p:cBhvr>
                                        <p:cTn id="31" dur="2000" fill="hold"/>
                                        <p:tgtEl>
                                          <p:spTgt spid="51"/>
                                        </p:tgtEl>
                                      </p:cBhvr>
                                      <p:by x="100000" y="150000"/>
                                    </p:animScale>
                                  </p:childTnLst>
                                </p:cTn>
                              </p:par>
                              <p:par>
                                <p:cTn id="32" presetID="6" presetClass="emph" presetSubtype="0" fill="hold" grpId="1" nodeType="withEffect">
                                  <p:stCondLst>
                                    <p:cond delay="0"/>
                                  </p:stCondLst>
                                  <p:childTnLst>
                                    <p:animScale>
                                      <p:cBhvr>
                                        <p:cTn id="33" dur="2000" fill="hold"/>
                                        <p:tgtEl>
                                          <p:spTgt spid="52"/>
                                        </p:tgtEl>
                                      </p:cBhvr>
                                      <p:by x="100000" y="150000"/>
                                    </p:animScale>
                                  </p:childTnLst>
                                </p:cTn>
                              </p:par>
                              <p:par>
                                <p:cTn id="34" presetID="22" presetClass="entr" presetSubtype="8"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7" grpId="1" animBg="1"/>
      <p:bldP spid="50" grpId="0" animBg="1"/>
      <p:bldP spid="50" grpId="1" animBg="1"/>
      <p:bldP spid="51" grpId="0" animBg="1"/>
      <p:bldP spid="51" grpId="1" animBg="1"/>
      <p:bldP spid="52" grpId="0" animBg="1"/>
      <p:bldP spid="52" grpId="1" animBg="1"/>
      <p:bldP spid="49" grpId="0"/>
      <p:bldP spid="53" grpId="0"/>
      <p:bldP spid="54" grpId="0"/>
      <p:bldGraphic spid="55" grpId="0">
        <p:bldAsOne/>
      </p:bldGraphic>
      <p:bldP spid="4" grpId="0" animBg="1"/>
      <p:bldP spid="57"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3A5D-59F3-E349-9C1C-7BAD361D4F7C}"/>
              </a:ext>
            </a:extLst>
          </p:cNvPr>
          <p:cNvSpPr>
            <a:spLocks noGrp="1"/>
          </p:cNvSpPr>
          <p:nvPr>
            <p:ph type="title"/>
          </p:nvPr>
        </p:nvSpPr>
        <p:spPr/>
        <p:txBody>
          <a:bodyPr/>
          <a:lstStyle/>
          <a:p>
            <a:r>
              <a:rPr lang="en-US" dirty="0"/>
              <a:t>A Tsunami of Sequencing Data</a:t>
            </a:r>
          </a:p>
        </p:txBody>
      </p:sp>
      <p:sp>
        <p:nvSpPr>
          <p:cNvPr id="3" name="Slide Number Placeholder 2">
            <a:extLst>
              <a:ext uri="{FF2B5EF4-FFF2-40B4-BE49-F238E27FC236}">
                <a16:creationId xmlns:a16="http://schemas.microsoft.com/office/drawing/2014/main" id="{87CD93AD-96DF-F94E-BD4B-10D8F2FF75B2}"/>
              </a:ext>
            </a:extLst>
          </p:cNvPr>
          <p:cNvSpPr>
            <a:spLocks noGrp="1"/>
          </p:cNvSpPr>
          <p:nvPr>
            <p:ph type="sldNum" sz="quarter" idx="11"/>
          </p:nvPr>
        </p:nvSpPr>
        <p:spPr/>
        <p:txBody>
          <a:bodyPr/>
          <a:lstStyle/>
          <a:p>
            <a:fld id="{018A7077-2B78-4FB5-8F56-24239751AEF0}" type="slidenum">
              <a:rPr lang="en-US" altLang="en-US" smtClean="0"/>
              <a:pPr/>
              <a:t>81</a:t>
            </a:fld>
            <a:endParaRPr lang="en-US" altLang="en-US"/>
          </a:p>
        </p:txBody>
      </p:sp>
      <p:pic>
        <p:nvPicPr>
          <p:cNvPr id="5" name="Picture 4">
            <a:extLst>
              <a:ext uri="{FF2B5EF4-FFF2-40B4-BE49-F238E27FC236}">
                <a16:creationId xmlns:a16="http://schemas.microsoft.com/office/drawing/2014/main" id="{91BB5FA9-3926-3B4C-9D1F-55C09816FEC6}"/>
              </a:ext>
            </a:extLst>
          </p:cNvPr>
          <p:cNvPicPr>
            <a:picLocks noChangeAspect="1"/>
          </p:cNvPicPr>
          <p:nvPr/>
        </p:nvPicPr>
        <p:blipFill rotWithShape="1">
          <a:blip r:embed="rId2">
            <a:extLst>
              <a:ext uri="{28A0092B-C50C-407E-A947-70E740481C1C}">
                <a14:useLocalDpi xmlns:a14="http://schemas.microsoft.com/office/drawing/2010/main" val="0"/>
              </a:ext>
            </a:extLst>
          </a:blip>
          <a:srcRect l="12829" t="17440" r="11427" b="34549"/>
          <a:stretch/>
        </p:blipFill>
        <p:spPr>
          <a:xfrm>
            <a:off x="1800808" y="2087421"/>
            <a:ext cx="6587615" cy="2609774"/>
          </a:xfrm>
          <a:prstGeom prst="rect">
            <a:avLst/>
          </a:prstGeom>
        </p:spPr>
      </p:pic>
      <p:pic>
        <p:nvPicPr>
          <p:cNvPr id="17" name="Picture 16">
            <a:extLst>
              <a:ext uri="{FF2B5EF4-FFF2-40B4-BE49-F238E27FC236}">
                <a16:creationId xmlns:a16="http://schemas.microsoft.com/office/drawing/2014/main" id="{AA48257D-ECBA-284A-B3C2-0653227A2879}"/>
              </a:ext>
            </a:extLst>
          </p:cNvPr>
          <p:cNvPicPr>
            <a:picLocks noChangeAspect="1"/>
          </p:cNvPicPr>
          <p:nvPr/>
        </p:nvPicPr>
        <p:blipFill rotWithShape="1">
          <a:blip r:embed="rId2">
            <a:extLst>
              <a:ext uri="{28A0092B-C50C-407E-A947-70E740481C1C}">
                <a14:useLocalDpi xmlns:a14="http://schemas.microsoft.com/office/drawing/2010/main" val="0"/>
              </a:ext>
            </a:extLst>
          </a:blip>
          <a:srcRect l="4477" t="87836" r="12614" b="9105"/>
          <a:stretch/>
        </p:blipFill>
        <p:spPr>
          <a:xfrm>
            <a:off x="827584" y="6160509"/>
            <a:ext cx="7210791" cy="166257"/>
          </a:xfrm>
          <a:prstGeom prst="rect">
            <a:avLst/>
          </a:prstGeom>
        </p:spPr>
      </p:pic>
      <p:sp>
        <p:nvSpPr>
          <p:cNvPr id="18" name="TextBox 17">
            <a:extLst>
              <a:ext uri="{FF2B5EF4-FFF2-40B4-BE49-F238E27FC236}">
                <a16:creationId xmlns:a16="http://schemas.microsoft.com/office/drawing/2014/main" id="{E50FE743-E536-B549-B4A2-2D36713E51D5}"/>
              </a:ext>
            </a:extLst>
          </p:cNvPr>
          <p:cNvSpPr txBox="1"/>
          <p:nvPr/>
        </p:nvSpPr>
        <p:spPr>
          <a:xfrm>
            <a:off x="1783113" y="2005541"/>
            <a:ext cx="5508000" cy="307777"/>
          </a:xfrm>
          <a:prstGeom prst="rect">
            <a:avLst/>
          </a:prstGeom>
          <a:solidFill>
            <a:srgbClr val="46687F"/>
          </a:solidFill>
        </p:spPr>
        <p:txBody>
          <a:bodyPr wrap="square" rtlCol="0" anchor="ctr">
            <a:spAutoFit/>
          </a:bodyPr>
          <a:lstStyle/>
          <a:p>
            <a:pPr algn="ctr"/>
            <a:r>
              <a:rPr lang="en-US" sz="1400" dirty="0">
                <a:solidFill>
                  <a:schemeClr val="bg1"/>
                </a:solidFill>
              </a:rPr>
              <a:t>A Tera-scale increase in sequencing production in the past 25 years</a:t>
            </a:r>
          </a:p>
        </p:txBody>
      </p:sp>
      <p:sp>
        <p:nvSpPr>
          <p:cNvPr id="26" name="Rectangle 25">
            <a:extLst>
              <a:ext uri="{FF2B5EF4-FFF2-40B4-BE49-F238E27FC236}">
                <a16:creationId xmlns:a16="http://schemas.microsoft.com/office/drawing/2014/main" id="{1A36444B-3E11-BD4C-BE5F-C45890534BA8}"/>
              </a:ext>
            </a:extLst>
          </p:cNvPr>
          <p:cNvSpPr/>
          <p:nvPr/>
        </p:nvSpPr>
        <p:spPr>
          <a:xfrm>
            <a:off x="7291113" y="1916832"/>
            <a:ext cx="1313335"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A0C4B25-E57D-784C-BFFC-87468AD8A334}"/>
              </a:ext>
            </a:extLst>
          </p:cNvPr>
          <p:cNvSpPr/>
          <p:nvPr/>
        </p:nvSpPr>
        <p:spPr>
          <a:xfrm>
            <a:off x="7291113" y="2103868"/>
            <a:ext cx="233216" cy="276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5063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DD43-0922-7749-8244-39E8B458FD5C}"/>
              </a:ext>
            </a:extLst>
          </p:cNvPr>
          <p:cNvSpPr>
            <a:spLocks noGrp="1"/>
          </p:cNvSpPr>
          <p:nvPr>
            <p:ph type="title"/>
          </p:nvPr>
        </p:nvSpPr>
        <p:spPr/>
        <p:txBody>
          <a:bodyPr/>
          <a:lstStyle/>
          <a:p>
            <a:r>
              <a:rPr lang="en-US"/>
              <a:t>Solving the Puzzle</a:t>
            </a:r>
          </a:p>
        </p:txBody>
      </p:sp>
      <p:sp>
        <p:nvSpPr>
          <p:cNvPr id="3" name="Slide Number Placeholder 2">
            <a:extLst>
              <a:ext uri="{FF2B5EF4-FFF2-40B4-BE49-F238E27FC236}">
                <a16:creationId xmlns:a16="http://schemas.microsoft.com/office/drawing/2014/main" id="{FC4E016A-B4B0-3144-9119-C66195E1DB83}"/>
              </a:ext>
            </a:extLst>
          </p:cNvPr>
          <p:cNvSpPr>
            <a:spLocks noGrp="1"/>
          </p:cNvSpPr>
          <p:nvPr>
            <p:ph type="sldNum" sz="quarter" idx="11"/>
          </p:nvPr>
        </p:nvSpPr>
        <p:spPr/>
        <p:txBody>
          <a:bodyPr/>
          <a:lstStyle/>
          <a:p>
            <a:fld id="{018A7077-2B78-4FB5-8F56-24239751AEF0}" type="slidenum">
              <a:rPr lang="en-US" altLang="en-US" smtClean="0"/>
              <a:pPr/>
              <a:t>82</a:t>
            </a:fld>
            <a:endParaRPr lang="en-US" altLang="en-US"/>
          </a:p>
        </p:txBody>
      </p:sp>
      <p:sp>
        <p:nvSpPr>
          <p:cNvPr id="10" name="Rectangle 9">
            <a:extLst>
              <a:ext uri="{FF2B5EF4-FFF2-40B4-BE49-F238E27FC236}">
                <a16:creationId xmlns:a16="http://schemas.microsoft.com/office/drawing/2014/main" id="{97B285DF-9552-E74B-80C5-326BC90E4C2F}"/>
              </a:ext>
            </a:extLst>
          </p:cNvPr>
          <p:cNvSpPr/>
          <p:nvPr/>
        </p:nvSpPr>
        <p:spPr>
          <a:xfrm>
            <a:off x="228600" y="6093296"/>
            <a:ext cx="8915400" cy="307777"/>
          </a:xfrm>
          <a:prstGeom prst="rect">
            <a:avLst/>
          </a:prstGeom>
        </p:spPr>
        <p:txBody>
          <a:bodyPr wrap="square">
            <a:spAutoFit/>
          </a:bodyPr>
          <a:lstStyle/>
          <a:p>
            <a:r>
              <a:rPr lang="en-US" sz="1400">
                <a:hlinkClick r:id="rId3"/>
              </a:rPr>
              <a:t>https://www.pacb.com/smrt-science/smrt-sequencing/hifi-reads-for-highly-accurate-long-read-sequencing/</a:t>
            </a:r>
            <a:r>
              <a:rPr lang="en-US" sz="1400"/>
              <a:t> </a:t>
            </a:r>
          </a:p>
        </p:txBody>
      </p:sp>
      <p:pic>
        <p:nvPicPr>
          <p:cNvPr id="11" name="Picture 10">
            <a:extLst>
              <a:ext uri="{FF2B5EF4-FFF2-40B4-BE49-F238E27FC236}">
                <a16:creationId xmlns:a16="http://schemas.microsoft.com/office/drawing/2014/main" id="{E5D6E617-FD86-3947-898A-F71BDFA8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962" y="1986230"/>
            <a:ext cx="2480476" cy="2445662"/>
          </a:xfrm>
          <a:prstGeom prst="rect">
            <a:avLst/>
          </a:prstGeom>
        </p:spPr>
      </p:pic>
      <p:pic>
        <p:nvPicPr>
          <p:cNvPr id="12" name="Picture 11">
            <a:extLst>
              <a:ext uri="{FF2B5EF4-FFF2-40B4-BE49-F238E27FC236}">
                <a16:creationId xmlns:a16="http://schemas.microsoft.com/office/drawing/2014/main" id="{98B5BE29-BA79-D44C-83CD-78C43FA04B10}"/>
              </a:ext>
            </a:extLst>
          </p:cNvPr>
          <p:cNvPicPr>
            <a:picLocks noChangeAspect="1"/>
          </p:cNvPicPr>
          <p:nvPr/>
        </p:nvPicPr>
        <p:blipFill rotWithShape="1">
          <a:blip r:embed="rId5">
            <a:extLst>
              <a:ext uri="{28A0092B-C50C-407E-A947-70E740481C1C}">
                <a14:useLocalDpi xmlns:a14="http://schemas.microsoft.com/office/drawing/2010/main" val="0"/>
              </a:ext>
            </a:extLst>
          </a:blip>
          <a:srcRect l="16834" t="9863" r="57179" b="39151"/>
          <a:stretch/>
        </p:blipFill>
        <p:spPr>
          <a:xfrm>
            <a:off x="1043608" y="1987805"/>
            <a:ext cx="2526188" cy="2444087"/>
          </a:xfrm>
          <a:prstGeom prst="rect">
            <a:avLst/>
          </a:prstGeom>
        </p:spPr>
      </p:pic>
      <p:pic>
        <p:nvPicPr>
          <p:cNvPr id="13" name="Picture 12">
            <a:extLst>
              <a:ext uri="{FF2B5EF4-FFF2-40B4-BE49-F238E27FC236}">
                <a16:creationId xmlns:a16="http://schemas.microsoft.com/office/drawing/2014/main" id="{4F469525-A5EB-4747-A040-C8DE90DE8954}"/>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8019458" y="3400812"/>
            <a:ext cx="227204" cy="252052"/>
          </a:xfrm>
          <a:prstGeom prst="rect">
            <a:avLst/>
          </a:prstGeom>
        </p:spPr>
      </p:pic>
      <p:pic>
        <p:nvPicPr>
          <p:cNvPr id="14" name="Picture 13">
            <a:extLst>
              <a:ext uri="{FF2B5EF4-FFF2-40B4-BE49-F238E27FC236}">
                <a16:creationId xmlns:a16="http://schemas.microsoft.com/office/drawing/2014/main" id="{95117210-A6DA-BA4F-AD0F-2051986E7127}"/>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953010" y="4002454"/>
            <a:ext cx="227204" cy="252052"/>
          </a:xfrm>
          <a:prstGeom prst="rect">
            <a:avLst/>
          </a:prstGeom>
        </p:spPr>
      </p:pic>
      <p:pic>
        <p:nvPicPr>
          <p:cNvPr id="15" name="Picture 14">
            <a:extLst>
              <a:ext uri="{FF2B5EF4-FFF2-40B4-BE49-F238E27FC236}">
                <a16:creationId xmlns:a16="http://schemas.microsoft.com/office/drawing/2014/main" id="{1C236360-7405-B140-B665-373470E5A2C8}"/>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8406873" y="3207756"/>
            <a:ext cx="237356" cy="207640"/>
          </a:xfrm>
          <a:prstGeom prst="rect">
            <a:avLst/>
          </a:prstGeom>
        </p:spPr>
      </p:pic>
      <p:pic>
        <p:nvPicPr>
          <p:cNvPr id="16" name="Picture 15">
            <a:extLst>
              <a:ext uri="{FF2B5EF4-FFF2-40B4-BE49-F238E27FC236}">
                <a16:creationId xmlns:a16="http://schemas.microsoft.com/office/drawing/2014/main" id="{9D17E9A4-DF98-2846-8872-7E4A3BB85079}"/>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900780" y="4604096"/>
            <a:ext cx="237356" cy="207640"/>
          </a:xfrm>
          <a:prstGeom prst="rect">
            <a:avLst/>
          </a:prstGeom>
        </p:spPr>
      </p:pic>
      <p:pic>
        <p:nvPicPr>
          <p:cNvPr id="17" name="Picture 16">
            <a:extLst>
              <a:ext uri="{FF2B5EF4-FFF2-40B4-BE49-F238E27FC236}">
                <a16:creationId xmlns:a16="http://schemas.microsoft.com/office/drawing/2014/main" id="{4C65A681-130C-0441-9B00-486F1EEC666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136743" y="4775290"/>
            <a:ext cx="227204" cy="252052"/>
          </a:xfrm>
          <a:prstGeom prst="rect">
            <a:avLst/>
          </a:prstGeom>
        </p:spPr>
      </p:pic>
      <p:pic>
        <p:nvPicPr>
          <p:cNvPr id="18" name="Picture 17">
            <a:extLst>
              <a:ext uri="{FF2B5EF4-FFF2-40B4-BE49-F238E27FC236}">
                <a16:creationId xmlns:a16="http://schemas.microsoft.com/office/drawing/2014/main" id="{8B1A5BD8-86BD-924F-9CB0-513819EA643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642836" y="5201532"/>
            <a:ext cx="227204" cy="252052"/>
          </a:xfrm>
          <a:prstGeom prst="rect">
            <a:avLst/>
          </a:prstGeom>
        </p:spPr>
      </p:pic>
      <p:pic>
        <p:nvPicPr>
          <p:cNvPr id="19" name="Picture 18">
            <a:extLst>
              <a:ext uri="{FF2B5EF4-FFF2-40B4-BE49-F238E27FC236}">
                <a16:creationId xmlns:a16="http://schemas.microsoft.com/office/drawing/2014/main" id="{3D49802F-5868-FB4A-832B-03B14ECE5E0A}"/>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524158" y="4582234"/>
            <a:ext cx="237356" cy="207640"/>
          </a:xfrm>
          <a:prstGeom prst="rect">
            <a:avLst/>
          </a:prstGeom>
        </p:spPr>
      </p:pic>
      <p:pic>
        <p:nvPicPr>
          <p:cNvPr id="20" name="Picture 19">
            <a:extLst>
              <a:ext uri="{FF2B5EF4-FFF2-40B4-BE49-F238E27FC236}">
                <a16:creationId xmlns:a16="http://schemas.microsoft.com/office/drawing/2014/main" id="{F3C7B490-362A-2F4C-BF78-FD2619C34391}"/>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630971" y="4815593"/>
            <a:ext cx="237356" cy="207640"/>
          </a:xfrm>
          <a:prstGeom prst="rect">
            <a:avLst/>
          </a:prstGeom>
        </p:spPr>
      </p:pic>
      <p:pic>
        <p:nvPicPr>
          <p:cNvPr id="21" name="Picture 20">
            <a:extLst>
              <a:ext uri="{FF2B5EF4-FFF2-40B4-BE49-F238E27FC236}">
                <a16:creationId xmlns:a16="http://schemas.microsoft.com/office/drawing/2014/main" id="{083F182C-A746-DA49-8DDB-B9D6D58818EE}"/>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629530" y="4738457"/>
            <a:ext cx="227204" cy="252052"/>
          </a:xfrm>
          <a:prstGeom prst="rect">
            <a:avLst/>
          </a:prstGeom>
        </p:spPr>
      </p:pic>
      <p:pic>
        <p:nvPicPr>
          <p:cNvPr id="22" name="Picture 21">
            <a:extLst>
              <a:ext uri="{FF2B5EF4-FFF2-40B4-BE49-F238E27FC236}">
                <a16:creationId xmlns:a16="http://schemas.microsoft.com/office/drawing/2014/main" id="{3F3CA6D7-1392-7643-B35B-DBB8D49DC158}"/>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199360" y="4632913"/>
            <a:ext cx="227204" cy="252052"/>
          </a:xfrm>
          <a:prstGeom prst="rect">
            <a:avLst/>
          </a:prstGeom>
        </p:spPr>
      </p:pic>
      <p:pic>
        <p:nvPicPr>
          <p:cNvPr id="23" name="Picture 22">
            <a:extLst>
              <a:ext uri="{FF2B5EF4-FFF2-40B4-BE49-F238E27FC236}">
                <a16:creationId xmlns:a16="http://schemas.microsoft.com/office/drawing/2014/main" id="{1A413483-FBA5-7A46-8968-A87DEA8EC514}"/>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016945" y="4545401"/>
            <a:ext cx="237356" cy="207640"/>
          </a:xfrm>
          <a:prstGeom prst="rect">
            <a:avLst/>
          </a:prstGeom>
        </p:spPr>
      </p:pic>
      <p:cxnSp>
        <p:nvCxnSpPr>
          <p:cNvPr id="25" name="Straight Arrow Connector 24">
            <a:extLst>
              <a:ext uri="{FF2B5EF4-FFF2-40B4-BE49-F238E27FC236}">
                <a16:creationId xmlns:a16="http://schemas.microsoft.com/office/drawing/2014/main" id="{D59F5759-D2B3-984C-84EC-B91DEAAA1483}"/>
              </a:ext>
            </a:extLst>
          </p:cNvPr>
          <p:cNvCxnSpPr/>
          <p:nvPr/>
        </p:nvCxnSpPr>
        <p:spPr>
          <a:xfrm flipV="1">
            <a:off x="5076056" y="502323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8B5F7F-8199-DF4C-838E-578FD4C3253D}"/>
              </a:ext>
            </a:extLst>
          </p:cNvPr>
          <p:cNvSpPr txBox="1"/>
          <p:nvPr/>
        </p:nvSpPr>
        <p:spPr>
          <a:xfrm>
            <a:off x="3923928" y="5291916"/>
            <a:ext cx="1152128" cy="369332"/>
          </a:xfrm>
          <a:prstGeom prst="rect">
            <a:avLst/>
          </a:prstGeom>
          <a:noFill/>
        </p:spPr>
        <p:txBody>
          <a:bodyPr wrap="square" rtlCol="0">
            <a:spAutoFit/>
          </a:bodyPr>
          <a:lstStyle/>
          <a:p>
            <a:pPr algn="r"/>
            <a:r>
              <a:rPr lang="en-US">
                <a:solidFill>
                  <a:srgbClr val="FF0000"/>
                </a:solidFill>
              </a:rPr>
              <a:t>Reads</a:t>
            </a:r>
          </a:p>
        </p:txBody>
      </p:sp>
      <p:cxnSp>
        <p:nvCxnSpPr>
          <p:cNvPr id="27" name="Straight Arrow Connector 26">
            <a:extLst>
              <a:ext uri="{FF2B5EF4-FFF2-40B4-BE49-F238E27FC236}">
                <a16:creationId xmlns:a16="http://schemas.microsoft.com/office/drawing/2014/main" id="{D7BE8510-6ED2-8340-B88D-AB3AFA71D9F0}"/>
              </a:ext>
            </a:extLst>
          </p:cNvPr>
          <p:cNvCxnSpPr>
            <a:cxnSpLocks/>
            <a:stCxn id="26" idx="3"/>
          </p:cNvCxnSpPr>
          <p:nvPr/>
        </p:nvCxnSpPr>
        <p:spPr>
          <a:xfrm flipV="1">
            <a:off x="5076056" y="4990509"/>
            <a:ext cx="1477144" cy="486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333E574-B2CD-274E-B169-3CE741D4251B}"/>
              </a:ext>
            </a:extLst>
          </p:cNvPr>
          <p:cNvCxnSpPr/>
          <p:nvPr/>
        </p:nvCxnSpPr>
        <p:spPr>
          <a:xfrm flipV="1">
            <a:off x="2411760" y="447481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C79B73-2727-C043-AC0B-1C225432BA46}"/>
              </a:ext>
            </a:extLst>
          </p:cNvPr>
          <p:cNvSpPr txBox="1"/>
          <p:nvPr/>
        </p:nvSpPr>
        <p:spPr>
          <a:xfrm>
            <a:off x="1043608" y="4653136"/>
            <a:ext cx="1368152" cy="646331"/>
          </a:xfrm>
          <a:prstGeom prst="rect">
            <a:avLst/>
          </a:prstGeom>
          <a:noFill/>
        </p:spPr>
        <p:txBody>
          <a:bodyPr wrap="square" rtlCol="0">
            <a:spAutoFit/>
          </a:bodyPr>
          <a:lstStyle/>
          <a:p>
            <a:pPr algn="r"/>
            <a:r>
              <a:rPr lang="en-US">
                <a:solidFill>
                  <a:srgbClr val="FF0000"/>
                </a:solidFill>
              </a:rPr>
              <a:t>Reference genome</a:t>
            </a:r>
          </a:p>
        </p:txBody>
      </p:sp>
      <p:sp>
        <p:nvSpPr>
          <p:cNvPr id="24" name="TextBox 23">
            <a:extLst>
              <a:ext uri="{FF2B5EF4-FFF2-40B4-BE49-F238E27FC236}">
                <a16:creationId xmlns:a16="http://schemas.microsoft.com/office/drawing/2014/main" id="{DF736C76-54AA-404D-BBCF-F7CB3AA1CA7E}"/>
              </a:ext>
            </a:extLst>
          </p:cNvPr>
          <p:cNvSpPr txBox="1"/>
          <p:nvPr/>
        </p:nvSpPr>
        <p:spPr>
          <a:xfrm>
            <a:off x="1669834" y="1371091"/>
            <a:ext cx="2590800" cy="369332"/>
          </a:xfrm>
          <a:prstGeom prst="rect">
            <a:avLst/>
          </a:prstGeom>
          <a:noFill/>
        </p:spPr>
        <p:txBody>
          <a:bodyPr wrap="square" rtlCol="0">
            <a:spAutoFit/>
          </a:bodyPr>
          <a:lstStyle/>
          <a:p>
            <a:r>
              <a:rPr lang="en-US"/>
              <a:t>.FASTA file</a:t>
            </a:r>
          </a:p>
        </p:txBody>
      </p:sp>
      <p:sp>
        <p:nvSpPr>
          <p:cNvPr id="28" name="TextBox 27">
            <a:extLst>
              <a:ext uri="{FF2B5EF4-FFF2-40B4-BE49-F238E27FC236}">
                <a16:creationId xmlns:a16="http://schemas.microsoft.com/office/drawing/2014/main" id="{8579A6A5-0682-7F40-8778-95BAED30F779}"/>
              </a:ext>
            </a:extLst>
          </p:cNvPr>
          <p:cNvSpPr txBox="1"/>
          <p:nvPr/>
        </p:nvSpPr>
        <p:spPr>
          <a:xfrm>
            <a:off x="5814628" y="1417863"/>
            <a:ext cx="2590800" cy="369332"/>
          </a:xfrm>
          <a:prstGeom prst="rect">
            <a:avLst/>
          </a:prstGeom>
          <a:noFill/>
        </p:spPr>
        <p:txBody>
          <a:bodyPr wrap="square" rtlCol="0">
            <a:spAutoFit/>
          </a:bodyPr>
          <a:lstStyle/>
          <a:p>
            <a:r>
              <a:rPr lang="en-US"/>
              <a:t>.FASTQ file</a:t>
            </a:r>
          </a:p>
        </p:txBody>
      </p:sp>
    </p:spTree>
    <p:extLst>
      <p:ext uri="{BB962C8B-B14F-4D97-AF65-F5344CB8AC3E}">
        <p14:creationId xmlns:p14="http://schemas.microsoft.com/office/powerpoint/2010/main" val="205688825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F472-64B4-4648-A4DF-8BC46F74194A}"/>
              </a:ext>
            </a:extLst>
          </p:cNvPr>
          <p:cNvSpPr>
            <a:spLocks noGrp="1"/>
          </p:cNvSpPr>
          <p:nvPr>
            <p:ph type="title"/>
          </p:nvPr>
        </p:nvSpPr>
        <p:spPr/>
        <p:txBody>
          <a:bodyPr/>
          <a:lstStyle/>
          <a:p>
            <a:r>
              <a:rPr lang="en-US"/>
              <a:t>Obtaining the Human Reference Genome</a:t>
            </a:r>
          </a:p>
        </p:txBody>
      </p:sp>
      <p:sp>
        <p:nvSpPr>
          <p:cNvPr id="3" name="Content Placeholder 2">
            <a:extLst>
              <a:ext uri="{FF2B5EF4-FFF2-40B4-BE49-F238E27FC236}">
                <a16:creationId xmlns:a16="http://schemas.microsoft.com/office/drawing/2014/main" id="{E0ABE00D-4FAC-E249-AB6B-645232B88061}"/>
              </a:ext>
            </a:extLst>
          </p:cNvPr>
          <p:cNvSpPr>
            <a:spLocks noGrp="1"/>
          </p:cNvSpPr>
          <p:nvPr>
            <p:ph idx="1"/>
          </p:nvPr>
        </p:nvSpPr>
        <p:spPr>
          <a:xfrm>
            <a:off x="107504" y="1052736"/>
            <a:ext cx="8915400" cy="5195664"/>
          </a:xfrm>
        </p:spPr>
        <p:txBody>
          <a:bodyPr/>
          <a:lstStyle/>
          <a:p>
            <a:r>
              <a:rPr lang="en-US" b="1" dirty="0"/>
              <a:t>GRCh38.p13</a:t>
            </a:r>
          </a:p>
          <a:p>
            <a:r>
              <a:rPr lang="en-US" dirty="0"/>
              <a:t>Description: Genome Reference Consortium Human Build 38 patch release 13 (GRCh38.p13)</a:t>
            </a:r>
          </a:p>
          <a:p>
            <a:r>
              <a:rPr lang="en-US" dirty="0"/>
              <a:t>Organism name: </a:t>
            </a:r>
            <a:r>
              <a:rPr lang="en-US" dirty="0">
                <a:hlinkClick r:id="rId2"/>
              </a:rPr>
              <a:t>Homo sapiens (human)</a:t>
            </a:r>
            <a:endParaRPr lang="en-US" dirty="0"/>
          </a:p>
          <a:p>
            <a:r>
              <a:rPr lang="en-US" dirty="0"/>
              <a:t>Date: 2019/02/28</a:t>
            </a:r>
          </a:p>
          <a:p>
            <a:r>
              <a:rPr lang="en-US" dirty="0"/>
              <a:t>3,099,706,404 bases</a:t>
            </a:r>
          </a:p>
          <a:p>
            <a:r>
              <a:rPr lang="en-US" dirty="0"/>
              <a:t>Compressed .</a:t>
            </a:r>
            <a:r>
              <a:rPr lang="en-US" dirty="0" err="1"/>
              <a:t>fna</a:t>
            </a:r>
            <a:r>
              <a:rPr lang="en-US" dirty="0"/>
              <a:t> file (964.9 MB)</a:t>
            </a:r>
          </a:p>
          <a:p>
            <a:r>
              <a:rPr lang="en-US" dirty="0">
                <a:hlinkClick r:id="rId3"/>
              </a:rPr>
              <a:t>https://www.ncbi.nlm.nih.gov/assembly/GCF_000001405.39</a:t>
            </a:r>
            <a:r>
              <a:rPr lang="en-US" dirty="0"/>
              <a:t> </a:t>
            </a:r>
          </a:p>
          <a:p>
            <a:endParaRPr lang="en-US" dirty="0"/>
          </a:p>
        </p:txBody>
      </p:sp>
      <p:sp>
        <p:nvSpPr>
          <p:cNvPr id="4" name="Slide Number Placeholder 3">
            <a:extLst>
              <a:ext uri="{FF2B5EF4-FFF2-40B4-BE49-F238E27FC236}">
                <a16:creationId xmlns:a16="http://schemas.microsoft.com/office/drawing/2014/main" id="{1CA35BA8-86C1-644F-8783-17FE20280D36}"/>
              </a:ext>
            </a:extLst>
          </p:cNvPr>
          <p:cNvSpPr>
            <a:spLocks noGrp="1"/>
          </p:cNvSpPr>
          <p:nvPr>
            <p:ph type="sldNum" sz="quarter" idx="11"/>
          </p:nvPr>
        </p:nvSpPr>
        <p:spPr/>
        <p:txBody>
          <a:bodyPr/>
          <a:lstStyle/>
          <a:p>
            <a:fld id="{323594FA-E141-4234-AE05-360401972BE7}" type="slidenum">
              <a:rPr lang="en-US" altLang="en-US" smtClean="0"/>
              <a:pPr/>
              <a:t>83</a:t>
            </a:fld>
            <a:endParaRPr lang="en-US" altLang="en-US"/>
          </a:p>
        </p:txBody>
      </p:sp>
      <p:sp>
        <p:nvSpPr>
          <p:cNvPr id="6" name="Rectangle 5">
            <a:extLst>
              <a:ext uri="{FF2B5EF4-FFF2-40B4-BE49-F238E27FC236}">
                <a16:creationId xmlns:a16="http://schemas.microsoft.com/office/drawing/2014/main" id="{E75CAB24-783F-4946-88B3-218E9A61D1AD}"/>
              </a:ext>
            </a:extLst>
          </p:cNvPr>
          <p:cNvSpPr/>
          <p:nvPr/>
        </p:nvSpPr>
        <p:spPr>
          <a:xfrm>
            <a:off x="0" y="4876800"/>
            <a:ext cx="9393413" cy="1384995"/>
          </a:xfrm>
          <a:prstGeom prst="rect">
            <a:avLst/>
          </a:prstGeom>
        </p:spPr>
        <p:txBody>
          <a:bodyPr wrap="square">
            <a:spAutoFit/>
          </a:bodyPr>
          <a:lstStyle/>
          <a:p>
            <a:r>
              <a:rPr lang="en-US" sz="1400"/>
              <a:t>&gt;NC_000001.11 Homo sapiens chromosome 1, GRCh38.p13 Primary Assembly NNNNNNNNNNNNNNNNNNNNNNNNNNNNNNNNNNNNNNNNNNNNNNNNNNNNNNNNNNNNNNNNNNNNNN</a:t>
            </a:r>
          </a:p>
          <a:p>
            <a:r>
              <a:rPr lang="en-US" sz="1400"/>
              <a:t>NNNNNNNNNNNNNNNNNNNNNNNNNNNNNNNNNNNNNNNNNNNNNNNNNNNNNNNNNNNNNNNNNNNNNN NNNNNNNNNNNNNNNNNNNNNNNNNNNNNNNNNNNNNNNNNNNNNNNNNNNNNNNNNNNNNNNNNNNNNN NNNNNNNNNNNNNNNNNNNNNNNNNNNNNNNNNNNNNNNNNNNNNNNNNNNNNNNNNNNNNNNNNNNNNN</a:t>
            </a:r>
          </a:p>
          <a:p>
            <a:r>
              <a:rPr lang="en-US" sz="1400"/>
              <a:t>….</a:t>
            </a:r>
          </a:p>
        </p:txBody>
      </p:sp>
    </p:spTree>
    <p:extLst>
      <p:ext uri="{BB962C8B-B14F-4D97-AF65-F5344CB8AC3E}">
        <p14:creationId xmlns:p14="http://schemas.microsoft.com/office/powerpoint/2010/main" val="47629811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F472-64B4-4648-A4DF-8BC46F74194A}"/>
              </a:ext>
            </a:extLst>
          </p:cNvPr>
          <p:cNvSpPr>
            <a:spLocks noGrp="1"/>
          </p:cNvSpPr>
          <p:nvPr>
            <p:ph type="title"/>
          </p:nvPr>
        </p:nvSpPr>
        <p:spPr/>
        <p:txBody>
          <a:bodyPr/>
          <a:lstStyle/>
          <a:p>
            <a:r>
              <a:rPr lang="en-US" dirty="0"/>
              <a:t>Obtaining .FASTQ Files</a:t>
            </a:r>
          </a:p>
        </p:txBody>
      </p:sp>
      <p:sp>
        <p:nvSpPr>
          <p:cNvPr id="3" name="Content Placeholder 2">
            <a:extLst>
              <a:ext uri="{FF2B5EF4-FFF2-40B4-BE49-F238E27FC236}">
                <a16:creationId xmlns:a16="http://schemas.microsoft.com/office/drawing/2014/main" id="{E0ABE00D-4FAC-E249-AB6B-645232B88061}"/>
              </a:ext>
            </a:extLst>
          </p:cNvPr>
          <p:cNvSpPr>
            <a:spLocks noGrp="1"/>
          </p:cNvSpPr>
          <p:nvPr>
            <p:ph idx="1"/>
          </p:nvPr>
        </p:nvSpPr>
        <p:spPr>
          <a:xfrm>
            <a:off x="107504" y="1052736"/>
            <a:ext cx="8915400" cy="5195664"/>
          </a:xfrm>
        </p:spPr>
        <p:txBody>
          <a:bodyPr/>
          <a:lstStyle/>
          <a:p>
            <a:r>
              <a:rPr lang="en-US">
                <a:hlinkClick r:id="rId2"/>
              </a:rPr>
              <a:t>https://www.ncbi.nlm.nih.gov/sra/ERR240727</a:t>
            </a:r>
            <a:r>
              <a:rPr lang="en-US"/>
              <a:t> </a:t>
            </a:r>
          </a:p>
        </p:txBody>
      </p:sp>
      <p:sp>
        <p:nvSpPr>
          <p:cNvPr id="4" name="Slide Number Placeholder 3">
            <a:extLst>
              <a:ext uri="{FF2B5EF4-FFF2-40B4-BE49-F238E27FC236}">
                <a16:creationId xmlns:a16="http://schemas.microsoft.com/office/drawing/2014/main" id="{1CA35BA8-86C1-644F-8783-17FE20280D36}"/>
              </a:ext>
            </a:extLst>
          </p:cNvPr>
          <p:cNvSpPr>
            <a:spLocks noGrp="1"/>
          </p:cNvSpPr>
          <p:nvPr>
            <p:ph type="sldNum" sz="quarter" idx="11"/>
          </p:nvPr>
        </p:nvSpPr>
        <p:spPr/>
        <p:txBody>
          <a:bodyPr/>
          <a:lstStyle/>
          <a:p>
            <a:fld id="{323594FA-E141-4234-AE05-360401972BE7}" type="slidenum">
              <a:rPr lang="en-US" altLang="en-US" smtClean="0"/>
              <a:pPr/>
              <a:t>84</a:t>
            </a:fld>
            <a:endParaRPr lang="en-US" altLang="en-US"/>
          </a:p>
        </p:txBody>
      </p:sp>
      <p:pic>
        <p:nvPicPr>
          <p:cNvPr id="7" name="Picture 6">
            <a:extLst>
              <a:ext uri="{FF2B5EF4-FFF2-40B4-BE49-F238E27FC236}">
                <a16:creationId xmlns:a16="http://schemas.microsoft.com/office/drawing/2014/main" id="{CA9664A9-7C0B-534F-AA35-041C97F1C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40" y="1575948"/>
            <a:ext cx="6760247" cy="5153621"/>
          </a:xfrm>
          <a:prstGeom prst="rect">
            <a:avLst/>
          </a:prstGeom>
        </p:spPr>
      </p:pic>
    </p:spTree>
    <p:extLst>
      <p:ext uri="{BB962C8B-B14F-4D97-AF65-F5344CB8AC3E}">
        <p14:creationId xmlns:p14="http://schemas.microsoft.com/office/powerpoint/2010/main" val="78565473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p:cNvSpPr/>
          <p:nvPr/>
        </p:nvSpPr>
        <p:spPr>
          <a:xfrm>
            <a:off x="1119655" y="2643096"/>
            <a:ext cx="1423293" cy="2532232"/>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EC14CD"/>
            </a:solidFill>
          </a:ln>
        </p:spPr>
        <p:txBody>
          <a:bodyPr rtlCol="0" anchor="ctr"/>
          <a:lstStyle/>
          <a:p>
            <a:pPr algn="ctr"/>
            <a:endParaRPr lang="en-US"/>
          </a:p>
        </p:txBody>
      </p:sp>
      <p:sp>
        <p:nvSpPr>
          <p:cNvPr id="2" name="Title 1"/>
          <p:cNvSpPr>
            <a:spLocks noGrp="1"/>
          </p:cNvSpPr>
          <p:nvPr>
            <p:ph type="title"/>
          </p:nvPr>
        </p:nvSpPr>
        <p:spPr/>
        <p:txBody>
          <a:bodyPr/>
          <a:lstStyle/>
          <a:p>
            <a:r>
              <a:rPr lang="en-US" sz="3800" dirty="0"/>
              <a:t>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Freeform 7"/>
          <p:cNvSpPr/>
          <p:nvPr/>
        </p:nvSpPr>
        <p:spPr>
          <a:xfrm>
            <a:off x="4282706" y="28311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435106" y="29835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710915" y="28819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377124" y="340683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652933" y="324314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493088" y="345896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767623" y="357052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684757" y="363826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377124" y="391483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594951" y="379674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493088" y="396563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709641" y="410110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7188663" y="226271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3085970" y="380812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7188663" y="227345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EC14CD"/>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402552" y="5580644"/>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Reference genome</a:t>
            </a:r>
          </a:p>
        </p:txBody>
      </p:sp>
      <p:sp>
        <p:nvSpPr>
          <p:cNvPr id="5" name="TextBox 4"/>
          <p:cNvSpPr txBox="1"/>
          <p:nvPr/>
        </p:nvSpPr>
        <p:spPr>
          <a:xfrm>
            <a:off x="3841475" y="5500141"/>
            <a:ext cx="1506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Tahoma"/>
                <a:ea typeface="+mn-ea"/>
                <a:cs typeface="+mn-cs"/>
              </a:rPr>
              <a:t>Reads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FF"/>
                </a:solidFill>
                <a:latin typeface="Tahoma"/>
              </a:rPr>
              <a:t>“text format”</a:t>
            </a: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6" name="TextBox 5"/>
          <p:cNvSpPr txBox="1"/>
          <p:nvPr/>
        </p:nvSpPr>
        <p:spPr>
          <a:xfrm>
            <a:off x="731427" y="5487386"/>
            <a:ext cx="200067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DNA Sample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Tahoma"/>
              </a:rPr>
              <a:t>“chemical format”</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6" name="Right Arrow 65"/>
          <p:cNvSpPr/>
          <p:nvPr/>
        </p:nvSpPr>
        <p:spPr>
          <a:xfrm>
            <a:off x="5752225" y="384084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6297883" y="5590981"/>
            <a:ext cx="2298819" cy="646331"/>
          </a:xfrm>
          <a:prstGeom prst="rect">
            <a:avLst/>
          </a:prstGeom>
          <a:noFill/>
        </p:spPr>
        <p:txBody>
          <a:bodyPr wrap="square" rtlCol="0">
            <a:spAutoFit/>
          </a:bodyPr>
          <a:lstStyle/>
          <a:p>
            <a:pPr algn="ctr"/>
            <a:r>
              <a:rPr lang="en-US">
                <a:solidFill>
                  <a:srgbClr val="FF0000"/>
                </a:solidFill>
              </a:rPr>
              <a:t>Subject genome</a:t>
            </a:r>
          </a:p>
          <a:p>
            <a:pPr algn="ctr"/>
            <a:r>
              <a:rPr lang="en-US">
                <a:solidFill>
                  <a:srgbClr val="FF0000"/>
                </a:solidFill>
              </a:rPr>
              <a:t>“text format”</a:t>
            </a:r>
          </a:p>
        </p:txBody>
      </p:sp>
      <p:sp>
        <p:nvSpPr>
          <p:cNvPr id="29" name="Rectangle 28"/>
          <p:cNvSpPr/>
          <p:nvPr/>
        </p:nvSpPr>
        <p:spPr>
          <a:xfrm>
            <a:off x="188170" y="908720"/>
            <a:ext cx="8549306" cy="107193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a:solidFill>
                  <a:schemeClr val="tx1"/>
                </a:solidFill>
              </a:rPr>
              <a:t>Map </a:t>
            </a:r>
            <a:r>
              <a:rPr lang="en-US" sz="2600">
                <a:solidFill>
                  <a:srgbClr val="0000FF"/>
                </a:solidFill>
              </a:rPr>
              <a:t>reads</a:t>
            </a:r>
            <a:r>
              <a:rPr lang="en-US" sz="2600">
                <a:solidFill>
                  <a:schemeClr val="tx1"/>
                </a:solidFill>
              </a:rPr>
              <a:t> to a known reference genome with some minor differences allowed</a:t>
            </a:r>
          </a:p>
        </p:txBody>
      </p:sp>
    </p:spTree>
    <p:extLst>
      <p:ext uri="{BB962C8B-B14F-4D97-AF65-F5344CB8AC3E}">
        <p14:creationId xmlns:p14="http://schemas.microsoft.com/office/powerpoint/2010/main" val="3987170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66667E-6 4.81481E-6 L 0.2757 -0.01482 " pathEditMode="relative" rAng="0" ptsTypes="AA">
                                      <p:cBhvr>
                                        <p:cTn id="42" dur="2000" fill="hold"/>
                                        <p:tgtEl>
                                          <p:spTgt spid="17"/>
                                        </p:tgtEl>
                                        <p:attrNameLst>
                                          <p:attrName>ppt_x</p:attrName>
                                          <p:attrName>ppt_y</p:attrName>
                                        </p:attrNameLst>
                                      </p:cBhvr>
                                      <p:rCtr x="13785" y="-741"/>
                                    </p:animMotion>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1.66667E-6 -2.96296E-6 L 0.27413 -0.16203 " pathEditMode="relative" rAng="0" ptsTypes="AA">
                                      <p:cBhvr>
                                        <p:cTn id="50" dur="2000" fill="hold"/>
                                        <p:tgtEl>
                                          <p:spTgt spid="19"/>
                                        </p:tgtEl>
                                        <p:attrNameLst>
                                          <p:attrName>ppt_x</p:attrName>
                                          <p:attrName>ppt_y</p:attrName>
                                        </p:attrNameLst>
                                      </p:cBhvr>
                                      <p:rCtr x="13698" y="-8102"/>
                                    </p:animMotion>
                                  </p:childTnLst>
                                </p:cTn>
                              </p:par>
                              <p:par>
                                <p:cTn id="51" presetID="42" presetClass="path" presetSubtype="0" accel="50000" decel="50000" fill="hold" grpId="1" nodeType="withEffect">
                                  <p:stCondLst>
                                    <p:cond delay="0"/>
                                  </p:stCondLst>
                                  <p:childTnLst>
                                    <p:animMotion origin="layout" path="M -1.66667E-6 1.85185E-6 L 0.28524 -0.16759 " pathEditMode="relative" rAng="0" ptsTypes="AA">
                                      <p:cBhvr>
                                        <p:cTn id="52" dur="2000" fill="hold"/>
                                        <p:tgtEl>
                                          <p:spTgt spid="21"/>
                                        </p:tgtEl>
                                        <p:attrNameLst>
                                          <p:attrName>ppt_x</p:attrName>
                                          <p:attrName>ppt_y</p:attrName>
                                        </p:attrNameLst>
                                      </p:cBhvr>
                                      <p:rCtr x="14253" y="-8380"/>
                                    </p:animMotion>
                                  </p:childTnLst>
                                </p:cTn>
                              </p:par>
                              <p:par>
                                <p:cTn id="53" presetID="42" presetClass="path" presetSubtype="0" accel="50000" decel="50000" fill="hold" grpId="1" nodeType="withEffect">
                                  <p:stCondLst>
                                    <p:cond delay="0"/>
                                  </p:stCondLst>
                                  <p:childTnLst>
                                    <p:animMotion origin="layout" path="M -1.66667E-6 -2.96296E-6 L 0.29149 0.06991 " pathEditMode="relative" rAng="0" ptsTypes="AA">
                                      <p:cBhvr>
                                        <p:cTn id="54" dur="2000" fill="hold"/>
                                        <p:tgtEl>
                                          <p:spTgt spid="26"/>
                                        </p:tgtEl>
                                        <p:attrNameLst>
                                          <p:attrName>ppt_x</p:attrName>
                                          <p:attrName>ppt_y</p:attrName>
                                        </p:attrNameLst>
                                      </p:cBhvr>
                                      <p:rCtr x="14566" y="3495"/>
                                    </p:animMotion>
                                  </p:childTnLst>
                                </p:cTn>
                              </p:par>
                              <p:par>
                                <p:cTn id="55" presetID="42" presetClass="path" presetSubtype="0" accel="50000" decel="50000" fill="hold" grpId="1" nodeType="withEffect">
                                  <p:stCondLst>
                                    <p:cond delay="0"/>
                                  </p:stCondLst>
                                  <p:childTnLst>
                                    <p:animMotion origin="layout" path="M -3.88889E-6 -1.85185E-6 L 0.3099 0.10579 " pathEditMode="relative" rAng="0" ptsTypes="AA">
                                      <p:cBhvr>
                                        <p:cTn id="56" dur="2000" fill="hold"/>
                                        <p:tgtEl>
                                          <p:spTgt spid="22"/>
                                        </p:tgtEl>
                                        <p:attrNameLst>
                                          <p:attrName>ppt_x</p:attrName>
                                          <p:attrName>ppt_y</p:attrName>
                                        </p:attrNameLst>
                                      </p:cBhvr>
                                      <p:rCtr x="15486" y="5278"/>
                                    </p:animMotion>
                                  </p:childTnLst>
                                </p:cTn>
                              </p:par>
                              <p:par>
                                <p:cTn id="57" presetID="42" presetClass="path" presetSubtype="0" accel="50000" decel="50000" fill="hold" grpId="1" nodeType="withEffect">
                                  <p:stCondLst>
                                    <p:cond delay="0"/>
                                  </p:stCondLst>
                                  <p:childTnLst>
                                    <p:animMotion origin="layout" path="M 1.94444E-6 1.11022E-16 L 0.32274 -0.11921 " pathEditMode="relative" rAng="0" ptsTypes="AA">
                                      <p:cBhvr>
                                        <p:cTn id="58" dur="2000" fill="hold"/>
                                        <p:tgtEl>
                                          <p:spTgt spid="24"/>
                                        </p:tgtEl>
                                        <p:attrNameLst>
                                          <p:attrName>ppt_x</p:attrName>
                                          <p:attrName>ppt_y</p:attrName>
                                        </p:attrNameLst>
                                      </p:cBhvr>
                                      <p:rCtr x="16128" y="-5972"/>
                                    </p:animMotion>
                                  </p:childTnLst>
                                </p:cTn>
                              </p:par>
                              <p:par>
                                <p:cTn id="59" presetID="42" presetClass="path" presetSubtype="0" accel="50000" decel="50000" fill="hold" grpId="1" nodeType="withEffect">
                                  <p:stCondLst>
                                    <p:cond delay="0"/>
                                  </p:stCondLst>
                                  <p:childTnLst>
                                    <p:animMotion origin="layout" path="M 3.05556E-6 0 L 0.30573 0.04398 " pathEditMode="relative" rAng="0" ptsTypes="AA">
                                      <p:cBhvr>
                                        <p:cTn id="60" dur="2000" fill="hold"/>
                                        <p:tgtEl>
                                          <p:spTgt spid="16"/>
                                        </p:tgtEl>
                                        <p:attrNameLst>
                                          <p:attrName>ppt_x</p:attrName>
                                          <p:attrName>ppt_y</p:attrName>
                                        </p:attrNameLst>
                                      </p:cBhvr>
                                      <p:rCtr x="15278" y="2199"/>
                                    </p:animMotion>
                                  </p:childTnLst>
                                </p:cTn>
                              </p:par>
                              <p:par>
                                <p:cTn id="61" presetID="42" presetClass="path" presetSubtype="0" accel="50000" decel="50000" fill="hold" grpId="1" nodeType="withEffect">
                                  <p:stCondLst>
                                    <p:cond delay="0"/>
                                  </p:stCondLst>
                                  <p:childTnLst>
                                    <p:animMotion origin="layout" path="M 3.05556E-6 -4.44444E-6 L 0.31527 0.00602 " pathEditMode="relative" rAng="0" ptsTypes="AA">
                                      <p:cBhvr>
                                        <p:cTn id="62" dur="2000" fill="hold"/>
                                        <p:tgtEl>
                                          <p:spTgt spid="20"/>
                                        </p:tgtEl>
                                        <p:attrNameLst>
                                          <p:attrName>ppt_x</p:attrName>
                                          <p:attrName>ppt_y</p:attrName>
                                        </p:attrNameLst>
                                      </p:cBhvr>
                                      <p:rCtr x="15764" y="301"/>
                                    </p:animMotion>
                                  </p:childTnLst>
                                </p:cTn>
                              </p:par>
                              <p:par>
                                <p:cTn id="63" presetID="42" presetClass="path" presetSubtype="0" accel="50000" decel="50000" fill="hold" grpId="1" nodeType="withEffect">
                                  <p:stCondLst>
                                    <p:cond delay="0"/>
                                  </p:stCondLst>
                                  <p:childTnLst>
                                    <p:animMotion origin="layout" path="M -2.77778E-7 2.22222E-6 L 0.34601 0.13958 " pathEditMode="relative" rAng="0" ptsTypes="AA">
                                      <p:cBhvr>
                                        <p:cTn id="64" dur="2000" fill="hold"/>
                                        <p:tgtEl>
                                          <p:spTgt spid="8"/>
                                        </p:tgtEl>
                                        <p:attrNameLst>
                                          <p:attrName>ppt_x</p:attrName>
                                          <p:attrName>ppt_y</p:attrName>
                                        </p:attrNameLst>
                                      </p:cBhvr>
                                      <p:rCtr x="17292" y="6968"/>
                                    </p:animMotion>
                                  </p:childTnLst>
                                </p:cTn>
                              </p:par>
                              <p:par>
                                <p:cTn id="65" presetID="42" presetClass="path" presetSubtype="0" accel="50000" decel="50000" fill="hold" grpId="1" nodeType="withEffect">
                                  <p:stCondLst>
                                    <p:cond delay="0"/>
                                  </p:stCondLst>
                                  <p:childTnLst>
                                    <p:animMotion origin="layout" path="M -3.33333E-6 4.44444E-6 L 0.33577 0.09768 " pathEditMode="relative" rAng="0" ptsTypes="AA">
                                      <p:cBhvr>
                                        <p:cTn id="66" dur="2000" fill="hold"/>
                                        <p:tgtEl>
                                          <p:spTgt spid="18"/>
                                        </p:tgtEl>
                                        <p:attrNameLst>
                                          <p:attrName>ppt_x</p:attrName>
                                          <p:attrName>ppt_y</p:attrName>
                                        </p:attrNameLst>
                                      </p:cBhvr>
                                      <p:rCtr x="16788" y="4884"/>
                                    </p:animMotion>
                                  </p:childTnLst>
                                </p:cTn>
                              </p:par>
                              <p:par>
                                <p:cTn id="67" presetID="42" presetClass="path" presetSubtype="0" accel="50000" decel="50000" fill="hold" grpId="1" nodeType="withEffect">
                                  <p:stCondLst>
                                    <p:cond delay="0"/>
                                  </p:stCondLst>
                                  <p:childTnLst>
                                    <p:animMotion origin="layout" path="M -3.33333E-6 3.7037E-7 L 0.35938 0.13912 " pathEditMode="relative" rAng="0" ptsTypes="AA">
                                      <p:cBhvr>
                                        <p:cTn id="68" dur="2000" fill="hold"/>
                                        <p:tgtEl>
                                          <p:spTgt spid="23"/>
                                        </p:tgtEl>
                                        <p:attrNameLst>
                                          <p:attrName>ppt_x</p:attrName>
                                          <p:attrName>ppt_y</p:attrName>
                                        </p:attrNameLst>
                                      </p:cBhvr>
                                      <p:rCtr x="17969" y="6944"/>
                                    </p:animMotion>
                                  </p:childTnLst>
                                </p:cTn>
                              </p:par>
                              <p:par>
                                <p:cTn id="69" presetID="42" presetClass="path" presetSubtype="0" accel="50000" decel="50000" fill="hold" grpId="1" nodeType="withEffect">
                                  <p:stCondLst>
                                    <p:cond delay="0"/>
                                  </p:stCondLst>
                                  <p:childTnLst>
                                    <p:animMotion origin="layout" path="M 3.05556E-6 2.96296E-6 L 0.3309 0.17361 " pathEditMode="relative" rAng="0" ptsTypes="AA">
                                      <p:cBhvr>
                                        <p:cTn id="70" dur="2000" fill="hold"/>
                                        <p:tgtEl>
                                          <p:spTgt spid="25"/>
                                        </p:tgtEl>
                                        <p:attrNameLst>
                                          <p:attrName>ppt_x</p:attrName>
                                          <p:attrName>ppt_y</p:attrName>
                                        </p:attrNameLst>
                                      </p:cBhvr>
                                      <p:rCtr x="16545" y="8681"/>
                                    </p:animMotion>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2" nodeType="click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24"/>
                                        </p:tgtEl>
                                      </p:cBhvr>
                                    </p:animEffect>
                                    <p:set>
                                      <p:cBhvr>
                                        <p:cTn id="99" dur="1" fill="hold">
                                          <p:stCondLst>
                                            <p:cond delay="499"/>
                                          </p:stCondLst>
                                        </p:cTn>
                                        <p:tgtEl>
                                          <p:spTgt spid="24"/>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500"/>
                                        <p:tgtEl>
                                          <p:spTgt spid="27"/>
                                        </p:tgtEl>
                                      </p:cBhvr>
                                    </p:animEffect>
                                  </p:childTnLst>
                                </p:cTn>
                              </p:par>
                              <p:par>
                                <p:cTn id="112" presetID="1" presetClass="entr" presetSubtype="0" fill="hold" grpId="0" nodeType="withEffect">
                                  <p:stCondLst>
                                    <p:cond delay="0"/>
                                  </p:stCondLst>
                                  <p:childTnLst>
                                    <p:set>
                                      <p:cBhvr>
                                        <p:cTn id="113" dur="1" fill="hold">
                                          <p:stCondLst>
                                            <p:cond delay="0"/>
                                          </p:stCondLst>
                                        </p:cTn>
                                        <p:tgtEl>
                                          <p:spTgt spid="28"/>
                                        </p:tgtEl>
                                        <p:attrNameLst>
                                          <p:attrName>style.visibility</p:attrName>
                                        </p:attrNameLst>
                                      </p:cBhvr>
                                      <p:to>
                                        <p:strVal val="visible"/>
                                      </p:to>
                                    </p:set>
                                  </p:childTnLst>
                                </p:cTn>
                              </p:par>
                              <p:par>
                                <p:cTn id="114" presetID="10" presetClass="exit" presetSubtype="0" fill="hold" grpId="2" nodeType="withEffect">
                                  <p:stCondLst>
                                    <p:cond delay="0"/>
                                  </p:stCondLst>
                                  <p:childTnLst>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par>
                                <p:cTn id="117" presetID="22" presetClass="entr" presetSubtype="4" fill="hold" grpId="0" nodeType="withEffect">
                                  <p:stCondLst>
                                    <p:cond delay="0"/>
                                  </p:stCondLst>
                                  <p:childTnLst>
                                    <p:set>
                                      <p:cBhvr>
                                        <p:cTn id="118" dur="1" fill="hold">
                                          <p:stCondLst>
                                            <p:cond delay="0"/>
                                          </p:stCondLst>
                                        </p:cTn>
                                        <p:tgtEl>
                                          <p:spTgt spid="9"/>
                                        </p:tgtEl>
                                        <p:attrNameLst>
                                          <p:attrName>style.visibility</p:attrName>
                                        </p:attrNameLst>
                                      </p:cBhvr>
                                      <p:to>
                                        <p:strVal val="visible"/>
                                      </p:to>
                                    </p:set>
                                    <p:animEffect transition="in" filter="wipe(down)">
                                      <p:cBhvr>
                                        <p:cTn id="1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28" grpId="2"/>
      <p:bldP spid="5" grpId="0"/>
      <p:bldP spid="6" grpId="0"/>
      <p:bldP spid="66"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a:t>Read Mapping Algorithms: Two Styles</a:t>
            </a:r>
          </a:p>
        </p:txBody>
      </p:sp>
      <p:sp>
        <p:nvSpPr>
          <p:cNvPr id="33795" name="Content Placeholder 4"/>
          <p:cNvSpPr>
            <a:spLocks noGrp="1"/>
          </p:cNvSpPr>
          <p:nvPr>
            <p:ph idx="1"/>
          </p:nvPr>
        </p:nvSpPr>
        <p:spPr>
          <a:xfrm>
            <a:off x="251520" y="1268760"/>
            <a:ext cx="8795320" cy="4530725"/>
          </a:xfrm>
        </p:spPr>
        <p:txBody>
          <a:bodyPr/>
          <a:lstStyle/>
          <a:p>
            <a:r>
              <a:rPr lang="en-US" sz="2200">
                <a:solidFill>
                  <a:srgbClr val="7030A0"/>
                </a:solidFill>
              </a:rPr>
              <a:t>Hash based seed-and-extend </a:t>
            </a:r>
            <a:r>
              <a:rPr lang="en-US" sz="2200"/>
              <a:t>(hash table, suffix array, suffix tree)</a:t>
            </a:r>
          </a:p>
          <a:p>
            <a:pPr lvl="1"/>
            <a:r>
              <a:rPr lang="en-US" sz="2000"/>
              <a:t>Index the “k-</a:t>
            </a:r>
            <a:r>
              <a:rPr lang="en-US" sz="2000" err="1"/>
              <a:t>mers</a:t>
            </a:r>
            <a:r>
              <a:rPr lang="en-US" sz="2000"/>
              <a:t>” in the genome into a hash table (pre-processing)</a:t>
            </a:r>
          </a:p>
          <a:p>
            <a:pPr lvl="1"/>
            <a:r>
              <a:rPr lang="en-US" sz="2000"/>
              <a:t>When searching a read, find the location of a k-</a:t>
            </a:r>
            <a:r>
              <a:rPr lang="en-US" sz="2000" err="1"/>
              <a:t>mer</a:t>
            </a:r>
            <a:r>
              <a:rPr lang="en-US" sz="2000"/>
              <a:t> in the read; then extend through alignment</a:t>
            </a:r>
          </a:p>
          <a:p>
            <a:pPr lvl="1"/>
            <a:r>
              <a:rPr lang="en-US" sz="2000">
                <a:solidFill>
                  <a:srgbClr val="0432FF"/>
                </a:solidFill>
              </a:rPr>
              <a:t>More sensitive (can find all mapping locations)</a:t>
            </a:r>
            <a:r>
              <a:rPr lang="en-US" sz="2000"/>
              <a:t>, but </a:t>
            </a:r>
            <a:r>
              <a:rPr lang="en-US" sz="2000">
                <a:solidFill>
                  <a:srgbClr val="FF0000"/>
                </a:solidFill>
              </a:rPr>
              <a:t>slow</a:t>
            </a:r>
          </a:p>
          <a:p>
            <a:pPr lvl="1"/>
            <a:r>
              <a:rPr lang="en-US" sz="2000"/>
              <a:t>Requires </a:t>
            </a:r>
            <a:r>
              <a:rPr lang="en-US" sz="2000">
                <a:solidFill>
                  <a:srgbClr val="FF0000"/>
                </a:solidFill>
              </a:rPr>
              <a:t>large memory</a:t>
            </a:r>
            <a:r>
              <a:rPr lang="en-US" sz="2000"/>
              <a:t>; this </a:t>
            </a:r>
            <a:r>
              <a:rPr lang="en-US" sz="2000">
                <a:solidFill>
                  <a:srgbClr val="0000FF"/>
                </a:solidFill>
              </a:rPr>
              <a:t>can be reduced </a:t>
            </a:r>
            <a:r>
              <a:rPr lang="en-US" sz="2000"/>
              <a:t>with cost to run time</a:t>
            </a:r>
          </a:p>
          <a:p>
            <a:endParaRPr lang="en-US" sz="2200"/>
          </a:p>
          <a:p>
            <a:r>
              <a:rPr lang="en-US" sz="2200">
                <a:solidFill>
                  <a:srgbClr val="7030A0"/>
                </a:solidFill>
              </a:rPr>
              <a:t>Burrows-Wheeler Transform &amp; </a:t>
            </a:r>
            <a:r>
              <a:rPr lang="en-US" sz="2200" err="1">
                <a:solidFill>
                  <a:srgbClr val="7030A0"/>
                </a:solidFill>
              </a:rPr>
              <a:t>Ferragina-Manzini</a:t>
            </a:r>
            <a:r>
              <a:rPr lang="en-US" sz="2200">
                <a:solidFill>
                  <a:srgbClr val="7030A0"/>
                </a:solidFill>
              </a:rPr>
              <a:t> Index based aligners</a:t>
            </a:r>
          </a:p>
          <a:p>
            <a:pPr lvl="1"/>
            <a:r>
              <a:rPr lang="en-US" sz="2000"/>
              <a:t>BWT is a compression method used to compress the genome index</a:t>
            </a:r>
          </a:p>
          <a:p>
            <a:pPr lvl="1"/>
            <a:r>
              <a:rPr lang="en-US" sz="2000"/>
              <a:t>Perfect matches can be found very quickly, memory lookup costs increase for imperfect matches</a:t>
            </a:r>
          </a:p>
          <a:p>
            <a:pPr lvl="1"/>
            <a:r>
              <a:rPr lang="en-US" sz="2000">
                <a:solidFill>
                  <a:srgbClr val="FF0000"/>
                </a:solidFill>
              </a:rPr>
              <a:t>Reduced sensitivity</a:t>
            </a:r>
          </a:p>
        </p:txBody>
      </p:sp>
    </p:spTree>
    <p:extLst>
      <p:ext uri="{BB962C8B-B14F-4D97-AF65-F5344CB8AC3E}">
        <p14:creationId xmlns:p14="http://schemas.microsoft.com/office/powerpoint/2010/main" val="117867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AFBD-8218-8D43-8597-4A0A01C57639}"/>
              </a:ext>
            </a:extLst>
          </p:cNvPr>
          <p:cNvSpPr>
            <a:spLocks noGrp="1"/>
          </p:cNvSpPr>
          <p:nvPr>
            <p:ph type="title"/>
          </p:nvPr>
        </p:nvSpPr>
        <p:spPr/>
        <p:txBody>
          <a:bodyPr/>
          <a:lstStyle/>
          <a:p>
            <a:r>
              <a:rPr lang="en-US"/>
              <a:t>The Need for Speed</a:t>
            </a:r>
          </a:p>
        </p:txBody>
      </p:sp>
      <p:sp>
        <p:nvSpPr>
          <p:cNvPr id="4" name="Slide Number Placeholder 3">
            <a:extLst>
              <a:ext uri="{FF2B5EF4-FFF2-40B4-BE49-F238E27FC236}">
                <a16:creationId xmlns:a16="http://schemas.microsoft.com/office/drawing/2014/main" id="{7EE1F2D6-A814-F542-A3D9-8F08EB1F909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87</a:t>
            </a:fld>
            <a:endParaRPr lang="en-US" altLang="en-US">
              <a:solidFill>
                <a:srgbClr val="000000"/>
              </a:solidFill>
            </a:endParaRPr>
          </a:p>
        </p:txBody>
      </p:sp>
      <p:pic>
        <p:nvPicPr>
          <p:cNvPr id="5" name="Picture 4">
            <a:extLst>
              <a:ext uri="{FF2B5EF4-FFF2-40B4-BE49-F238E27FC236}">
                <a16:creationId xmlns:a16="http://schemas.microsoft.com/office/drawing/2014/main" id="{76442309-35B7-7742-B904-C2CB15A95762}"/>
              </a:ext>
            </a:extLst>
          </p:cNvPr>
          <p:cNvPicPr>
            <a:picLocks noChangeAspect="1"/>
          </p:cNvPicPr>
          <p:nvPr/>
        </p:nvPicPr>
        <p:blipFill rotWithShape="1">
          <a:blip r:embed="rId2"/>
          <a:srcRect l="2590" r="5525" b="9820"/>
          <a:stretch/>
        </p:blipFill>
        <p:spPr>
          <a:xfrm>
            <a:off x="35496" y="1346759"/>
            <a:ext cx="4962400" cy="3306377"/>
          </a:xfrm>
          <a:prstGeom prst="rect">
            <a:avLst/>
          </a:prstGeom>
        </p:spPr>
      </p:pic>
      <p:pic>
        <p:nvPicPr>
          <p:cNvPr id="7"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0DCDFC60-BA40-C740-B4B0-C1E9F64F18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75" r="68865"/>
          <a:stretch/>
        </p:blipFill>
        <p:spPr bwMode="auto">
          <a:xfrm>
            <a:off x="4997896" y="3068960"/>
            <a:ext cx="3894584" cy="303217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BD9BA2D-3590-BA42-98BF-31D722B1E311}"/>
              </a:ext>
            </a:extLst>
          </p:cNvPr>
          <p:cNvSpPr/>
          <p:nvPr/>
        </p:nvSpPr>
        <p:spPr>
          <a:xfrm>
            <a:off x="3275856" y="3501008"/>
            <a:ext cx="360040"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34BD5CD0-6CB6-CB46-BE7E-23233E668B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50" t="55686" b="22735"/>
          <a:stretch/>
        </p:blipFill>
        <p:spPr bwMode="auto">
          <a:xfrm>
            <a:off x="8081664" y="2473897"/>
            <a:ext cx="1098848" cy="27744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37AD3F-33D5-C248-B98E-2476F44147E1}"/>
              </a:ext>
            </a:extLst>
          </p:cNvPr>
          <p:cNvSpPr txBox="1"/>
          <p:nvPr/>
        </p:nvSpPr>
        <p:spPr>
          <a:xfrm>
            <a:off x="8154167" y="2402625"/>
            <a:ext cx="1009328" cy="338554"/>
          </a:xfrm>
          <a:prstGeom prst="rect">
            <a:avLst/>
          </a:prstGeom>
          <a:solidFill>
            <a:schemeClr val="bg1"/>
          </a:solidFill>
        </p:spPr>
        <p:txBody>
          <a:bodyPr wrap="square" rtlCol="0">
            <a:spAutoFit/>
          </a:bodyPr>
          <a:lstStyle/>
          <a:p>
            <a:pPr algn="ctr"/>
            <a:r>
              <a:rPr lang="en-US" sz="1600">
                <a:solidFill>
                  <a:srgbClr val="0000FF"/>
                </a:solidFill>
              </a:rPr>
              <a:t>Mapper</a:t>
            </a:r>
          </a:p>
        </p:txBody>
      </p:sp>
      <p:cxnSp>
        <p:nvCxnSpPr>
          <p:cNvPr id="12" name="Straight Arrow Connector 11">
            <a:extLst>
              <a:ext uri="{FF2B5EF4-FFF2-40B4-BE49-F238E27FC236}">
                <a16:creationId xmlns:a16="http://schemas.microsoft.com/office/drawing/2014/main" id="{4AF3961A-3E0A-E945-83BF-A19261BD40D9}"/>
              </a:ext>
            </a:extLst>
          </p:cNvPr>
          <p:cNvCxnSpPr/>
          <p:nvPr/>
        </p:nvCxnSpPr>
        <p:spPr>
          <a:xfrm flipH="1">
            <a:off x="3635896" y="2132856"/>
            <a:ext cx="1872208" cy="1368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6756826-B727-1644-91A9-EE27191D479B}"/>
              </a:ext>
            </a:extLst>
          </p:cNvPr>
          <p:cNvSpPr txBox="1"/>
          <p:nvPr/>
        </p:nvSpPr>
        <p:spPr>
          <a:xfrm>
            <a:off x="5341428" y="1435009"/>
            <a:ext cx="3523568" cy="646331"/>
          </a:xfrm>
          <a:prstGeom prst="rect">
            <a:avLst/>
          </a:prstGeom>
          <a:noFill/>
        </p:spPr>
        <p:txBody>
          <a:bodyPr wrap="square" rtlCol="0">
            <a:spAutoFit/>
          </a:bodyPr>
          <a:lstStyle/>
          <a:p>
            <a:r>
              <a:rPr lang="en-US"/>
              <a:t>Did we realize the </a:t>
            </a:r>
            <a:r>
              <a:rPr lang="en-US" b="1">
                <a:solidFill>
                  <a:srgbClr val="FF0000"/>
                </a:solidFill>
              </a:rPr>
              <a:t>need</a:t>
            </a:r>
            <a:r>
              <a:rPr lang="en-US"/>
              <a:t> for </a:t>
            </a:r>
            <a:r>
              <a:rPr lang="en-US" b="1">
                <a:solidFill>
                  <a:srgbClr val="0000FF"/>
                </a:solidFill>
              </a:rPr>
              <a:t>faster</a:t>
            </a:r>
            <a:r>
              <a:rPr lang="en-US"/>
              <a:t> genome analysis?</a:t>
            </a:r>
          </a:p>
        </p:txBody>
      </p:sp>
      <p:sp>
        <p:nvSpPr>
          <p:cNvPr id="14" name="Rectangle 13">
            <a:extLst>
              <a:ext uri="{FF2B5EF4-FFF2-40B4-BE49-F238E27FC236}">
                <a16:creationId xmlns:a16="http://schemas.microsoft.com/office/drawing/2014/main" id="{E3CCBFF4-8670-3F43-82BE-362B4E598973}"/>
              </a:ext>
            </a:extLst>
          </p:cNvPr>
          <p:cNvSpPr/>
          <p:nvPr/>
        </p:nvSpPr>
        <p:spPr>
          <a:xfrm>
            <a:off x="1403648" y="6116063"/>
            <a:ext cx="7848872" cy="584775"/>
          </a:xfrm>
          <a:prstGeom prst="rect">
            <a:avLst/>
          </a:prstGeom>
        </p:spPr>
        <p:txBody>
          <a:bodyPr wrap="square">
            <a:spAutoFit/>
          </a:bodyPr>
          <a:lstStyle/>
          <a:p>
            <a:r>
              <a:rPr lang="en-US" sz="1600" dirty="0" err="1"/>
              <a:t>Alser</a:t>
            </a:r>
            <a:r>
              <a:rPr lang="en-US" sz="1600" dirty="0"/>
              <a:t>+, "</a:t>
            </a:r>
            <a:r>
              <a:rPr lang="en-US" sz="1600" dirty="0">
                <a:hlinkClick r:id="rId4"/>
              </a:rPr>
              <a:t>Technology dictates algorithms: Recent developments in read alignment</a:t>
            </a:r>
            <a:r>
              <a:rPr lang="en-US" sz="1600" dirty="0"/>
              <a:t>", Genome Biology, 2021</a:t>
            </a:r>
          </a:p>
        </p:txBody>
      </p:sp>
    </p:spTree>
    <p:extLst>
      <p:ext uri="{BB962C8B-B14F-4D97-AF65-F5344CB8AC3E}">
        <p14:creationId xmlns:p14="http://schemas.microsoft.com/office/powerpoint/2010/main" val="1810398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par>
                                <p:cTn id="13" presetID="3" presetClass="entr" presetSubtype="5"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vertical)">
                                      <p:cBhvr>
                                        <p:cTn id="15" dur="500"/>
                                        <p:tgtEl>
                                          <p:spTgt spid="12"/>
                                        </p:tgtEl>
                                      </p:cBhvr>
                                    </p:animEffect>
                                  </p:childTnLst>
                                </p:cTn>
                              </p:par>
                              <p:par>
                                <p:cTn id="16" presetID="3" presetClass="entr" presetSubtype="5"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364088" y="1844824"/>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129952"/>
            <a:ext cx="8807896" cy="1066800"/>
          </a:xfrm>
        </p:spPr>
        <p:txBody>
          <a:bodyPr/>
          <a:lstStyle/>
          <a:p>
            <a:r>
              <a:rPr lang="en-US" dirty="0"/>
              <a:t>Sequence Alignment in Unavoidable</a:t>
            </a:r>
          </a:p>
        </p:txBody>
      </p:sp>
      <p:sp>
        <p:nvSpPr>
          <p:cNvPr id="13" name="Content Placeholder 12"/>
          <p:cNvSpPr>
            <a:spLocks noGrp="1"/>
          </p:cNvSpPr>
          <p:nvPr>
            <p:ph idx="1"/>
          </p:nvPr>
        </p:nvSpPr>
        <p:spPr>
          <a:xfrm>
            <a:off x="228600" y="1371600"/>
            <a:ext cx="4546600" cy="990484"/>
          </a:xfrm>
        </p:spPr>
        <p:txBody>
          <a:bodyPr/>
          <a:lstStyle/>
          <a:p>
            <a:r>
              <a:rPr lang="en-US">
                <a:solidFill>
                  <a:srgbClr val="FF0000"/>
                </a:solidFill>
                <a:effectLst>
                  <a:outerShdw blurRad="38100" dist="38100" dir="2700000" algn="tl">
                    <a:srgbClr val="000000">
                      <a:alpha val="43137"/>
                    </a:srgbClr>
                  </a:outerShdw>
                </a:effectLst>
              </a:rPr>
              <a:t>Quadratic-time</a:t>
            </a:r>
            <a:r>
              <a:rPr lang="en-US"/>
              <a:t> dynamic-programming algorithm</a:t>
            </a:r>
          </a:p>
          <a:p>
            <a:endParaRPr lang="en-US"/>
          </a:p>
        </p:txBody>
      </p:sp>
      <p:sp>
        <p:nvSpPr>
          <p:cNvPr id="11" name="Rectangle 10"/>
          <p:cNvSpPr/>
          <p:nvPr/>
        </p:nvSpPr>
        <p:spPr>
          <a:xfrm>
            <a:off x="5660304" y="2117236"/>
            <a:ext cx="3376192" cy="3392720"/>
          </a:xfrm>
          <a:prstGeom prst="rect">
            <a:avLst/>
          </a:prstGeom>
          <a:solidFill>
            <a:schemeClr val="bg1">
              <a:alpha val="73000"/>
            </a:schemeClr>
          </a:solidFill>
        </p:spPr>
        <p:txBody>
          <a:bodyPr wrap="square" rtlCol="0" anchor="ctr">
            <a:spAutoFit/>
          </a:bodyPr>
          <a:lstStyle/>
          <a:p>
            <a:pPr algn="just"/>
            <a:endParaRPr lang="en-US" sz="400" b="1">
              <a:solidFill>
                <a:srgbClr val="5F5F5F"/>
              </a:solidFill>
              <a:latin typeface="europa"/>
            </a:endParaRPr>
          </a:p>
        </p:txBody>
      </p:sp>
      <p:grpSp>
        <p:nvGrpSpPr>
          <p:cNvPr id="10" name="Group 9"/>
          <p:cNvGrpSpPr/>
          <p:nvPr/>
        </p:nvGrpSpPr>
        <p:grpSpPr>
          <a:xfrm>
            <a:off x="5805151" y="2315384"/>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06637" y="2881444"/>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grpSp>
        <p:nvGrpSpPr>
          <p:cNvPr id="33" name="Group 32"/>
          <p:cNvGrpSpPr/>
          <p:nvPr/>
        </p:nvGrpSpPr>
        <p:grpSpPr>
          <a:xfrm rot="16200000" flipH="1">
            <a:off x="4767556" y="3418474"/>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726976" y="3891071"/>
            <a:ext cx="4386137" cy="369332"/>
          </a:xfrm>
          <a:prstGeom prst="rect">
            <a:avLst/>
          </a:prstGeom>
        </p:spPr>
        <p:txBody>
          <a:bodyPr wrap="none">
            <a:spAutoFit/>
          </a:bodyPr>
          <a:lstStyle/>
          <a:p>
            <a:pPr>
              <a:buClr>
                <a:srgbClr val="CC9900"/>
              </a:buClr>
            </a:pPr>
            <a:r>
              <a:rPr lang="en-US" kern="0">
                <a:solidFill>
                  <a:schemeClr val="bg1">
                    <a:lumMod val="50000"/>
                  </a:schemeClr>
                </a:solidFill>
              </a:rPr>
              <a:t>Processing row (or column) after another</a:t>
            </a:r>
          </a:p>
        </p:txBody>
      </p:sp>
      <p:sp>
        <p:nvSpPr>
          <p:cNvPr id="47" name="TextBox 46"/>
          <p:cNvSpPr txBox="1"/>
          <p:nvPr/>
        </p:nvSpPr>
        <p:spPr>
          <a:xfrm>
            <a:off x="6438432" y="3628930"/>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Data dependencies </a:t>
            </a:r>
            <a:r>
              <a:rPr lang="en-US" kern="0">
                <a:solidFill>
                  <a:srgbClr val="000000"/>
                </a:solidFill>
              </a:rPr>
              <a:t>limit the computation parallelism</a:t>
            </a:r>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endParaRPr lang="en-US" kern="0">
              <a:solidFill>
                <a:srgbClr val="000000"/>
              </a:solidFill>
            </a:endParaRPr>
          </a:p>
        </p:txBody>
      </p:sp>
      <p:grpSp>
        <p:nvGrpSpPr>
          <p:cNvPr id="29" name="Group 28"/>
          <p:cNvGrpSpPr/>
          <p:nvPr/>
        </p:nvGrpSpPr>
        <p:grpSpPr>
          <a:xfrm>
            <a:off x="6057646" y="2513662"/>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grpSp>
      <p:sp>
        <p:nvSpPr>
          <p:cNvPr id="4" name="TextBox 3"/>
          <p:cNvSpPr txBox="1"/>
          <p:nvPr/>
        </p:nvSpPr>
        <p:spPr>
          <a:xfrm>
            <a:off x="3969880" y="1787750"/>
            <a:ext cx="1584176" cy="461665"/>
          </a:xfrm>
          <a:prstGeom prst="rect">
            <a:avLst/>
          </a:prstGeom>
          <a:noFill/>
        </p:spPr>
        <p:txBody>
          <a:bodyPr wrap="square" rtlCol="0">
            <a:spAutoFit/>
          </a:bodyPr>
          <a:lstStyle/>
          <a:p>
            <a:r>
              <a:rPr lang="en-US" sz="2400" b="1">
                <a:solidFill>
                  <a:srgbClr val="FF0000"/>
                </a:solidFill>
              </a:rPr>
              <a:t>WHY?!</a:t>
            </a:r>
          </a:p>
        </p:txBody>
      </p:sp>
      <p:sp>
        <p:nvSpPr>
          <p:cNvPr id="32" name="Rectangle 31"/>
          <p:cNvSpPr/>
          <p:nvPr/>
        </p:nvSpPr>
        <p:spPr>
          <a:xfrm>
            <a:off x="611560" y="2996952"/>
            <a:ext cx="3805667" cy="338554"/>
          </a:xfrm>
          <a:prstGeom prst="rect">
            <a:avLst/>
          </a:prstGeom>
          <a:solidFill>
            <a:schemeClr val="bg1"/>
          </a:solidFill>
        </p:spPr>
        <p:txBody>
          <a:bodyPr wrap="square">
            <a:spAutoFit/>
          </a:bodyPr>
          <a:lstStyle/>
          <a:p>
            <a:pPr>
              <a:defRPr/>
            </a:pPr>
            <a:r>
              <a:rPr lang="en-US" sz="1600">
                <a:solidFill>
                  <a:prstClr val="black"/>
                </a:solidFill>
              </a:rPr>
              <a:t>NETHERLANDS x SWITZERLAND</a:t>
            </a:r>
          </a:p>
        </p:txBody>
      </p:sp>
      <p:sp>
        <p:nvSpPr>
          <p:cNvPr id="6" name="TextBox 5"/>
          <p:cNvSpPr txBox="1"/>
          <p:nvPr/>
        </p:nvSpPr>
        <p:spPr>
          <a:xfrm>
            <a:off x="611915" y="3306388"/>
            <a:ext cx="4457310" cy="2893100"/>
          </a:xfrm>
          <a:prstGeom prst="rect">
            <a:avLst/>
          </a:prstGeom>
          <a:solidFill>
            <a:schemeClr val="bg1"/>
          </a:solidFill>
        </p:spPr>
        <p:txBody>
          <a:bodyPr wrap="square" rtlCol="0">
            <a:spAutoFit/>
          </a:bodyPr>
          <a:lstStyle/>
          <a:p>
            <a:r>
              <a:rPr lang="en-US" sz="1600">
                <a:solidFill>
                  <a:srgbClr val="000000"/>
                </a:solidFill>
              </a:rPr>
              <a:t>NETHERLANDS x S</a:t>
            </a:r>
          </a:p>
          <a:p>
            <a:r>
              <a:rPr lang="en-US" sz="1600">
                <a:solidFill>
                  <a:srgbClr val="000000"/>
                </a:solidFill>
              </a:rPr>
              <a:t>NETHERLANDS x SW</a:t>
            </a:r>
          </a:p>
          <a:p>
            <a:r>
              <a:rPr lang="en-US" sz="1600">
                <a:solidFill>
                  <a:srgbClr val="000000"/>
                </a:solidFill>
              </a:rPr>
              <a:t>NETHERLANDS x SWI</a:t>
            </a:r>
          </a:p>
          <a:p>
            <a:r>
              <a:rPr lang="en-US" sz="1600">
                <a:solidFill>
                  <a:srgbClr val="000000"/>
                </a:solidFill>
              </a:rPr>
              <a:t>NETHERLANDS x SWIT</a:t>
            </a:r>
          </a:p>
          <a:p>
            <a:r>
              <a:rPr lang="en-US" sz="1600">
                <a:solidFill>
                  <a:srgbClr val="000000"/>
                </a:solidFill>
              </a:rPr>
              <a:t>NETHERLANDS x SWITZ</a:t>
            </a:r>
          </a:p>
          <a:p>
            <a:r>
              <a:rPr lang="en-US" sz="1600">
                <a:solidFill>
                  <a:srgbClr val="000000"/>
                </a:solidFill>
              </a:rPr>
              <a:t>NETHERLANDS x SWITZE</a:t>
            </a:r>
          </a:p>
          <a:p>
            <a:r>
              <a:rPr lang="en-US" sz="1600">
                <a:solidFill>
                  <a:srgbClr val="000000"/>
                </a:solidFill>
              </a:rPr>
              <a:t>NETHERLANDS x SWITZER</a:t>
            </a:r>
          </a:p>
          <a:p>
            <a:r>
              <a:rPr lang="en-US" sz="1600">
                <a:solidFill>
                  <a:srgbClr val="000000"/>
                </a:solidFill>
              </a:rPr>
              <a:t>NETHERLANDS x SWITZERL</a:t>
            </a:r>
          </a:p>
          <a:p>
            <a:r>
              <a:rPr lang="en-US" sz="1600">
                <a:solidFill>
                  <a:srgbClr val="000000"/>
                </a:solidFill>
              </a:rPr>
              <a:t>NETHERLANDS x SWITZERLA</a:t>
            </a:r>
          </a:p>
          <a:p>
            <a:r>
              <a:rPr lang="en-US" sz="1600">
                <a:solidFill>
                  <a:srgbClr val="000000"/>
                </a:solidFill>
              </a:rPr>
              <a:t>NETHERLANDS x SWITZERLAN</a:t>
            </a:r>
          </a:p>
          <a:p>
            <a:r>
              <a:rPr lang="en-US" sz="1600">
                <a:solidFill>
                  <a:srgbClr val="000000"/>
                </a:solidFill>
              </a:rPr>
              <a:t>NETHERLANDS x SWITZERLAND </a:t>
            </a:r>
          </a:p>
        </p:txBody>
      </p:sp>
      <p:sp>
        <p:nvSpPr>
          <p:cNvPr id="36" name="TextBox 35"/>
          <p:cNvSpPr txBox="1"/>
          <p:nvPr/>
        </p:nvSpPr>
        <p:spPr>
          <a:xfrm>
            <a:off x="688925" y="2229078"/>
            <a:ext cx="3594962" cy="369332"/>
          </a:xfrm>
          <a:prstGeom prst="rect">
            <a:avLst/>
          </a:prstGeom>
          <a:noFill/>
        </p:spPr>
        <p:txBody>
          <a:bodyPr wrap="square" rtlCol="0">
            <a:spAutoFit/>
          </a:bodyPr>
          <a:lstStyle/>
          <a:p>
            <a:r>
              <a:rPr lang="en-US">
                <a:solidFill>
                  <a:schemeClr val="bg1">
                    <a:lumMod val="50000"/>
                  </a:schemeClr>
                </a:solidFill>
              </a:rPr>
              <a:t>Enumerating all possible prefixes</a:t>
            </a:r>
          </a:p>
        </p:txBody>
      </p:sp>
      <p:sp>
        <p:nvSpPr>
          <p:cNvPr id="39" name="Slide Number Placeholder 1">
            <a:extLst>
              <a:ext uri="{FF2B5EF4-FFF2-40B4-BE49-F238E27FC236}">
                <a16:creationId xmlns:a16="http://schemas.microsoft.com/office/drawing/2014/main" id="{D737BCD9-C4E7-9448-BA09-18778D808790}"/>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88</a:t>
            </a:fld>
            <a:endParaRPr lang="en-US" altLang="en-US"/>
          </a:p>
        </p:txBody>
      </p:sp>
    </p:spTree>
    <p:extLst>
      <p:ext uri="{BB962C8B-B14F-4D97-AF65-F5344CB8AC3E}">
        <p14:creationId xmlns:p14="http://schemas.microsoft.com/office/powerpoint/2010/main" val="77775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fade">
                                      <p:cBhvr>
                                        <p:cTn id="12" dur="500"/>
                                        <p:tgtEl>
                                          <p:spTgt spid="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Effect transition="in" filter="wipe(left)">
                                      <p:cBhvr>
                                        <p:cTn id="22" dur="500"/>
                                        <p:tgtEl>
                                          <p:spTgt spid="6">
                                            <p:bg/>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left)">
                                      <p:cBhvr>
                                        <p:cTn id="38" dur="250"/>
                                        <p:tgtEl>
                                          <p:spTgt spid="6">
                                            <p:txEl>
                                              <p:pRg st="3" end="3"/>
                                            </p:txEl>
                                          </p:spTgt>
                                        </p:tgtEl>
                                      </p:cBhvr>
                                    </p:animEffect>
                                  </p:childTnLst>
                                </p:cTn>
                              </p:par>
                            </p:childTnLst>
                          </p:cTn>
                        </p:par>
                        <p:par>
                          <p:cTn id="39" fill="hold">
                            <p:stCondLst>
                              <p:cond delay="2250"/>
                            </p:stCondLst>
                            <p:childTnLst>
                              <p:par>
                                <p:cTn id="40" presetID="22" presetClass="entr" presetSubtype="8" fill="hold" grpId="0" nodeType="after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left)">
                                      <p:cBhvr>
                                        <p:cTn id="42" dur="250"/>
                                        <p:tgtEl>
                                          <p:spTgt spid="6">
                                            <p:txEl>
                                              <p:pRg st="4" end="4"/>
                                            </p:txEl>
                                          </p:spTgt>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wipe(left)">
                                      <p:cBhvr>
                                        <p:cTn id="46" dur="250"/>
                                        <p:tgtEl>
                                          <p:spTgt spid="6">
                                            <p:txEl>
                                              <p:pRg st="5" end="5"/>
                                            </p:txEl>
                                          </p:spTgt>
                                        </p:tgtEl>
                                      </p:cBhvr>
                                    </p:animEffect>
                                  </p:childTnLst>
                                </p:cTn>
                              </p:par>
                            </p:childTnLst>
                          </p:cTn>
                        </p:par>
                        <p:par>
                          <p:cTn id="47" fill="hold">
                            <p:stCondLst>
                              <p:cond delay="2750"/>
                            </p:stCondLst>
                            <p:childTnLst>
                              <p:par>
                                <p:cTn id="48" presetID="22" presetClass="entr" presetSubtype="8" fill="hold" grpId="0" nodeType="after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250"/>
                                        <p:tgtEl>
                                          <p:spTgt spid="6">
                                            <p:txEl>
                                              <p:pRg st="6" end="6"/>
                                            </p:txEl>
                                          </p:spTgt>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wipe(left)">
                                      <p:cBhvr>
                                        <p:cTn id="54" dur="250"/>
                                        <p:tgtEl>
                                          <p:spTgt spid="6">
                                            <p:txEl>
                                              <p:pRg st="7" end="7"/>
                                            </p:txEl>
                                          </p:spTgt>
                                        </p:tgtEl>
                                      </p:cBhvr>
                                    </p:animEffect>
                                  </p:childTnLst>
                                </p:cTn>
                              </p:par>
                            </p:childTnLst>
                          </p:cTn>
                        </p:par>
                        <p:par>
                          <p:cTn id="55" fill="hold">
                            <p:stCondLst>
                              <p:cond delay="3250"/>
                            </p:stCondLst>
                            <p:childTnLst>
                              <p:par>
                                <p:cTn id="56" presetID="22" presetClass="entr" presetSubtype="8" fill="hold" grpId="0" nodeType="afterEffect">
                                  <p:stCondLst>
                                    <p:cond delay="0"/>
                                  </p:stCondLst>
                                  <p:childTnLst>
                                    <p:set>
                                      <p:cBhvr>
                                        <p:cTn id="57" dur="1" fill="hold">
                                          <p:stCondLst>
                                            <p:cond delay="0"/>
                                          </p:stCondLst>
                                        </p:cTn>
                                        <p:tgtEl>
                                          <p:spTgt spid="6">
                                            <p:txEl>
                                              <p:pRg st="8" end="8"/>
                                            </p:txEl>
                                          </p:spTgt>
                                        </p:tgtEl>
                                        <p:attrNameLst>
                                          <p:attrName>style.visibility</p:attrName>
                                        </p:attrNameLst>
                                      </p:cBhvr>
                                      <p:to>
                                        <p:strVal val="visible"/>
                                      </p:to>
                                    </p:set>
                                    <p:animEffect transition="in" filter="wipe(left)">
                                      <p:cBhvr>
                                        <p:cTn id="58" dur="250"/>
                                        <p:tgtEl>
                                          <p:spTgt spid="6">
                                            <p:txEl>
                                              <p:pRg st="8" end="8"/>
                                            </p:txEl>
                                          </p:spTgt>
                                        </p:tgtEl>
                                      </p:cBhvr>
                                    </p:animEffect>
                                  </p:childTnLst>
                                </p:cTn>
                              </p:par>
                            </p:childTnLst>
                          </p:cTn>
                        </p:par>
                        <p:par>
                          <p:cTn id="59" fill="hold">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wipe(left)">
                                      <p:cBhvr>
                                        <p:cTn id="62" dur="250"/>
                                        <p:tgtEl>
                                          <p:spTgt spid="6">
                                            <p:txEl>
                                              <p:pRg st="9" end="9"/>
                                            </p:txEl>
                                          </p:spTgt>
                                        </p:tgtEl>
                                      </p:cBhvr>
                                    </p:animEffect>
                                  </p:childTnLst>
                                </p:cTn>
                              </p:par>
                            </p:childTnLst>
                          </p:cTn>
                        </p:par>
                        <p:par>
                          <p:cTn id="63" fill="hold">
                            <p:stCondLst>
                              <p:cond delay="3750"/>
                            </p:stCondLst>
                            <p:childTnLst>
                              <p:par>
                                <p:cTn id="64" presetID="22" presetClass="entr" presetSubtype="8" fill="hold" grpId="0" nodeType="afterEffect">
                                  <p:stCondLst>
                                    <p:cond delay="0"/>
                                  </p:stCondLst>
                                  <p:childTnLst>
                                    <p:set>
                                      <p:cBhvr>
                                        <p:cTn id="65" dur="1" fill="hold">
                                          <p:stCondLst>
                                            <p:cond delay="0"/>
                                          </p:stCondLst>
                                        </p:cTn>
                                        <p:tgtEl>
                                          <p:spTgt spid="6">
                                            <p:txEl>
                                              <p:pRg st="10" end="10"/>
                                            </p:txEl>
                                          </p:spTgt>
                                        </p:tgtEl>
                                        <p:attrNameLst>
                                          <p:attrName>style.visibility</p:attrName>
                                        </p:attrNameLst>
                                      </p:cBhvr>
                                      <p:to>
                                        <p:strVal val="visible"/>
                                      </p:to>
                                    </p:set>
                                    <p:animEffect transition="in" filter="wipe(left)">
                                      <p:cBhvr>
                                        <p:cTn id="66" dur="250"/>
                                        <p:tgtEl>
                                          <p:spTgt spid="6">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
                                            <p:txEl>
                                              <p:pRg st="0" end="0"/>
                                            </p:txEl>
                                          </p:spTgt>
                                        </p:tgtEl>
                                      </p:cBhvr>
                                    </p:animEffect>
                                    <p:set>
                                      <p:cBhvr>
                                        <p:cTn id="71" dur="1" fill="hold">
                                          <p:stCondLst>
                                            <p:cond delay="499"/>
                                          </p:stCondLst>
                                        </p:cTn>
                                        <p:tgtEl>
                                          <p:spTgt spid="4">
                                            <p:txEl>
                                              <p:pRg st="0" end="0"/>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6">
                                            <p:txEl>
                                              <p:pRg st="0" end="0"/>
                                            </p:txEl>
                                          </p:spTgt>
                                        </p:tgtEl>
                                      </p:cBhvr>
                                    </p:animEffect>
                                    <p:set>
                                      <p:cBhvr>
                                        <p:cTn id="77" dur="1" fill="hold">
                                          <p:stCondLst>
                                            <p:cond delay="499"/>
                                          </p:stCondLst>
                                        </p:cTn>
                                        <p:tgtEl>
                                          <p:spTgt spid="6">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xEl>
                                              <p:pRg st="1" end="1"/>
                                            </p:txEl>
                                          </p:spTgt>
                                        </p:tgtEl>
                                      </p:cBhvr>
                                    </p:animEffect>
                                    <p:set>
                                      <p:cBhvr>
                                        <p:cTn id="80" dur="1" fill="hold">
                                          <p:stCondLst>
                                            <p:cond delay="499"/>
                                          </p:stCondLst>
                                        </p:cTn>
                                        <p:tgtEl>
                                          <p:spTgt spid="6">
                                            <p:txEl>
                                              <p:pRg st="1" end="1"/>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
                                            <p:txEl>
                                              <p:pRg st="2" end="2"/>
                                            </p:txEl>
                                          </p:spTgt>
                                        </p:tgtEl>
                                      </p:cBhvr>
                                    </p:animEffect>
                                    <p:set>
                                      <p:cBhvr>
                                        <p:cTn id="83" dur="1" fill="hold">
                                          <p:stCondLst>
                                            <p:cond delay="499"/>
                                          </p:stCondLst>
                                        </p:cTn>
                                        <p:tgtEl>
                                          <p:spTgt spid="6">
                                            <p:txEl>
                                              <p:pRg st="2" end="2"/>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xEl>
                                              <p:pRg st="3" end="3"/>
                                            </p:txEl>
                                          </p:spTgt>
                                        </p:tgtEl>
                                      </p:cBhvr>
                                    </p:animEffect>
                                    <p:set>
                                      <p:cBhvr>
                                        <p:cTn id="86" dur="1" fill="hold">
                                          <p:stCondLst>
                                            <p:cond delay="499"/>
                                          </p:stCondLst>
                                        </p:cTn>
                                        <p:tgtEl>
                                          <p:spTgt spid="6">
                                            <p:txEl>
                                              <p:pRg st="3" end="3"/>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6">
                                            <p:txEl>
                                              <p:pRg st="4" end="4"/>
                                            </p:txEl>
                                          </p:spTgt>
                                        </p:tgtEl>
                                      </p:cBhvr>
                                    </p:animEffect>
                                    <p:set>
                                      <p:cBhvr>
                                        <p:cTn id="89" dur="1" fill="hold">
                                          <p:stCondLst>
                                            <p:cond delay="499"/>
                                          </p:stCondLst>
                                        </p:cTn>
                                        <p:tgtEl>
                                          <p:spTgt spid="6">
                                            <p:txEl>
                                              <p:pRg st="4" end="4"/>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6">
                                            <p:txEl>
                                              <p:pRg st="5" end="5"/>
                                            </p:txEl>
                                          </p:spTgt>
                                        </p:tgtEl>
                                      </p:cBhvr>
                                    </p:animEffect>
                                    <p:set>
                                      <p:cBhvr>
                                        <p:cTn id="92" dur="1" fill="hold">
                                          <p:stCondLst>
                                            <p:cond delay="499"/>
                                          </p:stCondLst>
                                        </p:cTn>
                                        <p:tgtEl>
                                          <p:spTgt spid="6">
                                            <p:txEl>
                                              <p:pRg st="5" end="5"/>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6">
                                            <p:txEl>
                                              <p:pRg st="6" end="6"/>
                                            </p:txEl>
                                          </p:spTgt>
                                        </p:tgtEl>
                                      </p:cBhvr>
                                    </p:animEffect>
                                    <p:set>
                                      <p:cBhvr>
                                        <p:cTn id="95" dur="1" fill="hold">
                                          <p:stCondLst>
                                            <p:cond delay="499"/>
                                          </p:stCondLst>
                                        </p:cTn>
                                        <p:tgtEl>
                                          <p:spTgt spid="6">
                                            <p:txEl>
                                              <p:pRg st="6" end="6"/>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6">
                                            <p:txEl>
                                              <p:pRg st="7" end="7"/>
                                            </p:txEl>
                                          </p:spTgt>
                                        </p:tgtEl>
                                      </p:cBhvr>
                                    </p:animEffect>
                                    <p:set>
                                      <p:cBhvr>
                                        <p:cTn id="98" dur="1" fill="hold">
                                          <p:stCondLst>
                                            <p:cond delay="499"/>
                                          </p:stCondLst>
                                        </p:cTn>
                                        <p:tgtEl>
                                          <p:spTgt spid="6">
                                            <p:txEl>
                                              <p:pRg st="7" end="7"/>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6">
                                            <p:txEl>
                                              <p:pRg st="8" end="8"/>
                                            </p:txEl>
                                          </p:spTgt>
                                        </p:tgtEl>
                                      </p:cBhvr>
                                    </p:animEffect>
                                    <p:set>
                                      <p:cBhvr>
                                        <p:cTn id="101" dur="1" fill="hold">
                                          <p:stCondLst>
                                            <p:cond delay="499"/>
                                          </p:stCondLst>
                                        </p:cTn>
                                        <p:tgtEl>
                                          <p:spTgt spid="6">
                                            <p:txEl>
                                              <p:pRg st="8" end="8"/>
                                            </p:txEl>
                                          </p:spTgt>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6">
                                            <p:txEl>
                                              <p:pRg st="9" end="9"/>
                                            </p:txEl>
                                          </p:spTgt>
                                        </p:tgtEl>
                                      </p:cBhvr>
                                    </p:animEffect>
                                    <p:set>
                                      <p:cBhvr>
                                        <p:cTn id="104" dur="1" fill="hold">
                                          <p:stCondLst>
                                            <p:cond delay="499"/>
                                          </p:stCondLst>
                                        </p:cTn>
                                        <p:tgtEl>
                                          <p:spTgt spid="6">
                                            <p:txEl>
                                              <p:pRg st="9" end="9"/>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
                                            <p:txEl>
                                              <p:pRg st="10" end="10"/>
                                            </p:txEl>
                                          </p:spTgt>
                                        </p:tgtEl>
                                      </p:cBhvr>
                                    </p:animEffect>
                                    <p:set>
                                      <p:cBhvr>
                                        <p:cTn id="107" dur="1" fill="hold">
                                          <p:stCondLst>
                                            <p:cond delay="499"/>
                                          </p:stCondLst>
                                        </p:cTn>
                                        <p:tgtEl>
                                          <p:spTgt spid="6">
                                            <p:txEl>
                                              <p:pRg st="10" end="10"/>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6">
                                            <p:bg/>
                                          </p:spTgt>
                                        </p:tgtEl>
                                      </p:cBhvr>
                                    </p:animEffect>
                                    <p:set>
                                      <p:cBhvr>
                                        <p:cTn id="110" dur="1" fill="hold">
                                          <p:stCondLst>
                                            <p:cond delay="499"/>
                                          </p:stCondLst>
                                        </p:cTn>
                                        <p:tgtEl>
                                          <p:spTgt spid="6">
                                            <p:bg/>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childTnLst>
                                </p:cTn>
                              </p:par>
                            </p:childTnLst>
                          </p:cTn>
                        </p:par>
                        <p:par>
                          <p:cTn id="115" fill="hold">
                            <p:stCondLst>
                              <p:cond delay="0"/>
                            </p:stCondLst>
                            <p:childTnLst>
                              <p:par>
                                <p:cTn id="116" presetID="22" presetClass="entr" presetSubtype="4" fill="hold" grpId="0" nodeType="afterEffect">
                                  <p:stCondLst>
                                    <p:cond delay="0"/>
                                  </p:stCondLst>
                                  <p:childTnLst>
                                    <p:set>
                                      <p:cBhvr>
                                        <p:cTn id="117" dur="1" fill="hold">
                                          <p:stCondLst>
                                            <p:cond delay="0"/>
                                          </p:stCondLst>
                                        </p:cTn>
                                        <p:tgtEl>
                                          <p:spTgt spid="3"/>
                                        </p:tgtEl>
                                        <p:attrNameLst>
                                          <p:attrName>style.visibility</p:attrName>
                                        </p:attrNameLst>
                                      </p:cBhvr>
                                      <p:to>
                                        <p:strVal val="visible"/>
                                      </p:to>
                                    </p:set>
                                    <p:animEffect transition="in" filter="wipe(down)">
                                      <p:cBhvr>
                                        <p:cTn id="118" dur="500"/>
                                        <p:tgtEl>
                                          <p:spTgt spid="3"/>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1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2"/>
                                        </p:tgtEl>
                                      </p:cBhvr>
                                    </p:animEffect>
                                    <p:set>
                                      <p:cBhvr>
                                        <p:cTn id="132" dur="1" fill="hold">
                                          <p:stCondLst>
                                            <p:cond delay="499"/>
                                          </p:stCondLst>
                                        </p:cTn>
                                        <p:tgtEl>
                                          <p:spTgt spid="12"/>
                                        </p:tgtEl>
                                        <p:attrNameLst>
                                          <p:attrName>style.visibility</p:attrName>
                                        </p:attrNameLst>
                                      </p:cBhvr>
                                      <p:to>
                                        <p:strVal val="hidden"/>
                                      </p:to>
                                    </p:set>
                                  </p:childTnLst>
                                </p:cTn>
                              </p:par>
                              <p:par>
                                <p:cTn id="133" presetID="14" presetClass="entr" presetSubtype="10" fill="hold" nodeType="with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randombar(horizontal)">
                                      <p:cBhvr>
                                        <p:cTn id="135" dur="500"/>
                                        <p:tgtEl>
                                          <p:spTgt spid="33"/>
                                        </p:tgtEl>
                                      </p:cBhvr>
                                    </p:animEffect>
                                  </p:childTnLst>
                                </p:cTn>
                              </p:par>
                              <p:par>
                                <p:cTn id="136" presetID="14" presetClass="entr" presetSubtype="10" fill="hold" grpId="0" nodeType="with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randombar(horizontal)">
                                      <p:cBhvr>
                                        <p:cTn id="138" dur="500"/>
                                        <p:tgtEl>
                                          <p:spTgt spid="47"/>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33"/>
                                        </p:tgtEl>
                                      </p:cBhvr>
                                    </p:animEffect>
                                    <p:set>
                                      <p:cBhvr>
                                        <p:cTn id="143" dur="1" fill="hold">
                                          <p:stCondLst>
                                            <p:cond delay="499"/>
                                          </p:stCondLst>
                                        </p:cTn>
                                        <p:tgtEl>
                                          <p:spTgt spid="33"/>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7"/>
                                        </p:tgtEl>
                                      </p:cBhvr>
                                    </p:animEffect>
                                    <p:set>
                                      <p:cBhvr>
                                        <p:cTn id="146" dur="1" fill="hold">
                                          <p:stCondLst>
                                            <p:cond delay="499"/>
                                          </p:stCondLst>
                                        </p:cTn>
                                        <p:tgtEl>
                                          <p:spTgt spid="47"/>
                                        </p:tgtEl>
                                        <p:attrNameLst>
                                          <p:attrName>style.visibility</p:attrName>
                                        </p:attrNameLst>
                                      </p:cBhvr>
                                      <p:to>
                                        <p:strVal val="hidden"/>
                                      </p:to>
                                    </p:set>
                                  </p:childTnLst>
                                </p:cTn>
                              </p:par>
                              <p:par>
                                <p:cTn id="147" presetID="14" presetClass="entr" presetSubtype="10" fill="hold" nodeType="with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randombar(horizontal)">
                                      <p:cBhvr>
                                        <p:cTn id="149" dur="500"/>
                                        <p:tgtEl>
                                          <p:spTgt spid="29"/>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xit" presetSubtype="0" fill="hold" grpId="1" nodeType="clickEffect">
                                  <p:stCondLst>
                                    <p:cond delay="0"/>
                                  </p:stCondLst>
                                  <p:childTnLst>
                                    <p:animEffect transition="out" filter="fade">
                                      <p:cBhvr>
                                        <p:cTn id="153" dur="1000"/>
                                        <p:tgtEl>
                                          <p:spTgt spid="11"/>
                                        </p:tgtEl>
                                      </p:cBhvr>
                                    </p:animEffect>
                                    <p:anim calcmode="lin" valueType="num">
                                      <p:cBhvr>
                                        <p:cTn id="154" dur="1000"/>
                                        <p:tgtEl>
                                          <p:spTgt spid="11"/>
                                        </p:tgtEl>
                                        <p:attrNameLst>
                                          <p:attrName>ppt_x</p:attrName>
                                        </p:attrNameLst>
                                      </p:cBhvr>
                                      <p:tavLst>
                                        <p:tav tm="0">
                                          <p:val>
                                            <p:strVal val="ppt_x"/>
                                          </p:val>
                                        </p:tav>
                                        <p:tav tm="100000">
                                          <p:val>
                                            <p:strVal val="ppt_x"/>
                                          </p:val>
                                        </p:tav>
                                      </p:tavLst>
                                    </p:anim>
                                    <p:anim calcmode="lin" valueType="num">
                                      <p:cBhvr>
                                        <p:cTn id="155" dur="1000"/>
                                        <p:tgtEl>
                                          <p:spTgt spid="11"/>
                                        </p:tgtEl>
                                        <p:attrNameLst>
                                          <p:attrName>ppt_y</p:attrName>
                                        </p:attrNameLst>
                                      </p:cBhvr>
                                      <p:tavLst>
                                        <p:tav tm="0">
                                          <p:val>
                                            <p:strVal val="ppt_y"/>
                                          </p:val>
                                        </p:tav>
                                        <p:tav tm="100000">
                                          <p:val>
                                            <p:strVal val="ppt_y+.1"/>
                                          </p:val>
                                        </p:tav>
                                      </p:tavLst>
                                    </p:anim>
                                    <p:set>
                                      <p:cBhvr>
                                        <p:cTn id="156" dur="1" fill="hold">
                                          <p:stCondLst>
                                            <p:cond delay="999"/>
                                          </p:stCondLst>
                                        </p:cTn>
                                        <p:tgtEl>
                                          <p:spTgt spid="11"/>
                                        </p:tgtEl>
                                        <p:attrNameLst>
                                          <p:attrName>style.visibility</p:attrName>
                                        </p:attrNameLst>
                                      </p:cBhvr>
                                      <p:to>
                                        <p:strVal val="hidden"/>
                                      </p:to>
                                    </p:set>
                                  </p:childTnLst>
                                </p:cTn>
                              </p:par>
                              <p:par>
                                <p:cTn id="157" presetID="42" presetClass="exit" presetSubtype="0" fill="hold" nodeType="withEffect">
                                  <p:stCondLst>
                                    <p:cond delay="0"/>
                                  </p:stCondLst>
                                  <p:childTnLst>
                                    <p:animEffect transition="out" filter="fade">
                                      <p:cBhvr>
                                        <p:cTn id="158" dur="1000"/>
                                        <p:tgtEl>
                                          <p:spTgt spid="29"/>
                                        </p:tgtEl>
                                      </p:cBhvr>
                                    </p:animEffect>
                                    <p:anim calcmode="lin" valueType="num">
                                      <p:cBhvr>
                                        <p:cTn id="159" dur="1000"/>
                                        <p:tgtEl>
                                          <p:spTgt spid="29"/>
                                        </p:tgtEl>
                                        <p:attrNameLst>
                                          <p:attrName>ppt_x</p:attrName>
                                        </p:attrNameLst>
                                      </p:cBhvr>
                                      <p:tavLst>
                                        <p:tav tm="0">
                                          <p:val>
                                            <p:strVal val="ppt_x"/>
                                          </p:val>
                                        </p:tav>
                                        <p:tav tm="100000">
                                          <p:val>
                                            <p:strVal val="ppt_x"/>
                                          </p:val>
                                        </p:tav>
                                      </p:tavLst>
                                    </p:anim>
                                    <p:anim calcmode="lin" valueType="num">
                                      <p:cBhvr>
                                        <p:cTn id="160" dur="1000"/>
                                        <p:tgtEl>
                                          <p:spTgt spid="29"/>
                                        </p:tgtEl>
                                        <p:attrNameLst>
                                          <p:attrName>ppt_y</p:attrName>
                                        </p:attrNameLst>
                                      </p:cBhvr>
                                      <p:tavLst>
                                        <p:tav tm="0">
                                          <p:val>
                                            <p:strVal val="ppt_y"/>
                                          </p:val>
                                        </p:tav>
                                        <p:tav tm="100000">
                                          <p:val>
                                            <p:strVal val="ppt_y+.1"/>
                                          </p:val>
                                        </p:tav>
                                      </p:tavLst>
                                    </p:anim>
                                    <p:set>
                                      <p:cBhvr>
                                        <p:cTn id="161" dur="1" fill="hold">
                                          <p:stCondLst>
                                            <p:cond delay="999"/>
                                          </p:stCondLst>
                                        </p:cTn>
                                        <p:tgtEl>
                                          <p:spTgt spid="29"/>
                                        </p:tgtEl>
                                        <p:attrNameLst>
                                          <p:attrName>style.visibility</p:attrName>
                                        </p:attrNameLst>
                                      </p:cBhvr>
                                      <p:to>
                                        <p:strVal val="hidden"/>
                                      </p:to>
                                    </p:set>
                                  </p:childTnLst>
                                </p:cTn>
                              </p:par>
                              <p:par>
                                <p:cTn id="162" presetID="2" presetClass="entr" presetSubtype="4" fill="hold" grpId="0" nodeType="withEffect" nodePh="1">
                                  <p:stCondLst>
                                    <p:cond delay="0"/>
                                  </p:stCondLst>
                                  <p:endCondLst>
                                    <p:cond evt="begin" delay="0">
                                      <p:tn val="162"/>
                                    </p:cond>
                                  </p:endCondLst>
                                  <p:childTnLst>
                                    <p:set>
                                      <p:cBhvr>
                                        <p:cTn id="163" dur="1" fill="hold">
                                          <p:stCondLst>
                                            <p:cond delay="0"/>
                                          </p:stCondLst>
                                        </p:cTn>
                                        <p:tgtEl>
                                          <p:spTgt spid="49"/>
                                        </p:tgtEl>
                                        <p:attrNameLst>
                                          <p:attrName>style.visibility</p:attrName>
                                        </p:attrNameLst>
                                      </p:cBhvr>
                                      <p:to>
                                        <p:strVal val="visible"/>
                                      </p:to>
                                    </p:set>
                                    <p:anim calcmode="lin" valueType="num">
                                      <p:cBhvr additive="base">
                                        <p:cTn id="164" dur="500" fill="hold"/>
                                        <p:tgtEl>
                                          <p:spTgt spid="49"/>
                                        </p:tgtEl>
                                        <p:attrNameLst>
                                          <p:attrName>ppt_x</p:attrName>
                                        </p:attrNameLst>
                                      </p:cBhvr>
                                      <p:tavLst>
                                        <p:tav tm="0">
                                          <p:val>
                                            <p:strVal val="#ppt_x"/>
                                          </p:val>
                                        </p:tav>
                                        <p:tav tm="100000">
                                          <p:val>
                                            <p:strVal val="#ppt_x"/>
                                          </p:val>
                                        </p:tav>
                                      </p:tavLst>
                                    </p:anim>
                                    <p:anim calcmode="lin" valueType="num">
                                      <p:cBhvr additive="base">
                                        <p:cTn id="16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3" grpId="0"/>
      <p:bldP spid="47" grpId="0"/>
      <p:bldP spid="47" grpId="1"/>
      <p:bldP spid="48" grpId="0"/>
      <p:bldP spid="49" grpId="0"/>
      <p:bldP spid="4" grpId="0" build="allAtOnce"/>
      <p:bldP spid="32" grpId="0" animBg="1"/>
      <p:bldP spid="32" grpId="1" animBg="1"/>
      <p:bldP spid="6" grpId="0" uiExpand="1" build="p" animBg="1"/>
      <p:bldP spid="6" grpId="1" uiExpand="1" build="allAtOnce"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364088" y="1844824"/>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129952"/>
            <a:ext cx="8610600" cy="1066800"/>
          </a:xfrm>
        </p:spPr>
        <p:txBody>
          <a:bodyPr/>
          <a:lstStyle/>
          <a:p>
            <a:r>
              <a:rPr lang="en-US" dirty="0"/>
              <a:t>Sequence Alignment in Unavoidable</a:t>
            </a:r>
          </a:p>
        </p:txBody>
      </p:sp>
      <p:sp>
        <p:nvSpPr>
          <p:cNvPr id="13" name="Content Placeholder 12"/>
          <p:cNvSpPr>
            <a:spLocks noGrp="1"/>
          </p:cNvSpPr>
          <p:nvPr>
            <p:ph idx="1"/>
          </p:nvPr>
        </p:nvSpPr>
        <p:spPr>
          <a:xfrm>
            <a:off x="228600" y="1371600"/>
            <a:ext cx="4546600" cy="990484"/>
          </a:xfrm>
        </p:spPr>
        <p:txBody>
          <a:bodyPr/>
          <a:lstStyle/>
          <a:p>
            <a:r>
              <a:rPr lang="en-US">
                <a:solidFill>
                  <a:srgbClr val="FF0000"/>
                </a:solidFill>
                <a:effectLst>
                  <a:outerShdw blurRad="38100" dist="38100" dir="2700000" algn="tl">
                    <a:srgbClr val="000000">
                      <a:alpha val="43137"/>
                    </a:srgbClr>
                  </a:outerShdw>
                </a:effectLst>
              </a:rPr>
              <a:t>Quadratic-time</a:t>
            </a:r>
            <a:r>
              <a:rPr lang="en-US"/>
              <a:t> dynamic-programming algorithm</a:t>
            </a:r>
          </a:p>
          <a:p>
            <a:endParaRPr lang="en-US"/>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Data dependencies </a:t>
            </a:r>
            <a:r>
              <a:rPr lang="en-US" kern="0">
                <a:solidFill>
                  <a:srgbClr val="000000"/>
                </a:solidFill>
              </a:rPr>
              <a:t>limit the computation parallelism</a:t>
            </a:r>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Entire matrix</a:t>
            </a:r>
            <a:r>
              <a:rPr lang="en-US" kern="0">
                <a:solidFill>
                  <a:srgbClr val="000000"/>
                </a:solidFill>
              </a:rPr>
              <a:t> is computed even though strings can be dissimilar.</a:t>
            </a:r>
          </a:p>
          <a:p>
            <a:pPr>
              <a:buClr>
                <a:srgbClr val="CC9900"/>
              </a:buClr>
            </a:pPr>
            <a:endParaRPr lang="en-US" kern="0">
              <a:solidFill>
                <a:srgbClr val="000000"/>
              </a:solidFill>
            </a:endParaRPr>
          </a:p>
        </p:txBody>
      </p:sp>
      <p:sp>
        <p:nvSpPr>
          <p:cNvPr id="36" name="TextBox 35"/>
          <p:cNvSpPr txBox="1"/>
          <p:nvPr/>
        </p:nvSpPr>
        <p:spPr>
          <a:xfrm>
            <a:off x="688925" y="2229078"/>
            <a:ext cx="3594962" cy="369332"/>
          </a:xfrm>
          <a:prstGeom prst="rect">
            <a:avLst/>
          </a:prstGeom>
          <a:noFill/>
        </p:spPr>
        <p:txBody>
          <a:bodyPr wrap="square" rtlCol="0">
            <a:spAutoFit/>
          </a:bodyPr>
          <a:lstStyle/>
          <a:p>
            <a:r>
              <a:rPr lang="en-US">
                <a:solidFill>
                  <a:schemeClr val="bg1">
                    <a:lumMod val="50000"/>
                  </a:schemeClr>
                </a:solidFill>
              </a:rPr>
              <a:t>Enumerating all possible prefixes</a:t>
            </a:r>
          </a:p>
        </p:txBody>
      </p:sp>
      <p:sp>
        <p:nvSpPr>
          <p:cNvPr id="3" name="Rectangle 2"/>
          <p:cNvSpPr/>
          <p:nvPr/>
        </p:nvSpPr>
        <p:spPr>
          <a:xfrm>
            <a:off x="726976" y="3891071"/>
            <a:ext cx="4386137" cy="369332"/>
          </a:xfrm>
          <a:prstGeom prst="rect">
            <a:avLst/>
          </a:prstGeom>
        </p:spPr>
        <p:txBody>
          <a:bodyPr wrap="none">
            <a:spAutoFit/>
          </a:bodyPr>
          <a:lstStyle/>
          <a:p>
            <a:pPr>
              <a:buClr>
                <a:srgbClr val="CC9900"/>
              </a:buClr>
            </a:pPr>
            <a:r>
              <a:rPr lang="en-US" kern="0">
                <a:solidFill>
                  <a:schemeClr val="bg1">
                    <a:lumMod val="50000"/>
                  </a:schemeClr>
                </a:solidFill>
              </a:rPr>
              <a:t>Processing row (or column) after another</a:t>
            </a:r>
          </a:p>
        </p:txBody>
      </p:sp>
      <p:sp>
        <p:nvSpPr>
          <p:cNvPr id="37" name="Rectangle 36"/>
          <p:cNvSpPr/>
          <p:nvPr/>
        </p:nvSpPr>
        <p:spPr>
          <a:xfrm>
            <a:off x="683507" y="5936460"/>
            <a:ext cx="6736139" cy="369332"/>
          </a:xfrm>
          <a:prstGeom prst="rect">
            <a:avLst/>
          </a:prstGeom>
        </p:spPr>
        <p:txBody>
          <a:bodyPr wrap="none">
            <a:spAutoFit/>
          </a:bodyPr>
          <a:lstStyle/>
          <a:p>
            <a:pPr>
              <a:buClr>
                <a:srgbClr val="CC9900"/>
              </a:buClr>
            </a:pPr>
            <a:r>
              <a:rPr lang="en-US" kern="0">
                <a:solidFill>
                  <a:schemeClr val="bg1">
                    <a:lumMod val="50000"/>
                  </a:schemeClr>
                </a:solidFill>
              </a:rPr>
              <a:t>Number of differences is computed only at the </a:t>
            </a:r>
            <a:r>
              <a:rPr lang="en-US" kern="0" err="1">
                <a:solidFill>
                  <a:schemeClr val="bg1">
                    <a:lumMod val="50000"/>
                  </a:schemeClr>
                </a:solidFill>
              </a:rPr>
              <a:t>backtraking</a:t>
            </a:r>
            <a:r>
              <a:rPr lang="en-US" kern="0">
                <a:solidFill>
                  <a:schemeClr val="bg1">
                    <a:lumMod val="50000"/>
                  </a:schemeClr>
                </a:solidFill>
              </a:rPr>
              <a:t> step.</a:t>
            </a:r>
          </a:p>
        </p:txBody>
      </p:sp>
      <p:sp>
        <p:nvSpPr>
          <p:cNvPr id="39" name="Slide Number Placeholder 1">
            <a:extLst>
              <a:ext uri="{FF2B5EF4-FFF2-40B4-BE49-F238E27FC236}">
                <a16:creationId xmlns:a16="http://schemas.microsoft.com/office/drawing/2014/main" id="{D737BCD9-C4E7-9448-BA09-18778D808790}"/>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89</a:t>
            </a:fld>
            <a:endParaRPr lang="en-US" altLang="en-US"/>
          </a:p>
        </p:txBody>
      </p:sp>
      <p:sp>
        <p:nvSpPr>
          <p:cNvPr id="8" name="Rectangle 7">
            <a:extLst>
              <a:ext uri="{FF2B5EF4-FFF2-40B4-BE49-F238E27FC236}">
                <a16:creationId xmlns:a16="http://schemas.microsoft.com/office/drawing/2014/main" id="{4BBA9839-19EB-D04E-AE87-D6DE4E67D45D}"/>
              </a:ext>
            </a:extLst>
          </p:cNvPr>
          <p:cNvSpPr/>
          <p:nvPr/>
        </p:nvSpPr>
        <p:spPr>
          <a:xfrm>
            <a:off x="8623176" y="5085184"/>
            <a:ext cx="307072" cy="3777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011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CB86D85E-CDB0-9E9B-E415-C4FBD3A36F2D}"/>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Analyze sequences by </a:t>
            </a:r>
            <a:r>
              <a:rPr lang="en-US" sz="2400" dirty="0">
                <a:solidFill>
                  <a:srgbClr val="4473C4"/>
                </a:solidFill>
                <a:latin typeface="Tahoma" panose="020B0604030504040204" pitchFamily="34" charset="0"/>
                <a:ea typeface="Tahoma" panose="020B0604030504040204" pitchFamily="34" charset="0"/>
                <a:cs typeface="Tahoma" panose="020B0604030504040204" pitchFamily="34" charset="0"/>
                <a:sym typeface="Wingdings" pitchFamily="2" charset="2"/>
              </a:rPr>
              <a:t>accurately and quickly</a:t>
            </a:r>
            <a:r>
              <a:rPr lang="en-US" sz="2400" dirty="0">
                <a:solidFill>
                  <a:schemeClr val="accent5"/>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dirty="0">
                <a:latin typeface="Tahoma" panose="020B0604030504040204" pitchFamily="34" charset="0"/>
                <a:ea typeface="Tahoma" panose="020B0604030504040204" pitchFamily="34" charset="0"/>
                <a:cs typeface="Tahoma" panose="020B0604030504040204" pitchFamily="34" charset="0"/>
                <a:sym typeface="Wingdings" pitchFamily="2" charset="2"/>
              </a:rPr>
              <a:t>comparing</a:t>
            </a: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rPr>
              <a:t>To </a:t>
            </a:r>
            <a:r>
              <a:rPr lang="en-US" sz="2000" b="1" dirty="0">
                <a:latin typeface="Tahoma" panose="020B0604030504040204" pitchFamily="34" charset="0"/>
                <a:ea typeface="Tahoma" panose="020B0604030504040204" pitchFamily="34" charset="0"/>
                <a:cs typeface="Tahoma" panose="020B0604030504040204" pitchFamily="34" charset="0"/>
                <a:sym typeface="Wingdings" pitchFamily="2" charset="2"/>
              </a:rPr>
              <a:t>each other</a:t>
            </a: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rPr>
              <a:t>To a </a:t>
            </a:r>
            <a:r>
              <a:rPr lang="en-US" sz="2000" b="1" dirty="0">
                <a:latin typeface="Tahoma" panose="020B0604030504040204" pitchFamily="34" charset="0"/>
                <a:ea typeface="Tahoma" panose="020B0604030504040204" pitchFamily="34" charset="0"/>
                <a:cs typeface="Tahoma" panose="020B0604030504040204" pitchFamily="34" charset="0"/>
                <a:sym typeface="Wingdings" pitchFamily="2" charset="2"/>
              </a:rPr>
              <a:t>template sequence </a:t>
            </a:r>
            <a:r>
              <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rPr>
              <a:t>(e.g., a reference genome)</a:t>
            </a: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indent="0">
              <a:lnSpc>
                <a:spcPct val="100000"/>
              </a:lnSpc>
              <a:spcBef>
                <a:spcPts val="400"/>
              </a:spcBef>
              <a:buNone/>
            </a:pP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Essential to understand functionality of a sequence, mutations, diseases…</a:t>
            </a: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p:txBody>
      </p:sp>
      <p:sp>
        <p:nvSpPr>
          <p:cNvPr id="2" name="Title 1"/>
          <p:cNvSpPr>
            <a:spLocks noGrp="1"/>
          </p:cNvSpPr>
          <p:nvPr>
            <p:ph type="title"/>
          </p:nvPr>
        </p:nvSpPr>
        <p:spPr>
          <a:xfrm>
            <a:off x="228600" y="152400"/>
            <a:ext cx="8610600" cy="755272"/>
          </a:xfrm>
        </p:spPr>
        <p:txBody>
          <a:bodyPr/>
          <a:lstStyle/>
          <a:p>
            <a:r>
              <a:rPr lang="en-US" sz="4000" dirty="0">
                <a:latin typeface="Garamond" panose="02020404030301010803" pitchFamily="18" charset="0"/>
              </a:rPr>
              <a:t>Sequence Comparison is Essential</a:t>
            </a:r>
          </a:p>
        </p:txBody>
      </p:sp>
      <p:sp>
        <p:nvSpPr>
          <p:cNvPr id="27" name="Content Placeholder 5">
            <a:extLst>
              <a:ext uri="{FF2B5EF4-FFF2-40B4-BE49-F238E27FC236}">
                <a16:creationId xmlns:a16="http://schemas.microsoft.com/office/drawing/2014/main" id="{C40B1AF2-67D8-90CB-6B4E-DE2B0C50DCA1}"/>
              </a:ext>
            </a:extLst>
          </p:cNvPr>
          <p:cNvSpPr txBox="1">
            <a:spLocks/>
          </p:cNvSpPr>
          <p:nvPr/>
        </p:nvSpPr>
        <p:spPr>
          <a:xfrm>
            <a:off x="155488" y="897391"/>
            <a:ext cx="8833024" cy="5380861"/>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Font typeface="Arial" panose="020B0604020202020204" pitchFamily="34" charset="0"/>
              <a:buChar char="•"/>
              <a:defRPr sz="2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24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72F583C5-6878-6586-0608-6C0A9290AD36}"/>
              </a:ext>
            </a:extLst>
          </p:cNvPr>
          <p:cNvGrpSpPr/>
          <p:nvPr/>
        </p:nvGrpSpPr>
        <p:grpSpPr>
          <a:xfrm>
            <a:off x="732893" y="2204864"/>
            <a:ext cx="3016677" cy="2850970"/>
            <a:chOff x="732893" y="2354121"/>
            <a:chExt cx="3016677" cy="2850970"/>
          </a:xfrm>
        </p:grpSpPr>
        <p:sp>
          <p:nvSpPr>
            <p:cNvPr id="4" name="TextBox 3">
              <a:extLst>
                <a:ext uri="{FF2B5EF4-FFF2-40B4-BE49-F238E27FC236}">
                  <a16:creationId xmlns:a16="http://schemas.microsoft.com/office/drawing/2014/main" id="{5D573164-0E67-3901-4912-3FE3EDD8264B}"/>
                </a:ext>
              </a:extLst>
            </p:cNvPr>
            <p:cNvSpPr txBox="1"/>
            <p:nvPr/>
          </p:nvSpPr>
          <p:spPr>
            <a:xfrm>
              <a:off x="732893" y="2354121"/>
              <a:ext cx="30166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49514"/>
                  </a:solidFill>
                  <a:effectLst/>
                  <a:uLnTx/>
                  <a:uFillTx/>
                  <a:latin typeface="Tahoma" panose="020B0604030504040204" pitchFamily="34" charset="0"/>
                  <a:ea typeface="Tahoma" panose="020B0604030504040204" pitchFamily="34" charset="0"/>
                  <a:cs typeface="Tahoma" panose="020B0604030504040204" pitchFamily="34" charset="0"/>
                </a:rPr>
                <a:t>Biological 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49514"/>
                  </a:solidFill>
                  <a:effectLst/>
                  <a:uLnTx/>
                  <a:uFillTx/>
                  <a:latin typeface="Tahoma" panose="020B0604030504040204" pitchFamily="34" charset="0"/>
                  <a:ea typeface="Tahoma" panose="020B0604030504040204" pitchFamily="34" charset="0"/>
                  <a:cs typeface="Tahoma" panose="020B0604030504040204" pitchFamily="34" charset="0"/>
                </a:rPr>
                <a:t>(e.g., DNA, proteins)</a:t>
              </a:r>
            </a:p>
          </p:txBody>
        </p:sp>
        <p:grpSp>
          <p:nvGrpSpPr>
            <p:cNvPr id="3" name="Group 2">
              <a:extLst>
                <a:ext uri="{FF2B5EF4-FFF2-40B4-BE49-F238E27FC236}">
                  <a16:creationId xmlns:a16="http://schemas.microsoft.com/office/drawing/2014/main" id="{28E4FC9D-8011-BE53-56C6-374DF3720AC9}"/>
                </a:ext>
              </a:extLst>
            </p:cNvPr>
            <p:cNvGrpSpPr/>
            <p:nvPr/>
          </p:nvGrpSpPr>
          <p:grpSpPr>
            <a:xfrm>
              <a:off x="1047726" y="3081734"/>
              <a:ext cx="2387010" cy="2123357"/>
              <a:chOff x="1176016" y="3444699"/>
              <a:chExt cx="2387010" cy="2123357"/>
            </a:xfrm>
          </p:grpSpPr>
          <p:pic>
            <p:nvPicPr>
              <p:cNvPr id="6" name="Picture 5" descr="A picture containing toy, doll&#10;&#10;Description automatically generated">
                <a:extLst>
                  <a:ext uri="{FF2B5EF4-FFF2-40B4-BE49-F238E27FC236}">
                    <a16:creationId xmlns:a16="http://schemas.microsoft.com/office/drawing/2014/main" id="{3B4768DA-6A65-4059-DA08-C654DD0B57DB}"/>
                  </a:ext>
                </a:extLst>
              </p:cNvPr>
              <p:cNvPicPr>
                <a:picLocks noChangeAspect="1"/>
              </p:cNvPicPr>
              <p:nvPr/>
            </p:nvPicPr>
            <p:blipFill rotWithShape="1">
              <a:blip r:embed="rId4"/>
              <a:srcRect l="31992" t="14588" r="56679" b="71025"/>
              <a:stretch/>
            </p:blipFill>
            <p:spPr>
              <a:xfrm>
                <a:off x="2340306" y="3769115"/>
                <a:ext cx="290822" cy="369332"/>
              </a:xfrm>
              <a:prstGeom prst="rect">
                <a:avLst/>
              </a:prstGeom>
              <a:ln>
                <a:solidFill>
                  <a:schemeClr val="tx1"/>
                </a:solidFill>
              </a:ln>
            </p:spPr>
          </p:pic>
          <p:pic>
            <p:nvPicPr>
              <p:cNvPr id="10" name="Picture 9" descr="A picture containing toy, doll&#10;&#10;Description automatically generated">
                <a:extLst>
                  <a:ext uri="{FF2B5EF4-FFF2-40B4-BE49-F238E27FC236}">
                    <a16:creationId xmlns:a16="http://schemas.microsoft.com/office/drawing/2014/main" id="{B3E12DD9-2F5A-7E90-5365-FDB225AFE2C2}"/>
                  </a:ext>
                </a:extLst>
              </p:cNvPr>
              <p:cNvPicPr>
                <a:picLocks noChangeAspect="1"/>
              </p:cNvPicPr>
              <p:nvPr/>
            </p:nvPicPr>
            <p:blipFill rotWithShape="1">
              <a:blip r:embed="rId4"/>
              <a:srcRect l="11484" t="65878" r="84360" b="26008"/>
              <a:stretch/>
            </p:blipFill>
            <p:spPr>
              <a:xfrm>
                <a:off x="2786068" y="4569143"/>
                <a:ext cx="106680" cy="208280"/>
              </a:xfrm>
              <a:prstGeom prst="rect">
                <a:avLst/>
              </a:prstGeom>
              <a:ln>
                <a:solidFill>
                  <a:schemeClr val="tx1"/>
                </a:solidFill>
              </a:ln>
            </p:spPr>
          </p:pic>
          <p:pic>
            <p:nvPicPr>
              <p:cNvPr id="12" name="Picture 11" descr="A picture containing toy, doll&#10;&#10;Description automatically generated">
                <a:extLst>
                  <a:ext uri="{FF2B5EF4-FFF2-40B4-BE49-F238E27FC236}">
                    <a16:creationId xmlns:a16="http://schemas.microsoft.com/office/drawing/2014/main" id="{CCD94158-6813-7F5E-106C-8073FC9FDDC8}"/>
                  </a:ext>
                </a:extLst>
              </p:cNvPr>
              <p:cNvPicPr>
                <a:picLocks noChangeAspect="1"/>
              </p:cNvPicPr>
              <p:nvPr/>
            </p:nvPicPr>
            <p:blipFill rotWithShape="1">
              <a:blip r:embed="rId4"/>
              <a:srcRect l="48417" t="35975" r="45844" b="57731"/>
              <a:stretch/>
            </p:blipFill>
            <p:spPr>
              <a:xfrm>
                <a:off x="2001208" y="4997515"/>
                <a:ext cx="147320" cy="161585"/>
              </a:xfrm>
              <a:prstGeom prst="rect">
                <a:avLst/>
              </a:prstGeom>
              <a:ln>
                <a:solidFill>
                  <a:schemeClr val="tx1"/>
                </a:solidFill>
              </a:ln>
            </p:spPr>
          </p:pic>
          <p:pic>
            <p:nvPicPr>
              <p:cNvPr id="15" name="Picture 14" descr="A picture containing toy, doll&#10;&#10;Description automatically generated">
                <a:extLst>
                  <a:ext uri="{FF2B5EF4-FFF2-40B4-BE49-F238E27FC236}">
                    <a16:creationId xmlns:a16="http://schemas.microsoft.com/office/drawing/2014/main" id="{A09EE0DA-3937-EF9A-59F8-8555E9DD9C96}"/>
                  </a:ext>
                </a:extLst>
              </p:cNvPr>
              <p:cNvPicPr>
                <a:picLocks noChangeAspect="1"/>
              </p:cNvPicPr>
              <p:nvPr/>
            </p:nvPicPr>
            <p:blipFill rotWithShape="1">
              <a:blip r:embed="rId4"/>
              <a:srcRect l="87753" t="82503"/>
              <a:stretch/>
            </p:blipFill>
            <p:spPr>
              <a:xfrm>
                <a:off x="3029907" y="3444699"/>
                <a:ext cx="314399" cy="449171"/>
              </a:xfrm>
              <a:prstGeom prst="rect">
                <a:avLst/>
              </a:prstGeom>
              <a:ln>
                <a:solidFill>
                  <a:schemeClr val="tx1"/>
                </a:solidFill>
              </a:ln>
            </p:spPr>
          </p:pic>
          <p:pic>
            <p:nvPicPr>
              <p:cNvPr id="16" name="Picture 15" descr="A picture containing toy, doll&#10;&#10;Description automatically generated">
                <a:extLst>
                  <a:ext uri="{FF2B5EF4-FFF2-40B4-BE49-F238E27FC236}">
                    <a16:creationId xmlns:a16="http://schemas.microsoft.com/office/drawing/2014/main" id="{3F385888-680E-7348-34A6-18957FBC36DA}"/>
                  </a:ext>
                </a:extLst>
              </p:cNvPr>
              <p:cNvPicPr>
                <a:picLocks noChangeAspect="1"/>
              </p:cNvPicPr>
              <p:nvPr/>
            </p:nvPicPr>
            <p:blipFill rotWithShape="1">
              <a:blip r:embed="rId4"/>
              <a:srcRect t="90927" r="90922"/>
              <a:stretch/>
            </p:blipFill>
            <p:spPr>
              <a:xfrm>
                <a:off x="1905950" y="4440364"/>
                <a:ext cx="233049" cy="232919"/>
              </a:xfrm>
              <a:prstGeom prst="rect">
                <a:avLst/>
              </a:prstGeom>
              <a:ln>
                <a:solidFill>
                  <a:schemeClr val="tx1"/>
                </a:solidFill>
              </a:ln>
            </p:spPr>
          </p:pic>
          <p:pic>
            <p:nvPicPr>
              <p:cNvPr id="17" name="Picture 16" descr="A picture containing toy, doll&#10;&#10;Description automatically generated">
                <a:extLst>
                  <a:ext uri="{FF2B5EF4-FFF2-40B4-BE49-F238E27FC236}">
                    <a16:creationId xmlns:a16="http://schemas.microsoft.com/office/drawing/2014/main" id="{A0F3FED7-F6F9-F401-67A9-82E0331C60C4}"/>
                  </a:ext>
                </a:extLst>
              </p:cNvPr>
              <p:cNvPicPr>
                <a:picLocks noChangeAspect="1"/>
              </p:cNvPicPr>
              <p:nvPr/>
            </p:nvPicPr>
            <p:blipFill rotWithShape="1">
              <a:blip r:embed="rId4"/>
              <a:srcRect l="37315" t="47180" r="43293" b="47343"/>
              <a:stretch/>
            </p:blipFill>
            <p:spPr>
              <a:xfrm>
                <a:off x="1650688" y="4009451"/>
                <a:ext cx="497840" cy="140589"/>
              </a:xfrm>
              <a:prstGeom prst="rect">
                <a:avLst/>
              </a:prstGeom>
              <a:ln>
                <a:solidFill>
                  <a:schemeClr val="tx1"/>
                </a:solidFill>
              </a:ln>
            </p:spPr>
          </p:pic>
          <p:pic>
            <p:nvPicPr>
              <p:cNvPr id="18" name="Picture 17" descr="A picture containing toy, doll&#10;&#10;Description automatically generated">
                <a:extLst>
                  <a:ext uri="{FF2B5EF4-FFF2-40B4-BE49-F238E27FC236}">
                    <a16:creationId xmlns:a16="http://schemas.microsoft.com/office/drawing/2014/main" id="{0E662F2A-CB81-C4FE-8994-EE8550841E31}"/>
                  </a:ext>
                </a:extLst>
              </p:cNvPr>
              <p:cNvPicPr>
                <a:picLocks noChangeAspect="1"/>
              </p:cNvPicPr>
              <p:nvPr/>
            </p:nvPicPr>
            <p:blipFill rotWithShape="1">
              <a:blip r:embed="rId4"/>
              <a:srcRect l="59836" t="21506" r="25520" b="60997"/>
              <a:stretch/>
            </p:blipFill>
            <p:spPr>
              <a:xfrm>
                <a:off x="2631128" y="5012178"/>
                <a:ext cx="375920" cy="449172"/>
              </a:xfrm>
              <a:prstGeom prst="rect">
                <a:avLst/>
              </a:prstGeom>
              <a:ln>
                <a:solidFill>
                  <a:schemeClr val="tx1"/>
                </a:solidFill>
              </a:ln>
            </p:spPr>
          </p:pic>
          <p:pic>
            <p:nvPicPr>
              <p:cNvPr id="19" name="Picture 18" descr="A picture containing toy, doll&#10;&#10;Description automatically generated">
                <a:extLst>
                  <a:ext uri="{FF2B5EF4-FFF2-40B4-BE49-F238E27FC236}">
                    <a16:creationId xmlns:a16="http://schemas.microsoft.com/office/drawing/2014/main" id="{D453AA79-3A6C-DE39-73AC-E09EE9D33068}"/>
                  </a:ext>
                </a:extLst>
              </p:cNvPr>
              <p:cNvPicPr>
                <a:picLocks noChangeAspect="1"/>
              </p:cNvPicPr>
              <p:nvPr/>
            </p:nvPicPr>
            <p:blipFill rotWithShape="1">
              <a:blip r:embed="rId4"/>
              <a:srcRect l="48396" t="76863" r="40720" b="12055"/>
              <a:stretch/>
            </p:blipFill>
            <p:spPr>
              <a:xfrm>
                <a:off x="3047406" y="4085594"/>
                <a:ext cx="279400" cy="284481"/>
              </a:xfrm>
              <a:prstGeom prst="rect">
                <a:avLst/>
              </a:prstGeom>
              <a:ln>
                <a:solidFill>
                  <a:schemeClr val="tx1"/>
                </a:solidFill>
              </a:ln>
            </p:spPr>
          </p:pic>
          <p:pic>
            <p:nvPicPr>
              <p:cNvPr id="20" name="Picture 19" descr="A picture containing toy, doll&#10;&#10;Description automatically generated">
                <a:extLst>
                  <a:ext uri="{FF2B5EF4-FFF2-40B4-BE49-F238E27FC236}">
                    <a16:creationId xmlns:a16="http://schemas.microsoft.com/office/drawing/2014/main" id="{AD624C91-F2AC-04E0-B40C-F0CC4B0155D6}"/>
                  </a:ext>
                </a:extLst>
              </p:cNvPr>
              <p:cNvPicPr>
                <a:picLocks noChangeAspect="1"/>
              </p:cNvPicPr>
              <p:nvPr/>
            </p:nvPicPr>
            <p:blipFill rotWithShape="1">
              <a:blip r:embed="rId4"/>
              <a:srcRect l="35363" t="90405" r="53159"/>
              <a:stretch/>
            </p:blipFill>
            <p:spPr>
              <a:xfrm>
                <a:off x="1927548" y="5321748"/>
                <a:ext cx="294640" cy="246308"/>
              </a:xfrm>
              <a:prstGeom prst="rect">
                <a:avLst/>
              </a:prstGeom>
              <a:ln>
                <a:solidFill>
                  <a:schemeClr val="tx1"/>
                </a:solidFill>
              </a:ln>
            </p:spPr>
          </p:pic>
          <p:pic>
            <p:nvPicPr>
              <p:cNvPr id="21" name="Picture 20" descr="A picture containing toy, doll&#10;&#10;Description automatically generated">
                <a:extLst>
                  <a:ext uri="{FF2B5EF4-FFF2-40B4-BE49-F238E27FC236}">
                    <a16:creationId xmlns:a16="http://schemas.microsoft.com/office/drawing/2014/main" id="{00C6E666-727E-A937-D713-5D22D494022B}"/>
                  </a:ext>
                </a:extLst>
              </p:cNvPr>
              <p:cNvPicPr>
                <a:picLocks noChangeAspect="1"/>
              </p:cNvPicPr>
              <p:nvPr/>
            </p:nvPicPr>
            <p:blipFill rotWithShape="1">
              <a:blip r:embed="rId4"/>
              <a:srcRect l="33821" t="55720" r="51536" b="30057"/>
              <a:stretch/>
            </p:blipFill>
            <p:spPr>
              <a:xfrm>
                <a:off x="3187106" y="4713181"/>
                <a:ext cx="375920" cy="365126"/>
              </a:xfrm>
              <a:prstGeom prst="rect">
                <a:avLst/>
              </a:prstGeom>
              <a:ln>
                <a:solidFill>
                  <a:schemeClr val="tx1"/>
                </a:solidFill>
              </a:ln>
            </p:spPr>
          </p:pic>
          <p:pic>
            <p:nvPicPr>
              <p:cNvPr id="22" name="Picture 21" descr="A picture containing toy, doll&#10;&#10;Description automatically generated">
                <a:extLst>
                  <a:ext uri="{FF2B5EF4-FFF2-40B4-BE49-F238E27FC236}">
                    <a16:creationId xmlns:a16="http://schemas.microsoft.com/office/drawing/2014/main" id="{D63A100B-AA2D-4D71-92B2-1E3D3C752F14}"/>
                  </a:ext>
                </a:extLst>
              </p:cNvPr>
              <p:cNvPicPr>
                <a:picLocks noChangeAspect="1"/>
              </p:cNvPicPr>
              <p:nvPr/>
            </p:nvPicPr>
            <p:blipFill rotWithShape="1">
              <a:blip r:embed="rId4"/>
              <a:srcRect l="48396" t="48600" r="35773" b="35623"/>
              <a:stretch/>
            </p:blipFill>
            <p:spPr>
              <a:xfrm>
                <a:off x="1176016" y="4440364"/>
                <a:ext cx="406400" cy="405024"/>
              </a:xfrm>
              <a:prstGeom prst="rect">
                <a:avLst/>
              </a:prstGeom>
              <a:ln>
                <a:solidFill>
                  <a:schemeClr val="tx1"/>
                </a:solidFill>
              </a:ln>
            </p:spPr>
          </p:pic>
        </p:grpSp>
      </p:grpSp>
      <p:cxnSp>
        <p:nvCxnSpPr>
          <p:cNvPr id="25" name="Straight Arrow Connector 24">
            <a:extLst>
              <a:ext uri="{FF2B5EF4-FFF2-40B4-BE49-F238E27FC236}">
                <a16:creationId xmlns:a16="http://schemas.microsoft.com/office/drawing/2014/main" id="{31F17B00-3CFE-5B67-7840-0E43322ED5C0}"/>
              </a:ext>
            </a:extLst>
          </p:cNvPr>
          <p:cNvCxnSpPr>
            <a:cxnSpLocks/>
          </p:cNvCxnSpPr>
          <p:nvPr/>
        </p:nvCxnSpPr>
        <p:spPr>
          <a:xfrm>
            <a:off x="4427984" y="3994155"/>
            <a:ext cx="758448"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3" name="Picture 42" descr="A picture containing toy, doll&#10;&#10;Description automatically generated">
            <a:extLst>
              <a:ext uri="{FF2B5EF4-FFF2-40B4-BE49-F238E27FC236}">
                <a16:creationId xmlns:a16="http://schemas.microsoft.com/office/drawing/2014/main" id="{7F21408E-C425-356E-60DD-1C488D1C362D}"/>
              </a:ext>
            </a:extLst>
          </p:cNvPr>
          <p:cNvPicPr>
            <a:picLocks noChangeAspect="1"/>
          </p:cNvPicPr>
          <p:nvPr/>
        </p:nvPicPr>
        <p:blipFill>
          <a:blip r:embed="rId4">
            <a:alphaModFix amt="50000"/>
          </a:blip>
          <a:stretch>
            <a:fillRect/>
          </a:stretch>
        </p:blipFill>
        <p:spPr>
          <a:xfrm>
            <a:off x="5843988" y="2487108"/>
            <a:ext cx="2567120" cy="2567120"/>
          </a:xfrm>
          <a:prstGeom prst="rect">
            <a:avLst/>
          </a:prstGeom>
          <a:ln>
            <a:solidFill>
              <a:schemeClr val="tx1"/>
            </a:solidFill>
          </a:ln>
        </p:spPr>
      </p:pic>
      <p:grpSp>
        <p:nvGrpSpPr>
          <p:cNvPr id="11" name="Group 10">
            <a:extLst>
              <a:ext uri="{FF2B5EF4-FFF2-40B4-BE49-F238E27FC236}">
                <a16:creationId xmlns:a16="http://schemas.microsoft.com/office/drawing/2014/main" id="{C7E6958F-F67C-5F20-DBB9-BFCDF855A3FA}"/>
              </a:ext>
            </a:extLst>
          </p:cNvPr>
          <p:cNvGrpSpPr/>
          <p:nvPr/>
        </p:nvGrpSpPr>
        <p:grpSpPr>
          <a:xfrm>
            <a:off x="5844724" y="2869821"/>
            <a:ext cx="2566384" cy="2186013"/>
            <a:chOff x="5844724" y="3211276"/>
            <a:chExt cx="2566384" cy="2186013"/>
          </a:xfrm>
        </p:grpSpPr>
        <p:pic>
          <p:nvPicPr>
            <p:cNvPr id="47" name="Picture 46" descr="A picture containing toy, doll&#10;&#10;Description automatically generated">
              <a:extLst>
                <a:ext uri="{FF2B5EF4-FFF2-40B4-BE49-F238E27FC236}">
                  <a16:creationId xmlns:a16="http://schemas.microsoft.com/office/drawing/2014/main" id="{B968AA60-2B5C-F7D9-9C9D-0348D2B4EBF0}"/>
                </a:ext>
              </a:extLst>
            </p:cNvPr>
            <p:cNvPicPr>
              <a:picLocks noChangeAspect="1"/>
            </p:cNvPicPr>
            <p:nvPr/>
          </p:nvPicPr>
          <p:blipFill rotWithShape="1">
            <a:blip r:embed="rId4"/>
            <a:srcRect l="87753" t="82503"/>
            <a:stretch/>
          </p:blipFill>
          <p:spPr>
            <a:xfrm>
              <a:off x="8096709" y="4946512"/>
              <a:ext cx="314399" cy="449171"/>
            </a:xfrm>
            <a:prstGeom prst="rect">
              <a:avLst/>
            </a:prstGeom>
            <a:ln>
              <a:solidFill>
                <a:schemeClr val="tx1"/>
              </a:solidFill>
            </a:ln>
          </p:spPr>
        </p:pic>
        <p:pic>
          <p:nvPicPr>
            <p:cNvPr id="49" name="Picture 48" descr="A picture containing toy, doll&#10;&#10;Description automatically generated">
              <a:extLst>
                <a:ext uri="{FF2B5EF4-FFF2-40B4-BE49-F238E27FC236}">
                  <a16:creationId xmlns:a16="http://schemas.microsoft.com/office/drawing/2014/main" id="{B6671616-CAC6-B924-7E40-9DA870D9EA78}"/>
                </a:ext>
              </a:extLst>
            </p:cNvPr>
            <p:cNvPicPr>
              <a:picLocks noChangeAspect="1"/>
            </p:cNvPicPr>
            <p:nvPr/>
          </p:nvPicPr>
          <p:blipFill rotWithShape="1">
            <a:blip r:embed="rId4"/>
            <a:srcRect l="37315" t="47180" r="43293" b="47343"/>
            <a:stretch/>
          </p:blipFill>
          <p:spPr>
            <a:xfrm>
              <a:off x="6806971" y="4041828"/>
              <a:ext cx="497840" cy="140589"/>
            </a:xfrm>
            <a:prstGeom prst="rect">
              <a:avLst/>
            </a:prstGeom>
            <a:ln>
              <a:solidFill>
                <a:schemeClr val="tx1"/>
              </a:solidFill>
            </a:ln>
          </p:spPr>
        </p:pic>
        <p:pic>
          <p:nvPicPr>
            <p:cNvPr id="44" name="Picture 43" descr="A picture containing toy, doll&#10;&#10;Description automatically generated">
              <a:extLst>
                <a:ext uri="{FF2B5EF4-FFF2-40B4-BE49-F238E27FC236}">
                  <a16:creationId xmlns:a16="http://schemas.microsoft.com/office/drawing/2014/main" id="{9A40B678-E05E-7F72-44E3-1D404573E642}"/>
                </a:ext>
              </a:extLst>
            </p:cNvPr>
            <p:cNvPicPr>
              <a:picLocks noChangeAspect="1"/>
            </p:cNvPicPr>
            <p:nvPr/>
          </p:nvPicPr>
          <p:blipFill rotWithShape="1">
            <a:blip r:embed="rId4"/>
            <a:srcRect l="31992" t="14588" r="56679" b="71025"/>
            <a:stretch/>
          </p:blipFill>
          <p:spPr>
            <a:xfrm>
              <a:off x="6664305" y="3211276"/>
              <a:ext cx="290822" cy="369332"/>
            </a:xfrm>
            <a:prstGeom prst="rect">
              <a:avLst/>
            </a:prstGeom>
            <a:ln>
              <a:solidFill>
                <a:schemeClr val="tx1"/>
              </a:solidFill>
            </a:ln>
          </p:spPr>
        </p:pic>
        <p:pic>
          <p:nvPicPr>
            <p:cNvPr id="45" name="Picture 44" descr="A picture containing toy, doll&#10;&#10;Description automatically generated">
              <a:extLst>
                <a:ext uri="{FF2B5EF4-FFF2-40B4-BE49-F238E27FC236}">
                  <a16:creationId xmlns:a16="http://schemas.microsoft.com/office/drawing/2014/main" id="{6FE88F60-2AE2-8179-75CF-3E22F033A8AB}"/>
                </a:ext>
              </a:extLst>
            </p:cNvPr>
            <p:cNvPicPr>
              <a:picLocks noChangeAspect="1"/>
            </p:cNvPicPr>
            <p:nvPr/>
          </p:nvPicPr>
          <p:blipFill rotWithShape="1">
            <a:blip r:embed="rId4"/>
            <a:srcRect l="11484" t="65878" r="84360" b="26008"/>
            <a:stretch/>
          </p:blipFill>
          <p:spPr>
            <a:xfrm>
              <a:off x="6137121" y="4589167"/>
              <a:ext cx="106680" cy="208280"/>
            </a:xfrm>
            <a:prstGeom prst="rect">
              <a:avLst/>
            </a:prstGeom>
            <a:ln>
              <a:solidFill>
                <a:schemeClr val="tx1"/>
              </a:solidFill>
            </a:ln>
          </p:spPr>
        </p:pic>
        <p:pic>
          <p:nvPicPr>
            <p:cNvPr id="46" name="Picture 45" descr="A picture containing toy, doll&#10;&#10;Description automatically generated">
              <a:extLst>
                <a:ext uri="{FF2B5EF4-FFF2-40B4-BE49-F238E27FC236}">
                  <a16:creationId xmlns:a16="http://schemas.microsoft.com/office/drawing/2014/main" id="{1E739AB2-B10D-6D3A-4011-1BC3045FEAE2}"/>
                </a:ext>
              </a:extLst>
            </p:cNvPr>
            <p:cNvPicPr>
              <a:picLocks noChangeAspect="1"/>
            </p:cNvPicPr>
            <p:nvPr/>
          </p:nvPicPr>
          <p:blipFill rotWithShape="1">
            <a:blip r:embed="rId4"/>
            <a:srcRect l="48417" t="35975" r="45844" b="57731"/>
            <a:stretch/>
          </p:blipFill>
          <p:spPr>
            <a:xfrm>
              <a:off x="7088399" y="3750712"/>
              <a:ext cx="147320" cy="161585"/>
            </a:xfrm>
            <a:prstGeom prst="rect">
              <a:avLst/>
            </a:prstGeom>
            <a:ln>
              <a:solidFill>
                <a:schemeClr val="tx1"/>
              </a:solidFill>
            </a:ln>
          </p:spPr>
        </p:pic>
        <p:pic>
          <p:nvPicPr>
            <p:cNvPr id="48" name="Picture 47" descr="A picture containing toy, doll&#10;&#10;Description automatically generated">
              <a:extLst>
                <a:ext uri="{FF2B5EF4-FFF2-40B4-BE49-F238E27FC236}">
                  <a16:creationId xmlns:a16="http://schemas.microsoft.com/office/drawing/2014/main" id="{90FB5C4C-B861-21EC-697E-5B25BE129107}"/>
                </a:ext>
              </a:extLst>
            </p:cNvPr>
            <p:cNvPicPr>
              <a:picLocks noChangeAspect="1"/>
            </p:cNvPicPr>
            <p:nvPr/>
          </p:nvPicPr>
          <p:blipFill rotWithShape="1">
            <a:blip r:embed="rId4"/>
            <a:srcRect t="90927" r="90922"/>
            <a:stretch/>
          </p:blipFill>
          <p:spPr>
            <a:xfrm>
              <a:off x="5844724" y="5164370"/>
              <a:ext cx="233049" cy="232919"/>
            </a:xfrm>
            <a:prstGeom prst="rect">
              <a:avLst/>
            </a:prstGeom>
            <a:ln>
              <a:solidFill>
                <a:schemeClr val="tx1"/>
              </a:solidFill>
            </a:ln>
          </p:spPr>
        </p:pic>
        <p:pic>
          <p:nvPicPr>
            <p:cNvPr id="50" name="Picture 49" descr="A picture containing toy, doll&#10;&#10;Description automatically generated">
              <a:extLst>
                <a:ext uri="{FF2B5EF4-FFF2-40B4-BE49-F238E27FC236}">
                  <a16:creationId xmlns:a16="http://schemas.microsoft.com/office/drawing/2014/main" id="{FBEDD70D-25DE-A597-91E3-E8BA21627FFF}"/>
                </a:ext>
              </a:extLst>
            </p:cNvPr>
            <p:cNvPicPr>
              <a:picLocks noChangeAspect="1"/>
            </p:cNvPicPr>
            <p:nvPr/>
          </p:nvPicPr>
          <p:blipFill rotWithShape="1">
            <a:blip r:embed="rId4"/>
            <a:srcRect l="59836" t="21506" r="25520" b="60997"/>
            <a:stretch/>
          </p:blipFill>
          <p:spPr>
            <a:xfrm>
              <a:off x="7399524" y="3356022"/>
              <a:ext cx="375920" cy="449172"/>
            </a:xfrm>
            <a:prstGeom prst="rect">
              <a:avLst/>
            </a:prstGeom>
            <a:ln>
              <a:solidFill>
                <a:schemeClr val="tx1"/>
              </a:solidFill>
            </a:ln>
          </p:spPr>
        </p:pic>
        <p:pic>
          <p:nvPicPr>
            <p:cNvPr id="51" name="Picture 50" descr="A picture containing toy, doll&#10;&#10;Description automatically generated">
              <a:extLst>
                <a:ext uri="{FF2B5EF4-FFF2-40B4-BE49-F238E27FC236}">
                  <a16:creationId xmlns:a16="http://schemas.microsoft.com/office/drawing/2014/main" id="{B52F4B55-4A50-3E02-F6E5-9395CE815040}"/>
                </a:ext>
              </a:extLst>
            </p:cNvPr>
            <p:cNvPicPr>
              <a:picLocks noChangeAspect="1"/>
            </p:cNvPicPr>
            <p:nvPr/>
          </p:nvPicPr>
          <p:blipFill rotWithShape="1">
            <a:blip r:embed="rId4"/>
            <a:srcRect l="48396" t="76863" r="40720" b="12055"/>
            <a:stretch/>
          </p:blipFill>
          <p:spPr>
            <a:xfrm>
              <a:off x="7085859" y="4797447"/>
              <a:ext cx="279400" cy="284481"/>
            </a:xfrm>
            <a:prstGeom prst="rect">
              <a:avLst/>
            </a:prstGeom>
            <a:ln>
              <a:solidFill>
                <a:schemeClr val="tx1"/>
              </a:solidFill>
            </a:ln>
          </p:spPr>
        </p:pic>
        <p:pic>
          <p:nvPicPr>
            <p:cNvPr id="52" name="Picture 51" descr="A picture containing toy, doll&#10;&#10;Description automatically generated">
              <a:extLst>
                <a:ext uri="{FF2B5EF4-FFF2-40B4-BE49-F238E27FC236}">
                  <a16:creationId xmlns:a16="http://schemas.microsoft.com/office/drawing/2014/main" id="{5C6F599B-EA99-B867-F64C-C4E07E88FB65}"/>
                </a:ext>
              </a:extLst>
            </p:cNvPr>
            <p:cNvPicPr>
              <a:picLocks noChangeAspect="1"/>
            </p:cNvPicPr>
            <p:nvPr/>
          </p:nvPicPr>
          <p:blipFill rotWithShape="1">
            <a:blip r:embed="rId4"/>
            <a:srcRect l="35363" t="90405" r="53159"/>
            <a:stretch/>
          </p:blipFill>
          <p:spPr>
            <a:xfrm>
              <a:off x="6748551" y="5149374"/>
              <a:ext cx="294640" cy="246308"/>
            </a:xfrm>
            <a:prstGeom prst="rect">
              <a:avLst/>
            </a:prstGeom>
            <a:ln>
              <a:solidFill>
                <a:schemeClr val="tx1"/>
              </a:solidFill>
            </a:ln>
          </p:spPr>
        </p:pic>
        <p:pic>
          <p:nvPicPr>
            <p:cNvPr id="53" name="Picture 52" descr="A picture containing toy, doll&#10;&#10;Description automatically generated">
              <a:extLst>
                <a:ext uri="{FF2B5EF4-FFF2-40B4-BE49-F238E27FC236}">
                  <a16:creationId xmlns:a16="http://schemas.microsoft.com/office/drawing/2014/main" id="{9F33C2C2-7124-A3A4-418B-CB2FEE533970}"/>
                </a:ext>
              </a:extLst>
            </p:cNvPr>
            <p:cNvPicPr>
              <a:picLocks noChangeAspect="1"/>
            </p:cNvPicPr>
            <p:nvPr/>
          </p:nvPicPr>
          <p:blipFill rotWithShape="1">
            <a:blip r:embed="rId4"/>
            <a:srcRect l="33821" t="55720" r="51536" b="30057"/>
            <a:stretch/>
          </p:blipFill>
          <p:spPr>
            <a:xfrm>
              <a:off x="6712479" y="4267961"/>
              <a:ext cx="375920" cy="365126"/>
            </a:xfrm>
            <a:prstGeom prst="rect">
              <a:avLst/>
            </a:prstGeom>
            <a:ln>
              <a:solidFill>
                <a:schemeClr val="tx1"/>
              </a:solidFill>
            </a:ln>
          </p:spPr>
        </p:pic>
        <p:pic>
          <p:nvPicPr>
            <p:cNvPr id="54" name="Picture 53" descr="A picture containing toy, doll&#10;&#10;Description automatically generated">
              <a:extLst>
                <a:ext uri="{FF2B5EF4-FFF2-40B4-BE49-F238E27FC236}">
                  <a16:creationId xmlns:a16="http://schemas.microsoft.com/office/drawing/2014/main" id="{B06BDFA2-96D7-DDC3-EAF1-B0E5E079B49A}"/>
                </a:ext>
              </a:extLst>
            </p:cNvPr>
            <p:cNvPicPr>
              <a:picLocks noChangeAspect="1"/>
            </p:cNvPicPr>
            <p:nvPr/>
          </p:nvPicPr>
          <p:blipFill rotWithShape="1">
            <a:blip r:embed="rId4"/>
            <a:srcRect l="48396" t="48600" r="35773" b="35623"/>
            <a:stretch/>
          </p:blipFill>
          <p:spPr>
            <a:xfrm>
              <a:off x="7088399" y="4078669"/>
              <a:ext cx="406400" cy="405024"/>
            </a:xfrm>
            <a:prstGeom prst="rect">
              <a:avLst/>
            </a:prstGeom>
            <a:ln>
              <a:solidFill>
                <a:schemeClr val="tx1"/>
              </a:solidFill>
            </a:ln>
          </p:spPr>
        </p:pic>
      </p:grpSp>
    </p:spTree>
    <p:custDataLst>
      <p:tags r:id="rId1"/>
    </p:custDataLst>
    <p:extLst>
      <p:ext uri="{BB962C8B-B14F-4D97-AF65-F5344CB8AC3E}">
        <p14:creationId xmlns:p14="http://schemas.microsoft.com/office/powerpoint/2010/main" val="1231938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a:t>Metagenomics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Freeform 7"/>
          <p:cNvSpPr/>
          <p:nvPr/>
        </p:nvSpPr>
        <p:spPr>
          <a:xfrm>
            <a:off x="3927425" y="16931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079825" y="18455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55634" y="17439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21843" y="2268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297652" y="210517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37807" y="23209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12342" y="24325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29476" y="250029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21843" y="2776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39670" y="265877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37807" y="28276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54360" y="29631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33382" y="112474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34728" y="371606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33382" y="113548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EC14CD"/>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5739892" y="5617089"/>
            <a:ext cx="1324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Reference Database</a:t>
            </a:r>
          </a:p>
        </p:txBody>
      </p:sp>
      <p:sp>
        <p:nvSpPr>
          <p:cNvPr id="5" name="TextBox 4"/>
          <p:cNvSpPr txBox="1"/>
          <p:nvPr/>
        </p:nvSpPr>
        <p:spPr>
          <a:xfrm>
            <a:off x="3491880" y="5585764"/>
            <a:ext cx="1506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Tahoma"/>
                <a:ea typeface="+mn-ea"/>
                <a:cs typeface="+mn-cs"/>
              </a:rPr>
              <a:t>Reads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FF"/>
                </a:solidFill>
                <a:latin typeface="Tahoma"/>
              </a:rPr>
              <a:t>“text format”</a:t>
            </a: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6" name="TextBox 5"/>
          <p:cNvSpPr txBox="1"/>
          <p:nvPr/>
        </p:nvSpPr>
        <p:spPr>
          <a:xfrm>
            <a:off x="107504" y="5085184"/>
            <a:ext cx="2970606" cy="923330"/>
          </a:xfrm>
          <a:prstGeom prst="rect">
            <a:avLst/>
          </a:prstGeom>
          <a:noFill/>
        </p:spPr>
        <p:txBody>
          <a:bodyPr wrap="square" rtlCol="0">
            <a:spAutoFit/>
          </a:bodyPr>
          <a:lstStyle/>
          <a:p>
            <a:pPr lvl="0" algn="ctr">
              <a:defRPr/>
            </a:pPr>
            <a:r>
              <a:rPr lang="en-US">
                <a:solidFill>
                  <a:srgbClr val="000000"/>
                </a:solidFill>
              </a:rPr>
              <a:t>genetic material recovered directly from environmental samples</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Freeform 10"/>
          <p:cNvSpPr/>
          <p:nvPr/>
        </p:nvSpPr>
        <p:spPr>
          <a:xfrm rot="17013983">
            <a:off x="1195313" y="2538240"/>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0000"/>
            </a:solidFill>
          </a:ln>
        </p:spPr>
        <p:txBody>
          <a:bodyPr rtlCol="0" anchor="ctr"/>
          <a:lstStyle/>
          <a:p>
            <a:pPr algn="ctr"/>
            <a:endParaRPr lang="en-US"/>
          </a:p>
        </p:txBody>
      </p:sp>
      <p:sp>
        <p:nvSpPr>
          <p:cNvPr id="47" name="Freeform 46"/>
          <p:cNvSpPr/>
          <p:nvPr/>
        </p:nvSpPr>
        <p:spPr>
          <a:xfrm rot="1273582">
            <a:off x="1717304" y="2822142"/>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9BBB59"/>
            </a:solidFill>
          </a:ln>
        </p:spPr>
        <p:txBody>
          <a:bodyPr rtlCol="0" anchor="ctr"/>
          <a:lstStyle/>
          <a:p>
            <a:pPr algn="ctr"/>
            <a:endParaRPr lang="en-US"/>
          </a:p>
        </p:txBody>
      </p:sp>
      <p:sp>
        <p:nvSpPr>
          <p:cNvPr id="48" name="Freeform 47"/>
          <p:cNvSpPr/>
          <p:nvPr/>
        </p:nvSpPr>
        <p:spPr>
          <a:xfrm rot="7029475">
            <a:off x="785547" y="3325973"/>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00B0F0"/>
            </a:solidFill>
          </a:ln>
        </p:spPr>
        <p:txBody>
          <a:bodyPr rtlCol="0" anchor="ctr"/>
          <a:lstStyle/>
          <a:p>
            <a:pPr algn="ctr"/>
            <a:endParaRPr lang="en-US"/>
          </a:p>
        </p:txBody>
      </p:sp>
      <p:sp>
        <p:nvSpPr>
          <p:cNvPr id="49" name="Freeform 48"/>
          <p:cNvSpPr/>
          <p:nvPr/>
        </p:nvSpPr>
        <p:spPr>
          <a:xfrm rot="19725651" flipH="1">
            <a:off x="1216454" y="3580259"/>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C000"/>
            </a:solidFill>
          </a:ln>
        </p:spPr>
        <p:txBody>
          <a:bodyPr rtlCol="0" anchor="ctr"/>
          <a:lstStyle/>
          <a:p>
            <a:pPr algn="ctr"/>
            <a:endParaRPr lang="en-US"/>
          </a:p>
        </p:txBody>
      </p:sp>
      <p:sp>
        <p:nvSpPr>
          <p:cNvPr id="50" name="Freeform 49"/>
          <p:cNvSpPr/>
          <p:nvPr/>
        </p:nvSpPr>
        <p:spPr>
          <a:xfrm flipH="1">
            <a:off x="673322" y="2495538"/>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EC14CD"/>
            </a:solidFill>
          </a:ln>
        </p:spPr>
        <p:txBody>
          <a:bodyPr rtlCol="0" anchor="ctr"/>
          <a:lstStyle/>
          <a:p>
            <a:pPr algn="ctr"/>
            <a:endParaRPr lang="en-US"/>
          </a:p>
        </p:txBody>
      </p:sp>
      <p:sp>
        <p:nvSpPr>
          <p:cNvPr id="29" name="Freeform 28"/>
          <p:cNvSpPr/>
          <p:nvPr/>
        </p:nvSpPr>
        <p:spPr>
          <a:xfrm>
            <a:off x="4655051" y="26545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Freeform 29"/>
          <p:cNvSpPr/>
          <p:nvPr/>
        </p:nvSpPr>
        <p:spPr>
          <a:xfrm>
            <a:off x="4807451" y="28069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Freeform 30"/>
          <p:cNvSpPr/>
          <p:nvPr/>
        </p:nvSpPr>
        <p:spPr>
          <a:xfrm>
            <a:off x="5083260" y="2705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Freeform 32"/>
          <p:cNvSpPr/>
          <p:nvPr/>
        </p:nvSpPr>
        <p:spPr>
          <a:xfrm>
            <a:off x="4749469" y="3230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Freeform 33"/>
          <p:cNvSpPr/>
          <p:nvPr/>
        </p:nvSpPr>
        <p:spPr>
          <a:xfrm>
            <a:off x="5025278" y="3066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Freeform 34"/>
          <p:cNvSpPr/>
          <p:nvPr/>
        </p:nvSpPr>
        <p:spPr>
          <a:xfrm>
            <a:off x="4865433" y="32824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Freeform 35"/>
          <p:cNvSpPr/>
          <p:nvPr/>
        </p:nvSpPr>
        <p:spPr>
          <a:xfrm>
            <a:off x="5139968" y="339401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Freeform 36"/>
          <p:cNvSpPr/>
          <p:nvPr/>
        </p:nvSpPr>
        <p:spPr>
          <a:xfrm>
            <a:off x="5057102" y="346175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8" name="Freeform 37"/>
          <p:cNvSpPr/>
          <p:nvPr/>
        </p:nvSpPr>
        <p:spPr>
          <a:xfrm>
            <a:off x="4749469" y="3738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9" name="Freeform 38"/>
          <p:cNvSpPr/>
          <p:nvPr/>
        </p:nvSpPr>
        <p:spPr>
          <a:xfrm>
            <a:off x="4967296" y="362023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Freeform 39"/>
          <p:cNvSpPr/>
          <p:nvPr/>
        </p:nvSpPr>
        <p:spPr>
          <a:xfrm>
            <a:off x="4865433" y="37891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Freeform 40"/>
          <p:cNvSpPr/>
          <p:nvPr/>
        </p:nvSpPr>
        <p:spPr>
          <a:xfrm>
            <a:off x="5081986" y="392459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Freeform 41"/>
          <p:cNvSpPr/>
          <p:nvPr/>
        </p:nvSpPr>
        <p:spPr>
          <a:xfrm>
            <a:off x="7561008" y="208620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3" name="Freeform 42"/>
          <p:cNvSpPr/>
          <p:nvPr/>
        </p:nvSpPr>
        <p:spPr>
          <a:xfrm>
            <a:off x="7561008" y="209694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C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4" name="Freeform 43"/>
          <p:cNvSpPr/>
          <p:nvPr/>
        </p:nvSpPr>
        <p:spPr>
          <a:xfrm>
            <a:off x="3682447" y="34011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5" name="Freeform 44"/>
          <p:cNvSpPr/>
          <p:nvPr/>
        </p:nvSpPr>
        <p:spPr>
          <a:xfrm>
            <a:off x="3834847" y="35535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6" name="Freeform 45"/>
          <p:cNvSpPr/>
          <p:nvPr/>
        </p:nvSpPr>
        <p:spPr>
          <a:xfrm>
            <a:off x="4110656" y="34519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1" name="Freeform 50"/>
          <p:cNvSpPr/>
          <p:nvPr/>
        </p:nvSpPr>
        <p:spPr>
          <a:xfrm>
            <a:off x="3776865" y="3976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2" name="Freeform 51"/>
          <p:cNvSpPr/>
          <p:nvPr/>
        </p:nvSpPr>
        <p:spPr>
          <a:xfrm>
            <a:off x="4052674" y="381314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3" name="Freeform 52"/>
          <p:cNvSpPr/>
          <p:nvPr/>
        </p:nvSpPr>
        <p:spPr>
          <a:xfrm>
            <a:off x="3892829" y="402896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Freeform 53"/>
          <p:cNvSpPr/>
          <p:nvPr/>
        </p:nvSpPr>
        <p:spPr>
          <a:xfrm>
            <a:off x="4167364" y="414052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Freeform 54"/>
          <p:cNvSpPr/>
          <p:nvPr/>
        </p:nvSpPr>
        <p:spPr>
          <a:xfrm>
            <a:off x="4084498" y="420826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Freeform 55"/>
          <p:cNvSpPr/>
          <p:nvPr/>
        </p:nvSpPr>
        <p:spPr>
          <a:xfrm>
            <a:off x="3776865" y="4484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7" name="Freeform 56"/>
          <p:cNvSpPr/>
          <p:nvPr/>
        </p:nvSpPr>
        <p:spPr>
          <a:xfrm>
            <a:off x="3994692" y="436674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8" name="Freeform 57"/>
          <p:cNvSpPr/>
          <p:nvPr/>
        </p:nvSpPr>
        <p:spPr>
          <a:xfrm>
            <a:off x="3892829" y="4535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Freeform 58"/>
          <p:cNvSpPr/>
          <p:nvPr/>
        </p:nvSpPr>
        <p:spPr>
          <a:xfrm>
            <a:off x="4109382" y="46711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0" name="Freeform 59"/>
          <p:cNvSpPr/>
          <p:nvPr/>
        </p:nvSpPr>
        <p:spPr>
          <a:xfrm>
            <a:off x="6588404" y="283271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1" name="Freeform 60"/>
          <p:cNvSpPr/>
          <p:nvPr/>
        </p:nvSpPr>
        <p:spPr>
          <a:xfrm>
            <a:off x="6588404" y="284345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Freeform 61"/>
          <p:cNvSpPr/>
          <p:nvPr/>
        </p:nvSpPr>
        <p:spPr>
          <a:xfrm>
            <a:off x="4460661" y="37964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3" name="Freeform 62"/>
          <p:cNvSpPr/>
          <p:nvPr/>
        </p:nvSpPr>
        <p:spPr>
          <a:xfrm>
            <a:off x="4613061" y="39488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4888870" y="38472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4555079" y="4372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4830888" y="420851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7" name="Freeform 66"/>
          <p:cNvSpPr/>
          <p:nvPr/>
        </p:nvSpPr>
        <p:spPr>
          <a:xfrm>
            <a:off x="4671043" y="442433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8" name="Freeform 67"/>
          <p:cNvSpPr/>
          <p:nvPr/>
        </p:nvSpPr>
        <p:spPr>
          <a:xfrm>
            <a:off x="4945578" y="45358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Freeform 68"/>
          <p:cNvSpPr/>
          <p:nvPr/>
        </p:nvSpPr>
        <p:spPr>
          <a:xfrm>
            <a:off x="4862712" y="460363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Freeform 69"/>
          <p:cNvSpPr/>
          <p:nvPr/>
        </p:nvSpPr>
        <p:spPr>
          <a:xfrm>
            <a:off x="4555079" y="4880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1" name="Freeform 70"/>
          <p:cNvSpPr/>
          <p:nvPr/>
        </p:nvSpPr>
        <p:spPr>
          <a:xfrm>
            <a:off x="4772906" y="476211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2" name="Freeform 71"/>
          <p:cNvSpPr/>
          <p:nvPr/>
        </p:nvSpPr>
        <p:spPr>
          <a:xfrm>
            <a:off x="4671043" y="49310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Freeform 72"/>
          <p:cNvSpPr/>
          <p:nvPr/>
        </p:nvSpPr>
        <p:spPr>
          <a:xfrm>
            <a:off x="4887596" y="506647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Freeform 73"/>
          <p:cNvSpPr/>
          <p:nvPr/>
        </p:nvSpPr>
        <p:spPr>
          <a:xfrm>
            <a:off x="7366618" y="322808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5" name="Freeform 74"/>
          <p:cNvSpPr/>
          <p:nvPr/>
        </p:nvSpPr>
        <p:spPr>
          <a:xfrm>
            <a:off x="7366618" y="323882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6" name="Freeform 75"/>
          <p:cNvSpPr/>
          <p:nvPr/>
        </p:nvSpPr>
        <p:spPr>
          <a:xfrm>
            <a:off x="7618990" y="2835483"/>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7" name="Freeform 76"/>
          <p:cNvSpPr/>
          <p:nvPr/>
        </p:nvSpPr>
        <p:spPr>
          <a:xfrm>
            <a:off x="6993213" y="3154092"/>
            <a:ext cx="356967" cy="895292"/>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 name="connsiteX0" fmla="*/ 14305 w 149772"/>
              <a:gd name="connsiteY0" fmla="*/ 0 h 733778"/>
              <a:gd name="connsiteX1" fmla="*/ 127194 w 149772"/>
              <a:gd name="connsiteY1" fmla="*/ 225778 h 733778"/>
              <a:gd name="connsiteX2" fmla="*/ 82 w 149772"/>
              <a:gd name="connsiteY2" fmla="*/ 510997 h 733778"/>
              <a:gd name="connsiteX3" fmla="*/ 149772 w 149772"/>
              <a:gd name="connsiteY3" fmla="*/ 733778 h 733778"/>
              <a:gd name="connsiteX0" fmla="*/ 14372 w 158194"/>
              <a:gd name="connsiteY0" fmla="*/ 0 h 728664"/>
              <a:gd name="connsiteX1" fmla="*/ 127261 w 158194"/>
              <a:gd name="connsiteY1" fmla="*/ 225778 h 728664"/>
              <a:gd name="connsiteX2" fmla="*/ 149 w 158194"/>
              <a:gd name="connsiteY2" fmla="*/ 510997 h 728664"/>
              <a:gd name="connsiteX3" fmla="*/ 158194 w 158194"/>
              <a:gd name="connsiteY3" fmla="*/ 728664 h 728664"/>
            </a:gdLst>
            <a:ahLst/>
            <a:cxnLst>
              <a:cxn ang="0">
                <a:pos x="connsiteX0" y="connsiteY0"/>
              </a:cxn>
              <a:cxn ang="0">
                <a:pos x="connsiteX1" y="connsiteY1"/>
              </a:cxn>
              <a:cxn ang="0">
                <a:pos x="connsiteX2" y="connsiteY2"/>
              </a:cxn>
              <a:cxn ang="0">
                <a:pos x="connsiteX3" y="connsiteY3"/>
              </a:cxn>
            </a:cxnLst>
            <a:rect l="l" t="t" r="r" b="b"/>
            <a:pathLst>
              <a:path w="158194" h="728664">
                <a:moveTo>
                  <a:pt x="14372" y="0"/>
                </a:moveTo>
                <a:cubicBezTo>
                  <a:pt x="21898" y="73378"/>
                  <a:pt x="129631" y="140612"/>
                  <a:pt x="127261" y="225778"/>
                </a:cubicBezTo>
                <a:cubicBezTo>
                  <a:pt x="124891" y="310944"/>
                  <a:pt x="-5006" y="427183"/>
                  <a:pt x="149" y="510997"/>
                </a:cubicBezTo>
                <a:cubicBezTo>
                  <a:pt x="5304" y="594811"/>
                  <a:pt x="150668" y="647760"/>
                  <a:pt x="158194" y="728664"/>
                </a:cubicBezTo>
              </a:path>
            </a:pathLst>
          </a:custGeom>
          <a:ln w="38100">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8" name="Freeform 77"/>
          <p:cNvSpPr/>
          <p:nvPr/>
        </p:nvSpPr>
        <p:spPr>
          <a:xfrm>
            <a:off x="7433193" y="4000547"/>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C4"/>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 name="Rectangle 6"/>
          <p:cNvSpPr/>
          <p:nvPr/>
        </p:nvSpPr>
        <p:spPr>
          <a:xfrm>
            <a:off x="106895" y="908720"/>
            <a:ext cx="6337313" cy="78891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solidFill>
                  <a:schemeClr val="tx1"/>
                </a:solidFill>
              </a:rPr>
              <a:t>Reads from different </a:t>
            </a:r>
            <a:r>
              <a:rPr lang="en-US" sz="2000">
                <a:solidFill>
                  <a:srgbClr val="0000FF"/>
                </a:solidFill>
              </a:rPr>
              <a:t>unknown</a:t>
            </a:r>
            <a:r>
              <a:rPr lang="en-US" sz="2000">
                <a:solidFill>
                  <a:schemeClr val="tx1"/>
                </a:solidFill>
              </a:rPr>
              <a:t> donors at sequencing time are mapped to </a:t>
            </a:r>
            <a:r>
              <a:rPr lang="en-US" sz="2000">
                <a:solidFill>
                  <a:srgbClr val="0000FF"/>
                </a:solidFill>
              </a:rPr>
              <a:t>many known reference </a:t>
            </a:r>
            <a:r>
              <a:rPr lang="en-US" sz="2000">
                <a:solidFill>
                  <a:schemeClr val="tx1"/>
                </a:solidFill>
              </a:rPr>
              <a:t>genomes</a:t>
            </a:r>
            <a:endParaRPr lang="en-US" sz="1400">
              <a:solidFill>
                <a:schemeClr val="tx1"/>
              </a:solidFill>
            </a:endParaRPr>
          </a:p>
        </p:txBody>
      </p:sp>
    </p:spTree>
    <p:extLst>
      <p:ext uri="{BB962C8B-B14F-4D97-AF65-F5344CB8AC3E}">
        <p14:creationId xmlns:p14="http://schemas.microsoft.com/office/powerpoint/2010/main" val="1205016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6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17"/>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50000" decel="50000" fill="hold" grpId="0" nodeType="clickEffect">
                                  <p:stCondLst>
                                    <p:cond delay="0"/>
                                  </p:stCondLst>
                                  <p:childTnLst>
                                    <p:animMotion origin="layout" path="M 3.61111E-6 -4.44444E-6 L 0.27569 -0.01481 " pathEditMode="relative" rAng="0" ptsTypes="AA">
                                      <p:cBhvr>
                                        <p:cTn id="143" dur="2000" fill="hold"/>
                                        <p:tgtEl>
                                          <p:spTgt spid="17"/>
                                        </p:tgtEl>
                                        <p:attrNameLst>
                                          <p:attrName>ppt_x</p:attrName>
                                          <p:attrName>ppt_y</p:attrName>
                                        </p:attrNameLst>
                                      </p:cBhvr>
                                      <p:rCtr x="13785" y="-741"/>
                                    </p:animMotion>
                                  </p:childTnLst>
                                </p:cTn>
                              </p:par>
                              <p:par>
                                <p:cTn id="144" presetID="42" presetClass="path" presetSubtype="0" accel="50000" decel="50000" fill="hold" grpId="1" nodeType="withEffect">
                                  <p:stCondLst>
                                    <p:cond delay="0"/>
                                  </p:stCondLst>
                                  <p:childTnLst>
                                    <p:animMotion origin="layout" path="M -2.77778E-6 -7.40741E-7 L 0.27413 -0.16204 " pathEditMode="relative" rAng="0" ptsTypes="AA">
                                      <p:cBhvr>
                                        <p:cTn id="145" dur="2000" fill="hold"/>
                                        <p:tgtEl>
                                          <p:spTgt spid="19"/>
                                        </p:tgtEl>
                                        <p:attrNameLst>
                                          <p:attrName>ppt_x</p:attrName>
                                          <p:attrName>ppt_y</p:attrName>
                                        </p:attrNameLst>
                                      </p:cBhvr>
                                      <p:rCtr x="13698" y="-8102"/>
                                    </p:animMotion>
                                  </p:childTnLst>
                                </p:cTn>
                              </p:par>
                              <p:par>
                                <p:cTn id="146" presetID="42" presetClass="path" presetSubtype="0" accel="50000" decel="50000" fill="hold" grpId="1" nodeType="withEffect">
                                  <p:stCondLst>
                                    <p:cond delay="0"/>
                                  </p:stCondLst>
                                  <p:childTnLst>
                                    <p:animMotion origin="layout" path="M -2.77778E-6 4.07407E-6 L 0.28525 -0.1676 " pathEditMode="relative" rAng="0" ptsTypes="AA">
                                      <p:cBhvr>
                                        <p:cTn id="147" dur="2000" fill="hold"/>
                                        <p:tgtEl>
                                          <p:spTgt spid="21"/>
                                        </p:tgtEl>
                                        <p:attrNameLst>
                                          <p:attrName>ppt_x</p:attrName>
                                          <p:attrName>ppt_y</p:attrName>
                                        </p:attrNameLst>
                                      </p:cBhvr>
                                      <p:rCtr x="14253" y="-8380"/>
                                    </p:animMotion>
                                  </p:childTnLst>
                                </p:cTn>
                              </p:par>
                              <p:par>
                                <p:cTn id="148" presetID="42" presetClass="path" presetSubtype="0" accel="50000" decel="50000" fill="hold" grpId="1" nodeType="withEffect">
                                  <p:stCondLst>
                                    <p:cond delay="0"/>
                                  </p:stCondLst>
                                  <p:childTnLst>
                                    <p:animMotion origin="layout" path="M -2.77778E-6 -2.22222E-6 L 0.2915 0.06991 " pathEditMode="relative" rAng="0" ptsTypes="AA">
                                      <p:cBhvr>
                                        <p:cTn id="149" dur="2000" fill="hold"/>
                                        <p:tgtEl>
                                          <p:spTgt spid="26"/>
                                        </p:tgtEl>
                                        <p:attrNameLst>
                                          <p:attrName>ppt_x</p:attrName>
                                          <p:attrName>ppt_y</p:attrName>
                                        </p:attrNameLst>
                                      </p:cBhvr>
                                      <p:rCtr x="14566" y="3495"/>
                                    </p:animMotion>
                                  </p:childTnLst>
                                </p:cTn>
                              </p:par>
                              <p:par>
                                <p:cTn id="150" presetID="42" presetClass="path" presetSubtype="0" accel="50000" decel="50000" fill="hold" grpId="1" nodeType="withEffect">
                                  <p:stCondLst>
                                    <p:cond delay="0"/>
                                  </p:stCondLst>
                                  <p:childTnLst>
                                    <p:animMotion origin="layout" path="M 5E-6 3.7037E-7 L 0.3099 0.10579 " pathEditMode="relative" rAng="0" ptsTypes="AA">
                                      <p:cBhvr>
                                        <p:cTn id="151" dur="2000" fill="hold"/>
                                        <p:tgtEl>
                                          <p:spTgt spid="22"/>
                                        </p:tgtEl>
                                        <p:attrNameLst>
                                          <p:attrName>ppt_x</p:attrName>
                                          <p:attrName>ppt_y</p:attrName>
                                        </p:attrNameLst>
                                      </p:cBhvr>
                                      <p:rCtr x="15486" y="5278"/>
                                    </p:animMotion>
                                  </p:childTnLst>
                                </p:cTn>
                              </p:par>
                              <p:par>
                                <p:cTn id="152" presetID="42" presetClass="path" presetSubtype="0" accel="50000" decel="50000" fill="hold" grpId="1" nodeType="withEffect">
                                  <p:stCondLst>
                                    <p:cond delay="0"/>
                                  </p:stCondLst>
                                  <p:childTnLst>
                                    <p:animMotion origin="layout" path="M -2.77778E-6 2.22222E-6 L 0.32275 -0.11922 " pathEditMode="relative" rAng="0" ptsTypes="AA">
                                      <p:cBhvr>
                                        <p:cTn id="153" dur="2000" fill="hold"/>
                                        <p:tgtEl>
                                          <p:spTgt spid="24"/>
                                        </p:tgtEl>
                                        <p:attrNameLst>
                                          <p:attrName>ppt_x</p:attrName>
                                          <p:attrName>ppt_y</p:attrName>
                                        </p:attrNameLst>
                                      </p:cBhvr>
                                      <p:rCtr x="16128" y="-5972"/>
                                    </p:animMotion>
                                  </p:childTnLst>
                                </p:cTn>
                              </p:par>
                              <p:par>
                                <p:cTn id="154" presetID="42" presetClass="path" presetSubtype="0" accel="50000" decel="50000" fill="hold" grpId="1" nodeType="withEffect">
                                  <p:stCondLst>
                                    <p:cond delay="0"/>
                                  </p:stCondLst>
                                  <p:childTnLst>
                                    <p:animMotion origin="layout" path="M 1.94444E-6 7.40741E-7 L 0.30573 0.04398 " pathEditMode="relative" rAng="0" ptsTypes="AA">
                                      <p:cBhvr>
                                        <p:cTn id="155" dur="2000" fill="hold"/>
                                        <p:tgtEl>
                                          <p:spTgt spid="16"/>
                                        </p:tgtEl>
                                        <p:attrNameLst>
                                          <p:attrName>ppt_x</p:attrName>
                                          <p:attrName>ppt_y</p:attrName>
                                        </p:attrNameLst>
                                      </p:cBhvr>
                                      <p:rCtr x="15278" y="2199"/>
                                    </p:animMotion>
                                  </p:childTnLst>
                                </p:cTn>
                              </p:par>
                              <p:par>
                                <p:cTn id="156" presetID="42" presetClass="path" presetSubtype="0" accel="50000" decel="50000" fill="hold" grpId="1" nodeType="withEffect">
                                  <p:stCondLst>
                                    <p:cond delay="0"/>
                                  </p:stCondLst>
                                  <p:childTnLst>
                                    <p:animMotion origin="layout" path="M 1.94444E-6 -2.22222E-6 L 0.31528 0.00602 " pathEditMode="relative" rAng="0" ptsTypes="AA">
                                      <p:cBhvr>
                                        <p:cTn id="157" dur="2000" fill="hold"/>
                                        <p:tgtEl>
                                          <p:spTgt spid="20"/>
                                        </p:tgtEl>
                                        <p:attrNameLst>
                                          <p:attrName>ppt_x</p:attrName>
                                          <p:attrName>ppt_y</p:attrName>
                                        </p:attrNameLst>
                                      </p:cBhvr>
                                      <p:rCtr x="15764" y="301"/>
                                    </p:animMotion>
                                  </p:childTnLst>
                                </p:cTn>
                              </p:par>
                              <p:par>
                                <p:cTn id="158" presetID="42" presetClass="path" presetSubtype="0" accel="50000" decel="50000" fill="hold" grpId="1" nodeType="withEffect">
                                  <p:stCondLst>
                                    <p:cond delay="0"/>
                                  </p:stCondLst>
                                  <p:childTnLst>
                                    <p:animMotion origin="layout" path="M -1.38889E-6 2.96296E-6 L 0.34601 0.13958 " pathEditMode="relative" rAng="0" ptsTypes="AA">
                                      <p:cBhvr>
                                        <p:cTn id="159" dur="2000" fill="hold"/>
                                        <p:tgtEl>
                                          <p:spTgt spid="8"/>
                                        </p:tgtEl>
                                        <p:attrNameLst>
                                          <p:attrName>ppt_x</p:attrName>
                                          <p:attrName>ppt_y</p:attrName>
                                        </p:attrNameLst>
                                      </p:cBhvr>
                                      <p:rCtr x="17292" y="6968"/>
                                    </p:animMotion>
                                  </p:childTnLst>
                                </p:cTn>
                              </p:par>
                              <p:par>
                                <p:cTn id="160" presetID="42" presetClass="path" presetSubtype="0" accel="50000" decel="50000" fill="hold" grpId="1" nodeType="withEffect">
                                  <p:stCondLst>
                                    <p:cond delay="0"/>
                                  </p:stCondLst>
                                  <p:childTnLst>
                                    <p:animMotion origin="layout" path="M -4.44444E-6 -3.33333E-6 L 0.33577 0.09769 " pathEditMode="relative" rAng="0" ptsTypes="AA">
                                      <p:cBhvr>
                                        <p:cTn id="161" dur="2000" fill="hold"/>
                                        <p:tgtEl>
                                          <p:spTgt spid="18"/>
                                        </p:tgtEl>
                                        <p:attrNameLst>
                                          <p:attrName>ppt_x</p:attrName>
                                          <p:attrName>ppt_y</p:attrName>
                                        </p:attrNameLst>
                                      </p:cBhvr>
                                      <p:rCtr x="16788" y="4884"/>
                                    </p:animMotion>
                                  </p:childTnLst>
                                </p:cTn>
                              </p:par>
                              <p:par>
                                <p:cTn id="162" presetID="42" presetClass="path" presetSubtype="0" accel="50000" decel="50000" fill="hold" grpId="1" nodeType="withEffect">
                                  <p:stCondLst>
                                    <p:cond delay="0"/>
                                  </p:stCondLst>
                                  <p:childTnLst>
                                    <p:animMotion origin="layout" path="M -4.44444E-6 2.59259E-6 L 0.38646 0.10069 " pathEditMode="relative" rAng="0" ptsTypes="AA">
                                      <p:cBhvr>
                                        <p:cTn id="163" dur="2000" fill="hold"/>
                                        <p:tgtEl>
                                          <p:spTgt spid="23"/>
                                        </p:tgtEl>
                                        <p:attrNameLst>
                                          <p:attrName>ppt_x</p:attrName>
                                          <p:attrName>ppt_y</p:attrName>
                                        </p:attrNameLst>
                                      </p:cBhvr>
                                      <p:rCtr x="19323" y="5023"/>
                                    </p:animMotion>
                                  </p:childTnLst>
                                </p:cTn>
                              </p:par>
                              <p:par>
                                <p:cTn id="164" presetID="42" presetClass="path" presetSubtype="0" accel="50000" decel="50000" fill="hold" grpId="1" nodeType="withEffect">
                                  <p:stCondLst>
                                    <p:cond delay="0"/>
                                  </p:stCondLst>
                                  <p:childTnLst>
                                    <p:animMotion origin="layout" path="M 1.94444E-6 -4.81481E-6 L 0.3309 0.17362 " pathEditMode="relative" rAng="0" ptsTypes="AA">
                                      <p:cBhvr>
                                        <p:cTn id="165" dur="2000" fill="hold"/>
                                        <p:tgtEl>
                                          <p:spTgt spid="25"/>
                                        </p:tgtEl>
                                        <p:attrNameLst>
                                          <p:attrName>ppt_x</p:attrName>
                                          <p:attrName>ppt_y</p:attrName>
                                        </p:attrNameLst>
                                      </p:cBhvr>
                                      <p:rCtr x="16545" y="8681"/>
                                    </p:animMotion>
                                  </p:childTnLst>
                                </p:cTn>
                              </p:par>
                            </p:childTnLst>
                          </p:cTn>
                        </p:par>
                        <p:par>
                          <p:cTn id="166" fill="hold">
                            <p:stCondLst>
                              <p:cond delay="2000"/>
                            </p:stCondLst>
                            <p:childTnLst>
                              <p:par>
                                <p:cTn id="167" presetID="42" presetClass="path" presetSubtype="0" accel="50000" decel="50000" fill="hold" grpId="0" nodeType="afterEffect">
                                  <p:stCondLst>
                                    <p:cond delay="0"/>
                                  </p:stCondLst>
                                  <p:childTnLst>
                                    <p:animMotion origin="layout" path="M 2.77778E-7 4.07407E-6 L 0.27569 -0.01482 " pathEditMode="relative" rAng="0" ptsTypes="AA">
                                      <p:cBhvr>
                                        <p:cTn id="168" dur="2000" fill="hold"/>
                                        <p:tgtEl>
                                          <p:spTgt spid="64"/>
                                        </p:tgtEl>
                                        <p:attrNameLst>
                                          <p:attrName>ppt_x</p:attrName>
                                          <p:attrName>ppt_y</p:attrName>
                                        </p:attrNameLst>
                                      </p:cBhvr>
                                      <p:rCtr x="13785" y="-741"/>
                                    </p:animMotion>
                                  </p:childTnLst>
                                </p:cTn>
                              </p:par>
                              <p:par>
                                <p:cTn id="169" presetID="42" presetClass="path" presetSubtype="0" accel="50000" decel="50000" fill="hold" grpId="1" nodeType="withEffect">
                                  <p:stCondLst>
                                    <p:cond delay="0"/>
                                  </p:stCondLst>
                                  <p:childTnLst>
                                    <p:animMotion origin="layout" path="M 3.88889E-6 -3.7037E-6 L 0.27413 -0.16203 " pathEditMode="relative" rAng="0" ptsTypes="AA">
                                      <p:cBhvr>
                                        <p:cTn id="170" dur="2000" fill="hold"/>
                                        <p:tgtEl>
                                          <p:spTgt spid="66"/>
                                        </p:tgtEl>
                                        <p:attrNameLst>
                                          <p:attrName>ppt_x</p:attrName>
                                          <p:attrName>ppt_y</p:attrName>
                                        </p:attrNameLst>
                                      </p:cBhvr>
                                      <p:rCtr x="13698" y="-8102"/>
                                    </p:animMotion>
                                  </p:childTnLst>
                                </p:cTn>
                              </p:par>
                              <p:par>
                                <p:cTn id="171" presetID="42" presetClass="path" presetSubtype="0" accel="50000" decel="50000" fill="hold" grpId="1" nodeType="withEffect">
                                  <p:stCondLst>
                                    <p:cond delay="0"/>
                                  </p:stCondLst>
                                  <p:childTnLst>
                                    <p:animMotion origin="layout" path="M 3.88889E-6 1.11111E-6 L 0.25503 -0.10695 " pathEditMode="relative" rAng="0" ptsTypes="AA">
                                      <p:cBhvr>
                                        <p:cTn id="172" dur="2000" fill="hold"/>
                                        <p:tgtEl>
                                          <p:spTgt spid="68"/>
                                        </p:tgtEl>
                                        <p:attrNameLst>
                                          <p:attrName>ppt_x</p:attrName>
                                          <p:attrName>ppt_y</p:attrName>
                                        </p:attrNameLst>
                                      </p:cBhvr>
                                      <p:rCtr x="12743" y="-5347"/>
                                    </p:animMotion>
                                  </p:childTnLst>
                                </p:cTn>
                              </p:par>
                              <p:par>
                                <p:cTn id="173" presetID="42" presetClass="path" presetSubtype="0" accel="50000" decel="50000" fill="hold" grpId="1" nodeType="withEffect">
                                  <p:stCondLst>
                                    <p:cond delay="0"/>
                                  </p:stCondLst>
                                  <p:childTnLst>
                                    <p:animMotion origin="layout" path="M 3.88889E-6 -3.7037E-6 L 0.29149 0.06991 " pathEditMode="relative" rAng="0" ptsTypes="AA">
                                      <p:cBhvr>
                                        <p:cTn id="174" dur="2000" fill="hold"/>
                                        <p:tgtEl>
                                          <p:spTgt spid="73"/>
                                        </p:tgtEl>
                                        <p:attrNameLst>
                                          <p:attrName>ppt_x</p:attrName>
                                          <p:attrName>ppt_y</p:attrName>
                                        </p:attrNameLst>
                                      </p:cBhvr>
                                      <p:rCtr x="14566" y="3495"/>
                                    </p:animMotion>
                                  </p:childTnLst>
                                </p:cTn>
                              </p:par>
                              <p:par>
                                <p:cTn id="175" presetID="42" presetClass="path" presetSubtype="0" accel="50000" decel="50000" fill="hold" grpId="1" nodeType="withEffect">
                                  <p:stCondLst>
                                    <p:cond delay="0"/>
                                  </p:stCondLst>
                                  <p:childTnLst>
                                    <p:animMotion origin="layout" path="M 1.66667E-6 -2.59259E-6 L 0.30989 0.10579 " pathEditMode="relative" rAng="0" ptsTypes="AA">
                                      <p:cBhvr>
                                        <p:cTn id="176" dur="2000" fill="hold"/>
                                        <p:tgtEl>
                                          <p:spTgt spid="69"/>
                                        </p:tgtEl>
                                        <p:attrNameLst>
                                          <p:attrName>ppt_x</p:attrName>
                                          <p:attrName>ppt_y</p:attrName>
                                        </p:attrNameLst>
                                      </p:cBhvr>
                                      <p:rCtr x="15486" y="5278"/>
                                    </p:animMotion>
                                  </p:childTnLst>
                                </p:cTn>
                              </p:par>
                              <p:par>
                                <p:cTn id="177" presetID="42" presetClass="path" presetSubtype="0" accel="50000" decel="50000" fill="hold" grpId="1" nodeType="withEffect">
                                  <p:stCondLst>
                                    <p:cond delay="0"/>
                                  </p:stCondLst>
                                  <p:childTnLst>
                                    <p:animMotion origin="layout" path="M 3.88889E-6 -7.40741E-7 L 0.32274 -0.11921 " pathEditMode="relative" rAng="0" ptsTypes="AA">
                                      <p:cBhvr>
                                        <p:cTn id="178" dur="2000" fill="hold"/>
                                        <p:tgtEl>
                                          <p:spTgt spid="71"/>
                                        </p:tgtEl>
                                        <p:attrNameLst>
                                          <p:attrName>ppt_x</p:attrName>
                                          <p:attrName>ppt_y</p:attrName>
                                        </p:attrNameLst>
                                      </p:cBhvr>
                                      <p:rCtr x="16128" y="-5972"/>
                                    </p:animMotion>
                                  </p:childTnLst>
                                </p:cTn>
                              </p:par>
                              <p:par>
                                <p:cTn id="179" presetID="42" presetClass="path" presetSubtype="0" accel="50000" decel="50000" fill="hold" grpId="1" nodeType="withEffect">
                                  <p:stCondLst>
                                    <p:cond delay="0"/>
                                  </p:stCondLst>
                                  <p:childTnLst>
                                    <p:animMotion origin="layout" path="M -1.38889E-6 -7.40741E-7 L 0.30573 0.04398 " pathEditMode="relative" rAng="0" ptsTypes="AA">
                                      <p:cBhvr>
                                        <p:cTn id="180" dur="2000" fill="hold"/>
                                        <p:tgtEl>
                                          <p:spTgt spid="63"/>
                                        </p:tgtEl>
                                        <p:attrNameLst>
                                          <p:attrName>ppt_x</p:attrName>
                                          <p:attrName>ppt_y</p:attrName>
                                        </p:attrNameLst>
                                      </p:cBhvr>
                                      <p:rCtr x="15278" y="2199"/>
                                    </p:animMotion>
                                  </p:childTnLst>
                                </p:cTn>
                              </p:par>
                              <p:par>
                                <p:cTn id="181" presetID="42" presetClass="path" presetSubtype="0" accel="50000" decel="50000" fill="hold" grpId="1" nodeType="withEffect">
                                  <p:stCondLst>
                                    <p:cond delay="0"/>
                                  </p:stCondLst>
                                  <p:childTnLst>
                                    <p:animMotion origin="layout" path="M -1.38889E-6 4.81481E-6 L 0.23351 0.03379 " pathEditMode="relative" rAng="0" ptsTypes="AA">
                                      <p:cBhvr>
                                        <p:cTn id="182" dur="2000" fill="hold"/>
                                        <p:tgtEl>
                                          <p:spTgt spid="67"/>
                                        </p:tgtEl>
                                        <p:attrNameLst>
                                          <p:attrName>ppt_x</p:attrName>
                                          <p:attrName>ppt_y</p:attrName>
                                        </p:attrNameLst>
                                      </p:cBhvr>
                                      <p:rCtr x="11667" y="1690"/>
                                    </p:animMotion>
                                  </p:childTnLst>
                                </p:cTn>
                              </p:par>
                              <p:par>
                                <p:cTn id="183" presetID="42" presetClass="path" presetSubtype="0" accel="50000" decel="50000" fill="hold" grpId="1" nodeType="withEffect">
                                  <p:stCondLst>
                                    <p:cond delay="0"/>
                                  </p:stCondLst>
                                  <p:childTnLst>
                                    <p:animMotion origin="layout" path="M -4.72222E-6 1.48148E-6 L 0.34601 0.13958 " pathEditMode="relative" rAng="0" ptsTypes="AA">
                                      <p:cBhvr>
                                        <p:cTn id="184" dur="2000" fill="hold"/>
                                        <p:tgtEl>
                                          <p:spTgt spid="62"/>
                                        </p:tgtEl>
                                        <p:attrNameLst>
                                          <p:attrName>ppt_x</p:attrName>
                                          <p:attrName>ppt_y</p:attrName>
                                        </p:attrNameLst>
                                      </p:cBhvr>
                                      <p:rCtr x="17292" y="6968"/>
                                    </p:animMotion>
                                  </p:childTnLst>
                                </p:cTn>
                              </p:par>
                              <p:par>
                                <p:cTn id="185" presetID="42" presetClass="path" presetSubtype="0" accel="50000" decel="50000" fill="hold" grpId="1" nodeType="withEffect">
                                  <p:stCondLst>
                                    <p:cond delay="0"/>
                                  </p:stCondLst>
                                  <p:childTnLst>
                                    <p:animMotion origin="layout" path="M 2.22222E-6 3.7037E-6 L 0.33576 0.09768 " pathEditMode="relative" rAng="0" ptsTypes="AA">
                                      <p:cBhvr>
                                        <p:cTn id="186" dur="2000" fill="hold"/>
                                        <p:tgtEl>
                                          <p:spTgt spid="65"/>
                                        </p:tgtEl>
                                        <p:attrNameLst>
                                          <p:attrName>ppt_x</p:attrName>
                                          <p:attrName>ppt_y</p:attrName>
                                        </p:attrNameLst>
                                      </p:cBhvr>
                                      <p:rCtr x="16788" y="4884"/>
                                    </p:animMotion>
                                  </p:childTnLst>
                                </p:cTn>
                              </p:par>
                              <p:par>
                                <p:cTn id="187" presetID="42" presetClass="path" presetSubtype="0" accel="50000" decel="50000" fill="hold" grpId="1" nodeType="withEffect">
                                  <p:stCondLst>
                                    <p:cond delay="0"/>
                                  </p:stCondLst>
                                  <p:childTnLst>
                                    <p:animMotion origin="layout" path="M 2.22222E-6 -3.7037E-7 L 0.35937 0.13912 " pathEditMode="relative" rAng="0" ptsTypes="AA">
                                      <p:cBhvr>
                                        <p:cTn id="188" dur="2000" fill="hold"/>
                                        <p:tgtEl>
                                          <p:spTgt spid="70"/>
                                        </p:tgtEl>
                                        <p:attrNameLst>
                                          <p:attrName>ppt_x</p:attrName>
                                          <p:attrName>ppt_y</p:attrName>
                                        </p:attrNameLst>
                                      </p:cBhvr>
                                      <p:rCtr x="17969" y="6944"/>
                                    </p:animMotion>
                                  </p:childTnLst>
                                </p:cTn>
                              </p:par>
                              <p:par>
                                <p:cTn id="189" presetID="42" presetClass="path" presetSubtype="0" accel="50000" decel="50000" fill="hold" grpId="1" nodeType="withEffect">
                                  <p:stCondLst>
                                    <p:cond delay="0"/>
                                  </p:stCondLst>
                                  <p:childTnLst>
                                    <p:animMotion origin="layout" path="M -1.38889E-6 2.22222E-6 L 0.3309 0.17361 " pathEditMode="relative" rAng="0" ptsTypes="AA">
                                      <p:cBhvr>
                                        <p:cTn id="190" dur="2000" fill="hold"/>
                                        <p:tgtEl>
                                          <p:spTgt spid="72"/>
                                        </p:tgtEl>
                                        <p:attrNameLst>
                                          <p:attrName>ppt_x</p:attrName>
                                          <p:attrName>ppt_y</p:attrName>
                                        </p:attrNameLst>
                                      </p:cBhvr>
                                      <p:rCtr x="16545" y="8681"/>
                                    </p:animMotion>
                                  </p:childTnLst>
                                </p:cTn>
                              </p:par>
                            </p:childTnLst>
                          </p:cTn>
                        </p:par>
                        <p:par>
                          <p:cTn id="191" fill="hold">
                            <p:stCondLst>
                              <p:cond delay="4000"/>
                            </p:stCondLst>
                            <p:childTnLst>
                              <p:par>
                                <p:cTn id="192" presetID="42" presetClass="path" presetSubtype="0" accel="50000" decel="50000" fill="hold" grpId="0" nodeType="afterEffect">
                                  <p:stCondLst>
                                    <p:cond delay="0"/>
                                  </p:stCondLst>
                                  <p:childTnLst>
                                    <p:animMotion origin="layout" path="M -2.77778E-7 -7.40741E-7 L 0.27569 -0.01481 " pathEditMode="relative" rAng="0" ptsTypes="AA">
                                      <p:cBhvr>
                                        <p:cTn id="193" dur="2000" fill="hold"/>
                                        <p:tgtEl>
                                          <p:spTgt spid="31"/>
                                        </p:tgtEl>
                                        <p:attrNameLst>
                                          <p:attrName>ppt_x</p:attrName>
                                          <p:attrName>ppt_y</p:attrName>
                                        </p:attrNameLst>
                                      </p:cBhvr>
                                      <p:rCtr x="13785" y="-741"/>
                                    </p:animMotion>
                                  </p:childTnLst>
                                </p:cTn>
                              </p:par>
                              <p:par>
                                <p:cTn id="194" presetID="42" presetClass="path" presetSubtype="0" accel="50000" decel="50000" fill="hold" grpId="1" nodeType="withEffect">
                                  <p:stCondLst>
                                    <p:cond delay="0"/>
                                  </p:stCondLst>
                                  <p:childTnLst>
                                    <p:animMotion origin="layout" path="M -2.77778E-7 1.48148E-6 L 0.27413 -0.16204 " pathEditMode="relative" rAng="0" ptsTypes="AA">
                                      <p:cBhvr>
                                        <p:cTn id="195" dur="2000" fill="hold"/>
                                        <p:tgtEl>
                                          <p:spTgt spid="34"/>
                                        </p:tgtEl>
                                        <p:attrNameLst>
                                          <p:attrName>ppt_x</p:attrName>
                                          <p:attrName>ppt_y</p:attrName>
                                        </p:attrNameLst>
                                      </p:cBhvr>
                                      <p:rCtr x="13698" y="-8102"/>
                                    </p:animMotion>
                                  </p:childTnLst>
                                </p:cTn>
                              </p:par>
                              <p:par>
                                <p:cTn id="196" presetID="42" presetClass="path" presetSubtype="0" accel="50000" decel="50000" fill="hold" grpId="1" nodeType="withEffect">
                                  <p:stCondLst>
                                    <p:cond delay="0"/>
                                  </p:stCondLst>
                                  <p:childTnLst>
                                    <p:animMotion origin="layout" path="M -2.77778E-7 -3.7037E-6 L 0.28524 -0.16759 " pathEditMode="relative" rAng="0" ptsTypes="AA">
                                      <p:cBhvr>
                                        <p:cTn id="197" dur="2000" fill="hold"/>
                                        <p:tgtEl>
                                          <p:spTgt spid="36"/>
                                        </p:tgtEl>
                                        <p:attrNameLst>
                                          <p:attrName>ppt_x</p:attrName>
                                          <p:attrName>ppt_y</p:attrName>
                                        </p:attrNameLst>
                                      </p:cBhvr>
                                      <p:rCtr x="14253" y="-8380"/>
                                    </p:animMotion>
                                  </p:childTnLst>
                                </p:cTn>
                              </p:par>
                              <p:par>
                                <p:cTn id="198" presetID="42" presetClass="path" presetSubtype="0" accel="50000" decel="50000" fill="hold" grpId="1" nodeType="withEffect">
                                  <p:stCondLst>
                                    <p:cond delay="0"/>
                                  </p:stCondLst>
                                  <p:childTnLst>
                                    <p:animMotion origin="layout" path="M 3.33333E-6 1.48148E-6 L 0.29149 0.06991 " pathEditMode="relative" rAng="0" ptsTypes="AA">
                                      <p:cBhvr>
                                        <p:cTn id="199" dur="2000" fill="hold"/>
                                        <p:tgtEl>
                                          <p:spTgt spid="41"/>
                                        </p:tgtEl>
                                        <p:attrNameLst>
                                          <p:attrName>ppt_x</p:attrName>
                                          <p:attrName>ppt_y</p:attrName>
                                        </p:attrNameLst>
                                      </p:cBhvr>
                                      <p:rCtr x="14566" y="3495"/>
                                    </p:animMotion>
                                  </p:childTnLst>
                                </p:cTn>
                              </p:par>
                              <p:par>
                                <p:cTn id="200" presetID="42" presetClass="path" presetSubtype="0" accel="50000" decel="50000" fill="hold" grpId="1" nodeType="withEffect">
                                  <p:stCondLst>
                                    <p:cond delay="0"/>
                                  </p:stCondLst>
                                  <p:childTnLst>
                                    <p:animMotion origin="layout" path="M -2.5E-6 2.59259E-6 L 0.3099 0.10578 " pathEditMode="relative" rAng="0" ptsTypes="AA">
                                      <p:cBhvr>
                                        <p:cTn id="201" dur="2000" fill="hold"/>
                                        <p:tgtEl>
                                          <p:spTgt spid="37"/>
                                        </p:tgtEl>
                                        <p:attrNameLst>
                                          <p:attrName>ppt_x</p:attrName>
                                          <p:attrName>ppt_y</p:attrName>
                                        </p:attrNameLst>
                                      </p:cBhvr>
                                      <p:rCtr x="15486" y="5278"/>
                                    </p:animMotion>
                                  </p:childTnLst>
                                </p:cTn>
                              </p:par>
                              <p:par>
                                <p:cTn id="202" presetID="42" presetClass="path" presetSubtype="0" accel="50000" decel="50000" fill="hold" grpId="1" nodeType="withEffect">
                                  <p:stCondLst>
                                    <p:cond delay="0"/>
                                  </p:stCondLst>
                                  <p:childTnLst>
                                    <p:animMotion origin="layout" path="M 3.33333E-6 -4.07407E-6 L 0.32274 -0.11921 " pathEditMode="relative" rAng="0" ptsTypes="AA">
                                      <p:cBhvr>
                                        <p:cTn id="203" dur="2000" fill="hold"/>
                                        <p:tgtEl>
                                          <p:spTgt spid="39"/>
                                        </p:tgtEl>
                                        <p:attrNameLst>
                                          <p:attrName>ppt_x</p:attrName>
                                          <p:attrName>ppt_y</p:attrName>
                                        </p:attrNameLst>
                                      </p:cBhvr>
                                      <p:rCtr x="16128" y="-5972"/>
                                    </p:animMotion>
                                  </p:childTnLst>
                                </p:cTn>
                              </p:par>
                              <p:par>
                                <p:cTn id="204" presetID="42" presetClass="path" presetSubtype="0" accel="50000" decel="50000" fill="hold" grpId="1" nodeType="withEffect">
                                  <p:stCondLst>
                                    <p:cond delay="0"/>
                                  </p:stCondLst>
                                  <p:childTnLst>
                                    <p:animMotion origin="layout" path="M -1.94444E-6 4.44444E-6 L 0.30573 0.04398 " pathEditMode="relative" rAng="0" ptsTypes="AA">
                                      <p:cBhvr>
                                        <p:cTn id="205" dur="2000" fill="hold"/>
                                        <p:tgtEl>
                                          <p:spTgt spid="30"/>
                                        </p:tgtEl>
                                        <p:attrNameLst>
                                          <p:attrName>ppt_x</p:attrName>
                                          <p:attrName>ppt_y</p:attrName>
                                        </p:attrNameLst>
                                      </p:cBhvr>
                                      <p:rCtr x="15278" y="2199"/>
                                    </p:animMotion>
                                  </p:childTnLst>
                                </p:cTn>
                              </p:par>
                              <p:par>
                                <p:cTn id="206" presetID="42" presetClass="path" presetSubtype="0" accel="50000" decel="50000" fill="hold" grpId="1" nodeType="withEffect">
                                  <p:stCondLst>
                                    <p:cond delay="0"/>
                                  </p:stCondLst>
                                  <p:childTnLst>
                                    <p:animMotion origin="layout" path="M 4.44444E-6 0 L 0.20034 0.01644 " pathEditMode="relative" rAng="0" ptsTypes="AA">
                                      <p:cBhvr>
                                        <p:cTn id="207" dur="2000" fill="hold"/>
                                        <p:tgtEl>
                                          <p:spTgt spid="35"/>
                                        </p:tgtEl>
                                        <p:attrNameLst>
                                          <p:attrName>ppt_x</p:attrName>
                                          <p:attrName>ppt_y</p:attrName>
                                        </p:attrNameLst>
                                      </p:cBhvr>
                                      <p:rCtr x="10017" y="810"/>
                                    </p:animMotion>
                                  </p:childTnLst>
                                </p:cTn>
                              </p:par>
                              <p:par>
                                <p:cTn id="208" presetID="42" presetClass="path" presetSubtype="0" accel="50000" decel="50000" fill="hold" grpId="1" nodeType="withEffect">
                                  <p:stCondLst>
                                    <p:cond delay="0"/>
                                  </p:stCondLst>
                                  <p:childTnLst>
                                    <p:animMotion origin="layout" path="M 4.72222E-6 -3.33333E-6 L 0.346 0.13959 " pathEditMode="relative" rAng="0" ptsTypes="AA">
                                      <p:cBhvr>
                                        <p:cTn id="209" dur="2000" fill="hold"/>
                                        <p:tgtEl>
                                          <p:spTgt spid="29"/>
                                        </p:tgtEl>
                                        <p:attrNameLst>
                                          <p:attrName>ppt_x</p:attrName>
                                          <p:attrName>ppt_y</p:attrName>
                                        </p:attrNameLst>
                                      </p:cBhvr>
                                      <p:rCtr x="17292" y="6968"/>
                                    </p:animMotion>
                                  </p:childTnLst>
                                </p:cTn>
                              </p:par>
                              <p:par>
                                <p:cTn id="210" presetID="42" presetClass="path" presetSubtype="0" accel="50000" decel="50000" fill="hold" grpId="1" nodeType="withEffect">
                                  <p:stCondLst>
                                    <p:cond delay="0"/>
                                  </p:stCondLst>
                                  <p:childTnLst>
                                    <p:animMotion origin="layout" path="M -1.94444E-6 -1.11111E-6 L 0.33577 0.09769 " pathEditMode="relative" rAng="0" ptsTypes="AA">
                                      <p:cBhvr>
                                        <p:cTn id="211" dur="2000" fill="hold"/>
                                        <p:tgtEl>
                                          <p:spTgt spid="33"/>
                                        </p:tgtEl>
                                        <p:attrNameLst>
                                          <p:attrName>ppt_x</p:attrName>
                                          <p:attrName>ppt_y</p:attrName>
                                        </p:attrNameLst>
                                      </p:cBhvr>
                                      <p:rCtr x="16788" y="4884"/>
                                    </p:animMotion>
                                  </p:childTnLst>
                                </p:cTn>
                              </p:par>
                              <p:par>
                                <p:cTn id="212" presetID="42" presetClass="path" presetSubtype="0" accel="50000" decel="50000" fill="hold" grpId="1" nodeType="withEffect">
                                  <p:stCondLst>
                                    <p:cond delay="0"/>
                                  </p:stCondLst>
                                  <p:childTnLst>
                                    <p:animMotion origin="layout" path="M -1.94444E-6 4.81481E-6 L 0.35938 0.13912 " pathEditMode="relative" rAng="0" ptsTypes="AA">
                                      <p:cBhvr>
                                        <p:cTn id="213" dur="2000" fill="hold"/>
                                        <p:tgtEl>
                                          <p:spTgt spid="38"/>
                                        </p:tgtEl>
                                        <p:attrNameLst>
                                          <p:attrName>ppt_x</p:attrName>
                                          <p:attrName>ppt_y</p:attrName>
                                        </p:attrNameLst>
                                      </p:cBhvr>
                                      <p:rCtr x="17969" y="6944"/>
                                    </p:animMotion>
                                  </p:childTnLst>
                                </p:cTn>
                              </p:par>
                              <p:par>
                                <p:cTn id="214" presetID="42" presetClass="path" presetSubtype="0" accel="50000" decel="50000" fill="hold" grpId="1" nodeType="withEffect">
                                  <p:stCondLst>
                                    <p:cond delay="0"/>
                                  </p:stCondLst>
                                  <p:childTnLst>
                                    <p:animMotion origin="layout" path="M 4.44444E-6 -2.59259E-6 L 0.3309 0.17361 " pathEditMode="relative" rAng="0" ptsTypes="AA">
                                      <p:cBhvr>
                                        <p:cTn id="215" dur="2000" fill="hold"/>
                                        <p:tgtEl>
                                          <p:spTgt spid="40"/>
                                        </p:tgtEl>
                                        <p:attrNameLst>
                                          <p:attrName>ppt_x</p:attrName>
                                          <p:attrName>ppt_y</p:attrName>
                                        </p:attrNameLst>
                                      </p:cBhvr>
                                      <p:rCtr x="16545" y="8681"/>
                                    </p:animMotion>
                                  </p:childTnLst>
                                </p:cTn>
                              </p:par>
                            </p:childTnLst>
                          </p:cTn>
                        </p:par>
                        <p:par>
                          <p:cTn id="216" fill="hold">
                            <p:stCondLst>
                              <p:cond delay="6000"/>
                            </p:stCondLst>
                            <p:childTnLst>
                              <p:par>
                                <p:cTn id="217" presetID="42" presetClass="path" presetSubtype="0" accel="50000" decel="50000" fill="hold" grpId="0" nodeType="afterEffect">
                                  <p:stCondLst>
                                    <p:cond delay="0"/>
                                  </p:stCondLst>
                                  <p:childTnLst>
                                    <p:animMotion origin="layout" path="M 3.33333E-6 2.96296E-6 L 0.40017 -0.01459 " pathEditMode="relative" rAng="0" ptsTypes="AA">
                                      <p:cBhvr>
                                        <p:cTn id="218" dur="2000" fill="hold"/>
                                        <p:tgtEl>
                                          <p:spTgt spid="46"/>
                                        </p:tgtEl>
                                        <p:attrNameLst>
                                          <p:attrName>ppt_x</p:attrName>
                                          <p:attrName>ppt_y</p:attrName>
                                        </p:attrNameLst>
                                      </p:cBhvr>
                                      <p:rCtr x="20000" y="-741"/>
                                    </p:animMotion>
                                  </p:childTnLst>
                                </p:cTn>
                              </p:par>
                              <p:par>
                                <p:cTn id="219" presetID="42" presetClass="path" presetSubtype="0" accel="50000" decel="50000" fill="hold" grpId="1" nodeType="withEffect">
                                  <p:stCondLst>
                                    <p:cond delay="0"/>
                                  </p:stCondLst>
                                  <p:childTnLst>
                                    <p:animMotion origin="layout" path="M 3.33333E-6 -4.81481E-6 L 0.27413 -0.16203 " pathEditMode="relative" rAng="0" ptsTypes="AA">
                                      <p:cBhvr>
                                        <p:cTn id="220" dur="2000" fill="hold"/>
                                        <p:tgtEl>
                                          <p:spTgt spid="52"/>
                                        </p:tgtEl>
                                        <p:attrNameLst>
                                          <p:attrName>ppt_x</p:attrName>
                                          <p:attrName>ppt_y</p:attrName>
                                        </p:attrNameLst>
                                      </p:cBhvr>
                                      <p:rCtr x="13698" y="-8102"/>
                                    </p:animMotion>
                                  </p:childTnLst>
                                </p:cTn>
                              </p:par>
                              <p:par>
                                <p:cTn id="221" presetID="42" presetClass="path" presetSubtype="0" accel="50000" decel="50000" fill="hold" grpId="1" nodeType="withEffect">
                                  <p:stCondLst>
                                    <p:cond delay="0"/>
                                  </p:stCondLst>
                                  <p:childTnLst>
                                    <p:animMotion origin="layout" path="M 3.33333E-6 1.11022E-16 L 0.28524 -0.16759 " pathEditMode="relative" rAng="0" ptsTypes="AA">
                                      <p:cBhvr>
                                        <p:cTn id="222" dur="2000" fill="hold"/>
                                        <p:tgtEl>
                                          <p:spTgt spid="54"/>
                                        </p:tgtEl>
                                        <p:attrNameLst>
                                          <p:attrName>ppt_x</p:attrName>
                                          <p:attrName>ppt_y</p:attrName>
                                        </p:attrNameLst>
                                      </p:cBhvr>
                                      <p:rCtr x="14253" y="-8380"/>
                                    </p:animMotion>
                                  </p:childTnLst>
                                </p:cTn>
                              </p:par>
                              <p:par>
                                <p:cTn id="223" presetID="42" presetClass="path" presetSubtype="0" accel="50000" decel="50000" fill="hold" grpId="1" nodeType="withEffect">
                                  <p:stCondLst>
                                    <p:cond delay="0"/>
                                  </p:stCondLst>
                                  <p:childTnLst>
                                    <p:animMotion origin="layout" path="M 3.33333E-6 -4.81481E-6 L 0.29149 0.06991 " pathEditMode="relative" rAng="0" ptsTypes="AA">
                                      <p:cBhvr>
                                        <p:cTn id="224" dur="2000" fill="hold"/>
                                        <p:tgtEl>
                                          <p:spTgt spid="59"/>
                                        </p:tgtEl>
                                        <p:attrNameLst>
                                          <p:attrName>ppt_x</p:attrName>
                                          <p:attrName>ppt_y</p:attrName>
                                        </p:attrNameLst>
                                      </p:cBhvr>
                                      <p:rCtr x="14566" y="3495"/>
                                    </p:animMotion>
                                  </p:childTnLst>
                                </p:cTn>
                              </p:par>
                              <p:par>
                                <p:cTn id="225" presetID="42" presetClass="path" presetSubtype="0" accel="50000" decel="50000" fill="hold" grpId="1" nodeType="withEffect">
                                  <p:stCondLst>
                                    <p:cond delay="0"/>
                                  </p:stCondLst>
                                  <p:childTnLst>
                                    <p:animMotion origin="layout" path="M 1.11111E-6 -3.7037E-6 L 0.30989 0.10579 " pathEditMode="relative" rAng="0" ptsTypes="AA">
                                      <p:cBhvr>
                                        <p:cTn id="226" dur="2000" fill="hold"/>
                                        <p:tgtEl>
                                          <p:spTgt spid="55"/>
                                        </p:tgtEl>
                                        <p:attrNameLst>
                                          <p:attrName>ppt_x</p:attrName>
                                          <p:attrName>ppt_y</p:attrName>
                                        </p:attrNameLst>
                                      </p:cBhvr>
                                      <p:rCtr x="15486" y="5278"/>
                                    </p:animMotion>
                                  </p:childTnLst>
                                </p:cTn>
                              </p:par>
                              <p:par>
                                <p:cTn id="227" presetID="42" presetClass="path" presetSubtype="0" accel="50000" decel="50000" fill="hold" grpId="1" nodeType="withEffect">
                                  <p:stCondLst>
                                    <p:cond delay="0"/>
                                  </p:stCondLst>
                                  <p:childTnLst>
                                    <p:animMotion origin="layout" path="M -3.05556E-6 -1.85185E-6 L 0.32275 -0.11921 " pathEditMode="relative" rAng="0" ptsTypes="AA">
                                      <p:cBhvr>
                                        <p:cTn id="228" dur="2000" fill="hold"/>
                                        <p:tgtEl>
                                          <p:spTgt spid="57"/>
                                        </p:tgtEl>
                                        <p:attrNameLst>
                                          <p:attrName>ppt_x</p:attrName>
                                          <p:attrName>ppt_y</p:attrName>
                                        </p:attrNameLst>
                                      </p:cBhvr>
                                      <p:rCtr x="16128" y="-5972"/>
                                    </p:animMotion>
                                  </p:childTnLst>
                                </p:cTn>
                              </p:par>
                              <p:par>
                                <p:cTn id="229" presetID="42" presetClass="path" presetSubtype="0" accel="50000" decel="50000" fill="hold" grpId="1" nodeType="withEffect">
                                  <p:stCondLst>
                                    <p:cond delay="0"/>
                                  </p:stCondLst>
                                  <p:childTnLst>
                                    <p:animMotion origin="layout" path="M -1.94444E-6 -1.85185E-6 L 0.30573 0.04398 " pathEditMode="relative" rAng="0" ptsTypes="AA">
                                      <p:cBhvr>
                                        <p:cTn id="230" dur="2000" fill="hold"/>
                                        <p:tgtEl>
                                          <p:spTgt spid="45"/>
                                        </p:tgtEl>
                                        <p:attrNameLst>
                                          <p:attrName>ppt_x</p:attrName>
                                          <p:attrName>ppt_y</p:attrName>
                                        </p:attrNameLst>
                                      </p:cBhvr>
                                      <p:rCtr x="15278" y="2199"/>
                                    </p:animMotion>
                                  </p:childTnLst>
                                </p:cTn>
                              </p:par>
                              <p:par>
                                <p:cTn id="231" presetID="42" presetClass="path" presetSubtype="0" accel="50000" decel="50000" fill="hold" grpId="1" nodeType="withEffect">
                                  <p:stCondLst>
                                    <p:cond delay="0"/>
                                  </p:stCondLst>
                                  <p:childTnLst>
                                    <p:animMotion origin="layout" path="M -1.94444E-6 3.7037E-6 L 0.31528 0.00601 " pathEditMode="relative" rAng="0" ptsTypes="AA">
                                      <p:cBhvr>
                                        <p:cTn id="232" dur="2000" fill="hold"/>
                                        <p:tgtEl>
                                          <p:spTgt spid="53"/>
                                        </p:tgtEl>
                                        <p:attrNameLst>
                                          <p:attrName>ppt_x</p:attrName>
                                          <p:attrName>ppt_y</p:attrName>
                                        </p:attrNameLst>
                                      </p:cBhvr>
                                      <p:rCtr x="15764" y="301"/>
                                    </p:animMotion>
                                  </p:childTnLst>
                                </p:cTn>
                              </p:par>
                              <p:par>
                                <p:cTn id="233" presetID="42" presetClass="path" presetSubtype="0" accel="50000" decel="50000" fill="hold" grpId="1" nodeType="withEffect">
                                  <p:stCondLst>
                                    <p:cond delay="0"/>
                                  </p:stCondLst>
                                  <p:childTnLst>
                                    <p:animMotion origin="layout" path="M 4.72222E-6 3.7037E-7 L 0.346 0.13958 " pathEditMode="relative" rAng="0" ptsTypes="AA">
                                      <p:cBhvr>
                                        <p:cTn id="234" dur="2000" fill="hold"/>
                                        <p:tgtEl>
                                          <p:spTgt spid="44"/>
                                        </p:tgtEl>
                                        <p:attrNameLst>
                                          <p:attrName>ppt_x</p:attrName>
                                          <p:attrName>ppt_y</p:attrName>
                                        </p:attrNameLst>
                                      </p:cBhvr>
                                      <p:rCtr x="17292" y="6968"/>
                                    </p:animMotion>
                                  </p:childTnLst>
                                </p:cTn>
                              </p:par>
                              <p:par>
                                <p:cTn id="235" presetID="42" presetClass="path" presetSubtype="0" accel="50000" decel="50000" fill="hold" grpId="1" nodeType="withEffect">
                                  <p:stCondLst>
                                    <p:cond delay="0"/>
                                  </p:stCondLst>
                                  <p:childTnLst>
                                    <p:animMotion origin="layout" path="M 1.66667E-6 2.59259E-6 L 0.41319 0.07153 " pathEditMode="relative" rAng="0" ptsTypes="AA">
                                      <p:cBhvr>
                                        <p:cTn id="236" dur="2000" fill="hold"/>
                                        <p:tgtEl>
                                          <p:spTgt spid="51"/>
                                        </p:tgtEl>
                                        <p:attrNameLst>
                                          <p:attrName>ppt_x</p:attrName>
                                          <p:attrName>ppt_y</p:attrName>
                                        </p:attrNameLst>
                                      </p:cBhvr>
                                      <p:rCtr x="20660" y="3565"/>
                                    </p:animMotion>
                                  </p:childTnLst>
                                </p:cTn>
                              </p:par>
                              <p:par>
                                <p:cTn id="237" presetID="42" presetClass="path" presetSubtype="0" accel="50000" decel="50000" fill="hold" grpId="1" nodeType="withEffect">
                                  <p:stCondLst>
                                    <p:cond delay="0"/>
                                  </p:stCondLst>
                                  <p:childTnLst>
                                    <p:animMotion origin="layout" path="M 1.66667E-6 -1.48148E-6 L 0.35937 0.13912 " pathEditMode="relative" rAng="0" ptsTypes="AA">
                                      <p:cBhvr>
                                        <p:cTn id="238" dur="2000" fill="hold"/>
                                        <p:tgtEl>
                                          <p:spTgt spid="56"/>
                                        </p:tgtEl>
                                        <p:attrNameLst>
                                          <p:attrName>ppt_x</p:attrName>
                                          <p:attrName>ppt_y</p:attrName>
                                        </p:attrNameLst>
                                      </p:cBhvr>
                                      <p:rCtr x="17969" y="6944"/>
                                    </p:animMotion>
                                  </p:childTnLst>
                                </p:cTn>
                              </p:par>
                              <p:par>
                                <p:cTn id="239" presetID="42" presetClass="path" presetSubtype="0" accel="50000" decel="50000" fill="hold" grpId="1" nodeType="withEffect">
                                  <p:stCondLst>
                                    <p:cond delay="0"/>
                                  </p:stCondLst>
                                  <p:childTnLst>
                                    <p:animMotion origin="layout" path="M -1.94444E-6 1.11111E-6 L 0.3309 0.17361 " pathEditMode="relative" rAng="0" ptsTypes="AA">
                                      <p:cBhvr>
                                        <p:cTn id="240" dur="2000" fill="hold"/>
                                        <p:tgtEl>
                                          <p:spTgt spid="58"/>
                                        </p:tgtEl>
                                        <p:attrNameLst>
                                          <p:attrName>ppt_x</p:attrName>
                                          <p:attrName>ppt_y</p:attrName>
                                        </p:attrNameLst>
                                      </p:cBhvr>
                                      <p:rCtr x="16545" y="8681"/>
                                    </p:animMotion>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grpId="2" nodeType="clickEffect">
                                  <p:stCondLst>
                                    <p:cond delay="0"/>
                                  </p:stCondLst>
                                  <p:childTnLst>
                                    <p:animEffect transition="out" filter="fade">
                                      <p:cBhvr>
                                        <p:cTn id="244" dur="500"/>
                                        <p:tgtEl>
                                          <p:spTgt spid="8"/>
                                        </p:tgtEl>
                                      </p:cBhvr>
                                    </p:animEffect>
                                    <p:set>
                                      <p:cBhvr>
                                        <p:cTn id="245" dur="1" fill="hold">
                                          <p:stCondLst>
                                            <p:cond delay="499"/>
                                          </p:stCondLst>
                                        </p:cTn>
                                        <p:tgtEl>
                                          <p:spTgt spid="8"/>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500"/>
                                        <p:tgtEl>
                                          <p:spTgt spid="16"/>
                                        </p:tgtEl>
                                      </p:cBhvr>
                                    </p:animEffect>
                                    <p:set>
                                      <p:cBhvr>
                                        <p:cTn id="248" dur="1" fill="hold">
                                          <p:stCondLst>
                                            <p:cond delay="499"/>
                                          </p:stCondLst>
                                        </p:cTn>
                                        <p:tgtEl>
                                          <p:spTgt spid="16"/>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500"/>
                                        <p:tgtEl>
                                          <p:spTgt spid="18"/>
                                        </p:tgtEl>
                                      </p:cBhvr>
                                    </p:animEffect>
                                    <p:set>
                                      <p:cBhvr>
                                        <p:cTn id="251" dur="1" fill="hold">
                                          <p:stCondLst>
                                            <p:cond delay="499"/>
                                          </p:stCondLst>
                                        </p:cTn>
                                        <p:tgtEl>
                                          <p:spTgt spid="18"/>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500"/>
                                        <p:tgtEl>
                                          <p:spTgt spid="19"/>
                                        </p:tgtEl>
                                      </p:cBhvr>
                                    </p:animEffect>
                                    <p:set>
                                      <p:cBhvr>
                                        <p:cTn id="254" dur="1" fill="hold">
                                          <p:stCondLst>
                                            <p:cond delay="499"/>
                                          </p:stCondLst>
                                        </p:cTn>
                                        <p:tgtEl>
                                          <p:spTgt spid="19"/>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500"/>
                                        <p:tgtEl>
                                          <p:spTgt spid="20"/>
                                        </p:tgtEl>
                                      </p:cBhvr>
                                    </p:animEffect>
                                    <p:set>
                                      <p:cBhvr>
                                        <p:cTn id="257" dur="1" fill="hold">
                                          <p:stCondLst>
                                            <p:cond delay="499"/>
                                          </p:stCondLst>
                                        </p:cTn>
                                        <p:tgtEl>
                                          <p:spTgt spid="20"/>
                                        </p:tgtEl>
                                        <p:attrNameLst>
                                          <p:attrName>style.visibility</p:attrName>
                                        </p:attrNameLst>
                                      </p:cBhvr>
                                      <p:to>
                                        <p:strVal val="hidden"/>
                                      </p:to>
                                    </p:set>
                                  </p:childTnLst>
                                </p:cTn>
                              </p:par>
                              <p:par>
                                <p:cTn id="258" presetID="10" presetClass="exit" presetSubtype="0" fill="hold" grpId="2"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grpId="2" nodeType="withEffect">
                                  <p:stCondLst>
                                    <p:cond delay="0"/>
                                  </p:stCondLst>
                                  <p:childTnLst>
                                    <p:animEffect transition="out" filter="fade">
                                      <p:cBhvr>
                                        <p:cTn id="262" dur="500"/>
                                        <p:tgtEl>
                                          <p:spTgt spid="22"/>
                                        </p:tgtEl>
                                      </p:cBhvr>
                                    </p:animEffect>
                                    <p:set>
                                      <p:cBhvr>
                                        <p:cTn id="263" dur="1" fill="hold">
                                          <p:stCondLst>
                                            <p:cond delay="499"/>
                                          </p:stCondLst>
                                        </p:cTn>
                                        <p:tgtEl>
                                          <p:spTgt spid="22"/>
                                        </p:tgtEl>
                                        <p:attrNameLst>
                                          <p:attrName>style.visibility</p:attrName>
                                        </p:attrNameLst>
                                      </p:cBhvr>
                                      <p:to>
                                        <p:strVal val="hidden"/>
                                      </p:to>
                                    </p:set>
                                  </p:childTnLst>
                                </p:cTn>
                              </p:par>
                              <p:par>
                                <p:cTn id="264" presetID="10" presetClass="exit" presetSubtype="0" fill="hold" grpId="2" nodeType="withEffect">
                                  <p:stCondLst>
                                    <p:cond delay="0"/>
                                  </p:stCondLst>
                                  <p:childTnLst>
                                    <p:animEffect transition="out" filter="fade">
                                      <p:cBhvr>
                                        <p:cTn id="265" dur="500"/>
                                        <p:tgtEl>
                                          <p:spTgt spid="23"/>
                                        </p:tgtEl>
                                      </p:cBhvr>
                                    </p:animEffect>
                                    <p:set>
                                      <p:cBhvr>
                                        <p:cTn id="266" dur="1" fill="hold">
                                          <p:stCondLst>
                                            <p:cond delay="499"/>
                                          </p:stCondLst>
                                        </p:cTn>
                                        <p:tgtEl>
                                          <p:spTgt spid="23"/>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500"/>
                                        <p:tgtEl>
                                          <p:spTgt spid="24"/>
                                        </p:tgtEl>
                                      </p:cBhvr>
                                    </p:animEffect>
                                    <p:set>
                                      <p:cBhvr>
                                        <p:cTn id="269" dur="1" fill="hold">
                                          <p:stCondLst>
                                            <p:cond delay="499"/>
                                          </p:stCondLst>
                                        </p:cTn>
                                        <p:tgtEl>
                                          <p:spTgt spid="24"/>
                                        </p:tgtEl>
                                        <p:attrNameLst>
                                          <p:attrName>style.visibility</p:attrName>
                                        </p:attrNameLst>
                                      </p:cBhvr>
                                      <p:to>
                                        <p:strVal val="hidden"/>
                                      </p:to>
                                    </p:set>
                                  </p:childTnLst>
                                </p:cTn>
                              </p:par>
                              <p:par>
                                <p:cTn id="270" presetID="10" presetClass="exit" presetSubtype="0" fill="hold" grpId="2" nodeType="withEffect">
                                  <p:stCondLst>
                                    <p:cond delay="0"/>
                                  </p:stCondLst>
                                  <p:childTnLst>
                                    <p:animEffect transition="out" filter="fade">
                                      <p:cBhvr>
                                        <p:cTn id="271" dur="500"/>
                                        <p:tgtEl>
                                          <p:spTgt spid="25"/>
                                        </p:tgtEl>
                                      </p:cBhvr>
                                    </p:animEffect>
                                    <p:set>
                                      <p:cBhvr>
                                        <p:cTn id="272" dur="1" fill="hold">
                                          <p:stCondLst>
                                            <p:cond delay="499"/>
                                          </p:stCondLst>
                                        </p:cTn>
                                        <p:tgtEl>
                                          <p:spTgt spid="25"/>
                                        </p:tgtEl>
                                        <p:attrNameLst>
                                          <p:attrName>style.visibility</p:attrName>
                                        </p:attrNameLst>
                                      </p:cBhvr>
                                      <p:to>
                                        <p:strVal val="hidden"/>
                                      </p:to>
                                    </p:set>
                                  </p:childTnLst>
                                </p:cTn>
                              </p:par>
                              <p:par>
                                <p:cTn id="273" presetID="10" presetClass="exit" presetSubtype="0" fill="hold" grpId="2" nodeType="withEffect">
                                  <p:stCondLst>
                                    <p:cond delay="0"/>
                                  </p:stCondLst>
                                  <p:childTnLst>
                                    <p:animEffect transition="out" filter="fade">
                                      <p:cBhvr>
                                        <p:cTn id="274" dur="500"/>
                                        <p:tgtEl>
                                          <p:spTgt spid="17"/>
                                        </p:tgtEl>
                                      </p:cBhvr>
                                    </p:animEffect>
                                    <p:set>
                                      <p:cBhvr>
                                        <p:cTn id="275" dur="1" fill="hold">
                                          <p:stCondLst>
                                            <p:cond delay="499"/>
                                          </p:stCondLst>
                                        </p:cTn>
                                        <p:tgtEl>
                                          <p:spTgt spid="17"/>
                                        </p:tgtEl>
                                        <p:attrNameLst>
                                          <p:attrName>style.visibility</p:attrName>
                                        </p:attrNameLst>
                                      </p:cBhvr>
                                      <p:to>
                                        <p:strVal val="hidden"/>
                                      </p:to>
                                    </p:set>
                                  </p:childTnLst>
                                </p:cTn>
                              </p:par>
                              <p:par>
                                <p:cTn id="276" presetID="10" presetClass="exit" presetSubtype="0" fill="hold" grpId="2" nodeType="withEffect">
                                  <p:stCondLst>
                                    <p:cond delay="0"/>
                                  </p:stCondLst>
                                  <p:childTnLst>
                                    <p:animEffect transition="out" filter="fade">
                                      <p:cBhvr>
                                        <p:cTn id="277" dur="500"/>
                                        <p:tgtEl>
                                          <p:spTgt spid="26"/>
                                        </p:tgtEl>
                                      </p:cBhvr>
                                    </p:animEffect>
                                    <p:set>
                                      <p:cBhvr>
                                        <p:cTn id="278" dur="1" fill="hold">
                                          <p:stCondLst>
                                            <p:cond delay="499"/>
                                          </p:stCondLst>
                                        </p:cTn>
                                        <p:tgtEl>
                                          <p:spTgt spid="26"/>
                                        </p:tgtEl>
                                        <p:attrNameLst>
                                          <p:attrName>style.visibility</p:attrName>
                                        </p:attrNameLst>
                                      </p:cBhvr>
                                      <p:to>
                                        <p:strVal val="hidden"/>
                                      </p:to>
                                    </p:set>
                                  </p:childTnLst>
                                </p:cTn>
                              </p:par>
                              <p:par>
                                <p:cTn id="279" presetID="10" presetClass="exit" presetSubtype="0" fill="hold" grpId="2" nodeType="withEffect">
                                  <p:stCondLst>
                                    <p:cond delay="0"/>
                                  </p:stCondLst>
                                  <p:childTnLst>
                                    <p:animEffect transition="out" filter="fade">
                                      <p:cBhvr>
                                        <p:cTn id="280" dur="500"/>
                                        <p:tgtEl>
                                          <p:spTgt spid="29"/>
                                        </p:tgtEl>
                                      </p:cBhvr>
                                    </p:animEffect>
                                    <p:set>
                                      <p:cBhvr>
                                        <p:cTn id="281" dur="1" fill="hold">
                                          <p:stCondLst>
                                            <p:cond delay="499"/>
                                          </p:stCondLst>
                                        </p:cTn>
                                        <p:tgtEl>
                                          <p:spTgt spid="29"/>
                                        </p:tgtEl>
                                        <p:attrNameLst>
                                          <p:attrName>style.visibility</p:attrName>
                                        </p:attrNameLst>
                                      </p:cBhvr>
                                      <p:to>
                                        <p:strVal val="hidden"/>
                                      </p:to>
                                    </p:set>
                                  </p:childTnLst>
                                </p:cTn>
                              </p:par>
                              <p:par>
                                <p:cTn id="282" presetID="10" presetClass="exit" presetSubtype="0" fill="hold" grpId="2" nodeType="withEffect">
                                  <p:stCondLst>
                                    <p:cond delay="0"/>
                                  </p:stCondLst>
                                  <p:childTnLst>
                                    <p:animEffect transition="out" filter="fade">
                                      <p:cBhvr>
                                        <p:cTn id="283" dur="500"/>
                                        <p:tgtEl>
                                          <p:spTgt spid="30"/>
                                        </p:tgtEl>
                                      </p:cBhvr>
                                    </p:animEffect>
                                    <p:set>
                                      <p:cBhvr>
                                        <p:cTn id="284" dur="1" fill="hold">
                                          <p:stCondLst>
                                            <p:cond delay="499"/>
                                          </p:stCondLst>
                                        </p:cTn>
                                        <p:tgtEl>
                                          <p:spTgt spid="30"/>
                                        </p:tgtEl>
                                        <p:attrNameLst>
                                          <p:attrName>style.visibility</p:attrName>
                                        </p:attrNameLst>
                                      </p:cBhvr>
                                      <p:to>
                                        <p:strVal val="hidden"/>
                                      </p:to>
                                    </p:set>
                                  </p:childTnLst>
                                </p:cTn>
                              </p:par>
                              <p:par>
                                <p:cTn id="285" presetID="10" presetClass="exit" presetSubtype="0" fill="hold" grpId="2" nodeType="withEffect">
                                  <p:stCondLst>
                                    <p:cond delay="0"/>
                                  </p:stCondLst>
                                  <p:childTnLst>
                                    <p:animEffect transition="out" filter="fade">
                                      <p:cBhvr>
                                        <p:cTn id="286" dur="500"/>
                                        <p:tgtEl>
                                          <p:spTgt spid="33"/>
                                        </p:tgtEl>
                                      </p:cBhvr>
                                    </p:animEffect>
                                    <p:set>
                                      <p:cBhvr>
                                        <p:cTn id="287" dur="1" fill="hold">
                                          <p:stCondLst>
                                            <p:cond delay="499"/>
                                          </p:stCondLst>
                                        </p:cTn>
                                        <p:tgtEl>
                                          <p:spTgt spid="33"/>
                                        </p:tgtEl>
                                        <p:attrNameLst>
                                          <p:attrName>style.visibility</p:attrName>
                                        </p:attrNameLst>
                                      </p:cBhvr>
                                      <p:to>
                                        <p:strVal val="hidden"/>
                                      </p:to>
                                    </p:set>
                                  </p:childTnLst>
                                </p:cTn>
                              </p:par>
                              <p:par>
                                <p:cTn id="288" presetID="10" presetClass="exit" presetSubtype="0" fill="hold" grpId="2" nodeType="withEffect">
                                  <p:stCondLst>
                                    <p:cond delay="0"/>
                                  </p:stCondLst>
                                  <p:childTnLst>
                                    <p:animEffect transition="out" filter="fade">
                                      <p:cBhvr>
                                        <p:cTn id="289" dur="500"/>
                                        <p:tgtEl>
                                          <p:spTgt spid="34"/>
                                        </p:tgtEl>
                                      </p:cBhvr>
                                    </p:animEffect>
                                    <p:set>
                                      <p:cBhvr>
                                        <p:cTn id="290" dur="1" fill="hold">
                                          <p:stCondLst>
                                            <p:cond delay="499"/>
                                          </p:stCondLst>
                                        </p:cTn>
                                        <p:tgtEl>
                                          <p:spTgt spid="34"/>
                                        </p:tgtEl>
                                        <p:attrNameLst>
                                          <p:attrName>style.visibility</p:attrName>
                                        </p:attrNameLst>
                                      </p:cBhvr>
                                      <p:to>
                                        <p:strVal val="hidden"/>
                                      </p:to>
                                    </p:set>
                                  </p:childTnLst>
                                </p:cTn>
                              </p:par>
                              <p:par>
                                <p:cTn id="291" presetID="10" presetClass="exit" presetSubtype="0" fill="hold" grpId="2" nodeType="withEffect">
                                  <p:stCondLst>
                                    <p:cond delay="0"/>
                                  </p:stCondLst>
                                  <p:childTnLst>
                                    <p:animEffect transition="out" filter="fade">
                                      <p:cBhvr>
                                        <p:cTn id="292" dur="500"/>
                                        <p:tgtEl>
                                          <p:spTgt spid="35"/>
                                        </p:tgtEl>
                                      </p:cBhvr>
                                    </p:animEffect>
                                    <p:set>
                                      <p:cBhvr>
                                        <p:cTn id="293" dur="1" fill="hold">
                                          <p:stCondLst>
                                            <p:cond delay="499"/>
                                          </p:stCondLst>
                                        </p:cTn>
                                        <p:tgtEl>
                                          <p:spTgt spid="35"/>
                                        </p:tgtEl>
                                        <p:attrNameLst>
                                          <p:attrName>style.visibility</p:attrName>
                                        </p:attrNameLst>
                                      </p:cBhvr>
                                      <p:to>
                                        <p:strVal val="hidden"/>
                                      </p:to>
                                    </p:set>
                                  </p:childTnLst>
                                </p:cTn>
                              </p:par>
                              <p:par>
                                <p:cTn id="294" presetID="10" presetClass="exit" presetSubtype="0" fill="hold" grpId="2" nodeType="withEffect">
                                  <p:stCondLst>
                                    <p:cond delay="0"/>
                                  </p:stCondLst>
                                  <p:childTnLst>
                                    <p:animEffect transition="out" filter="fade">
                                      <p:cBhvr>
                                        <p:cTn id="295" dur="500"/>
                                        <p:tgtEl>
                                          <p:spTgt spid="36"/>
                                        </p:tgtEl>
                                      </p:cBhvr>
                                    </p:animEffect>
                                    <p:set>
                                      <p:cBhvr>
                                        <p:cTn id="296" dur="1" fill="hold">
                                          <p:stCondLst>
                                            <p:cond delay="499"/>
                                          </p:stCondLst>
                                        </p:cTn>
                                        <p:tgtEl>
                                          <p:spTgt spid="36"/>
                                        </p:tgtEl>
                                        <p:attrNameLst>
                                          <p:attrName>style.visibility</p:attrName>
                                        </p:attrNameLst>
                                      </p:cBhvr>
                                      <p:to>
                                        <p:strVal val="hidden"/>
                                      </p:to>
                                    </p:set>
                                  </p:childTnLst>
                                </p:cTn>
                              </p:par>
                              <p:par>
                                <p:cTn id="297" presetID="10" presetClass="exit" presetSubtype="0" fill="hold" grpId="2" nodeType="withEffect">
                                  <p:stCondLst>
                                    <p:cond delay="0"/>
                                  </p:stCondLst>
                                  <p:childTnLst>
                                    <p:animEffect transition="out" filter="fade">
                                      <p:cBhvr>
                                        <p:cTn id="298" dur="500"/>
                                        <p:tgtEl>
                                          <p:spTgt spid="37"/>
                                        </p:tgtEl>
                                      </p:cBhvr>
                                    </p:animEffect>
                                    <p:set>
                                      <p:cBhvr>
                                        <p:cTn id="299" dur="1" fill="hold">
                                          <p:stCondLst>
                                            <p:cond delay="499"/>
                                          </p:stCondLst>
                                        </p:cTn>
                                        <p:tgtEl>
                                          <p:spTgt spid="37"/>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38"/>
                                        </p:tgtEl>
                                      </p:cBhvr>
                                    </p:animEffect>
                                    <p:set>
                                      <p:cBhvr>
                                        <p:cTn id="302" dur="1" fill="hold">
                                          <p:stCondLst>
                                            <p:cond delay="499"/>
                                          </p:stCondLst>
                                        </p:cTn>
                                        <p:tgtEl>
                                          <p:spTgt spid="38"/>
                                        </p:tgtEl>
                                        <p:attrNameLst>
                                          <p:attrName>style.visibility</p:attrName>
                                        </p:attrNameLst>
                                      </p:cBhvr>
                                      <p:to>
                                        <p:strVal val="hidden"/>
                                      </p:to>
                                    </p:set>
                                  </p:childTnLst>
                                </p:cTn>
                              </p:par>
                              <p:par>
                                <p:cTn id="303" presetID="10" presetClass="exit" presetSubtype="0" fill="hold" grpId="2" nodeType="withEffect">
                                  <p:stCondLst>
                                    <p:cond delay="0"/>
                                  </p:stCondLst>
                                  <p:childTnLst>
                                    <p:animEffect transition="out" filter="fade">
                                      <p:cBhvr>
                                        <p:cTn id="304" dur="500"/>
                                        <p:tgtEl>
                                          <p:spTgt spid="39"/>
                                        </p:tgtEl>
                                      </p:cBhvr>
                                    </p:animEffect>
                                    <p:set>
                                      <p:cBhvr>
                                        <p:cTn id="305" dur="1" fill="hold">
                                          <p:stCondLst>
                                            <p:cond delay="499"/>
                                          </p:stCondLst>
                                        </p:cTn>
                                        <p:tgtEl>
                                          <p:spTgt spid="39"/>
                                        </p:tgtEl>
                                        <p:attrNameLst>
                                          <p:attrName>style.visibility</p:attrName>
                                        </p:attrNameLst>
                                      </p:cBhvr>
                                      <p:to>
                                        <p:strVal val="hidden"/>
                                      </p:to>
                                    </p:set>
                                  </p:childTnLst>
                                </p:cTn>
                              </p:par>
                              <p:par>
                                <p:cTn id="306" presetID="10" presetClass="exit" presetSubtype="0" fill="hold" grpId="2" nodeType="withEffect">
                                  <p:stCondLst>
                                    <p:cond delay="0"/>
                                  </p:stCondLst>
                                  <p:childTnLst>
                                    <p:animEffect transition="out" filter="fade">
                                      <p:cBhvr>
                                        <p:cTn id="307" dur="500"/>
                                        <p:tgtEl>
                                          <p:spTgt spid="40"/>
                                        </p:tgtEl>
                                      </p:cBhvr>
                                    </p:animEffect>
                                    <p:set>
                                      <p:cBhvr>
                                        <p:cTn id="308" dur="1" fill="hold">
                                          <p:stCondLst>
                                            <p:cond delay="499"/>
                                          </p:stCondLst>
                                        </p:cTn>
                                        <p:tgtEl>
                                          <p:spTgt spid="40"/>
                                        </p:tgtEl>
                                        <p:attrNameLst>
                                          <p:attrName>style.visibility</p:attrName>
                                        </p:attrNameLst>
                                      </p:cBhvr>
                                      <p:to>
                                        <p:strVal val="hidden"/>
                                      </p:to>
                                    </p:set>
                                  </p:childTnLst>
                                </p:cTn>
                              </p:par>
                              <p:par>
                                <p:cTn id="309" presetID="10" presetClass="exit" presetSubtype="0" fill="hold" grpId="2" nodeType="withEffect">
                                  <p:stCondLst>
                                    <p:cond delay="0"/>
                                  </p:stCondLst>
                                  <p:childTnLst>
                                    <p:animEffect transition="out" filter="fade">
                                      <p:cBhvr>
                                        <p:cTn id="310" dur="500"/>
                                        <p:tgtEl>
                                          <p:spTgt spid="31"/>
                                        </p:tgtEl>
                                      </p:cBhvr>
                                    </p:animEffect>
                                    <p:set>
                                      <p:cBhvr>
                                        <p:cTn id="311" dur="1" fill="hold">
                                          <p:stCondLst>
                                            <p:cond delay="499"/>
                                          </p:stCondLst>
                                        </p:cTn>
                                        <p:tgtEl>
                                          <p:spTgt spid="31"/>
                                        </p:tgtEl>
                                        <p:attrNameLst>
                                          <p:attrName>style.visibility</p:attrName>
                                        </p:attrNameLst>
                                      </p:cBhvr>
                                      <p:to>
                                        <p:strVal val="hidden"/>
                                      </p:to>
                                    </p:set>
                                  </p:childTnLst>
                                </p:cTn>
                              </p:par>
                              <p:par>
                                <p:cTn id="312" presetID="10" presetClass="exit" presetSubtype="0" fill="hold" grpId="2" nodeType="withEffect">
                                  <p:stCondLst>
                                    <p:cond delay="0"/>
                                  </p:stCondLst>
                                  <p:childTnLst>
                                    <p:animEffect transition="out" filter="fade">
                                      <p:cBhvr>
                                        <p:cTn id="313" dur="500"/>
                                        <p:tgtEl>
                                          <p:spTgt spid="41"/>
                                        </p:tgtEl>
                                      </p:cBhvr>
                                    </p:animEffect>
                                    <p:set>
                                      <p:cBhvr>
                                        <p:cTn id="314" dur="1" fill="hold">
                                          <p:stCondLst>
                                            <p:cond delay="499"/>
                                          </p:stCondLst>
                                        </p:cTn>
                                        <p:tgtEl>
                                          <p:spTgt spid="41"/>
                                        </p:tgtEl>
                                        <p:attrNameLst>
                                          <p:attrName>style.visibility</p:attrName>
                                        </p:attrNameLst>
                                      </p:cBhvr>
                                      <p:to>
                                        <p:strVal val="hidden"/>
                                      </p:to>
                                    </p:set>
                                  </p:childTnLst>
                                </p:cTn>
                              </p:par>
                              <p:par>
                                <p:cTn id="315" presetID="10" presetClass="exit" presetSubtype="0" fill="hold" grpId="2" nodeType="withEffect">
                                  <p:stCondLst>
                                    <p:cond delay="0"/>
                                  </p:stCondLst>
                                  <p:childTnLst>
                                    <p:animEffect transition="out" filter="fade">
                                      <p:cBhvr>
                                        <p:cTn id="316" dur="500"/>
                                        <p:tgtEl>
                                          <p:spTgt spid="44"/>
                                        </p:tgtEl>
                                      </p:cBhvr>
                                    </p:animEffect>
                                    <p:set>
                                      <p:cBhvr>
                                        <p:cTn id="317" dur="1" fill="hold">
                                          <p:stCondLst>
                                            <p:cond delay="499"/>
                                          </p:stCondLst>
                                        </p:cTn>
                                        <p:tgtEl>
                                          <p:spTgt spid="44"/>
                                        </p:tgtEl>
                                        <p:attrNameLst>
                                          <p:attrName>style.visibility</p:attrName>
                                        </p:attrNameLst>
                                      </p:cBhvr>
                                      <p:to>
                                        <p:strVal val="hidden"/>
                                      </p:to>
                                    </p:set>
                                  </p:childTnLst>
                                </p:cTn>
                              </p:par>
                              <p:par>
                                <p:cTn id="318" presetID="10" presetClass="exit" presetSubtype="0" fill="hold" grpId="2" nodeType="withEffect">
                                  <p:stCondLst>
                                    <p:cond delay="0"/>
                                  </p:stCondLst>
                                  <p:childTnLst>
                                    <p:animEffect transition="out" filter="fade">
                                      <p:cBhvr>
                                        <p:cTn id="319" dur="500"/>
                                        <p:tgtEl>
                                          <p:spTgt spid="45"/>
                                        </p:tgtEl>
                                      </p:cBhvr>
                                    </p:animEffect>
                                    <p:set>
                                      <p:cBhvr>
                                        <p:cTn id="320" dur="1" fill="hold">
                                          <p:stCondLst>
                                            <p:cond delay="499"/>
                                          </p:stCondLst>
                                        </p:cTn>
                                        <p:tgtEl>
                                          <p:spTgt spid="45"/>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51"/>
                                        </p:tgtEl>
                                      </p:cBhvr>
                                    </p:animEffect>
                                    <p:set>
                                      <p:cBhvr>
                                        <p:cTn id="323" dur="1" fill="hold">
                                          <p:stCondLst>
                                            <p:cond delay="499"/>
                                          </p:stCondLst>
                                        </p:cTn>
                                        <p:tgtEl>
                                          <p:spTgt spid="51"/>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2"/>
                                        </p:tgtEl>
                                      </p:cBhvr>
                                    </p:animEffect>
                                    <p:set>
                                      <p:cBhvr>
                                        <p:cTn id="326" dur="1" fill="hold">
                                          <p:stCondLst>
                                            <p:cond delay="499"/>
                                          </p:stCondLst>
                                        </p:cTn>
                                        <p:tgtEl>
                                          <p:spTgt spid="52"/>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53"/>
                                        </p:tgtEl>
                                      </p:cBhvr>
                                    </p:animEffect>
                                    <p:set>
                                      <p:cBhvr>
                                        <p:cTn id="329" dur="1" fill="hold">
                                          <p:stCondLst>
                                            <p:cond delay="499"/>
                                          </p:stCondLst>
                                        </p:cTn>
                                        <p:tgtEl>
                                          <p:spTgt spid="53"/>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54"/>
                                        </p:tgtEl>
                                      </p:cBhvr>
                                    </p:animEffect>
                                    <p:set>
                                      <p:cBhvr>
                                        <p:cTn id="332" dur="1" fill="hold">
                                          <p:stCondLst>
                                            <p:cond delay="499"/>
                                          </p:stCondLst>
                                        </p:cTn>
                                        <p:tgtEl>
                                          <p:spTgt spid="54"/>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grpId="2" nodeType="withEffect">
                                  <p:stCondLst>
                                    <p:cond delay="0"/>
                                  </p:stCondLst>
                                  <p:childTnLst>
                                    <p:animEffect transition="out" filter="fade">
                                      <p:cBhvr>
                                        <p:cTn id="337" dur="500"/>
                                        <p:tgtEl>
                                          <p:spTgt spid="56"/>
                                        </p:tgtEl>
                                      </p:cBhvr>
                                    </p:animEffect>
                                    <p:set>
                                      <p:cBhvr>
                                        <p:cTn id="338" dur="1" fill="hold">
                                          <p:stCondLst>
                                            <p:cond delay="499"/>
                                          </p:stCondLst>
                                        </p:cTn>
                                        <p:tgtEl>
                                          <p:spTgt spid="56"/>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7"/>
                                        </p:tgtEl>
                                      </p:cBhvr>
                                    </p:animEffect>
                                    <p:set>
                                      <p:cBhvr>
                                        <p:cTn id="341" dur="1" fill="hold">
                                          <p:stCondLst>
                                            <p:cond delay="499"/>
                                          </p:stCondLst>
                                        </p:cTn>
                                        <p:tgtEl>
                                          <p:spTgt spid="57"/>
                                        </p:tgtEl>
                                        <p:attrNameLst>
                                          <p:attrName>style.visibility</p:attrName>
                                        </p:attrNameLst>
                                      </p:cBhvr>
                                      <p:to>
                                        <p:strVal val="hidden"/>
                                      </p:to>
                                    </p:set>
                                  </p:childTnLst>
                                </p:cTn>
                              </p:par>
                              <p:par>
                                <p:cTn id="342" presetID="10" presetClass="exit" presetSubtype="0" fill="hold" grpId="2" nodeType="withEffect">
                                  <p:stCondLst>
                                    <p:cond delay="0"/>
                                  </p:stCondLst>
                                  <p:childTnLst>
                                    <p:animEffect transition="out" filter="fade">
                                      <p:cBhvr>
                                        <p:cTn id="343" dur="500"/>
                                        <p:tgtEl>
                                          <p:spTgt spid="58"/>
                                        </p:tgtEl>
                                      </p:cBhvr>
                                    </p:animEffect>
                                    <p:set>
                                      <p:cBhvr>
                                        <p:cTn id="344" dur="1" fill="hold">
                                          <p:stCondLst>
                                            <p:cond delay="499"/>
                                          </p:stCondLst>
                                        </p:cTn>
                                        <p:tgtEl>
                                          <p:spTgt spid="58"/>
                                        </p:tgtEl>
                                        <p:attrNameLst>
                                          <p:attrName>style.visibility</p:attrName>
                                        </p:attrNameLst>
                                      </p:cBhvr>
                                      <p:to>
                                        <p:strVal val="hidden"/>
                                      </p:to>
                                    </p:set>
                                  </p:childTnLst>
                                </p:cTn>
                              </p:par>
                              <p:par>
                                <p:cTn id="345" presetID="10" presetClass="exit" presetSubtype="0" fill="hold" grpId="2" nodeType="withEffect">
                                  <p:stCondLst>
                                    <p:cond delay="0"/>
                                  </p:stCondLst>
                                  <p:childTnLst>
                                    <p:animEffect transition="out" filter="fade">
                                      <p:cBhvr>
                                        <p:cTn id="346" dur="500"/>
                                        <p:tgtEl>
                                          <p:spTgt spid="46"/>
                                        </p:tgtEl>
                                      </p:cBhvr>
                                    </p:animEffect>
                                    <p:set>
                                      <p:cBhvr>
                                        <p:cTn id="347" dur="1" fill="hold">
                                          <p:stCondLst>
                                            <p:cond delay="499"/>
                                          </p:stCondLst>
                                        </p:cTn>
                                        <p:tgtEl>
                                          <p:spTgt spid="46"/>
                                        </p:tgtEl>
                                        <p:attrNameLst>
                                          <p:attrName>style.visibility</p:attrName>
                                        </p:attrNameLst>
                                      </p:cBhvr>
                                      <p:to>
                                        <p:strVal val="hidden"/>
                                      </p:to>
                                    </p:set>
                                  </p:childTnLst>
                                </p:cTn>
                              </p:par>
                              <p:par>
                                <p:cTn id="348" presetID="10" presetClass="exit" presetSubtype="0" fill="hold" grpId="2" nodeType="withEffect">
                                  <p:stCondLst>
                                    <p:cond delay="0"/>
                                  </p:stCondLst>
                                  <p:childTnLst>
                                    <p:animEffect transition="out" filter="fade">
                                      <p:cBhvr>
                                        <p:cTn id="349" dur="500"/>
                                        <p:tgtEl>
                                          <p:spTgt spid="59"/>
                                        </p:tgtEl>
                                      </p:cBhvr>
                                    </p:animEffect>
                                    <p:set>
                                      <p:cBhvr>
                                        <p:cTn id="350" dur="1" fill="hold">
                                          <p:stCondLst>
                                            <p:cond delay="499"/>
                                          </p:stCondLst>
                                        </p:cTn>
                                        <p:tgtEl>
                                          <p:spTgt spid="59"/>
                                        </p:tgtEl>
                                        <p:attrNameLst>
                                          <p:attrName>style.visibility</p:attrName>
                                        </p:attrNameLst>
                                      </p:cBhvr>
                                      <p:to>
                                        <p:strVal val="hidden"/>
                                      </p:to>
                                    </p:set>
                                  </p:childTnLst>
                                </p:cTn>
                              </p:par>
                              <p:par>
                                <p:cTn id="351" presetID="10" presetClass="exit" presetSubtype="0" fill="hold" grpId="2" nodeType="withEffect">
                                  <p:stCondLst>
                                    <p:cond delay="0"/>
                                  </p:stCondLst>
                                  <p:childTnLst>
                                    <p:animEffect transition="out" filter="fade">
                                      <p:cBhvr>
                                        <p:cTn id="352" dur="500"/>
                                        <p:tgtEl>
                                          <p:spTgt spid="62"/>
                                        </p:tgtEl>
                                      </p:cBhvr>
                                    </p:animEffect>
                                    <p:set>
                                      <p:cBhvr>
                                        <p:cTn id="353" dur="1" fill="hold">
                                          <p:stCondLst>
                                            <p:cond delay="499"/>
                                          </p:stCondLst>
                                        </p:cTn>
                                        <p:tgtEl>
                                          <p:spTgt spid="62"/>
                                        </p:tgtEl>
                                        <p:attrNameLst>
                                          <p:attrName>style.visibility</p:attrName>
                                        </p:attrNameLst>
                                      </p:cBhvr>
                                      <p:to>
                                        <p:strVal val="hidden"/>
                                      </p:to>
                                    </p:set>
                                  </p:childTnLst>
                                </p:cTn>
                              </p:par>
                              <p:par>
                                <p:cTn id="354" presetID="10" presetClass="exit" presetSubtype="0" fill="hold" grpId="2" nodeType="withEffect">
                                  <p:stCondLst>
                                    <p:cond delay="0"/>
                                  </p:stCondLst>
                                  <p:childTnLst>
                                    <p:animEffect transition="out" filter="fade">
                                      <p:cBhvr>
                                        <p:cTn id="355" dur="500"/>
                                        <p:tgtEl>
                                          <p:spTgt spid="63"/>
                                        </p:tgtEl>
                                      </p:cBhvr>
                                    </p:animEffect>
                                    <p:set>
                                      <p:cBhvr>
                                        <p:cTn id="356" dur="1" fill="hold">
                                          <p:stCondLst>
                                            <p:cond delay="499"/>
                                          </p:stCondLst>
                                        </p:cTn>
                                        <p:tgtEl>
                                          <p:spTgt spid="63"/>
                                        </p:tgtEl>
                                        <p:attrNameLst>
                                          <p:attrName>style.visibility</p:attrName>
                                        </p:attrNameLst>
                                      </p:cBhvr>
                                      <p:to>
                                        <p:strVal val="hidden"/>
                                      </p:to>
                                    </p:set>
                                  </p:childTnLst>
                                </p:cTn>
                              </p:par>
                              <p:par>
                                <p:cTn id="357" presetID="10" presetClass="exit" presetSubtype="0" fill="hold" grpId="2" nodeType="withEffect">
                                  <p:stCondLst>
                                    <p:cond delay="0"/>
                                  </p:stCondLst>
                                  <p:childTnLst>
                                    <p:animEffect transition="out" filter="fade">
                                      <p:cBhvr>
                                        <p:cTn id="358" dur="500"/>
                                        <p:tgtEl>
                                          <p:spTgt spid="65"/>
                                        </p:tgtEl>
                                      </p:cBhvr>
                                    </p:animEffect>
                                    <p:set>
                                      <p:cBhvr>
                                        <p:cTn id="359" dur="1" fill="hold">
                                          <p:stCondLst>
                                            <p:cond delay="499"/>
                                          </p:stCondLst>
                                        </p:cTn>
                                        <p:tgtEl>
                                          <p:spTgt spid="65"/>
                                        </p:tgtEl>
                                        <p:attrNameLst>
                                          <p:attrName>style.visibility</p:attrName>
                                        </p:attrNameLst>
                                      </p:cBhvr>
                                      <p:to>
                                        <p:strVal val="hidden"/>
                                      </p:to>
                                    </p:set>
                                  </p:childTnLst>
                                </p:cTn>
                              </p:par>
                              <p:par>
                                <p:cTn id="360" presetID="10" presetClass="exit" presetSubtype="0" fill="hold" grpId="2" nodeType="withEffect">
                                  <p:stCondLst>
                                    <p:cond delay="0"/>
                                  </p:stCondLst>
                                  <p:childTnLst>
                                    <p:animEffect transition="out" filter="fade">
                                      <p:cBhvr>
                                        <p:cTn id="361" dur="500"/>
                                        <p:tgtEl>
                                          <p:spTgt spid="66"/>
                                        </p:tgtEl>
                                      </p:cBhvr>
                                    </p:animEffect>
                                    <p:set>
                                      <p:cBhvr>
                                        <p:cTn id="362" dur="1" fill="hold">
                                          <p:stCondLst>
                                            <p:cond delay="499"/>
                                          </p:stCondLst>
                                        </p:cTn>
                                        <p:tgtEl>
                                          <p:spTgt spid="66"/>
                                        </p:tgtEl>
                                        <p:attrNameLst>
                                          <p:attrName>style.visibility</p:attrName>
                                        </p:attrNameLst>
                                      </p:cBhvr>
                                      <p:to>
                                        <p:strVal val="hidden"/>
                                      </p:to>
                                    </p:set>
                                  </p:childTnLst>
                                </p:cTn>
                              </p:par>
                              <p:par>
                                <p:cTn id="363" presetID="10" presetClass="exit" presetSubtype="0" fill="hold" grpId="2" nodeType="withEffect">
                                  <p:stCondLst>
                                    <p:cond delay="0"/>
                                  </p:stCondLst>
                                  <p:childTnLst>
                                    <p:animEffect transition="out" filter="fade">
                                      <p:cBhvr>
                                        <p:cTn id="364" dur="500"/>
                                        <p:tgtEl>
                                          <p:spTgt spid="67"/>
                                        </p:tgtEl>
                                      </p:cBhvr>
                                    </p:animEffect>
                                    <p:set>
                                      <p:cBhvr>
                                        <p:cTn id="365" dur="1" fill="hold">
                                          <p:stCondLst>
                                            <p:cond delay="499"/>
                                          </p:stCondLst>
                                        </p:cTn>
                                        <p:tgtEl>
                                          <p:spTgt spid="67"/>
                                        </p:tgtEl>
                                        <p:attrNameLst>
                                          <p:attrName>style.visibility</p:attrName>
                                        </p:attrNameLst>
                                      </p:cBhvr>
                                      <p:to>
                                        <p:strVal val="hidden"/>
                                      </p:to>
                                    </p:set>
                                  </p:childTnLst>
                                </p:cTn>
                              </p:par>
                              <p:par>
                                <p:cTn id="366" presetID="10" presetClass="exit" presetSubtype="0" fill="hold" grpId="2" nodeType="withEffect">
                                  <p:stCondLst>
                                    <p:cond delay="0"/>
                                  </p:stCondLst>
                                  <p:childTnLst>
                                    <p:animEffect transition="out" filter="fade">
                                      <p:cBhvr>
                                        <p:cTn id="367" dur="500"/>
                                        <p:tgtEl>
                                          <p:spTgt spid="68"/>
                                        </p:tgtEl>
                                      </p:cBhvr>
                                    </p:animEffect>
                                    <p:set>
                                      <p:cBhvr>
                                        <p:cTn id="368" dur="1" fill="hold">
                                          <p:stCondLst>
                                            <p:cond delay="499"/>
                                          </p:stCondLst>
                                        </p:cTn>
                                        <p:tgtEl>
                                          <p:spTgt spid="68"/>
                                        </p:tgtEl>
                                        <p:attrNameLst>
                                          <p:attrName>style.visibility</p:attrName>
                                        </p:attrNameLst>
                                      </p:cBhvr>
                                      <p:to>
                                        <p:strVal val="hidden"/>
                                      </p:to>
                                    </p:set>
                                  </p:childTnLst>
                                </p:cTn>
                              </p:par>
                              <p:par>
                                <p:cTn id="369" presetID="10" presetClass="exit" presetSubtype="0" fill="hold" grpId="2" nodeType="withEffect">
                                  <p:stCondLst>
                                    <p:cond delay="0"/>
                                  </p:stCondLst>
                                  <p:childTnLst>
                                    <p:animEffect transition="out" filter="fade">
                                      <p:cBhvr>
                                        <p:cTn id="370" dur="500"/>
                                        <p:tgtEl>
                                          <p:spTgt spid="69"/>
                                        </p:tgtEl>
                                      </p:cBhvr>
                                    </p:animEffect>
                                    <p:set>
                                      <p:cBhvr>
                                        <p:cTn id="371" dur="1" fill="hold">
                                          <p:stCondLst>
                                            <p:cond delay="499"/>
                                          </p:stCondLst>
                                        </p:cTn>
                                        <p:tgtEl>
                                          <p:spTgt spid="69"/>
                                        </p:tgtEl>
                                        <p:attrNameLst>
                                          <p:attrName>style.visibility</p:attrName>
                                        </p:attrNameLst>
                                      </p:cBhvr>
                                      <p:to>
                                        <p:strVal val="hidden"/>
                                      </p:to>
                                    </p:set>
                                  </p:childTnLst>
                                </p:cTn>
                              </p:par>
                              <p:par>
                                <p:cTn id="372" presetID="10" presetClass="exit" presetSubtype="0" fill="hold" grpId="2" nodeType="withEffect">
                                  <p:stCondLst>
                                    <p:cond delay="0"/>
                                  </p:stCondLst>
                                  <p:childTnLst>
                                    <p:animEffect transition="out" filter="fade">
                                      <p:cBhvr>
                                        <p:cTn id="373" dur="500"/>
                                        <p:tgtEl>
                                          <p:spTgt spid="70"/>
                                        </p:tgtEl>
                                      </p:cBhvr>
                                    </p:animEffect>
                                    <p:set>
                                      <p:cBhvr>
                                        <p:cTn id="374" dur="1" fill="hold">
                                          <p:stCondLst>
                                            <p:cond delay="499"/>
                                          </p:stCondLst>
                                        </p:cTn>
                                        <p:tgtEl>
                                          <p:spTgt spid="70"/>
                                        </p:tgtEl>
                                        <p:attrNameLst>
                                          <p:attrName>style.visibility</p:attrName>
                                        </p:attrNameLst>
                                      </p:cBhvr>
                                      <p:to>
                                        <p:strVal val="hidden"/>
                                      </p:to>
                                    </p:set>
                                  </p:childTnLst>
                                </p:cTn>
                              </p:par>
                              <p:par>
                                <p:cTn id="375" presetID="10" presetClass="exit" presetSubtype="0" fill="hold" grpId="2" nodeType="withEffect">
                                  <p:stCondLst>
                                    <p:cond delay="0"/>
                                  </p:stCondLst>
                                  <p:childTnLst>
                                    <p:animEffect transition="out" filter="fade">
                                      <p:cBhvr>
                                        <p:cTn id="376" dur="500"/>
                                        <p:tgtEl>
                                          <p:spTgt spid="71"/>
                                        </p:tgtEl>
                                      </p:cBhvr>
                                    </p:animEffect>
                                    <p:set>
                                      <p:cBhvr>
                                        <p:cTn id="377" dur="1" fill="hold">
                                          <p:stCondLst>
                                            <p:cond delay="499"/>
                                          </p:stCondLst>
                                        </p:cTn>
                                        <p:tgtEl>
                                          <p:spTgt spid="71"/>
                                        </p:tgtEl>
                                        <p:attrNameLst>
                                          <p:attrName>style.visibility</p:attrName>
                                        </p:attrNameLst>
                                      </p:cBhvr>
                                      <p:to>
                                        <p:strVal val="hidden"/>
                                      </p:to>
                                    </p:set>
                                  </p:childTnLst>
                                </p:cTn>
                              </p:par>
                              <p:par>
                                <p:cTn id="378" presetID="10" presetClass="exit" presetSubtype="0" fill="hold" grpId="2" nodeType="withEffect">
                                  <p:stCondLst>
                                    <p:cond delay="0"/>
                                  </p:stCondLst>
                                  <p:childTnLst>
                                    <p:animEffect transition="out" filter="fade">
                                      <p:cBhvr>
                                        <p:cTn id="379" dur="500"/>
                                        <p:tgtEl>
                                          <p:spTgt spid="72"/>
                                        </p:tgtEl>
                                      </p:cBhvr>
                                    </p:animEffect>
                                    <p:set>
                                      <p:cBhvr>
                                        <p:cTn id="380" dur="1" fill="hold">
                                          <p:stCondLst>
                                            <p:cond delay="499"/>
                                          </p:stCondLst>
                                        </p:cTn>
                                        <p:tgtEl>
                                          <p:spTgt spid="72"/>
                                        </p:tgtEl>
                                        <p:attrNameLst>
                                          <p:attrName>style.visibility</p:attrName>
                                        </p:attrNameLst>
                                      </p:cBhvr>
                                      <p:to>
                                        <p:strVal val="hidden"/>
                                      </p:to>
                                    </p:set>
                                  </p:childTnLst>
                                </p:cTn>
                              </p:par>
                              <p:par>
                                <p:cTn id="381" presetID="10" presetClass="exit" presetSubtype="0" fill="hold" grpId="2" nodeType="withEffect">
                                  <p:stCondLst>
                                    <p:cond delay="0"/>
                                  </p:stCondLst>
                                  <p:childTnLst>
                                    <p:animEffect transition="out" filter="fade">
                                      <p:cBhvr>
                                        <p:cTn id="382" dur="500"/>
                                        <p:tgtEl>
                                          <p:spTgt spid="64"/>
                                        </p:tgtEl>
                                      </p:cBhvr>
                                    </p:animEffect>
                                    <p:set>
                                      <p:cBhvr>
                                        <p:cTn id="383" dur="1" fill="hold">
                                          <p:stCondLst>
                                            <p:cond delay="499"/>
                                          </p:stCondLst>
                                        </p:cTn>
                                        <p:tgtEl>
                                          <p:spTgt spid="64"/>
                                        </p:tgtEl>
                                        <p:attrNameLst>
                                          <p:attrName>style.visibility</p:attrName>
                                        </p:attrNameLst>
                                      </p:cBhvr>
                                      <p:to>
                                        <p:strVal val="hidden"/>
                                      </p:to>
                                    </p:set>
                                  </p:childTnLst>
                                </p:cTn>
                              </p:par>
                              <p:par>
                                <p:cTn id="384" presetID="10" presetClass="exit" presetSubtype="0" fill="hold" grpId="2" nodeType="withEffect">
                                  <p:stCondLst>
                                    <p:cond delay="0"/>
                                  </p:stCondLst>
                                  <p:childTnLst>
                                    <p:animEffect transition="out" filter="fade">
                                      <p:cBhvr>
                                        <p:cTn id="385" dur="500"/>
                                        <p:tgtEl>
                                          <p:spTgt spid="73"/>
                                        </p:tgtEl>
                                      </p:cBhvr>
                                    </p:animEffect>
                                    <p:set>
                                      <p:cBhvr>
                                        <p:cTn id="386" dur="1" fill="hold">
                                          <p:stCondLst>
                                            <p:cond delay="499"/>
                                          </p:stCondLst>
                                        </p:cTn>
                                        <p:tgtEl>
                                          <p:spTgt spid="73"/>
                                        </p:tgtEl>
                                        <p:attrNameLst>
                                          <p:attrName>style.visibility</p:attrName>
                                        </p:attrNameLst>
                                      </p:cBhvr>
                                      <p:to>
                                        <p:strVal val="hidden"/>
                                      </p:to>
                                    </p:set>
                                  </p:childTnLst>
                                </p:cTn>
                              </p:par>
                              <p:par>
                                <p:cTn id="387" presetID="10" presetClass="entr" presetSubtype="0" fill="hold" grpId="0" nodeType="withEffect">
                                  <p:stCondLst>
                                    <p:cond delay="0"/>
                                  </p:stCondLst>
                                  <p:childTnLst>
                                    <p:set>
                                      <p:cBhvr>
                                        <p:cTn id="388" dur="1" fill="hold">
                                          <p:stCondLst>
                                            <p:cond delay="0"/>
                                          </p:stCondLst>
                                        </p:cTn>
                                        <p:tgtEl>
                                          <p:spTgt spid="75"/>
                                        </p:tgtEl>
                                        <p:attrNameLst>
                                          <p:attrName>style.visibility</p:attrName>
                                        </p:attrNameLst>
                                      </p:cBhvr>
                                      <p:to>
                                        <p:strVal val="visible"/>
                                      </p:to>
                                    </p:set>
                                    <p:animEffect transition="in" filter="fade">
                                      <p:cBhvr>
                                        <p:cTn id="389" dur="500"/>
                                        <p:tgtEl>
                                          <p:spTgt spid="75"/>
                                        </p:tgtEl>
                                      </p:cBhvr>
                                    </p:animEffect>
                                  </p:childTnLst>
                                </p:cTn>
                              </p:par>
                              <p:par>
                                <p:cTn id="390" presetID="10" presetClass="entr" presetSubtype="0" fill="hold" grpId="0" nodeType="withEffect">
                                  <p:stCondLst>
                                    <p:cond delay="0"/>
                                  </p:stCondLst>
                                  <p:childTnLst>
                                    <p:set>
                                      <p:cBhvr>
                                        <p:cTn id="391" dur="1" fill="hold">
                                          <p:stCondLst>
                                            <p:cond delay="0"/>
                                          </p:stCondLst>
                                        </p:cTn>
                                        <p:tgtEl>
                                          <p:spTgt spid="61"/>
                                        </p:tgtEl>
                                        <p:attrNameLst>
                                          <p:attrName>style.visibility</p:attrName>
                                        </p:attrNameLst>
                                      </p:cBhvr>
                                      <p:to>
                                        <p:strVal val="visible"/>
                                      </p:to>
                                    </p:set>
                                    <p:animEffect transition="in" filter="fade">
                                      <p:cBhvr>
                                        <p:cTn id="392" dur="500"/>
                                        <p:tgtEl>
                                          <p:spTgt spid="61"/>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27"/>
                                        </p:tgtEl>
                                        <p:attrNameLst>
                                          <p:attrName>style.visibility</p:attrName>
                                        </p:attrNameLst>
                                      </p:cBhvr>
                                      <p:to>
                                        <p:strVal val="visible"/>
                                      </p:to>
                                    </p:set>
                                    <p:animEffect transition="in" filter="fade">
                                      <p:cBhvr>
                                        <p:cTn id="395" dur="500"/>
                                        <p:tgtEl>
                                          <p:spTgt spid="27"/>
                                        </p:tgtEl>
                                      </p:cBhvr>
                                    </p:animEffect>
                                  </p:childTnLst>
                                </p:cTn>
                              </p:par>
                              <p:par>
                                <p:cTn id="396" presetID="10" presetClass="entr" presetSubtype="0" fill="hold" grpId="0" nodeType="withEffect">
                                  <p:stCondLst>
                                    <p:cond delay="0"/>
                                  </p:stCondLst>
                                  <p:childTnLst>
                                    <p:set>
                                      <p:cBhvr>
                                        <p:cTn id="397" dur="1" fill="hold">
                                          <p:stCondLst>
                                            <p:cond delay="0"/>
                                          </p:stCondLst>
                                        </p:cTn>
                                        <p:tgtEl>
                                          <p:spTgt spid="43"/>
                                        </p:tgtEl>
                                        <p:attrNameLst>
                                          <p:attrName>style.visibility</p:attrName>
                                        </p:attrNameLst>
                                      </p:cBhvr>
                                      <p:to>
                                        <p:strVal val="visible"/>
                                      </p:to>
                                    </p:set>
                                    <p:animEffect transition="in" filter="fade">
                                      <p:cBhvr>
                                        <p:cTn id="398" dur="500"/>
                                        <p:tgtEl>
                                          <p:spTgt spid="43"/>
                                        </p:tgtEl>
                                      </p:cBhvr>
                                    </p:animEffect>
                                  </p:childTnLst>
                                </p:cTn>
                              </p:par>
                              <p:par>
                                <p:cTn id="399" presetID="22" presetClass="entr" presetSubtype="4" fill="hold" grpId="0" nodeType="withEffect">
                                  <p:stCondLst>
                                    <p:cond delay="0"/>
                                  </p:stCondLst>
                                  <p:childTnLst>
                                    <p:set>
                                      <p:cBhvr>
                                        <p:cTn id="400" dur="1" fill="hold">
                                          <p:stCondLst>
                                            <p:cond delay="0"/>
                                          </p:stCondLst>
                                        </p:cTn>
                                        <p:tgtEl>
                                          <p:spTgt spid="76"/>
                                        </p:tgtEl>
                                        <p:attrNameLst>
                                          <p:attrName>style.visibility</p:attrName>
                                        </p:attrNameLst>
                                      </p:cBhvr>
                                      <p:to>
                                        <p:strVal val="visible"/>
                                      </p:to>
                                    </p:set>
                                    <p:animEffect transition="in" filter="wipe(down)">
                                      <p:cBhvr>
                                        <p:cTn id="401" dur="500"/>
                                        <p:tgtEl>
                                          <p:spTgt spid="76"/>
                                        </p:tgtEl>
                                      </p:cBhvr>
                                    </p:animEffect>
                                  </p:childTnLst>
                                </p:cTn>
                              </p:par>
                              <p:par>
                                <p:cTn id="402" presetID="22" presetClass="entr" presetSubtype="4" fill="hold" grpId="0" nodeType="withEffect">
                                  <p:stCondLst>
                                    <p:cond delay="0"/>
                                  </p:stCondLst>
                                  <p:childTnLst>
                                    <p:set>
                                      <p:cBhvr>
                                        <p:cTn id="403" dur="1" fill="hold">
                                          <p:stCondLst>
                                            <p:cond delay="0"/>
                                          </p:stCondLst>
                                        </p:cTn>
                                        <p:tgtEl>
                                          <p:spTgt spid="77"/>
                                        </p:tgtEl>
                                        <p:attrNameLst>
                                          <p:attrName>style.visibility</p:attrName>
                                        </p:attrNameLst>
                                      </p:cBhvr>
                                      <p:to>
                                        <p:strVal val="visible"/>
                                      </p:to>
                                    </p:set>
                                    <p:animEffect transition="in" filter="wipe(down)">
                                      <p:cBhvr>
                                        <p:cTn id="404" dur="500"/>
                                        <p:tgtEl>
                                          <p:spTgt spid="77"/>
                                        </p:tgtEl>
                                      </p:cBhvr>
                                    </p:animEffect>
                                  </p:childTnLst>
                                </p:cTn>
                              </p:par>
                              <p:par>
                                <p:cTn id="405" presetID="22" presetClass="entr" presetSubtype="4" fill="hold" grpId="0" nodeType="withEffect">
                                  <p:stCondLst>
                                    <p:cond delay="0"/>
                                  </p:stCondLst>
                                  <p:childTnLst>
                                    <p:set>
                                      <p:cBhvr>
                                        <p:cTn id="406" dur="1" fill="hold">
                                          <p:stCondLst>
                                            <p:cond delay="0"/>
                                          </p:stCondLst>
                                        </p:cTn>
                                        <p:tgtEl>
                                          <p:spTgt spid="78"/>
                                        </p:tgtEl>
                                        <p:attrNameLst>
                                          <p:attrName>style.visibility</p:attrName>
                                        </p:attrNameLst>
                                      </p:cBhvr>
                                      <p:to>
                                        <p:strVal val="visible"/>
                                      </p:to>
                                    </p:set>
                                    <p:animEffect transition="in" filter="wipe(down)">
                                      <p:cBhvr>
                                        <p:cTn id="407" dur="500"/>
                                        <p:tgtEl>
                                          <p:spTgt spid="78"/>
                                        </p:tgtEl>
                                      </p:cBhvr>
                                    </p:animEffect>
                                  </p:childTnLst>
                                </p:cTn>
                              </p:par>
                            </p:childTnLst>
                          </p:cTn>
                        </p:par>
                      </p:childTnLst>
                    </p:cTn>
                  </p:par>
                  <p:par>
                    <p:cTn id="408" fill="hold">
                      <p:stCondLst>
                        <p:cond delay="indefinite"/>
                      </p:stCondLst>
                      <p:childTnLst>
                        <p:par>
                          <p:cTn id="409" fill="hold">
                            <p:stCondLst>
                              <p:cond delay="0"/>
                            </p:stCondLst>
                            <p:childTnLst>
                              <p:par>
                                <p:cTn id="410" presetID="22" presetClass="entr" presetSubtype="4" fill="hold" grpId="0" nodeType="clickEffect">
                                  <p:stCondLst>
                                    <p:cond delay="0"/>
                                  </p:stCondLst>
                                  <p:childTnLst>
                                    <p:set>
                                      <p:cBhvr>
                                        <p:cTn id="411" dur="1" fill="hold">
                                          <p:stCondLst>
                                            <p:cond delay="0"/>
                                          </p:stCondLst>
                                        </p:cTn>
                                        <p:tgtEl>
                                          <p:spTgt spid="7"/>
                                        </p:tgtEl>
                                        <p:attrNameLst>
                                          <p:attrName>style.visibility</p:attrName>
                                        </p:attrNameLst>
                                      </p:cBhvr>
                                      <p:to>
                                        <p:strVal val="visible"/>
                                      </p:to>
                                    </p:set>
                                    <p:animEffect transition="in" filter="wipe(down)">
                                      <p:cBhvr>
                                        <p:cTn id="4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5" grpId="0"/>
      <p:bldP spid="6" grpId="0"/>
      <p:bldP spid="11" grpId="0" animBg="1"/>
      <p:bldP spid="47" grpId="0" animBg="1"/>
      <p:bldP spid="48" grpId="0" animBg="1"/>
      <p:bldP spid="49" grpId="0" animBg="1"/>
      <p:bldP spid="50" grpId="0" animBg="1"/>
      <p:bldP spid="29" grpId="0" animBg="1"/>
      <p:bldP spid="29" grpId="1" animBg="1"/>
      <p:bldP spid="29" grpId="2" animBg="1"/>
      <p:bldP spid="30" grpId="0" animBg="1"/>
      <p:bldP spid="30" grpId="1" animBg="1"/>
      <p:bldP spid="30" grpId="2" animBg="1"/>
      <p:bldP spid="31" grpId="0" animBg="1"/>
      <p:bldP spid="31" grpId="1" animBg="1"/>
      <p:bldP spid="31"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3" grpId="0" animBg="1"/>
      <p:bldP spid="44" grpId="0" animBg="1"/>
      <p:bldP spid="44" grpId="1" animBg="1"/>
      <p:bldP spid="44" grpId="2" animBg="1"/>
      <p:bldP spid="45" grpId="0" animBg="1"/>
      <p:bldP spid="45" grpId="1" animBg="1"/>
      <p:bldP spid="45" grpId="2" animBg="1"/>
      <p:bldP spid="46" grpId="0" animBg="1"/>
      <p:bldP spid="46" grpId="1" animBg="1"/>
      <p:bldP spid="46"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1" grpId="0"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5" grpId="0" animBg="1"/>
      <p:bldP spid="76" grpId="0" animBg="1"/>
      <p:bldP spid="77" grpId="0" animBg="1"/>
      <p:bldP spid="78"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Genomics vs. Metagenomics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91</a:t>
            </a:fld>
            <a:endParaRPr lang="en-US" altLang="en-US">
              <a:solidFill>
                <a:prstClr val="black"/>
              </a:solidFill>
            </a:endParaRPr>
          </a:p>
        </p:txBody>
      </p:sp>
      <p:pic>
        <p:nvPicPr>
          <p:cNvPr id="73732" name="Picture 4" descr="Image result for m and 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891" y="1309677"/>
            <a:ext cx="3647974" cy="24304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4F0FD1-782C-4A66-9738-3D138318A8CA}"/>
              </a:ext>
            </a:extLst>
          </p:cNvPr>
          <p:cNvSpPr txBox="1"/>
          <p:nvPr/>
        </p:nvSpPr>
        <p:spPr>
          <a:xfrm>
            <a:off x="518216" y="1400270"/>
            <a:ext cx="1875407" cy="461665"/>
          </a:xfrm>
          <a:prstGeom prst="rect">
            <a:avLst/>
          </a:prstGeom>
          <a:solidFill>
            <a:srgbClr val="FF0000"/>
          </a:solidFill>
        </p:spPr>
        <p:txBody>
          <a:bodyPr wrap="square" rtlCol="0">
            <a:spAutoFit/>
          </a:bodyPr>
          <a:lstStyle/>
          <a:p>
            <a:pPr algn="ctr"/>
            <a:r>
              <a:rPr lang="en-IE" sz="2400" b="1">
                <a:solidFill>
                  <a:schemeClr val="bg1"/>
                </a:solidFill>
              </a:rPr>
              <a:t>Genomics</a:t>
            </a:r>
          </a:p>
        </p:txBody>
      </p:sp>
      <p:pic>
        <p:nvPicPr>
          <p:cNvPr id="73730" name="Picture 2"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4650" y="2598824"/>
            <a:ext cx="5353672" cy="3570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355E8-AF43-4642-A9E6-0EFAE5809F05}"/>
              </a:ext>
            </a:extLst>
          </p:cNvPr>
          <p:cNvSpPr txBox="1"/>
          <p:nvPr/>
        </p:nvSpPr>
        <p:spPr>
          <a:xfrm>
            <a:off x="6147577" y="2668685"/>
            <a:ext cx="2443899" cy="461665"/>
          </a:xfrm>
          <a:prstGeom prst="rect">
            <a:avLst/>
          </a:prstGeom>
          <a:solidFill>
            <a:srgbClr val="FF0000"/>
          </a:solidFill>
        </p:spPr>
        <p:txBody>
          <a:bodyPr wrap="square" rtlCol="0">
            <a:spAutoFit/>
          </a:bodyPr>
          <a:lstStyle/>
          <a:p>
            <a:pPr algn="ctr"/>
            <a:r>
              <a:rPr lang="en-IE" sz="2400" b="1">
                <a:solidFill>
                  <a:schemeClr val="bg1"/>
                </a:solidFill>
              </a:rPr>
              <a:t>Metagenomics</a:t>
            </a:r>
          </a:p>
        </p:txBody>
      </p:sp>
    </p:spTree>
    <p:extLst>
      <p:ext uri="{BB962C8B-B14F-4D97-AF65-F5344CB8AC3E}">
        <p14:creationId xmlns:p14="http://schemas.microsoft.com/office/powerpoint/2010/main" val="17204201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Existing Solutions – Real-time Basecalling</a:t>
            </a:r>
            <a:endParaRPr lang="en-US" b="1" dirty="0">
              <a:latin typeface="Garamond" panose="02020404030301010803" pitchFamily="18" charset="0"/>
            </a:endParaRPr>
          </a:p>
        </p:txBody>
      </p:sp>
      <p:grpSp>
        <p:nvGrpSpPr>
          <p:cNvPr id="52" name="Group 51">
            <a:extLst>
              <a:ext uri="{FF2B5EF4-FFF2-40B4-BE49-F238E27FC236}">
                <a16:creationId xmlns:a16="http://schemas.microsoft.com/office/drawing/2014/main" id="{0271E044-67DF-1C0F-0148-D765EAF4D774}"/>
              </a:ext>
            </a:extLst>
          </p:cNvPr>
          <p:cNvGrpSpPr/>
          <p:nvPr/>
        </p:nvGrpSpPr>
        <p:grpSpPr>
          <a:xfrm>
            <a:off x="127312" y="1724070"/>
            <a:ext cx="2253468" cy="1915519"/>
            <a:chOff x="448776" y="2429853"/>
            <a:chExt cx="2253468" cy="1915519"/>
          </a:xfrm>
        </p:grpSpPr>
        <p:grpSp>
          <p:nvGrpSpPr>
            <p:cNvPr id="49" name="Group 48">
              <a:extLst>
                <a:ext uri="{FF2B5EF4-FFF2-40B4-BE49-F238E27FC236}">
                  <a16:creationId xmlns:a16="http://schemas.microsoft.com/office/drawing/2014/main" id="{710605FE-3736-C3D3-9D92-0C76F6B0243B}"/>
                </a:ext>
              </a:extLst>
            </p:cNvPr>
            <p:cNvGrpSpPr/>
            <p:nvPr/>
          </p:nvGrpSpPr>
          <p:grpSpPr>
            <a:xfrm>
              <a:off x="448776" y="2429853"/>
              <a:ext cx="2253468" cy="1915519"/>
              <a:chOff x="448776" y="2429853"/>
              <a:chExt cx="2253468" cy="1915519"/>
            </a:xfrm>
          </p:grpSpPr>
          <p:sp>
            <p:nvSpPr>
              <p:cNvPr id="56" name="Rounded Rectangle 55">
                <a:extLst>
                  <a:ext uri="{FF2B5EF4-FFF2-40B4-BE49-F238E27FC236}">
                    <a16:creationId xmlns:a16="http://schemas.microsoft.com/office/drawing/2014/main" id="{65D6F953-2A03-4D57-B613-C42DA33F2B72}"/>
                  </a:ext>
                </a:extLst>
              </p:cNvPr>
              <p:cNvSpPr/>
              <p:nvPr/>
            </p:nvSpPr>
            <p:spPr>
              <a:xfrm>
                <a:off x="454265" y="2738367"/>
                <a:ext cx="2247979" cy="1607005"/>
              </a:xfrm>
              <a:prstGeom prst="roundRect">
                <a:avLst>
                  <a:gd name="adj" fmla="val 9865"/>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ounded Rectangle 56">
                <a:extLst>
                  <a:ext uri="{FF2B5EF4-FFF2-40B4-BE49-F238E27FC236}">
                    <a16:creationId xmlns:a16="http://schemas.microsoft.com/office/drawing/2014/main" id="{A4C245E8-6ACF-ADB8-CD11-CE120AB3F747}"/>
                  </a:ext>
                </a:extLst>
              </p:cNvPr>
              <p:cNvSpPr/>
              <p:nvPr/>
            </p:nvSpPr>
            <p:spPr>
              <a:xfrm>
                <a:off x="448776" y="2429853"/>
                <a:ext cx="2253468" cy="327905"/>
              </a:xfrm>
              <a:prstGeom prst="roundRect">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Nanopore</a:t>
                </a:r>
                <a:r>
                  <a:rPr kumimoji="0" lang="zh-CN" altLang="en-US" sz="1400" b="1" i="0" u="none" strike="noStrike" kern="1200" cap="none" spc="0" normalizeH="0" baseline="0" noProof="0" dirty="0">
                    <a:ln>
                      <a:noFill/>
                    </a:ln>
                    <a:solidFill>
                      <a:prstClr val="white"/>
                    </a:solidFill>
                    <a:effectLst/>
                    <a:uLnTx/>
                    <a:uFillTx/>
                    <a:latin typeface="Tahoma" panose="020B0604030504040204" pitchFamily="34" charset="0"/>
                    <a:ea typeface="等线" panose="02010600030101010101" pitchFamily="2" charset="-122"/>
                    <a:cs typeface="Tahoma" panose="020B0604030504040204" pitchFamily="34" charset="0"/>
                  </a:rPr>
                  <a:t> </a:t>
                </a: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sequencing</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a:extLst>
                <a:ext uri="{FF2B5EF4-FFF2-40B4-BE49-F238E27FC236}">
                  <a16:creationId xmlns:a16="http://schemas.microsoft.com/office/drawing/2014/main" id="{0193C917-0995-5B59-5EC6-BDE8A99DDA2C}"/>
                </a:ext>
              </a:extLst>
            </p:cNvPr>
            <p:cNvPicPr>
              <a:picLocks noChangeAspect="1"/>
            </p:cNvPicPr>
            <p:nvPr/>
          </p:nvPicPr>
          <p:blipFill rotWithShape="1">
            <a:blip r:embed="rId4">
              <a:extLst>
                <a:ext uri="{28A0092B-C50C-407E-A947-70E740481C1C}">
                  <a14:useLocalDpi xmlns:a14="http://schemas.microsoft.com/office/drawing/2010/main" val="0"/>
                </a:ext>
              </a:extLst>
            </a:blip>
            <a:srcRect l="16586" t="8752" r="38801" b="5499"/>
            <a:stretch/>
          </p:blipFill>
          <p:spPr>
            <a:xfrm>
              <a:off x="652557" y="2788794"/>
              <a:ext cx="1822112" cy="1536698"/>
            </a:xfrm>
            <a:prstGeom prst="rect">
              <a:avLst/>
            </a:prstGeom>
          </p:spPr>
        </p:pic>
      </p:grpSp>
      <p:grpSp>
        <p:nvGrpSpPr>
          <p:cNvPr id="55" name="Group 54">
            <a:extLst>
              <a:ext uri="{FF2B5EF4-FFF2-40B4-BE49-F238E27FC236}">
                <a16:creationId xmlns:a16="http://schemas.microsoft.com/office/drawing/2014/main" id="{B95171BF-E60A-E575-B956-64D458B84348}"/>
              </a:ext>
            </a:extLst>
          </p:cNvPr>
          <p:cNvGrpSpPr/>
          <p:nvPr/>
        </p:nvGrpSpPr>
        <p:grpSpPr>
          <a:xfrm>
            <a:off x="2913187" y="1724069"/>
            <a:ext cx="1865335" cy="1914115"/>
            <a:chOff x="3735362" y="2429852"/>
            <a:chExt cx="1865335" cy="1914115"/>
          </a:xfrm>
        </p:grpSpPr>
        <p:grpSp>
          <p:nvGrpSpPr>
            <p:cNvPr id="50" name="Group 49">
              <a:extLst>
                <a:ext uri="{FF2B5EF4-FFF2-40B4-BE49-F238E27FC236}">
                  <a16:creationId xmlns:a16="http://schemas.microsoft.com/office/drawing/2014/main" id="{502326BD-8040-1C4D-DADB-72A0931FE43B}"/>
                </a:ext>
              </a:extLst>
            </p:cNvPr>
            <p:cNvGrpSpPr/>
            <p:nvPr/>
          </p:nvGrpSpPr>
          <p:grpSpPr>
            <a:xfrm>
              <a:off x="3735362" y="2429852"/>
              <a:ext cx="1865335" cy="1914115"/>
              <a:chOff x="3735362" y="2429852"/>
              <a:chExt cx="1865335" cy="1914115"/>
            </a:xfrm>
          </p:grpSpPr>
          <p:sp>
            <p:nvSpPr>
              <p:cNvPr id="31" name="Rounded Rectangle 30">
                <a:extLst>
                  <a:ext uri="{FF2B5EF4-FFF2-40B4-BE49-F238E27FC236}">
                    <a16:creationId xmlns:a16="http://schemas.microsoft.com/office/drawing/2014/main" id="{03E3A112-BCE1-0C98-C99B-0A48BA1EC669}"/>
                  </a:ext>
                </a:extLst>
              </p:cNvPr>
              <p:cNvSpPr/>
              <p:nvPr/>
            </p:nvSpPr>
            <p:spPr>
              <a:xfrm>
                <a:off x="3739240" y="2738367"/>
                <a:ext cx="1861457" cy="1605600"/>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8C5BC009-66A5-5C6F-97CF-ABE8F3C672F1}"/>
                  </a:ext>
                </a:extLst>
              </p:cNvPr>
              <p:cNvSpPr/>
              <p:nvPr/>
            </p:nvSpPr>
            <p:spPr>
              <a:xfrm>
                <a:off x="3735362" y="2429852"/>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a:extLst>
                <a:ext uri="{FF2B5EF4-FFF2-40B4-BE49-F238E27FC236}">
                  <a16:creationId xmlns:a16="http://schemas.microsoft.com/office/drawing/2014/main" id="{D434F4C8-548F-CD21-EE80-517A575631E4}"/>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3793267" y="3294457"/>
              <a:ext cx="1753403" cy="493419"/>
            </a:xfrm>
            <a:prstGeom prst="rect">
              <a:avLst/>
            </a:prstGeom>
          </p:spPr>
        </p:pic>
      </p:grpSp>
      <p:grpSp>
        <p:nvGrpSpPr>
          <p:cNvPr id="21" name="Group 20">
            <a:extLst>
              <a:ext uri="{FF2B5EF4-FFF2-40B4-BE49-F238E27FC236}">
                <a16:creationId xmlns:a16="http://schemas.microsoft.com/office/drawing/2014/main" id="{AD45E608-8543-0AA8-D280-EA9E77322428}"/>
              </a:ext>
            </a:extLst>
          </p:cNvPr>
          <p:cNvGrpSpPr/>
          <p:nvPr/>
        </p:nvGrpSpPr>
        <p:grpSpPr>
          <a:xfrm>
            <a:off x="187416" y="2885165"/>
            <a:ext cx="276387" cy="681450"/>
            <a:chOff x="663843" y="2465124"/>
            <a:chExt cx="276387" cy="681450"/>
          </a:xfrm>
        </p:grpSpPr>
        <p:sp>
          <p:nvSpPr>
            <p:cNvPr id="3" name="Right Arrow 2">
              <a:extLst>
                <a:ext uri="{FF2B5EF4-FFF2-40B4-BE49-F238E27FC236}">
                  <a16:creationId xmlns:a16="http://schemas.microsoft.com/office/drawing/2014/main" id="{41232FDD-A390-E1CC-6640-A672EE482D03}"/>
                </a:ext>
              </a:extLst>
            </p:cNvPr>
            <p:cNvSpPr/>
            <p:nvPr/>
          </p:nvSpPr>
          <p:spPr>
            <a:xfrm rot="5400000">
              <a:off x="490780" y="2697123"/>
              <a:ext cx="622514" cy="276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718F1A-BFF1-ABBB-A871-E3D1B7A2862D}"/>
                </a:ext>
              </a:extLst>
            </p:cNvPr>
            <p:cNvSpPr txBox="1"/>
            <p:nvPr/>
          </p:nvSpPr>
          <p:spPr>
            <a:xfrm rot="16200000">
              <a:off x="490093" y="2646264"/>
              <a:ext cx="62388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0" i="0" u="none" strike="noStrike" kern="1200" cap="none" spc="0" normalizeH="0" baseline="0" noProof="0" dirty="0">
                  <a:ln>
                    <a:noFill/>
                  </a:ln>
                  <a:solidFill>
                    <a:prstClr val="white"/>
                  </a:solidFill>
                  <a:effectLst/>
                  <a:uLnTx/>
                  <a:uFillTx/>
                  <a:latin typeface="Calibri" panose="020F0502020204030204"/>
                  <a:ea typeface="+mn-ea"/>
                  <a:cs typeface="+mn-cs"/>
                </a:rPr>
                <a:t>Current</a:t>
              </a:r>
            </a:p>
          </p:txBody>
        </p:sp>
      </p:grpSp>
      <p:pic>
        <p:nvPicPr>
          <p:cNvPr id="14" name="Graphic 13" descr="Badge Follow with solid fill">
            <a:extLst>
              <a:ext uri="{FF2B5EF4-FFF2-40B4-BE49-F238E27FC236}">
                <a16:creationId xmlns:a16="http://schemas.microsoft.com/office/drawing/2014/main" id="{40F3909C-6A91-9AC3-77EA-E76C3BD64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77986" y="3410884"/>
            <a:ext cx="198000" cy="198000"/>
          </a:xfrm>
          <a:prstGeom prst="rect">
            <a:avLst/>
          </a:prstGeom>
        </p:spPr>
      </p:pic>
      <p:pic>
        <p:nvPicPr>
          <p:cNvPr id="20" name="Graphic 19" descr="Badge Unfollow with solid fill">
            <a:extLst>
              <a:ext uri="{FF2B5EF4-FFF2-40B4-BE49-F238E27FC236}">
                <a16:creationId xmlns:a16="http://schemas.microsoft.com/office/drawing/2014/main" id="{7979D104-04E0-CFE9-2478-DA618D448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78962" y="2939282"/>
            <a:ext cx="198000" cy="198000"/>
          </a:xfrm>
          <a:prstGeom prst="rect">
            <a:avLst/>
          </a:prstGeom>
        </p:spPr>
      </p:pic>
      <p:grpSp>
        <p:nvGrpSpPr>
          <p:cNvPr id="51" name="Group 50">
            <a:extLst>
              <a:ext uri="{FF2B5EF4-FFF2-40B4-BE49-F238E27FC236}">
                <a16:creationId xmlns:a16="http://schemas.microsoft.com/office/drawing/2014/main" id="{291269BC-7724-BD39-A36B-90C4FFCB29F9}"/>
              </a:ext>
            </a:extLst>
          </p:cNvPr>
          <p:cNvGrpSpPr/>
          <p:nvPr/>
        </p:nvGrpSpPr>
        <p:grpSpPr>
          <a:xfrm>
            <a:off x="5314807" y="1729201"/>
            <a:ext cx="3701882" cy="1914115"/>
            <a:chOff x="6503695" y="2429852"/>
            <a:chExt cx="1955771" cy="1914115"/>
          </a:xfrm>
        </p:grpSpPr>
        <p:sp>
          <p:nvSpPr>
            <p:cNvPr id="16" name="Rounded Rectangle 15">
              <a:extLst>
                <a:ext uri="{FF2B5EF4-FFF2-40B4-BE49-F238E27FC236}">
                  <a16:creationId xmlns:a16="http://schemas.microsoft.com/office/drawing/2014/main" id="{BB75BEBC-B839-CD8D-7338-B3D8B98A8EE0}"/>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CBA2FEC6-52A5-C57F-D5C9-918EAA0C0091}"/>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p>
          </p:txBody>
        </p:sp>
      </p:grpSp>
      <p:sp>
        <p:nvSpPr>
          <p:cNvPr id="48" name="Striped Right Arrow 47">
            <a:extLst>
              <a:ext uri="{FF2B5EF4-FFF2-40B4-BE49-F238E27FC236}">
                <a16:creationId xmlns:a16="http://schemas.microsoft.com/office/drawing/2014/main" id="{C04F025C-36B4-86A7-8B57-D3C2763FF6AA}"/>
              </a:ext>
            </a:extLst>
          </p:cNvPr>
          <p:cNvSpPr/>
          <p:nvPr/>
        </p:nvSpPr>
        <p:spPr>
          <a:xfrm>
            <a:off x="2442269"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3" name="Striped Right Arrow 32">
            <a:extLst>
              <a:ext uri="{FF2B5EF4-FFF2-40B4-BE49-F238E27FC236}">
                <a16:creationId xmlns:a16="http://schemas.microsoft.com/office/drawing/2014/main" id="{A42FD54C-24C8-183C-46A3-8C96C17B8318}"/>
              </a:ext>
            </a:extLst>
          </p:cNvPr>
          <p:cNvSpPr/>
          <p:nvPr/>
        </p:nvSpPr>
        <p:spPr>
          <a:xfrm>
            <a:off x="4840641"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58" name="Group 57">
            <a:extLst>
              <a:ext uri="{FF2B5EF4-FFF2-40B4-BE49-F238E27FC236}">
                <a16:creationId xmlns:a16="http://schemas.microsoft.com/office/drawing/2014/main" id="{82A8F961-FC00-4AEB-7492-E49516EB6A58}"/>
              </a:ext>
            </a:extLst>
          </p:cNvPr>
          <p:cNvGrpSpPr/>
          <p:nvPr/>
        </p:nvGrpSpPr>
        <p:grpSpPr>
          <a:xfrm>
            <a:off x="5445440" y="2211752"/>
            <a:ext cx="1460722" cy="1275584"/>
            <a:chOff x="5442695" y="1627509"/>
            <a:chExt cx="1460722" cy="1275584"/>
          </a:xfrm>
        </p:grpSpPr>
        <p:grpSp>
          <p:nvGrpSpPr>
            <p:cNvPr id="54" name="Group 53">
              <a:extLst>
                <a:ext uri="{FF2B5EF4-FFF2-40B4-BE49-F238E27FC236}">
                  <a16:creationId xmlns:a16="http://schemas.microsoft.com/office/drawing/2014/main" id="{274CCAC4-9D91-9737-E0E9-170216428639}"/>
                </a:ext>
              </a:extLst>
            </p:cNvPr>
            <p:cNvGrpSpPr/>
            <p:nvPr/>
          </p:nvGrpSpPr>
          <p:grpSpPr>
            <a:xfrm>
              <a:off x="5446144" y="1831572"/>
              <a:ext cx="1457273" cy="1071521"/>
              <a:chOff x="5446144" y="1831572"/>
              <a:chExt cx="1457273" cy="1071521"/>
            </a:xfrm>
          </p:grpSpPr>
          <p:grpSp>
            <p:nvGrpSpPr>
              <p:cNvPr id="9" name="Group 8">
                <a:extLst>
                  <a:ext uri="{FF2B5EF4-FFF2-40B4-BE49-F238E27FC236}">
                    <a16:creationId xmlns:a16="http://schemas.microsoft.com/office/drawing/2014/main" id="{0A99FA01-C22D-2E63-6967-6E932A18399F}"/>
                  </a:ext>
                </a:extLst>
              </p:cNvPr>
              <p:cNvGrpSpPr/>
              <p:nvPr/>
            </p:nvGrpSpPr>
            <p:grpSpPr>
              <a:xfrm>
                <a:off x="5599697" y="1840385"/>
                <a:ext cx="1150167" cy="1053894"/>
                <a:chOff x="4952816" y="3595606"/>
                <a:chExt cx="1739285" cy="1739285"/>
              </a:xfrm>
            </p:grpSpPr>
            <p:pic>
              <p:nvPicPr>
                <p:cNvPr id="12" name="Picture 11">
                  <a:extLst>
                    <a:ext uri="{FF2B5EF4-FFF2-40B4-BE49-F238E27FC236}">
                      <a16:creationId xmlns:a16="http://schemas.microsoft.com/office/drawing/2014/main" id="{0F9A0FEE-E386-DDC4-2831-EA4988814C09}"/>
                    </a:ext>
                  </a:extLst>
                </p:cNvPr>
                <p:cNvPicPr>
                  <a:picLocks noChangeAspect="1"/>
                </p:cNvPicPr>
                <p:nvPr/>
              </p:nvPicPr>
              <p:blipFill>
                <a:blip r:embed="rId9"/>
                <a:stretch>
                  <a:fillRect/>
                </a:stretch>
              </p:blipFill>
              <p:spPr>
                <a:xfrm>
                  <a:off x="4952816" y="3595606"/>
                  <a:ext cx="1739285" cy="1739285"/>
                </a:xfrm>
                <a:prstGeom prst="rect">
                  <a:avLst/>
                </a:prstGeom>
              </p:spPr>
            </p:pic>
            <p:pic>
              <p:nvPicPr>
                <p:cNvPr id="13" name="Picture 12">
                  <a:extLst>
                    <a:ext uri="{FF2B5EF4-FFF2-40B4-BE49-F238E27FC236}">
                      <a16:creationId xmlns:a16="http://schemas.microsoft.com/office/drawing/2014/main" id="{0FC962A6-E766-AF9C-95B9-4AF390007F7F}"/>
                    </a:ext>
                  </a:extLst>
                </p:cNvPr>
                <p:cNvPicPr>
                  <a:picLocks noChangeAspect="1"/>
                </p:cNvPicPr>
                <p:nvPr/>
              </p:nvPicPr>
              <p:blipFill>
                <a:blip r:embed="rId10"/>
                <a:stretch>
                  <a:fillRect/>
                </a:stretch>
              </p:blipFill>
              <p:spPr>
                <a:xfrm>
                  <a:off x="5477210" y="4041888"/>
                  <a:ext cx="675617" cy="675617"/>
                </a:xfrm>
                <a:prstGeom prst="rect">
                  <a:avLst/>
                </a:prstGeom>
              </p:spPr>
            </p:pic>
          </p:grpSp>
          <p:sp>
            <p:nvSpPr>
              <p:cNvPr id="35" name="Rounded Rectangle 34">
                <a:extLst>
                  <a:ext uri="{FF2B5EF4-FFF2-40B4-BE49-F238E27FC236}">
                    <a16:creationId xmlns:a16="http://schemas.microsoft.com/office/drawing/2014/main" id="{C3B7312F-B767-8A09-7137-F8B34B019278}"/>
                  </a:ext>
                </a:extLst>
              </p:cNvPr>
              <p:cNvSpPr/>
              <p:nvPr/>
            </p:nvSpPr>
            <p:spPr>
              <a:xfrm>
                <a:off x="5446144" y="1831572"/>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6" name="Rounded Rectangle 35">
              <a:extLst>
                <a:ext uri="{FF2B5EF4-FFF2-40B4-BE49-F238E27FC236}">
                  <a16:creationId xmlns:a16="http://schemas.microsoft.com/office/drawing/2014/main" id="{3C68A634-2522-F459-C9CC-E0E999EFB36A}"/>
                </a:ext>
              </a:extLst>
            </p:cNvPr>
            <p:cNvSpPr/>
            <p:nvPr/>
          </p:nvSpPr>
          <p:spPr>
            <a:xfrm>
              <a:off x="5442695" y="1627509"/>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Basecalling</a:t>
              </a:r>
            </a:p>
          </p:txBody>
        </p:sp>
      </p:grpSp>
      <p:grpSp>
        <p:nvGrpSpPr>
          <p:cNvPr id="61" name="Group 60">
            <a:extLst>
              <a:ext uri="{FF2B5EF4-FFF2-40B4-BE49-F238E27FC236}">
                <a16:creationId xmlns:a16="http://schemas.microsoft.com/office/drawing/2014/main" id="{BEA02BC4-2948-318B-4309-933C10C6A65C}"/>
              </a:ext>
            </a:extLst>
          </p:cNvPr>
          <p:cNvGrpSpPr/>
          <p:nvPr/>
        </p:nvGrpSpPr>
        <p:grpSpPr>
          <a:xfrm>
            <a:off x="7821779" y="2826963"/>
            <a:ext cx="696567" cy="158400"/>
            <a:chOff x="7812635" y="2228753"/>
            <a:chExt cx="696567" cy="158400"/>
          </a:xfrm>
          <a:solidFill>
            <a:srgbClr val="7030A0"/>
          </a:solidFill>
        </p:grpSpPr>
        <p:sp>
          <p:nvSpPr>
            <p:cNvPr id="6" name="Rectangle 5">
              <a:extLst>
                <a:ext uri="{FF2B5EF4-FFF2-40B4-BE49-F238E27FC236}">
                  <a16:creationId xmlns:a16="http://schemas.microsoft.com/office/drawing/2014/main" id="{3D390DB5-FF5C-B6DA-AF4A-A25ECA091F36}"/>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F792FF-14AF-48E7-1FF4-42E8D265CE72}"/>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FCBD34-242A-AB80-5B2E-94BFDBAB15C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AFF5FE4-A300-3C85-9E57-515EA7DC8F0F}"/>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6101C959-0CF5-3CD0-BFC1-AD3652978E6F}"/>
              </a:ext>
            </a:extLst>
          </p:cNvPr>
          <p:cNvGrpSpPr/>
          <p:nvPr/>
        </p:nvGrpSpPr>
        <p:grpSpPr>
          <a:xfrm>
            <a:off x="7437977" y="2211752"/>
            <a:ext cx="1460722" cy="1275584"/>
            <a:chOff x="7437977" y="2253316"/>
            <a:chExt cx="1460722" cy="1275584"/>
          </a:xfrm>
        </p:grpSpPr>
        <p:grpSp>
          <p:nvGrpSpPr>
            <p:cNvPr id="73" name="Group 72">
              <a:extLst>
                <a:ext uri="{FF2B5EF4-FFF2-40B4-BE49-F238E27FC236}">
                  <a16:creationId xmlns:a16="http://schemas.microsoft.com/office/drawing/2014/main" id="{64CA3B6D-20CE-9851-E326-B0531CAB9558}"/>
                </a:ext>
              </a:extLst>
            </p:cNvPr>
            <p:cNvGrpSpPr/>
            <p:nvPr/>
          </p:nvGrpSpPr>
          <p:grpSpPr>
            <a:xfrm>
              <a:off x="7441426" y="2457379"/>
              <a:ext cx="1457273" cy="1071521"/>
              <a:chOff x="7441426" y="2457379"/>
              <a:chExt cx="1457273" cy="1071521"/>
            </a:xfrm>
          </p:grpSpPr>
          <p:pic>
            <p:nvPicPr>
              <p:cNvPr id="41" name="Picture 40">
                <a:extLst>
                  <a:ext uri="{FF2B5EF4-FFF2-40B4-BE49-F238E27FC236}">
                    <a16:creationId xmlns:a16="http://schemas.microsoft.com/office/drawing/2014/main" id="{3C79BB49-B344-1D66-3ADF-DB46F8845712}"/>
                  </a:ext>
                </a:extLst>
              </p:cNvPr>
              <p:cNvPicPr>
                <a:picLocks noChangeAspect="1"/>
              </p:cNvPicPr>
              <p:nvPr/>
            </p:nvPicPr>
            <p:blipFill>
              <a:blip r:embed="rId9"/>
              <a:stretch>
                <a:fillRect/>
              </a:stretch>
            </p:blipFill>
            <p:spPr>
              <a:xfrm>
                <a:off x="7594979" y="2466192"/>
                <a:ext cx="1150167" cy="1053894"/>
              </a:xfrm>
              <a:prstGeom prst="rect">
                <a:avLst/>
              </a:prstGeom>
            </p:spPr>
          </p:pic>
          <p:sp>
            <p:nvSpPr>
              <p:cNvPr id="43" name="Rounded Rectangle 42">
                <a:extLst>
                  <a:ext uri="{FF2B5EF4-FFF2-40B4-BE49-F238E27FC236}">
                    <a16:creationId xmlns:a16="http://schemas.microsoft.com/office/drawing/2014/main" id="{F6448DDD-4D12-5306-2548-3E08E5020C8C}"/>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Rounded Rectangle 43">
              <a:extLst>
                <a:ext uri="{FF2B5EF4-FFF2-40B4-BE49-F238E27FC236}">
                  <a16:creationId xmlns:a16="http://schemas.microsoft.com/office/drawing/2014/main" id="{981C0B73-989A-E3E6-FB0C-EA8972D98FB3}"/>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Read mapping</a:t>
              </a:r>
            </a:p>
          </p:txBody>
        </p:sp>
      </p:grpSp>
      <p:sp>
        <p:nvSpPr>
          <p:cNvPr id="59" name="Striped Right Arrow 58">
            <a:extLst>
              <a:ext uri="{FF2B5EF4-FFF2-40B4-BE49-F238E27FC236}">
                <a16:creationId xmlns:a16="http://schemas.microsoft.com/office/drawing/2014/main" id="{F7E72C46-9227-A93D-2CA1-BE24609B797B}"/>
              </a:ext>
            </a:extLst>
          </p:cNvPr>
          <p:cNvSpPr/>
          <p:nvPr/>
        </p:nvSpPr>
        <p:spPr>
          <a:xfrm>
            <a:off x="6979409"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5" name="Striped Right Arrow 64">
            <a:extLst>
              <a:ext uri="{FF2B5EF4-FFF2-40B4-BE49-F238E27FC236}">
                <a16:creationId xmlns:a16="http://schemas.microsoft.com/office/drawing/2014/main" id="{685D7722-EAE8-B1E2-8A4D-B6F5EE60F93A}"/>
              </a:ext>
            </a:extLst>
          </p:cNvPr>
          <p:cNvSpPr/>
          <p:nvPr/>
        </p:nvSpPr>
        <p:spPr>
          <a:xfrm rot="16200000">
            <a:off x="1131980" y="3562638"/>
            <a:ext cx="569384"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6" name="Striped Right Arrow 65">
            <a:extLst>
              <a:ext uri="{FF2B5EF4-FFF2-40B4-BE49-F238E27FC236}">
                <a16:creationId xmlns:a16="http://schemas.microsoft.com/office/drawing/2014/main" id="{54481C4A-023B-7341-C58C-725BB11AD61B}"/>
              </a:ext>
            </a:extLst>
          </p:cNvPr>
          <p:cNvSpPr/>
          <p:nvPr/>
        </p:nvSpPr>
        <p:spPr>
          <a:xfrm rot="5400000">
            <a:off x="7041978" y="3727068"/>
            <a:ext cx="247542"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7" name="Striped Right Arrow 66">
            <a:extLst>
              <a:ext uri="{FF2B5EF4-FFF2-40B4-BE49-F238E27FC236}">
                <a16:creationId xmlns:a16="http://schemas.microsoft.com/office/drawing/2014/main" id="{B081AB71-236E-2FE1-C7F3-0E0540B1A2BD}"/>
              </a:ext>
            </a:extLst>
          </p:cNvPr>
          <p:cNvSpPr/>
          <p:nvPr/>
        </p:nvSpPr>
        <p:spPr>
          <a:xfrm rot="10800000">
            <a:off x="1352549" y="3787832"/>
            <a:ext cx="5873749"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1" name="Content Placeholder 2">
            <a:extLst>
              <a:ext uri="{FF2B5EF4-FFF2-40B4-BE49-F238E27FC236}">
                <a16:creationId xmlns:a16="http://schemas.microsoft.com/office/drawing/2014/main" id="{83EA48EB-4E0E-FD24-3F55-2576E768D0D5}"/>
              </a:ext>
            </a:extLst>
          </p:cNvPr>
          <p:cNvSpPr>
            <a:spLocks noGrp="1"/>
          </p:cNvSpPr>
          <p:nvPr>
            <p:ph idx="1"/>
          </p:nvPr>
        </p:nvSpPr>
        <p:spPr>
          <a:xfrm>
            <a:off x="134974" y="945176"/>
            <a:ext cx="8874053" cy="519103"/>
          </a:xfrm>
        </p:spPr>
        <p:txBody>
          <a:bodyPr lIns="91440" tIns="45720" rIns="91440" bIns="45720" anchor="t">
            <a:noAutofit/>
          </a:bodyPr>
          <a:lstStyle/>
          <a:p>
            <a:pPr marL="0" indent="0">
              <a:lnSpc>
                <a:spcPct val="100000"/>
              </a:lnSpc>
              <a:spcBef>
                <a:spcPts val="400"/>
              </a:spcBef>
              <a:buClr>
                <a:schemeClr val="tx1"/>
              </a:buClr>
              <a:buNone/>
            </a:pPr>
            <a:r>
              <a:rPr lang="en-US" sz="2200" dirty="0">
                <a:latin typeface="Tahoma" panose="020B0604030504040204" pitchFamily="34" charset="0"/>
                <a:ea typeface="Tahoma" panose="020B0604030504040204" pitchFamily="34" charset="0"/>
                <a:cs typeface="Tahoma" panose="020B0604030504040204" pitchFamily="34" charset="0"/>
              </a:rPr>
              <a:t>Deep neural networks (</a:t>
            </a:r>
            <a:r>
              <a:rPr lang="en-US" sz="2200" b="1" dirty="0">
                <a:latin typeface="Tahoma" panose="020B0604030504040204" pitchFamily="34" charset="0"/>
                <a:ea typeface="Tahoma" panose="020B0604030504040204" pitchFamily="34" charset="0"/>
                <a:cs typeface="Tahoma" panose="020B0604030504040204" pitchFamily="34" charset="0"/>
              </a:rPr>
              <a:t>DNNs</a:t>
            </a:r>
            <a:r>
              <a:rPr lang="en-US" sz="2200" dirty="0">
                <a:latin typeface="Tahoma" panose="020B0604030504040204" pitchFamily="34" charset="0"/>
                <a:ea typeface="Tahoma" panose="020B0604030504040204" pitchFamily="34" charset="0"/>
                <a:cs typeface="Tahoma" panose="020B0604030504040204" pitchFamily="34" charset="0"/>
              </a:rPr>
              <a:t>) for translating </a:t>
            </a:r>
            <a:r>
              <a:rPr lang="en-US" sz="2200" b="1" dirty="0">
                <a:solidFill>
                  <a:schemeClr val="accent2"/>
                </a:solidFill>
                <a:latin typeface="Tahoma" panose="020B0604030504040204" pitchFamily="34" charset="0"/>
                <a:ea typeface="Tahoma" panose="020B0604030504040204" pitchFamily="34" charset="0"/>
                <a:cs typeface="Tahoma" panose="020B0604030504040204" pitchFamily="34" charset="0"/>
              </a:rPr>
              <a:t>signals</a:t>
            </a:r>
            <a:r>
              <a:rPr lang="en-US" sz="2200" dirty="0">
                <a:latin typeface="Tahoma" panose="020B0604030504040204" pitchFamily="34" charset="0"/>
                <a:ea typeface="Tahoma" panose="020B0604030504040204" pitchFamily="34" charset="0"/>
                <a:cs typeface="Tahoma" panose="020B0604030504040204" pitchFamily="34" charset="0"/>
              </a:rPr>
              <a:t> to </a:t>
            </a:r>
            <a:r>
              <a:rPr lang="en-US" sz="2200" b="1" dirty="0">
                <a:solidFill>
                  <a:srgbClr val="7030A0"/>
                </a:solidFill>
                <a:latin typeface="Tahoma" panose="020B0604030504040204" pitchFamily="34" charset="0"/>
                <a:ea typeface="Tahoma" panose="020B0604030504040204" pitchFamily="34" charset="0"/>
                <a:cs typeface="Tahoma" panose="020B0604030504040204" pitchFamily="34" charset="0"/>
              </a:rPr>
              <a:t>bases</a:t>
            </a:r>
          </a:p>
        </p:txBody>
      </p:sp>
      <p:sp>
        <p:nvSpPr>
          <p:cNvPr id="78" name="TextBox 77">
            <a:extLst>
              <a:ext uri="{FF2B5EF4-FFF2-40B4-BE49-F238E27FC236}">
                <a16:creationId xmlns:a16="http://schemas.microsoft.com/office/drawing/2014/main" id="{2DA9BF56-A4C6-A645-E02C-63C74FE90B04}"/>
              </a:ext>
            </a:extLst>
          </p:cNvPr>
          <p:cNvSpPr txBox="1"/>
          <p:nvPr/>
        </p:nvSpPr>
        <p:spPr>
          <a:xfrm>
            <a:off x="179244" y="4361777"/>
            <a:ext cx="8786556" cy="486000"/>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DNNs provide</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less noisy analysis</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from basecalled sequences</a:t>
            </a:r>
          </a:p>
        </p:txBody>
      </p:sp>
      <p:sp>
        <p:nvSpPr>
          <p:cNvPr id="93" name="TextBox 92">
            <a:extLst>
              <a:ext uri="{FF2B5EF4-FFF2-40B4-BE49-F238E27FC236}">
                <a16:creationId xmlns:a16="http://schemas.microsoft.com/office/drawing/2014/main" id="{625FD7ED-AD9F-E333-26BB-36EE9E162DBA}"/>
              </a:ext>
            </a:extLst>
          </p:cNvPr>
          <p:cNvSpPr txBox="1"/>
          <p:nvPr/>
        </p:nvSpPr>
        <p:spPr>
          <a:xfrm>
            <a:off x="182914" y="5396583"/>
            <a:ext cx="8787600" cy="4860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power-hungry</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computational requirements</a:t>
            </a:r>
          </a:p>
        </p:txBody>
      </p:sp>
    </p:spTree>
    <p:custDataLst>
      <p:tags r:id="rId1"/>
    </p:custDataLst>
    <p:extLst>
      <p:ext uri="{BB962C8B-B14F-4D97-AF65-F5344CB8AC3E}">
        <p14:creationId xmlns:p14="http://schemas.microsoft.com/office/powerpoint/2010/main" val="18925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9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The Problem</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183149" y="4123676"/>
            <a:ext cx="3968944" cy="2216068"/>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energy-hungry computations to basecall each read:</a:t>
            </a:r>
            <a:endPar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Portable sequencing becomes challenging with </a:t>
            </a:r>
            <a:b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resource-constrained devices</a:t>
            </a:r>
          </a:p>
        </p:txBody>
      </p:sp>
      <p:grpSp>
        <p:nvGrpSpPr>
          <p:cNvPr id="32" name="Group 31">
            <a:extLst>
              <a:ext uri="{FF2B5EF4-FFF2-40B4-BE49-F238E27FC236}">
                <a16:creationId xmlns:a16="http://schemas.microsoft.com/office/drawing/2014/main" id="{9EB82939-CFF5-B12F-8F24-A5B7A4AD9B79}"/>
              </a:ext>
            </a:extLst>
          </p:cNvPr>
          <p:cNvGrpSpPr/>
          <p:nvPr/>
        </p:nvGrpSpPr>
        <p:grpSpPr>
          <a:xfrm>
            <a:off x="316680" y="1741404"/>
            <a:ext cx="3701882" cy="1914115"/>
            <a:chOff x="6503695" y="2429852"/>
            <a:chExt cx="1955771" cy="1914115"/>
          </a:xfrm>
        </p:grpSpPr>
        <p:sp>
          <p:nvSpPr>
            <p:cNvPr id="33" name="Rounded Rectangle 32">
              <a:extLst>
                <a:ext uri="{FF2B5EF4-FFF2-40B4-BE49-F238E27FC236}">
                  <a16:creationId xmlns:a16="http://schemas.microsoft.com/office/drawing/2014/main" id="{7E228DA5-E20D-1D8B-02C5-E762CC50168E}"/>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7B19553A-F1BE-A886-22C5-2D2A2E795A89}"/>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38" name="Group 37">
            <a:extLst>
              <a:ext uri="{FF2B5EF4-FFF2-40B4-BE49-F238E27FC236}">
                <a16:creationId xmlns:a16="http://schemas.microsoft.com/office/drawing/2014/main" id="{7635E915-A328-33BE-A9F9-243D40F81E7A}"/>
              </a:ext>
            </a:extLst>
          </p:cNvPr>
          <p:cNvGrpSpPr/>
          <p:nvPr/>
        </p:nvGrpSpPr>
        <p:grpSpPr>
          <a:xfrm>
            <a:off x="604315" y="2436831"/>
            <a:ext cx="1150167" cy="1053894"/>
            <a:chOff x="4952816" y="3595606"/>
            <a:chExt cx="1739285" cy="1739285"/>
          </a:xfrm>
        </p:grpSpPr>
        <p:pic>
          <p:nvPicPr>
            <p:cNvPr id="40" name="Picture 39">
              <a:extLst>
                <a:ext uri="{FF2B5EF4-FFF2-40B4-BE49-F238E27FC236}">
                  <a16:creationId xmlns:a16="http://schemas.microsoft.com/office/drawing/2014/main" id="{F54CBB70-EC16-0EEE-3A8F-21D8EB317BCF}"/>
                </a:ext>
              </a:extLst>
            </p:cNvPr>
            <p:cNvPicPr>
              <a:picLocks noChangeAspect="1"/>
            </p:cNvPicPr>
            <p:nvPr/>
          </p:nvPicPr>
          <p:blipFill>
            <a:blip r:embed="rId4"/>
            <a:stretch>
              <a:fillRect/>
            </a:stretch>
          </p:blipFill>
          <p:spPr>
            <a:xfrm>
              <a:off x="4952816" y="3595606"/>
              <a:ext cx="1739285" cy="1739285"/>
            </a:xfrm>
            <a:prstGeom prst="rect">
              <a:avLst/>
            </a:prstGeom>
          </p:spPr>
        </p:pic>
        <p:pic>
          <p:nvPicPr>
            <p:cNvPr id="41" name="Picture 40">
              <a:extLst>
                <a:ext uri="{FF2B5EF4-FFF2-40B4-BE49-F238E27FC236}">
                  <a16:creationId xmlns:a16="http://schemas.microsoft.com/office/drawing/2014/main" id="{61C123A6-0F01-61BC-58DB-B88E0BA71CBB}"/>
                </a:ext>
              </a:extLst>
            </p:cNvPr>
            <p:cNvPicPr>
              <a:picLocks noChangeAspect="1"/>
            </p:cNvPicPr>
            <p:nvPr/>
          </p:nvPicPr>
          <p:blipFill>
            <a:blip r:embed="rId5"/>
            <a:stretch>
              <a:fillRect/>
            </a:stretch>
          </p:blipFill>
          <p:spPr>
            <a:xfrm>
              <a:off x="5477210" y="4041888"/>
              <a:ext cx="675617" cy="675617"/>
            </a:xfrm>
            <a:prstGeom prst="rect">
              <a:avLst/>
            </a:prstGeom>
          </p:spPr>
        </p:pic>
      </p:grpSp>
      <p:sp>
        <p:nvSpPr>
          <p:cNvPr id="39" name="Rounded Rectangle 38">
            <a:extLst>
              <a:ext uri="{FF2B5EF4-FFF2-40B4-BE49-F238E27FC236}">
                <a16:creationId xmlns:a16="http://schemas.microsoft.com/office/drawing/2014/main" id="{C6F26833-5A61-BA79-35D2-C57CAA358387}"/>
              </a:ext>
            </a:extLst>
          </p:cNvPr>
          <p:cNvSpPr/>
          <p:nvPr/>
        </p:nvSpPr>
        <p:spPr>
          <a:xfrm>
            <a:off x="450762" y="2428018"/>
            <a:ext cx="1457273" cy="1071521"/>
          </a:xfrm>
          <a:prstGeom prst="roundRect">
            <a:avLst>
              <a:gd name="adj" fmla="val 9865"/>
            </a:avLst>
          </a:prstGeom>
          <a:solidFill>
            <a:srgbClr val="C00000">
              <a:alpha val="19529"/>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D5182F67-7EA5-8865-C928-6937FC227B62}"/>
              </a:ext>
            </a:extLst>
          </p:cNvPr>
          <p:cNvSpPr/>
          <p:nvPr/>
        </p:nvSpPr>
        <p:spPr>
          <a:xfrm>
            <a:off x="447313" y="2223955"/>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Basecalling</a:t>
            </a:r>
          </a:p>
        </p:txBody>
      </p:sp>
      <p:grpSp>
        <p:nvGrpSpPr>
          <p:cNvPr id="42" name="Group 41">
            <a:extLst>
              <a:ext uri="{FF2B5EF4-FFF2-40B4-BE49-F238E27FC236}">
                <a16:creationId xmlns:a16="http://schemas.microsoft.com/office/drawing/2014/main" id="{8C1DA9C0-A4CC-D65A-018B-0EDA0073AE5C}"/>
              </a:ext>
            </a:extLst>
          </p:cNvPr>
          <p:cNvGrpSpPr/>
          <p:nvPr/>
        </p:nvGrpSpPr>
        <p:grpSpPr>
          <a:xfrm>
            <a:off x="2823652" y="2839166"/>
            <a:ext cx="696567" cy="158400"/>
            <a:chOff x="7812635" y="2228753"/>
            <a:chExt cx="696567" cy="158400"/>
          </a:xfrm>
          <a:solidFill>
            <a:srgbClr val="7030A0"/>
          </a:solidFill>
        </p:grpSpPr>
        <p:sp>
          <p:nvSpPr>
            <p:cNvPr id="43" name="Rectangle 42">
              <a:extLst>
                <a:ext uri="{FF2B5EF4-FFF2-40B4-BE49-F238E27FC236}">
                  <a16:creationId xmlns:a16="http://schemas.microsoft.com/office/drawing/2014/main" id="{8F27E1DD-A288-B050-F86E-F76BBCA5D1A0}"/>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057A20F-9EDC-76DB-F001-683A3F1527B5}"/>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C7438BD-6F57-6A5E-FCFC-5B9513A9D07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0857B67-1DEB-3322-D272-513593E954F3}"/>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4887C28-97BA-B6CE-EFA3-FDA1B6433C99}"/>
              </a:ext>
            </a:extLst>
          </p:cNvPr>
          <p:cNvGrpSpPr/>
          <p:nvPr/>
        </p:nvGrpSpPr>
        <p:grpSpPr>
          <a:xfrm>
            <a:off x="2439850" y="2223955"/>
            <a:ext cx="1460722" cy="1275584"/>
            <a:chOff x="7437977" y="2253316"/>
            <a:chExt cx="1460722" cy="1275584"/>
          </a:xfrm>
        </p:grpSpPr>
        <p:grpSp>
          <p:nvGrpSpPr>
            <p:cNvPr id="48" name="Group 47">
              <a:extLst>
                <a:ext uri="{FF2B5EF4-FFF2-40B4-BE49-F238E27FC236}">
                  <a16:creationId xmlns:a16="http://schemas.microsoft.com/office/drawing/2014/main" id="{41EBFB85-032C-9831-2E51-A38C35846370}"/>
                </a:ext>
              </a:extLst>
            </p:cNvPr>
            <p:cNvGrpSpPr/>
            <p:nvPr/>
          </p:nvGrpSpPr>
          <p:grpSpPr>
            <a:xfrm>
              <a:off x="7441426" y="2457379"/>
              <a:ext cx="1457273" cy="1071521"/>
              <a:chOff x="7441426" y="2457379"/>
              <a:chExt cx="1457273" cy="1071521"/>
            </a:xfrm>
          </p:grpSpPr>
          <p:pic>
            <p:nvPicPr>
              <p:cNvPr id="50" name="Picture 49">
                <a:extLst>
                  <a:ext uri="{FF2B5EF4-FFF2-40B4-BE49-F238E27FC236}">
                    <a16:creationId xmlns:a16="http://schemas.microsoft.com/office/drawing/2014/main" id="{DF594446-2FC0-590D-63ED-E1F36ACBCBDE}"/>
                  </a:ext>
                </a:extLst>
              </p:cNvPr>
              <p:cNvPicPr>
                <a:picLocks noChangeAspect="1"/>
              </p:cNvPicPr>
              <p:nvPr/>
            </p:nvPicPr>
            <p:blipFill>
              <a:blip r:embed="rId4"/>
              <a:stretch>
                <a:fillRect/>
              </a:stretch>
            </p:blipFill>
            <p:spPr>
              <a:xfrm>
                <a:off x="7594979" y="2466192"/>
                <a:ext cx="1150167" cy="1053894"/>
              </a:xfrm>
              <a:prstGeom prst="rect">
                <a:avLst/>
              </a:prstGeom>
            </p:spPr>
          </p:pic>
          <p:sp>
            <p:nvSpPr>
              <p:cNvPr id="51" name="Rounded Rectangle 50">
                <a:extLst>
                  <a:ext uri="{FF2B5EF4-FFF2-40B4-BE49-F238E27FC236}">
                    <a16:creationId xmlns:a16="http://schemas.microsoft.com/office/drawing/2014/main" id="{DFE9335A-1944-A431-CE94-ECFCCE1F2382}"/>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Rounded Rectangle 48">
              <a:extLst>
                <a:ext uri="{FF2B5EF4-FFF2-40B4-BE49-F238E27FC236}">
                  <a16:creationId xmlns:a16="http://schemas.microsoft.com/office/drawing/2014/main" id="{CDED2C1B-4565-B49E-F576-1BF888FE715D}"/>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Read mapping</a:t>
              </a:r>
            </a:p>
          </p:txBody>
        </p:sp>
      </p:grpSp>
      <p:sp>
        <p:nvSpPr>
          <p:cNvPr id="52" name="Striped Right Arrow 51">
            <a:extLst>
              <a:ext uri="{FF2B5EF4-FFF2-40B4-BE49-F238E27FC236}">
                <a16:creationId xmlns:a16="http://schemas.microsoft.com/office/drawing/2014/main" id="{9B86B4BD-CA15-6A15-440F-25585818F52E}"/>
              </a:ext>
            </a:extLst>
          </p:cNvPr>
          <p:cNvSpPr/>
          <p:nvPr/>
        </p:nvSpPr>
        <p:spPr>
          <a:xfrm>
            <a:off x="1981282" y="2752555"/>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5" name="TextBox 64">
            <a:extLst>
              <a:ext uri="{FF2B5EF4-FFF2-40B4-BE49-F238E27FC236}">
                <a16:creationId xmlns:a16="http://schemas.microsoft.com/office/drawing/2014/main" id="{3EEED9EA-B4D1-F3E5-5ADF-099A5189108E}"/>
              </a:ext>
            </a:extLst>
          </p:cNvPr>
          <p:cNvSpPr txBox="1"/>
          <p:nvPr/>
        </p:nvSpPr>
        <p:spPr>
          <a:xfrm>
            <a:off x="200021" y="961915"/>
            <a:ext cx="8787600" cy="396196"/>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existing solutions are</a:t>
            </a: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ineffective for large genomes</a:t>
            </a:r>
            <a:endPar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7CE1BBF7-7E4B-ACEA-6650-372C46A4AC0E}"/>
              </a:ext>
            </a:extLst>
          </p:cNvPr>
          <p:cNvPicPr>
            <a:picLocks noChangeAspect="1"/>
          </p:cNvPicPr>
          <p:nvPr/>
        </p:nvPicPr>
        <p:blipFill>
          <a:blip r:embed="rId4"/>
          <a:stretch>
            <a:fillRect/>
          </a:stretch>
        </p:blipFill>
        <p:spPr>
          <a:xfrm>
            <a:off x="6422944" y="2423395"/>
            <a:ext cx="1150167" cy="1053894"/>
          </a:xfrm>
          <a:prstGeom prst="rect">
            <a:avLst/>
          </a:prstGeom>
        </p:spPr>
      </p:pic>
      <p:sp>
        <p:nvSpPr>
          <p:cNvPr id="61" name="Rounded Rectangle 60">
            <a:extLst>
              <a:ext uri="{FF2B5EF4-FFF2-40B4-BE49-F238E27FC236}">
                <a16:creationId xmlns:a16="http://schemas.microsoft.com/office/drawing/2014/main" id="{FBF365ED-0D97-0606-C5B3-F93ECC647019}"/>
              </a:ext>
            </a:extLst>
          </p:cNvPr>
          <p:cNvSpPr/>
          <p:nvPr/>
        </p:nvSpPr>
        <p:spPr>
          <a:xfrm>
            <a:off x="6269391" y="2414582"/>
            <a:ext cx="1457273" cy="1071521"/>
          </a:xfrm>
          <a:prstGeom prst="roundRect">
            <a:avLst>
              <a:gd name="adj" fmla="val 9865"/>
            </a:avLst>
          </a:prstGeom>
          <a:solidFill>
            <a:srgbClr val="C00000">
              <a:alpha val="2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ounded Rectangle 58">
            <a:extLst>
              <a:ext uri="{FF2B5EF4-FFF2-40B4-BE49-F238E27FC236}">
                <a16:creationId xmlns:a16="http://schemas.microsoft.com/office/drawing/2014/main" id="{72DE89DE-B41A-52ED-1491-3A048CB6F599}"/>
              </a:ext>
            </a:extLst>
          </p:cNvPr>
          <p:cNvSpPr/>
          <p:nvPr/>
        </p:nvSpPr>
        <p:spPr>
          <a:xfrm>
            <a:off x="6265942" y="2210519"/>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Signal mapping</a:t>
            </a:r>
          </a:p>
        </p:txBody>
      </p:sp>
      <p:grpSp>
        <p:nvGrpSpPr>
          <p:cNvPr id="62" name="Group 61">
            <a:extLst>
              <a:ext uri="{FF2B5EF4-FFF2-40B4-BE49-F238E27FC236}">
                <a16:creationId xmlns:a16="http://schemas.microsoft.com/office/drawing/2014/main" id="{81D2ACA9-ED45-5967-48B0-54349046159A}"/>
              </a:ext>
            </a:extLst>
          </p:cNvPr>
          <p:cNvGrpSpPr/>
          <p:nvPr/>
        </p:nvGrpSpPr>
        <p:grpSpPr>
          <a:xfrm>
            <a:off x="6018418" y="1741404"/>
            <a:ext cx="1955771" cy="1914115"/>
            <a:chOff x="6503695" y="2429852"/>
            <a:chExt cx="1955771" cy="1914115"/>
          </a:xfrm>
        </p:grpSpPr>
        <p:sp>
          <p:nvSpPr>
            <p:cNvPr id="63" name="Rounded Rectangle 62">
              <a:extLst>
                <a:ext uri="{FF2B5EF4-FFF2-40B4-BE49-F238E27FC236}">
                  <a16:creationId xmlns:a16="http://schemas.microsoft.com/office/drawing/2014/main" id="{E06F7861-2861-FB2A-34D8-032BF183A572}"/>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ounded Rectangle 63">
              <a:extLst>
                <a:ext uri="{FF2B5EF4-FFF2-40B4-BE49-F238E27FC236}">
                  <a16:creationId xmlns:a16="http://schemas.microsoft.com/office/drawing/2014/main" id="{182B8E7C-1BC8-E4EC-B5F9-6ACD35914203}"/>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sp>
        <p:nvSpPr>
          <p:cNvPr id="67" name="TextBox 66">
            <a:extLst>
              <a:ext uri="{FF2B5EF4-FFF2-40B4-BE49-F238E27FC236}">
                <a16:creationId xmlns:a16="http://schemas.microsoft.com/office/drawing/2014/main" id="{9D69A217-C3BA-CF53-34D8-6FC7A6FA26F3}"/>
              </a:ext>
            </a:extLst>
          </p:cNvPr>
          <p:cNvSpPr txBox="1"/>
          <p:nvPr/>
        </p:nvSpPr>
        <p:spPr>
          <a:xfrm>
            <a:off x="5011831" y="4124443"/>
            <a:ext cx="3968945" cy="2216068"/>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Larger number of reference regions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cannot be handled accurately or quickly</a:t>
            </a: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rendering existing solutions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ineffective for large genomes</a:t>
            </a:r>
          </a:p>
        </p:txBody>
      </p:sp>
      <p:grpSp>
        <p:nvGrpSpPr>
          <p:cNvPr id="73" name="Group 72">
            <a:extLst>
              <a:ext uri="{FF2B5EF4-FFF2-40B4-BE49-F238E27FC236}">
                <a16:creationId xmlns:a16="http://schemas.microsoft.com/office/drawing/2014/main" id="{DACA2D4C-3FAB-A1B7-B28A-C6B4682087AB}"/>
              </a:ext>
            </a:extLst>
          </p:cNvPr>
          <p:cNvGrpSpPr/>
          <p:nvPr/>
        </p:nvGrpSpPr>
        <p:grpSpPr>
          <a:xfrm>
            <a:off x="6656962" y="2701924"/>
            <a:ext cx="678127" cy="396518"/>
            <a:chOff x="9402239" y="2567260"/>
            <a:chExt cx="678127" cy="396518"/>
          </a:xfrm>
        </p:grpSpPr>
        <p:pic>
          <p:nvPicPr>
            <p:cNvPr id="71" name="Graphic 70" descr="Heartbeat with solid fill">
              <a:extLst>
                <a:ext uri="{FF2B5EF4-FFF2-40B4-BE49-F238E27FC236}">
                  <a16:creationId xmlns:a16="http://schemas.microsoft.com/office/drawing/2014/main" id="{F3120C1F-1E7E-1A9E-ABF0-B2FAAD084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2239" y="2567260"/>
              <a:ext cx="396518" cy="396518"/>
            </a:xfrm>
            <a:prstGeom prst="rect">
              <a:avLst/>
            </a:prstGeom>
          </p:spPr>
        </p:pic>
        <p:pic>
          <p:nvPicPr>
            <p:cNvPr id="72" name="Graphic 71" descr="Heartbeat with solid fill">
              <a:extLst>
                <a:ext uri="{FF2B5EF4-FFF2-40B4-BE49-F238E27FC236}">
                  <a16:creationId xmlns:a16="http://schemas.microsoft.com/office/drawing/2014/main" id="{D8E30878-C36F-1A4A-A341-B4B92F7B9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83848" y="2567260"/>
              <a:ext cx="396518" cy="396518"/>
            </a:xfrm>
            <a:prstGeom prst="rect">
              <a:avLst/>
            </a:prstGeom>
          </p:spPr>
        </p:pic>
      </p:grpSp>
      <p:cxnSp>
        <p:nvCxnSpPr>
          <p:cNvPr id="75" name="Straight Connector 74">
            <a:extLst>
              <a:ext uri="{FF2B5EF4-FFF2-40B4-BE49-F238E27FC236}">
                <a16:creationId xmlns:a16="http://schemas.microsoft.com/office/drawing/2014/main" id="{31B9001B-BD58-D4E8-259F-70818E383544}"/>
              </a:ext>
            </a:extLst>
          </p:cNvPr>
          <p:cNvCxnSpPr>
            <a:cxnSpLocks/>
          </p:cNvCxnSpPr>
          <p:nvPr/>
        </p:nvCxnSpPr>
        <p:spPr>
          <a:xfrm>
            <a:off x="4572000" y="1442433"/>
            <a:ext cx="0" cy="535117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92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3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3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3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3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3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3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300"/>
                                        <p:tgtEl>
                                          <p:spTgt spid="6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3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300"/>
                                        <p:tgtEl>
                                          <p:spTgt spid="59"/>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3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300"/>
                                        <p:tgtEl>
                                          <p:spTgt spid="67"/>
                                        </p:tgtEl>
                                      </p:cBhvr>
                                    </p:animEffect>
                                  </p:childTnLst>
                                </p:cTn>
                              </p:par>
                              <p:par>
                                <p:cTn id="46" presetID="10" presetClass="entr" presetSubtype="0"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300"/>
                                        <p:tgtEl>
                                          <p:spTgt spid="73"/>
                                        </p:tgtEl>
                                      </p:cBhvr>
                                    </p:animEffect>
                                  </p:childTnLst>
                                </p:cTn>
                              </p:par>
                              <p:par>
                                <p:cTn id="49" presetID="10"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3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37" grpId="0" animBg="1"/>
      <p:bldP spid="52" grpId="0" animBg="1"/>
      <p:bldP spid="61" grpId="0" animBg="1"/>
      <p:bldP spid="59" grpId="0" animBg="1"/>
      <p:bldP spid="6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Applications of Read Until</a:t>
            </a:r>
            <a:endParaRPr lang="en-US" sz="4000" b="1" dirty="0">
              <a:latin typeface="Garamond" panose="02020404030301010803" pitchFamily="18" charset="0"/>
            </a:endParaRPr>
          </a:p>
        </p:txBody>
      </p:sp>
      <p:sp>
        <p:nvSpPr>
          <p:cNvPr id="4" name="Rectangle 3">
            <a:extLst>
              <a:ext uri="{FF2B5EF4-FFF2-40B4-BE49-F238E27FC236}">
                <a16:creationId xmlns:a16="http://schemas.microsoft.com/office/drawing/2014/main" id="{C1FA92D9-CDE2-48D0-01BB-48705B1F2F1E}"/>
              </a:ext>
            </a:extLst>
          </p:cNvPr>
          <p:cNvSpPr/>
          <p:nvPr/>
        </p:nvSpPr>
        <p:spPr>
          <a:xfrm>
            <a:off x="0" y="1034944"/>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Depletion: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Reads mapping to a particular reference genome is ejected</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24808D37-E0ED-E026-B032-A2BAE0430926}"/>
              </a:ext>
            </a:extLst>
          </p:cNvPr>
          <p:cNvSpPr/>
          <p:nvPr/>
        </p:nvSpPr>
        <p:spPr>
          <a:xfrm>
            <a:off x="0" y="3895447"/>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Enrichment: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Reads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mapping to a particular reference genome is ejected</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E0DC44A-1A6F-8B55-1292-662114F7906B}"/>
              </a:ext>
            </a:extLst>
          </p:cNvPr>
          <p:cNvSpPr>
            <a:spLocks noGrp="1"/>
          </p:cNvSpPr>
          <p:nvPr>
            <p:ph idx="1"/>
          </p:nvPr>
        </p:nvSpPr>
        <p:spPr>
          <a:xfrm>
            <a:off x="0" y="1610944"/>
            <a:ext cx="9144000" cy="2284503"/>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Removing contaminated reads from a sample</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Relative abundance estimation</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Controlling low/high-abundance genomes in a sample</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Controlling the sequencing of depth of a genome</a:t>
            </a:r>
          </a:p>
          <a:p>
            <a:pPr>
              <a:spcAft>
                <a:spcPts val="500"/>
              </a:spcAft>
            </a:pP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F9E078A1-64B4-9F4B-EC02-35012D8470BF}"/>
              </a:ext>
            </a:extLst>
          </p:cNvPr>
          <p:cNvSpPr txBox="1">
            <a:spLocks/>
          </p:cNvSpPr>
          <p:nvPr/>
        </p:nvSpPr>
        <p:spPr>
          <a:xfrm>
            <a:off x="0" y="4476683"/>
            <a:ext cx="9144000" cy="1859949"/>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Purifying the sample to ensure it contains only the selected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Removing the host genome (e.g., human) in contamination analysis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5818407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Applications of Run Until and Sequence Until</a:t>
            </a:r>
            <a:endParaRPr lang="en-US" sz="3400" b="1" dirty="0">
              <a:latin typeface="Garamond" panose="02020404030301010803" pitchFamily="18" charset="0"/>
            </a:endParaRPr>
          </a:p>
        </p:txBody>
      </p:sp>
      <p:sp>
        <p:nvSpPr>
          <p:cNvPr id="4" name="Rectangle 3">
            <a:extLst>
              <a:ext uri="{FF2B5EF4-FFF2-40B4-BE49-F238E27FC236}">
                <a16:creationId xmlns:a16="http://schemas.microsoft.com/office/drawing/2014/main" id="{C1FA92D9-CDE2-48D0-01BB-48705B1F2F1E}"/>
              </a:ext>
            </a:extLst>
          </p:cNvPr>
          <p:cNvSpPr/>
          <p:nvPr/>
        </p:nvSpPr>
        <p:spPr>
          <a:xfrm>
            <a:off x="0" y="1034944"/>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Run Until: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the sequencing without informative decision from analysis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24808D37-E0ED-E026-B032-A2BAE0430926}"/>
              </a:ext>
            </a:extLst>
          </p:cNvPr>
          <p:cNvSpPr/>
          <p:nvPr/>
        </p:nvSpPr>
        <p:spPr>
          <a:xfrm>
            <a:off x="0" y="3430229"/>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Stopping the sequencing based on information decision</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E0DC44A-1A6F-8B55-1292-662114F7906B}"/>
              </a:ext>
            </a:extLst>
          </p:cNvPr>
          <p:cNvSpPr>
            <a:spLocks noGrp="1"/>
          </p:cNvSpPr>
          <p:nvPr>
            <p:ph idx="1"/>
          </p:nvPr>
        </p:nvSpPr>
        <p:spPr>
          <a:xfrm>
            <a:off x="0" y="1610944"/>
            <a:ext cx="9144000" cy="1814049"/>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Stopping when reads reach to a particular depth of coverage</a:t>
            </a:r>
          </a:p>
          <a:p>
            <a:pPr>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Stopping when the abundance of all genomes reach a particular threshold</a:t>
            </a:r>
          </a:p>
          <a:p>
            <a:pPr>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F9E078A1-64B4-9F4B-EC02-35012D8470BF}"/>
              </a:ext>
            </a:extLst>
          </p:cNvPr>
          <p:cNvSpPr txBox="1">
            <a:spLocks/>
          </p:cNvSpPr>
          <p:nvPr/>
        </p:nvSpPr>
        <p:spPr>
          <a:xfrm>
            <a:off x="0" y="4011465"/>
            <a:ext cx="9144000" cy="2357251"/>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when relative abundance estimations do not change substantially (for high-abundance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when finding that the sample is contaminated with a particular set of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7611698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Details: Quantizing the Event Values</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657330"/>
          </a:xfrm>
        </p:spPr>
        <p:txBody>
          <a:bodyPr lIns="91440" tIns="45720" rIns="91440" bIns="45720" anchor="t">
            <a:noAutofit/>
          </a:bodyPr>
          <a:lstStyle/>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Observation:</a:t>
            </a:r>
            <a:r>
              <a:rPr lang="en-US" sz="2200" dirty="0">
                <a:latin typeface="Tahoma" panose="020B0604030504040204" pitchFamily="34" charset="0"/>
                <a:ea typeface="Tahoma" panose="020B0604030504040204" pitchFamily="34" charset="0"/>
                <a:cs typeface="Tahoma" panose="020B0604030504040204" pitchFamily="34" charset="0"/>
              </a:rPr>
              <a:t> Identical k-</a:t>
            </a:r>
            <a:r>
              <a:rPr lang="en-US" sz="2200" dirty="0" err="1">
                <a:latin typeface="Tahoma" panose="020B0604030504040204" pitchFamily="34" charset="0"/>
                <a:ea typeface="Tahoma" panose="020B0604030504040204" pitchFamily="34" charset="0"/>
                <a:cs typeface="Tahoma" panose="020B0604030504040204" pitchFamily="34" charset="0"/>
              </a:rPr>
              <a:t>mers</a:t>
            </a:r>
            <a:r>
              <a:rPr lang="en-US" sz="2200" dirty="0">
                <a:latin typeface="Tahoma" panose="020B0604030504040204" pitchFamily="34" charset="0"/>
                <a:ea typeface="Tahoma" panose="020B0604030504040204" pitchFamily="34" charset="0"/>
                <a:cs typeface="Tahoma" panose="020B0604030504040204" pitchFamily="34" charset="0"/>
              </a:rPr>
              <a:t> generate similar raw signals</a:t>
            </a: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Their corresponding event values can be slightly different</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endParaRPr lang="en-US" sz="2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Quantize the event values</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To enable assigning the </a:t>
            </a:r>
            <a:r>
              <a:rPr lang="en-US" sz="1800" b="1" dirty="0">
                <a:latin typeface="Tahoma" panose="020B0604030504040204" pitchFamily="34" charset="0"/>
                <a:ea typeface="Tahoma" panose="020B0604030504040204" pitchFamily="34" charset="0"/>
                <a:cs typeface="Tahoma" panose="020B0604030504040204" pitchFamily="34" charset="0"/>
              </a:rPr>
              <a:t>same</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quantized value</a:t>
            </a:r>
            <a:r>
              <a:rPr lang="en-US" sz="1800" dirty="0">
                <a:latin typeface="Tahoma" panose="020B0604030504040204" pitchFamily="34" charset="0"/>
                <a:ea typeface="Tahoma" panose="020B0604030504040204" pitchFamily="34" charset="0"/>
                <a:cs typeface="Tahoma" panose="020B0604030504040204" pitchFamily="34" charset="0"/>
              </a:rPr>
              <a:t> to the </a:t>
            </a:r>
            <a:r>
              <a:rPr lang="en-US" sz="1800" b="1" dirty="0">
                <a:latin typeface="Tahoma" panose="020B0604030504040204" pitchFamily="34" charset="0"/>
                <a:ea typeface="Tahoma" panose="020B0604030504040204" pitchFamily="34" charset="0"/>
                <a:cs typeface="Tahoma" panose="020B0604030504040204" pitchFamily="34" charset="0"/>
              </a:rPr>
              <a:t>similar event values</a:t>
            </a:r>
            <a:r>
              <a:rPr lang="en-US" sz="1800" dirty="0">
                <a:latin typeface="Tahoma" panose="020B0604030504040204" pitchFamily="34" charset="0"/>
                <a:ea typeface="Tahoma" panose="020B0604030504040204" pitchFamily="34" charset="0"/>
                <a:cs typeface="Tahoma" panose="020B0604030504040204" pitchFamily="34" charset="0"/>
              </a:rPr>
              <a:t> </a:t>
            </a:r>
          </a:p>
        </p:txBody>
      </p:sp>
      <p:sp>
        <p:nvSpPr>
          <p:cNvPr id="7" name="Rounded Rectangle 6">
            <a:extLst>
              <a:ext uri="{FF2B5EF4-FFF2-40B4-BE49-F238E27FC236}">
                <a16:creationId xmlns:a16="http://schemas.microsoft.com/office/drawing/2014/main" id="{12F45F7D-0AA3-56C0-5D22-F0B087D1A350}"/>
              </a:ext>
            </a:extLst>
          </p:cNvPr>
          <p:cNvSpPr/>
          <p:nvPr/>
        </p:nvSpPr>
        <p:spPr>
          <a:xfrm rot="5400000">
            <a:off x="2590606" y="2293294"/>
            <a:ext cx="294501" cy="3337783"/>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C633C53-BDE0-8FBE-D541-5A81753DAB93}"/>
              </a:ext>
            </a:extLst>
          </p:cNvPr>
          <p:cNvCxnSpPr>
            <a:cxnSpLocks/>
          </p:cNvCxnSpPr>
          <p:nvPr/>
        </p:nvCxnSpPr>
        <p:spPr>
          <a:xfrm rot="5400000">
            <a:off x="3552918"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D50D9C-992C-0E6B-0A07-B01D588B6257}"/>
              </a:ext>
            </a:extLst>
          </p:cNvPr>
          <p:cNvCxnSpPr>
            <a:cxnSpLocks/>
          </p:cNvCxnSpPr>
          <p:nvPr/>
        </p:nvCxnSpPr>
        <p:spPr>
          <a:xfrm rot="5400000">
            <a:off x="26745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4D9825-6B52-183F-CCA3-CD3C20D6AEE5}"/>
              </a:ext>
            </a:extLst>
          </p:cNvPr>
          <p:cNvCxnSpPr>
            <a:cxnSpLocks/>
          </p:cNvCxnSpPr>
          <p:nvPr/>
        </p:nvCxnSpPr>
        <p:spPr>
          <a:xfrm rot="5400000">
            <a:off x="20157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867F39-DBB6-3A12-9CF9-5DC0AAA8760B}"/>
              </a:ext>
            </a:extLst>
          </p:cNvPr>
          <p:cNvCxnSpPr>
            <a:cxnSpLocks/>
          </p:cNvCxnSpPr>
          <p:nvPr/>
        </p:nvCxnSpPr>
        <p:spPr>
          <a:xfrm rot="5400000">
            <a:off x="17961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6962C4-0C99-F2DC-124A-16B5E84B016F}"/>
              </a:ext>
            </a:extLst>
          </p:cNvPr>
          <p:cNvCxnSpPr>
            <a:cxnSpLocks/>
          </p:cNvCxnSpPr>
          <p:nvPr/>
        </p:nvCxnSpPr>
        <p:spPr>
          <a:xfrm rot="5400000">
            <a:off x="15765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606266-E6F2-EB0A-B1E2-392DF548C0B7}"/>
              </a:ext>
            </a:extLst>
          </p:cNvPr>
          <p:cNvCxnSpPr>
            <a:cxnSpLocks/>
          </p:cNvCxnSpPr>
          <p:nvPr/>
        </p:nvCxnSpPr>
        <p:spPr>
          <a:xfrm rot="5400000">
            <a:off x="13569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3E36C97-8E43-72C5-D2CB-0A55008C9E29}"/>
              </a:ext>
            </a:extLst>
          </p:cNvPr>
          <p:cNvCxnSpPr>
            <a:cxnSpLocks/>
          </p:cNvCxnSpPr>
          <p:nvPr/>
        </p:nvCxnSpPr>
        <p:spPr>
          <a:xfrm rot="5400000">
            <a:off x="11373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D6951-1225-00AC-590B-40EE920F9CF4}"/>
              </a:ext>
            </a:extLst>
          </p:cNvPr>
          <p:cNvCxnSpPr>
            <a:cxnSpLocks/>
          </p:cNvCxnSpPr>
          <p:nvPr/>
        </p:nvCxnSpPr>
        <p:spPr>
          <a:xfrm rot="5400000">
            <a:off x="22353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6F2577-F216-727E-DD81-EF9932A2AF9D}"/>
              </a:ext>
            </a:extLst>
          </p:cNvPr>
          <p:cNvCxnSpPr>
            <a:cxnSpLocks/>
          </p:cNvCxnSpPr>
          <p:nvPr/>
        </p:nvCxnSpPr>
        <p:spPr>
          <a:xfrm rot="5400000">
            <a:off x="24549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62E4E2-8F12-6FBC-7783-88C72D67FB2E}"/>
              </a:ext>
            </a:extLst>
          </p:cNvPr>
          <p:cNvCxnSpPr>
            <a:cxnSpLocks/>
          </p:cNvCxnSpPr>
          <p:nvPr/>
        </p:nvCxnSpPr>
        <p:spPr>
          <a:xfrm rot="5400000">
            <a:off x="31137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67090D-F82D-9DEA-FB83-D3FF02B23055}"/>
              </a:ext>
            </a:extLst>
          </p:cNvPr>
          <p:cNvCxnSpPr>
            <a:cxnSpLocks/>
          </p:cNvCxnSpPr>
          <p:nvPr/>
        </p:nvCxnSpPr>
        <p:spPr>
          <a:xfrm rot="5400000">
            <a:off x="28941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DD17C8-DEA4-EA3C-582A-BBB419475E98}"/>
              </a:ext>
            </a:extLst>
          </p:cNvPr>
          <p:cNvCxnSpPr>
            <a:cxnSpLocks/>
          </p:cNvCxnSpPr>
          <p:nvPr/>
        </p:nvCxnSpPr>
        <p:spPr>
          <a:xfrm rot="5400000">
            <a:off x="3333321" y="396218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DEF65EA-6CC8-1AF6-140C-1084A195A5F2}"/>
              </a:ext>
            </a:extLst>
          </p:cNvPr>
          <p:cNvSpPr txBox="1"/>
          <p:nvPr/>
        </p:nvSpPr>
        <p:spPr>
          <a:xfrm>
            <a:off x="3915775" y="3858038"/>
            <a:ext cx="16031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TextBox 20">
            <a:extLst>
              <a:ext uri="{FF2B5EF4-FFF2-40B4-BE49-F238E27FC236}">
                <a16:creationId xmlns:a16="http://schemas.microsoft.com/office/drawing/2014/main" id="{ECC5116E-69A2-35AE-2598-EDFED66BE503}"/>
              </a:ext>
            </a:extLst>
          </p:cNvPr>
          <p:cNvSpPr txBox="1"/>
          <p:nvPr/>
        </p:nvSpPr>
        <p:spPr>
          <a:xfrm>
            <a:off x="1068965" y="3565003"/>
            <a:ext cx="140394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-0.091 in binary:</a:t>
            </a:r>
          </a:p>
        </p:txBody>
      </p:sp>
      <p:sp>
        <p:nvSpPr>
          <p:cNvPr id="22" name="Rounded Rectangle 21">
            <a:extLst>
              <a:ext uri="{FF2B5EF4-FFF2-40B4-BE49-F238E27FC236}">
                <a16:creationId xmlns:a16="http://schemas.microsoft.com/office/drawing/2014/main" id="{C24E795B-BA88-D8C0-07EB-0FD6959D4C98}"/>
              </a:ext>
            </a:extLst>
          </p:cNvPr>
          <p:cNvSpPr/>
          <p:nvPr/>
        </p:nvSpPr>
        <p:spPr>
          <a:xfrm rot="5400000">
            <a:off x="6277251" y="2293293"/>
            <a:ext cx="294501" cy="3337783"/>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Connector 22">
            <a:extLst>
              <a:ext uri="{FF2B5EF4-FFF2-40B4-BE49-F238E27FC236}">
                <a16:creationId xmlns:a16="http://schemas.microsoft.com/office/drawing/2014/main" id="{FD582260-C1E9-B5AA-682A-38433E179228}"/>
              </a:ext>
            </a:extLst>
          </p:cNvPr>
          <p:cNvCxnSpPr>
            <a:cxnSpLocks/>
          </p:cNvCxnSpPr>
          <p:nvPr/>
        </p:nvCxnSpPr>
        <p:spPr>
          <a:xfrm rot="5400000">
            <a:off x="7239563"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85F0B4-461A-5DC8-3322-81FDBB7A96B7}"/>
              </a:ext>
            </a:extLst>
          </p:cNvPr>
          <p:cNvCxnSpPr>
            <a:cxnSpLocks/>
          </p:cNvCxnSpPr>
          <p:nvPr/>
        </p:nvCxnSpPr>
        <p:spPr>
          <a:xfrm rot="5400000">
            <a:off x="63611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90397C8-07B4-224A-764E-72B3AE83BCAA}"/>
              </a:ext>
            </a:extLst>
          </p:cNvPr>
          <p:cNvCxnSpPr>
            <a:cxnSpLocks/>
          </p:cNvCxnSpPr>
          <p:nvPr/>
        </p:nvCxnSpPr>
        <p:spPr>
          <a:xfrm rot="5400000">
            <a:off x="57023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F9BD1AF-C466-0ECD-B3D5-9B9CC64AEDFC}"/>
              </a:ext>
            </a:extLst>
          </p:cNvPr>
          <p:cNvCxnSpPr>
            <a:cxnSpLocks/>
          </p:cNvCxnSpPr>
          <p:nvPr/>
        </p:nvCxnSpPr>
        <p:spPr>
          <a:xfrm rot="5400000">
            <a:off x="54827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CE1F23-2034-131E-FBEC-663A483B8E0C}"/>
              </a:ext>
            </a:extLst>
          </p:cNvPr>
          <p:cNvCxnSpPr>
            <a:cxnSpLocks/>
          </p:cNvCxnSpPr>
          <p:nvPr/>
        </p:nvCxnSpPr>
        <p:spPr>
          <a:xfrm rot="5400000">
            <a:off x="52631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8938916-EC1D-CF91-17F0-6813165FCFE4}"/>
              </a:ext>
            </a:extLst>
          </p:cNvPr>
          <p:cNvCxnSpPr>
            <a:cxnSpLocks/>
          </p:cNvCxnSpPr>
          <p:nvPr/>
        </p:nvCxnSpPr>
        <p:spPr>
          <a:xfrm rot="5400000">
            <a:off x="50435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CB6143-63F3-3696-B5C5-6A8041388F49}"/>
              </a:ext>
            </a:extLst>
          </p:cNvPr>
          <p:cNvCxnSpPr>
            <a:cxnSpLocks/>
          </p:cNvCxnSpPr>
          <p:nvPr/>
        </p:nvCxnSpPr>
        <p:spPr>
          <a:xfrm rot="5400000">
            <a:off x="48239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101C918-99E7-7717-A5AE-7278F4DB8155}"/>
              </a:ext>
            </a:extLst>
          </p:cNvPr>
          <p:cNvCxnSpPr>
            <a:cxnSpLocks/>
          </p:cNvCxnSpPr>
          <p:nvPr/>
        </p:nvCxnSpPr>
        <p:spPr>
          <a:xfrm rot="5400000">
            <a:off x="59219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B40C51-E264-6535-4FE8-45E6949CA49E}"/>
              </a:ext>
            </a:extLst>
          </p:cNvPr>
          <p:cNvCxnSpPr>
            <a:cxnSpLocks/>
          </p:cNvCxnSpPr>
          <p:nvPr/>
        </p:nvCxnSpPr>
        <p:spPr>
          <a:xfrm rot="5400000">
            <a:off x="61415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D2498C9-820C-13B9-5BA8-224741E78F7E}"/>
              </a:ext>
            </a:extLst>
          </p:cNvPr>
          <p:cNvCxnSpPr>
            <a:cxnSpLocks/>
          </p:cNvCxnSpPr>
          <p:nvPr/>
        </p:nvCxnSpPr>
        <p:spPr>
          <a:xfrm rot="5400000">
            <a:off x="6800366"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5E9455-C5F4-B7E4-9A6B-75BA6805F8AC}"/>
              </a:ext>
            </a:extLst>
          </p:cNvPr>
          <p:cNvCxnSpPr>
            <a:cxnSpLocks/>
          </p:cNvCxnSpPr>
          <p:nvPr/>
        </p:nvCxnSpPr>
        <p:spPr>
          <a:xfrm rot="5400000">
            <a:off x="65807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4F904C-52B2-AB5D-30A5-BD395053AD55}"/>
              </a:ext>
            </a:extLst>
          </p:cNvPr>
          <p:cNvCxnSpPr>
            <a:cxnSpLocks/>
          </p:cNvCxnSpPr>
          <p:nvPr/>
        </p:nvCxnSpPr>
        <p:spPr>
          <a:xfrm rot="5400000">
            <a:off x="7019966"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F016EC3-8E44-E39C-FCB0-8C56F87409CC}"/>
              </a:ext>
            </a:extLst>
          </p:cNvPr>
          <p:cNvSpPr txBox="1"/>
          <p:nvPr/>
        </p:nvSpPr>
        <p:spPr>
          <a:xfrm>
            <a:off x="7602420" y="3858038"/>
            <a:ext cx="16031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6" name="TextBox 35">
            <a:extLst>
              <a:ext uri="{FF2B5EF4-FFF2-40B4-BE49-F238E27FC236}">
                <a16:creationId xmlns:a16="http://schemas.microsoft.com/office/drawing/2014/main" id="{24800DAF-FFE8-84F3-94B5-35CB59D656F8}"/>
              </a:ext>
            </a:extLst>
          </p:cNvPr>
          <p:cNvSpPr txBox="1"/>
          <p:nvPr/>
        </p:nvSpPr>
        <p:spPr>
          <a:xfrm>
            <a:off x="4755609" y="3565003"/>
            <a:ext cx="14162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-0.084 in binary:</a:t>
            </a:r>
          </a:p>
        </p:txBody>
      </p:sp>
      <p:sp>
        <p:nvSpPr>
          <p:cNvPr id="37" name="TextBox 36">
            <a:extLst>
              <a:ext uri="{FF2B5EF4-FFF2-40B4-BE49-F238E27FC236}">
                <a16:creationId xmlns:a16="http://schemas.microsoft.com/office/drawing/2014/main" id="{BDACFF9C-5F2A-0965-66C3-C20E618B69BE}"/>
              </a:ext>
            </a:extLst>
          </p:cNvPr>
          <p:cNvSpPr txBox="1"/>
          <p:nvPr/>
        </p:nvSpPr>
        <p:spPr>
          <a:xfrm>
            <a:off x="1285304"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8" name="TextBox 37">
            <a:extLst>
              <a:ext uri="{FF2B5EF4-FFF2-40B4-BE49-F238E27FC236}">
                <a16:creationId xmlns:a16="http://schemas.microsoft.com/office/drawing/2014/main" id="{472C3BAD-609A-03AD-A167-D620D50BE577}"/>
              </a:ext>
            </a:extLst>
          </p:cNvPr>
          <p:cNvSpPr txBox="1"/>
          <p:nvPr/>
        </p:nvSpPr>
        <p:spPr>
          <a:xfrm>
            <a:off x="2382173"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9" name="TextBox 38">
            <a:extLst>
              <a:ext uri="{FF2B5EF4-FFF2-40B4-BE49-F238E27FC236}">
                <a16:creationId xmlns:a16="http://schemas.microsoft.com/office/drawing/2014/main" id="{A981AC82-D531-CB8F-B956-7A7A24B2E6B3}"/>
              </a:ext>
            </a:extLst>
          </p:cNvPr>
          <p:cNvSpPr txBox="1"/>
          <p:nvPr/>
        </p:nvSpPr>
        <p:spPr>
          <a:xfrm>
            <a:off x="3040295"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40" name="TextBox 39">
            <a:extLst>
              <a:ext uri="{FF2B5EF4-FFF2-40B4-BE49-F238E27FC236}">
                <a16:creationId xmlns:a16="http://schemas.microsoft.com/office/drawing/2014/main" id="{5F63CEDD-37C6-03D9-C93A-92BB89096D74}"/>
              </a:ext>
            </a:extLst>
          </p:cNvPr>
          <p:cNvSpPr txBox="1"/>
          <p:nvPr/>
        </p:nvSpPr>
        <p:spPr>
          <a:xfrm>
            <a:off x="1065930"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1" name="TextBox 40">
            <a:extLst>
              <a:ext uri="{FF2B5EF4-FFF2-40B4-BE49-F238E27FC236}">
                <a16:creationId xmlns:a16="http://schemas.microsoft.com/office/drawing/2014/main" id="{97081CA2-A030-7F59-E7EA-6814D8B6E9ED}"/>
              </a:ext>
            </a:extLst>
          </p:cNvPr>
          <p:cNvSpPr txBox="1"/>
          <p:nvPr/>
        </p:nvSpPr>
        <p:spPr>
          <a:xfrm>
            <a:off x="1504678"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2" name="TextBox 41">
            <a:extLst>
              <a:ext uri="{FF2B5EF4-FFF2-40B4-BE49-F238E27FC236}">
                <a16:creationId xmlns:a16="http://schemas.microsoft.com/office/drawing/2014/main" id="{958F66FC-36FD-C10C-20FA-0B2E2B283284}"/>
              </a:ext>
            </a:extLst>
          </p:cNvPr>
          <p:cNvSpPr txBox="1"/>
          <p:nvPr/>
        </p:nvSpPr>
        <p:spPr>
          <a:xfrm>
            <a:off x="1724052"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3" name="TextBox 42">
            <a:extLst>
              <a:ext uri="{FF2B5EF4-FFF2-40B4-BE49-F238E27FC236}">
                <a16:creationId xmlns:a16="http://schemas.microsoft.com/office/drawing/2014/main" id="{12360C22-DBC8-F423-2A12-40B3CF549550}"/>
              </a:ext>
            </a:extLst>
          </p:cNvPr>
          <p:cNvSpPr txBox="1"/>
          <p:nvPr/>
        </p:nvSpPr>
        <p:spPr>
          <a:xfrm>
            <a:off x="1943426"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4" name="TextBox 43">
            <a:extLst>
              <a:ext uri="{FF2B5EF4-FFF2-40B4-BE49-F238E27FC236}">
                <a16:creationId xmlns:a16="http://schemas.microsoft.com/office/drawing/2014/main" id="{19AA9028-F8F0-47EA-30DB-FFF05A8222EA}"/>
              </a:ext>
            </a:extLst>
          </p:cNvPr>
          <p:cNvSpPr txBox="1"/>
          <p:nvPr/>
        </p:nvSpPr>
        <p:spPr>
          <a:xfrm>
            <a:off x="2162800"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5" name="TextBox 44">
            <a:extLst>
              <a:ext uri="{FF2B5EF4-FFF2-40B4-BE49-F238E27FC236}">
                <a16:creationId xmlns:a16="http://schemas.microsoft.com/office/drawing/2014/main" id="{14F37725-BFCB-7B33-A1E3-1CC0D5925037}"/>
              </a:ext>
            </a:extLst>
          </p:cNvPr>
          <p:cNvSpPr txBox="1"/>
          <p:nvPr/>
        </p:nvSpPr>
        <p:spPr>
          <a:xfrm>
            <a:off x="2601547"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6" name="TextBox 45">
            <a:extLst>
              <a:ext uri="{FF2B5EF4-FFF2-40B4-BE49-F238E27FC236}">
                <a16:creationId xmlns:a16="http://schemas.microsoft.com/office/drawing/2014/main" id="{E666A1AA-F7C9-E8C7-9DC0-57A2A68F65B7}"/>
              </a:ext>
            </a:extLst>
          </p:cNvPr>
          <p:cNvSpPr txBox="1"/>
          <p:nvPr/>
        </p:nvSpPr>
        <p:spPr>
          <a:xfrm>
            <a:off x="2820921"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8" name="TextBox 47">
            <a:extLst>
              <a:ext uri="{FF2B5EF4-FFF2-40B4-BE49-F238E27FC236}">
                <a16:creationId xmlns:a16="http://schemas.microsoft.com/office/drawing/2014/main" id="{0F7A3E82-624B-D0B7-6C78-78F105BBB3B4}"/>
              </a:ext>
            </a:extLst>
          </p:cNvPr>
          <p:cNvSpPr txBox="1"/>
          <p:nvPr/>
        </p:nvSpPr>
        <p:spPr>
          <a:xfrm>
            <a:off x="3259669"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9" name="TextBox 48">
            <a:extLst>
              <a:ext uri="{FF2B5EF4-FFF2-40B4-BE49-F238E27FC236}">
                <a16:creationId xmlns:a16="http://schemas.microsoft.com/office/drawing/2014/main" id="{A0B5BF3C-BE74-E4BC-7037-C2DAFB356E32}"/>
              </a:ext>
            </a:extLst>
          </p:cNvPr>
          <p:cNvSpPr txBox="1"/>
          <p:nvPr/>
        </p:nvSpPr>
        <p:spPr>
          <a:xfrm>
            <a:off x="3479041"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0" name="TextBox 49">
            <a:extLst>
              <a:ext uri="{FF2B5EF4-FFF2-40B4-BE49-F238E27FC236}">
                <a16:creationId xmlns:a16="http://schemas.microsoft.com/office/drawing/2014/main" id="{DC55E379-5B3C-203D-8EA4-E9A0201B2B11}"/>
              </a:ext>
            </a:extLst>
          </p:cNvPr>
          <p:cNvSpPr txBox="1"/>
          <p:nvPr/>
        </p:nvSpPr>
        <p:spPr>
          <a:xfrm>
            <a:off x="4960087"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1" name="TextBox 50">
            <a:extLst>
              <a:ext uri="{FF2B5EF4-FFF2-40B4-BE49-F238E27FC236}">
                <a16:creationId xmlns:a16="http://schemas.microsoft.com/office/drawing/2014/main" id="{D7B51F85-5E1F-424D-B861-45F2B7775B2D}"/>
              </a:ext>
            </a:extLst>
          </p:cNvPr>
          <p:cNvSpPr txBox="1"/>
          <p:nvPr/>
        </p:nvSpPr>
        <p:spPr>
          <a:xfrm>
            <a:off x="6056956"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2" name="TextBox 51">
            <a:extLst>
              <a:ext uri="{FF2B5EF4-FFF2-40B4-BE49-F238E27FC236}">
                <a16:creationId xmlns:a16="http://schemas.microsoft.com/office/drawing/2014/main" id="{9F205CF1-30C2-A7F5-1341-DBD5665C0AA7}"/>
              </a:ext>
            </a:extLst>
          </p:cNvPr>
          <p:cNvSpPr txBox="1"/>
          <p:nvPr/>
        </p:nvSpPr>
        <p:spPr>
          <a:xfrm>
            <a:off x="6715077"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3" name="TextBox 52">
            <a:extLst>
              <a:ext uri="{FF2B5EF4-FFF2-40B4-BE49-F238E27FC236}">
                <a16:creationId xmlns:a16="http://schemas.microsoft.com/office/drawing/2014/main" id="{4F08B710-1B79-F2BA-D97A-BD0452B33A3A}"/>
              </a:ext>
            </a:extLst>
          </p:cNvPr>
          <p:cNvSpPr txBox="1"/>
          <p:nvPr/>
        </p:nvSpPr>
        <p:spPr>
          <a:xfrm>
            <a:off x="474071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4" name="TextBox 53">
            <a:extLst>
              <a:ext uri="{FF2B5EF4-FFF2-40B4-BE49-F238E27FC236}">
                <a16:creationId xmlns:a16="http://schemas.microsoft.com/office/drawing/2014/main" id="{06E0733F-C50E-300F-C694-9583B6AC2879}"/>
              </a:ext>
            </a:extLst>
          </p:cNvPr>
          <p:cNvSpPr txBox="1"/>
          <p:nvPr/>
        </p:nvSpPr>
        <p:spPr>
          <a:xfrm>
            <a:off x="5179460"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5" name="TextBox 54">
            <a:extLst>
              <a:ext uri="{FF2B5EF4-FFF2-40B4-BE49-F238E27FC236}">
                <a16:creationId xmlns:a16="http://schemas.microsoft.com/office/drawing/2014/main" id="{E3AC4911-C85C-F305-166B-DD10516742A2}"/>
              </a:ext>
            </a:extLst>
          </p:cNvPr>
          <p:cNvSpPr txBox="1"/>
          <p:nvPr/>
        </p:nvSpPr>
        <p:spPr>
          <a:xfrm>
            <a:off x="5398834"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6" name="TextBox 55">
            <a:extLst>
              <a:ext uri="{FF2B5EF4-FFF2-40B4-BE49-F238E27FC236}">
                <a16:creationId xmlns:a16="http://schemas.microsoft.com/office/drawing/2014/main" id="{D5A54E4E-5CBF-5DFD-B8F8-A73523E4EE27}"/>
              </a:ext>
            </a:extLst>
          </p:cNvPr>
          <p:cNvSpPr txBox="1"/>
          <p:nvPr/>
        </p:nvSpPr>
        <p:spPr>
          <a:xfrm>
            <a:off x="5618208"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7" name="TextBox 56">
            <a:extLst>
              <a:ext uri="{FF2B5EF4-FFF2-40B4-BE49-F238E27FC236}">
                <a16:creationId xmlns:a16="http://schemas.microsoft.com/office/drawing/2014/main" id="{E00418AE-3AC9-4D81-CF1D-A94C9CE040EB}"/>
              </a:ext>
            </a:extLst>
          </p:cNvPr>
          <p:cNvSpPr txBox="1"/>
          <p:nvPr/>
        </p:nvSpPr>
        <p:spPr>
          <a:xfrm>
            <a:off x="5837582"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8" name="TextBox 57">
            <a:extLst>
              <a:ext uri="{FF2B5EF4-FFF2-40B4-BE49-F238E27FC236}">
                <a16:creationId xmlns:a16="http://schemas.microsoft.com/office/drawing/2014/main" id="{34135F38-C172-300F-418C-58CFFE6ABB7D}"/>
              </a:ext>
            </a:extLst>
          </p:cNvPr>
          <p:cNvSpPr txBox="1"/>
          <p:nvPr/>
        </p:nvSpPr>
        <p:spPr>
          <a:xfrm>
            <a:off x="6276330"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9" name="TextBox 58">
            <a:extLst>
              <a:ext uri="{FF2B5EF4-FFF2-40B4-BE49-F238E27FC236}">
                <a16:creationId xmlns:a16="http://schemas.microsoft.com/office/drawing/2014/main" id="{A51B4FB1-E46A-E2C3-B31C-74B808587EFA}"/>
              </a:ext>
            </a:extLst>
          </p:cNvPr>
          <p:cNvSpPr txBox="1"/>
          <p:nvPr/>
        </p:nvSpPr>
        <p:spPr>
          <a:xfrm>
            <a:off x="649570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0" name="TextBox 59">
            <a:extLst>
              <a:ext uri="{FF2B5EF4-FFF2-40B4-BE49-F238E27FC236}">
                <a16:creationId xmlns:a16="http://schemas.microsoft.com/office/drawing/2014/main" id="{0D796682-6A6F-A527-0CEE-5C4B2C675727}"/>
              </a:ext>
            </a:extLst>
          </p:cNvPr>
          <p:cNvSpPr txBox="1"/>
          <p:nvPr/>
        </p:nvSpPr>
        <p:spPr>
          <a:xfrm>
            <a:off x="6934451"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1" name="TextBox 60">
            <a:extLst>
              <a:ext uri="{FF2B5EF4-FFF2-40B4-BE49-F238E27FC236}">
                <a16:creationId xmlns:a16="http://schemas.microsoft.com/office/drawing/2014/main" id="{D0A61262-A727-7E02-B122-299B8CA48F72}"/>
              </a:ext>
            </a:extLst>
          </p:cNvPr>
          <p:cNvSpPr txBox="1"/>
          <p:nvPr/>
        </p:nvSpPr>
        <p:spPr>
          <a:xfrm>
            <a:off x="715382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0</a:t>
            </a:r>
          </a:p>
        </p:txBody>
      </p:sp>
      <p:grpSp>
        <p:nvGrpSpPr>
          <p:cNvPr id="156" name="Group 155">
            <a:extLst>
              <a:ext uri="{FF2B5EF4-FFF2-40B4-BE49-F238E27FC236}">
                <a16:creationId xmlns:a16="http://schemas.microsoft.com/office/drawing/2014/main" id="{122B427B-6C05-D73C-D628-87BBFE4EB819}"/>
              </a:ext>
            </a:extLst>
          </p:cNvPr>
          <p:cNvGrpSpPr/>
          <p:nvPr/>
        </p:nvGrpSpPr>
        <p:grpSpPr>
          <a:xfrm>
            <a:off x="1001446" y="4148379"/>
            <a:ext cx="5799411" cy="1014020"/>
            <a:chOff x="1001446" y="4148379"/>
            <a:chExt cx="5799411" cy="1014020"/>
          </a:xfrm>
        </p:grpSpPr>
        <p:cxnSp>
          <p:nvCxnSpPr>
            <p:cNvPr id="62" name="Straight Connector 61">
              <a:extLst>
                <a:ext uri="{FF2B5EF4-FFF2-40B4-BE49-F238E27FC236}">
                  <a16:creationId xmlns:a16="http://schemas.microsoft.com/office/drawing/2014/main" id="{CD145FCE-5357-EE58-C850-C58817E3CE22}"/>
                </a:ext>
              </a:extLst>
            </p:cNvPr>
            <p:cNvCxnSpPr>
              <a:cxnSpLocks/>
              <a:stCxn id="63" idx="2"/>
              <a:endCxn id="68" idx="1"/>
            </p:cNvCxnSpPr>
            <p:nvPr/>
          </p:nvCxnSpPr>
          <p:spPr>
            <a:xfrm>
              <a:off x="2051182" y="4537612"/>
              <a:ext cx="0" cy="33028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65F48CA-6BA5-9C48-A806-E9B3E213F57A}"/>
                    </a:ext>
                  </a:extLst>
                </p:cNvPr>
                <p:cNvSpPr txBox="1"/>
                <p:nvPr/>
              </p:nvSpPr>
              <p:spPr>
                <a:xfrm>
                  <a:off x="1001446" y="4352946"/>
                  <a:ext cx="20994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Most significant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𝑄</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63" name="TextBox 62">
                  <a:extLst>
                    <a:ext uri="{FF2B5EF4-FFF2-40B4-BE49-F238E27FC236}">
                      <a16:creationId xmlns:a16="http://schemas.microsoft.com/office/drawing/2014/main" id="{165F48CA-6BA5-9C48-A806-E9B3E213F57A}"/>
                    </a:ext>
                  </a:extLst>
                </p:cNvPr>
                <p:cNvSpPr txBox="1">
                  <a:spLocks noRot="1" noChangeAspect="1" noMove="1" noResize="1" noEditPoints="1" noAdjustHandles="1" noChangeArrowheads="1" noChangeShapeType="1" noTextEdit="1"/>
                </p:cNvSpPr>
                <p:nvPr/>
              </p:nvSpPr>
              <p:spPr>
                <a:xfrm>
                  <a:off x="1001446" y="4352946"/>
                  <a:ext cx="2099471" cy="184666"/>
                </a:xfrm>
                <a:prstGeom prst="rect">
                  <a:avLst/>
                </a:prstGeom>
                <a:blipFill>
                  <a:blip r:embed="rId4"/>
                  <a:stretch>
                    <a:fillRect l="-4192" t="-25000" b="-37500"/>
                  </a:stretch>
                </a:blipFill>
              </p:spPr>
              <p:txBody>
                <a:bodyPr/>
                <a:lstStyle/>
                <a:p>
                  <a:r>
                    <a:rPr lang="en-US">
                      <a:noFill/>
                    </a:rPr>
                    <a:t> </a:t>
                  </a:r>
                </a:p>
              </p:txBody>
            </p:sp>
          </mc:Fallback>
        </mc:AlternateContent>
        <p:sp>
          <p:nvSpPr>
            <p:cNvPr id="64" name="Left Brace 63">
              <a:extLst>
                <a:ext uri="{FF2B5EF4-FFF2-40B4-BE49-F238E27FC236}">
                  <a16:creationId xmlns:a16="http://schemas.microsoft.com/office/drawing/2014/main" id="{97EC91CC-FFA1-9F08-7940-516A4B079C45}"/>
                </a:ext>
              </a:extLst>
            </p:cNvPr>
            <p:cNvSpPr/>
            <p:nvPr/>
          </p:nvSpPr>
          <p:spPr>
            <a:xfrm rot="16200000">
              <a:off x="1972356" y="3241039"/>
              <a:ext cx="160597" cy="1975277"/>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5" name="Straight Connector 64">
              <a:extLst>
                <a:ext uri="{FF2B5EF4-FFF2-40B4-BE49-F238E27FC236}">
                  <a16:creationId xmlns:a16="http://schemas.microsoft.com/office/drawing/2014/main" id="{479EF1AB-82D9-CEFB-E0C6-415B534C516F}"/>
                </a:ext>
              </a:extLst>
            </p:cNvPr>
            <p:cNvCxnSpPr>
              <a:cxnSpLocks/>
            </p:cNvCxnSpPr>
            <p:nvPr/>
          </p:nvCxnSpPr>
          <p:spPr>
            <a:xfrm flipH="1">
              <a:off x="5738943" y="4568390"/>
              <a:ext cx="0" cy="29113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788D518-09CA-CA5D-4510-0809D25F1355}"/>
                    </a:ext>
                  </a:extLst>
                </p:cNvPr>
                <p:cNvSpPr txBox="1"/>
                <p:nvPr/>
              </p:nvSpPr>
              <p:spPr>
                <a:xfrm>
                  <a:off x="4701384" y="4352946"/>
                  <a:ext cx="209947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Most significant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𝑄</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66" name="TextBox 65">
                  <a:extLst>
                    <a:ext uri="{FF2B5EF4-FFF2-40B4-BE49-F238E27FC236}">
                      <a16:creationId xmlns:a16="http://schemas.microsoft.com/office/drawing/2014/main" id="{4788D518-09CA-CA5D-4510-0809D25F1355}"/>
                    </a:ext>
                  </a:extLst>
                </p:cNvPr>
                <p:cNvSpPr txBox="1">
                  <a:spLocks noRot="1" noChangeAspect="1" noMove="1" noResize="1" noEditPoints="1" noAdjustHandles="1" noChangeArrowheads="1" noChangeShapeType="1" noTextEdit="1"/>
                </p:cNvSpPr>
                <p:nvPr/>
              </p:nvSpPr>
              <p:spPr>
                <a:xfrm>
                  <a:off x="4701384" y="4352946"/>
                  <a:ext cx="2099473" cy="184666"/>
                </a:xfrm>
                <a:prstGeom prst="rect">
                  <a:avLst/>
                </a:prstGeom>
                <a:blipFill>
                  <a:blip r:embed="rId5"/>
                  <a:stretch>
                    <a:fillRect l="-4819" t="-25000" b="-37500"/>
                  </a:stretch>
                </a:blipFill>
              </p:spPr>
              <p:txBody>
                <a:bodyPr/>
                <a:lstStyle/>
                <a:p>
                  <a:r>
                    <a:rPr lang="en-US">
                      <a:noFill/>
                    </a:rPr>
                    <a:t> </a:t>
                  </a:r>
                </a:p>
              </p:txBody>
            </p:sp>
          </mc:Fallback>
        </mc:AlternateContent>
        <p:sp>
          <p:nvSpPr>
            <p:cNvPr id="67" name="Left Brace 66">
              <a:extLst>
                <a:ext uri="{FF2B5EF4-FFF2-40B4-BE49-F238E27FC236}">
                  <a16:creationId xmlns:a16="http://schemas.microsoft.com/office/drawing/2014/main" id="{22D5CECF-9096-AF45-561F-A34341075198}"/>
                </a:ext>
              </a:extLst>
            </p:cNvPr>
            <p:cNvSpPr/>
            <p:nvPr/>
          </p:nvSpPr>
          <p:spPr>
            <a:xfrm rot="16200000">
              <a:off x="5662462" y="3241039"/>
              <a:ext cx="160597" cy="1975277"/>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67">
              <a:extLst>
                <a:ext uri="{FF2B5EF4-FFF2-40B4-BE49-F238E27FC236}">
                  <a16:creationId xmlns:a16="http://schemas.microsoft.com/office/drawing/2014/main" id="{B569964C-3D65-7D37-91F7-57C793D39031}"/>
                </a:ext>
              </a:extLst>
            </p:cNvPr>
            <p:cNvSpPr/>
            <p:nvPr/>
          </p:nvSpPr>
          <p:spPr>
            <a:xfrm rot="5400000">
              <a:off x="1966754" y="4029485"/>
              <a:ext cx="294501" cy="1971327"/>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9" name="Straight Connector 68">
              <a:extLst>
                <a:ext uri="{FF2B5EF4-FFF2-40B4-BE49-F238E27FC236}">
                  <a16:creationId xmlns:a16="http://schemas.microsoft.com/office/drawing/2014/main" id="{27CFDB28-6C0D-3397-2AF1-C9207379E880}"/>
                </a:ext>
              </a:extLst>
            </p:cNvPr>
            <p:cNvCxnSpPr>
              <a:cxnSpLocks/>
            </p:cNvCxnSpPr>
            <p:nvPr/>
          </p:nvCxnSpPr>
          <p:spPr>
            <a:xfrm rot="5400000">
              <a:off x="27338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ED2EE06-AF03-C17C-0989-40D3A63BC84E}"/>
                </a:ext>
              </a:extLst>
            </p:cNvPr>
            <p:cNvCxnSpPr>
              <a:cxnSpLocks/>
            </p:cNvCxnSpPr>
            <p:nvPr/>
          </p:nvCxnSpPr>
          <p:spPr>
            <a:xfrm rot="5400000">
              <a:off x="20750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2A551A7-53F3-B703-CFCA-44F3D0BC0C3E}"/>
                </a:ext>
              </a:extLst>
            </p:cNvPr>
            <p:cNvCxnSpPr>
              <a:cxnSpLocks/>
            </p:cNvCxnSpPr>
            <p:nvPr/>
          </p:nvCxnSpPr>
          <p:spPr>
            <a:xfrm rot="5400000">
              <a:off x="18554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A48AE69-4AD8-7806-26E5-5B16121BD2A2}"/>
                </a:ext>
              </a:extLst>
            </p:cNvPr>
            <p:cNvCxnSpPr>
              <a:cxnSpLocks/>
            </p:cNvCxnSpPr>
            <p:nvPr/>
          </p:nvCxnSpPr>
          <p:spPr>
            <a:xfrm rot="5400000">
              <a:off x="16358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32BBBE-7176-A4A6-4A01-509F5DFF4860}"/>
                </a:ext>
              </a:extLst>
            </p:cNvPr>
            <p:cNvCxnSpPr>
              <a:cxnSpLocks/>
            </p:cNvCxnSpPr>
            <p:nvPr/>
          </p:nvCxnSpPr>
          <p:spPr>
            <a:xfrm rot="5400000">
              <a:off x="14162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CEAE952-EDF2-694E-B4C2-59D2CBEA7D87}"/>
                </a:ext>
              </a:extLst>
            </p:cNvPr>
            <p:cNvCxnSpPr>
              <a:cxnSpLocks/>
            </p:cNvCxnSpPr>
            <p:nvPr/>
          </p:nvCxnSpPr>
          <p:spPr>
            <a:xfrm rot="5400000">
              <a:off x="11966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B18CDEB-2BF8-E370-C157-C959FFD810BB}"/>
                </a:ext>
              </a:extLst>
            </p:cNvPr>
            <p:cNvCxnSpPr>
              <a:cxnSpLocks/>
            </p:cNvCxnSpPr>
            <p:nvPr/>
          </p:nvCxnSpPr>
          <p:spPr>
            <a:xfrm rot="5400000">
              <a:off x="22946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4B2CECF-DBD7-EC0F-E866-E5CE6109A082}"/>
                </a:ext>
              </a:extLst>
            </p:cNvPr>
            <p:cNvCxnSpPr>
              <a:cxnSpLocks/>
            </p:cNvCxnSpPr>
            <p:nvPr/>
          </p:nvCxnSpPr>
          <p:spPr>
            <a:xfrm rot="5400000">
              <a:off x="25142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EEED088-7EE4-3956-5460-D1E791822FB3}"/>
                </a:ext>
              </a:extLst>
            </p:cNvPr>
            <p:cNvCxnSpPr>
              <a:cxnSpLocks/>
            </p:cNvCxnSpPr>
            <p:nvPr/>
          </p:nvCxnSpPr>
          <p:spPr>
            <a:xfrm rot="5400000">
              <a:off x="29534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78" name="Rounded Rectangle 77">
              <a:extLst>
                <a:ext uri="{FF2B5EF4-FFF2-40B4-BE49-F238E27FC236}">
                  <a16:creationId xmlns:a16="http://schemas.microsoft.com/office/drawing/2014/main" id="{0F57EF5A-8D6F-B992-1578-51A85316F474}"/>
                </a:ext>
              </a:extLst>
            </p:cNvPr>
            <p:cNvSpPr/>
            <p:nvPr/>
          </p:nvSpPr>
          <p:spPr>
            <a:xfrm rot="5400000">
              <a:off x="5653938" y="4028946"/>
              <a:ext cx="294501" cy="1972404"/>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Connector 78">
              <a:extLst>
                <a:ext uri="{FF2B5EF4-FFF2-40B4-BE49-F238E27FC236}">
                  <a16:creationId xmlns:a16="http://schemas.microsoft.com/office/drawing/2014/main" id="{E9E62FF4-1EC1-9698-9CF8-AE0E6A1F56D3}"/>
                </a:ext>
              </a:extLst>
            </p:cNvPr>
            <p:cNvCxnSpPr>
              <a:cxnSpLocks/>
            </p:cNvCxnSpPr>
            <p:nvPr/>
          </p:nvCxnSpPr>
          <p:spPr>
            <a:xfrm rot="5400000">
              <a:off x="64205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BD657E-4AFE-BB4C-3B38-F1B57CAD8F97}"/>
                </a:ext>
              </a:extLst>
            </p:cNvPr>
            <p:cNvCxnSpPr>
              <a:cxnSpLocks/>
            </p:cNvCxnSpPr>
            <p:nvPr/>
          </p:nvCxnSpPr>
          <p:spPr>
            <a:xfrm rot="5400000">
              <a:off x="57617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0078F6A-B82E-9F9C-3544-50C6E078BF88}"/>
                </a:ext>
              </a:extLst>
            </p:cNvPr>
            <p:cNvCxnSpPr>
              <a:cxnSpLocks/>
            </p:cNvCxnSpPr>
            <p:nvPr/>
          </p:nvCxnSpPr>
          <p:spPr>
            <a:xfrm rot="5400000">
              <a:off x="55421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F50F1F8-3860-5F3A-137E-0A08CB12FB73}"/>
                </a:ext>
              </a:extLst>
            </p:cNvPr>
            <p:cNvCxnSpPr>
              <a:cxnSpLocks/>
            </p:cNvCxnSpPr>
            <p:nvPr/>
          </p:nvCxnSpPr>
          <p:spPr>
            <a:xfrm rot="5400000">
              <a:off x="53225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62193A8-BEC2-7E5F-173A-D37350A2E488}"/>
                </a:ext>
              </a:extLst>
            </p:cNvPr>
            <p:cNvCxnSpPr>
              <a:cxnSpLocks/>
            </p:cNvCxnSpPr>
            <p:nvPr/>
          </p:nvCxnSpPr>
          <p:spPr>
            <a:xfrm rot="5400000">
              <a:off x="51029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AC76E02-747A-18CD-0794-276015BC5B81}"/>
                </a:ext>
              </a:extLst>
            </p:cNvPr>
            <p:cNvCxnSpPr>
              <a:cxnSpLocks/>
            </p:cNvCxnSpPr>
            <p:nvPr/>
          </p:nvCxnSpPr>
          <p:spPr>
            <a:xfrm rot="5400000">
              <a:off x="48833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456D573-52CE-61DD-FE96-E98DA28804F9}"/>
                </a:ext>
              </a:extLst>
            </p:cNvPr>
            <p:cNvCxnSpPr>
              <a:cxnSpLocks/>
            </p:cNvCxnSpPr>
            <p:nvPr/>
          </p:nvCxnSpPr>
          <p:spPr>
            <a:xfrm rot="5400000">
              <a:off x="59813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436F080-4EBC-3882-479A-BC46DA1701F1}"/>
                </a:ext>
              </a:extLst>
            </p:cNvPr>
            <p:cNvCxnSpPr>
              <a:cxnSpLocks/>
            </p:cNvCxnSpPr>
            <p:nvPr/>
          </p:nvCxnSpPr>
          <p:spPr>
            <a:xfrm rot="5400000">
              <a:off x="62009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B319B24-1503-74E3-7FE2-014F4D81356D}"/>
                </a:ext>
              </a:extLst>
            </p:cNvPr>
            <p:cNvCxnSpPr>
              <a:cxnSpLocks/>
            </p:cNvCxnSpPr>
            <p:nvPr/>
          </p:nvCxnSpPr>
          <p:spPr>
            <a:xfrm rot="5400000">
              <a:off x="66401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80130FC-82B6-95A3-3165-B486DFDDA150}"/>
                </a:ext>
              </a:extLst>
            </p:cNvPr>
            <p:cNvSpPr txBox="1"/>
            <p:nvPr/>
          </p:nvSpPr>
          <p:spPr>
            <a:xfrm>
              <a:off x="1344680"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89" name="TextBox 88">
              <a:extLst>
                <a:ext uri="{FF2B5EF4-FFF2-40B4-BE49-F238E27FC236}">
                  <a16:creationId xmlns:a16="http://schemas.microsoft.com/office/drawing/2014/main" id="{E9EF04C5-BAEF-43D8-8FC6-7A6CC6194EE6}"/>
                </a:ext>
              </a:extLst>
            </p:cNvPr>
            <p:cNvSpPr txBox="1"/>
            <p:nvPr/>
          </p:nvSpPr>
          <p:spPr>
            <a:xfrm>
              <a:off x="2441549"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0" name="TextBox 89">
              <a:extLst>
                <a:ext uri="{FF2B5EF4-FFF2-40B4-BE49-F238E27FC236}">
                  <a16:creationId xmlns:a16="http://schemas.microsoft.com/office/drawing/2014/main" id="{14C3E666-0D52-131B-7279-C15D60E736FE}"/>
                </a:ext>
              </a:extLst>
            </p:cNvPr>
            <p:cNvSpPr txBox="1"/>
            <p:nvPr/>
          </p:nvSpPr>
          <p:spPr>
            <a:xfrm>
              <a:off x="1125306"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1" name="TextBox 90">
              <a:extLst>
                <a:ext uri="{FF2B5EF4-FFF2-40B4-BE49-F238E27FC236}">
                  <a16:creationId xmlns:a16="http://schemas.microsoft.com/office/drawing/2014/main" id="{5DD80623-9F41-ADF2-A5A5-6B5ECE378AAE}"/>
                </a:ext>
              </a:extLst>
            </p:cNvPr>
            <p:cNvSpPr txBox="1"/>
            <p:nvPr/>
          </p:nvSpPr>
          <p:spPr>
            <a:xfrm>
              <a:off x="1564054"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2" name="TextBox 91">
              <a:extLst>
                <a:ext uri="{FF2B5EF4-FFF2-40B4-BE49-F238E27FC236}">
                  <a16:creationId xmlns:a16="http://schemas.microsoft.com/office/drawing/2014/main" id="{F9B8A81D-A457-05FC-911D-D271BC3FA6E6}"/>
                </a:ext>
              </a:extLst>
            </p:cNvPr>
            <p:cNvSpPr txBox="1"/>
            <p:nvPr/>
          </p:nvSpPr>
          <p:spPr>
            <a:xfrm>
              <a:off x="1783428"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3" name="TextBox 92">
              <a:extLst>
                <a:ext uri="{FF2B5EF4-FFF2-40B4-BE49-F238E27FC236}">
                  <a16:creationId xmlns:a16="http://schemas.microsoft.com/office/drawing/2014/main" id="{59300ACC-7984-4417-0280-8B1F99EE5C32}"/>
                </a:ext>
              </a:extLst>
            </p:cNvPr>
            <p:cNvSpPr txBox="1"/>
            <p:nvPr/>
          </p:nvSpPr>
          <p:spPr>
            <a:xfrm>
              <a:off x="2002802"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4" name="TextBox 93">
              <a:extLst>
                <a:ext uri="{FF2B5EF4-FFF2-40B4-BE49-F238E27FC236}">
                  <a16:creationId xmlns:a16="http://schemas.microsoft.com/office/drawing/2014/main" id="{8D3F079D-3CD3-5E04-06BA-96F5576CC049}"/>
                </a:ext>
              </a:extLst>
            </p:cNvPr>
            <p:cNvSpPr txBox="1"/>
            <p:nvPr/>
          </p:nvSpPr>
          <p:spPr>
            <a:xfrm>
              <a:off x="2222175"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5" name="TextBox 94">
              <a:extLst>
                <a:ext uri="{FF2B5EF4-FFF2-40B4-BE49-F238E27FC236}">
                  <a16:creationId xmlns:a16="http://schemas.microsoft.com/office/drawing/2014/main" id="{EB0E7B4D-CC29-8C53-D86A-3972164DB1BB}"/>
                </a:ext>
              </a:extLst>
            </p:cNvPr>
            <p:cNvSpPr txBox="1"/>
            <p:nvPr/>
          </p:nvSpPr>
          <p:spPr>
            <a:xfrm>
              <a:off x="2660923"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6" name="TextBox 95">
              <a:extLst>
                <a:ext uri="{FF2B5EF4-FFF2-40B4-BE49-F238E27FC236}">
                  <a16:creationId xmlns:a16="http://schemas.microsoft.com/office/drawing/2014/main" id="{7FC090C8-DAAA-E447-A8E8-11FE2A5C53D3}"/>
                </a:ext>
              </a:extLst>
            </p:cNvPr>
            <p:cNvSpPr txBox="1"/>
            <p:nvPr/>
          </p:nvSpPr>
          <p:spPr>
            <a:xfrm>
              <a:off x="2880297"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7" name="TextBox 96">
              <a:extLst>
                <a:ext uri="{FF2B5EF4-FFF2-40B4-BE49-F238E27FC236}">
                  <a16:creationId xmlns:a16="http://schemas.microsoft.com/office/drawing/2014/main" id="{9C3A765B-83C0-A552-BD13-730708161243}"/>
                </a:ext>
              </a:extLst>
            </p:cNvPr>
            <p:cNvSpPr txBox="1"/>
            <p:nvPr/>
          </p:nvSpPr>
          <p:spPr>
            <a:xfrm>
              <a:off x="5019462"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8" name="TextBox 97">
              <a:extLst>
                <a:ext uri="{FF2B5EF4-FFF2-40B4-BE49-F238E27FC236}">
                  <a16:creationId xmlns:a16="http://schemas.microsoft.com/office/drawing/2014/main" id="{A0FCB811-52B1-9B6D-E423-1975050B524D}"/>
                </a:ext>
              </a:extLst>
            </p:cNvPr>
            <p:cNvSpPr txBox="1"/>
            <p:nvPr/>
          </p:nvSpPr>
          <p:spPr>
            <a:xfrm>
              <a:off x="6116331"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9" name="TextBox 98">
              <a:extLst>
                <a:ext uri="{FF2B5EF4-FFF2-40B4-BE49-F238E27FC236}">
                  <a16:creationId xmlns:a16="http://schemas.microsoft.com/office/drawing/2014/main" id="{A09043EB-564F-DEB5-EFD5-6BECBE2B7C95}"/>
                </a:ext>
              </a:extLst>
            </p:cNvPr>
            <p:cNvSpPr txBox="1"/>
            <p:nvPr/>
          </p:nvSpPr>
          <p:spPr>
            <a:xfrm>
              <a:off x="4800088"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0" name="TextBox 99">
              <a:extLst>
                <a:ext uri="{FF2B5EF4-FFF2-40B4-BE49-F238E27FC236}">
                  <a16:creationId xmlns:a16="http://schemas.microsoft.com/office/drawing/2014/main" id="{CD931B9F-1964-6AFE-631B-1D9AAA6A4485}"/>
                </a:ext>
              </a:extLst>
            </p:cNvPr>
            <p:cNvSpPr txBox="1"/>
            <p:nvPr/>
          </p:nvSpPr>
          <p:spPr>
            <a:xfrm>
              <a:off x="5238836"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1" name="TextBox 100">
              <a:extLst>
                <a:ext uri="{FF2B5EF4-FFF2-40B4-BE49-F238E27FC236}">
                  <a16:creationId xmlns:a16="http://schemas.microsoft.com/office/drawing/2014/main" id="{DB88FF65-65BD-65C2-70A8-BCDD9BD843D0}"/>
                </a:ext>
              </a:extLst>
            </p:cNvPr>
            <p:cNvSpPr txBox="1"/>
            <p:nvPr/>
          </p:nvSpPr>
          <p:spPr>
            <a:xfrm>
              <a:off x="5458210"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2" name="TextBox 101">
              <a:extLst>
                <a:ext uri="{FF2B5EF4-FFF2-40B4-BE49-F238E27FC236}">
                  <a16:creationId xmlns:a16="http://schemas.microsoft.com/office/drawing/2014/main" id="{B594DBEE-B09A-E28D-FD74-C82292A6720F}"/>
                </a:ext>
              </a:extLst>
            </p:cNvPr>
            <p:cNvSpPr txBox="1"/>
            <p:nvPr/>
          </p:nvSpPr>
          <p:spPr>
            <a:xfrm>
              <a:off x="5677584"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3" name="TextBox 102">
              <a:extLst>
                <a:ext uri="{FF2B5EF4-FFF2-40B4-BE49-F238E27FC236}">
                  <a16:creationId xmlns:a16="http://schemas.microsoft.com/office/drawing/2014/main" id="{FC8C04C8-6283-D792-5934-B551B6565704}"/>
                </a:ext>
              </a:extLst>
            </p:cNvPr>
            <p:cNvSpPr txBox="1"/>
            <p:nvPr/>
          </p:nvSpPr>
          <p:spPr>
            <a:xfrm>
              <a:off x="5896958"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4" name="TextBox 103">
              <a:extLst>
                <a:ext uri="{FF2B5EF4-FFF2-40B4-BE49-F238E27FC236}">
                  <a16:creationId xmlns:a16="http://schemas.microsoft.com/office/drawing/2014/main" id="{55683E21-D43A-F578-7858-8C5567BF52A7}"/>
                </a:ext>
              </a:extLst>
            </p:cNvPr>
            <p:cNvSpPr txBox="1"/>
            <p:nvPr/>
          </p:nvSpPr>
          <p:spPr>
            <a:xfrm>
              <a:off x="6335705"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5" name="TextBox 104">
              <a:extLst>
                <a:ext uri="{FF2B5EF4-FFF2-40B4-BE49-F238E27FC236}">
                  <a16:creationId xmlns:a16="http://schemas.microsoft.com/office/drawing/2014/main" id="{2A6FA487-E089-071D-FD11-3F46B35AC905}"/>
                </a:ext>
              </a:extLst>
            </p:cNvPr>
            <p:cNvSpPr txBox="1"/>
            <p:nvPr/>
          </p:nvSpPr>
          <p:spPr>
            <a:xfrm>
              <a:off x="6555079"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58" name="Group 157">
            <a:extLst>
              <a:ext uri="{FF2B5EF4-FFF2-40B4-BE49-F238E27FC236}">
                <a16:creationId xmlns:a16="http://schemas.microsoft.com/office/drawing/2014/main" id="{9C35483D-2B4D-1B76-EC04-CBE15D5D830C}"/>
              </a:ext>
            </a:extLst>
          </p:cNvPr>
          <p:cNvGrpSpPr/>
          <p:nvPr/>
        </p:nvGrpSpPr>
        <p:grpSpPr>
          <a:xfrm>
            <a:off x="2586393" y="5793480"/>
            <a:ext cx="2550796" cy="553998"/>
            <a:chOff x="2586393" y="5793480"/>
            <a:chExt cx="2550796" cy="553998"/>
          </a:xfrm>
        </p:grpSpPr>
        <p:cxnSp>
          <p:nvCxnSpPr>
            <p:cNvPr id="134" name="Straight Connector 133">
              <a:extLst>
                <a:ext uri="{FF2B5EF4-FFF2-40B4-BE49-F238E27FC236}">
                  <a16:creationId xmlns:a16="http://schemas.microsoft.com/office/drawing/2014/main" id="{712A7DC0-940C-215E-DD22-25CD74D2F990}"/>
                </a:ext>
              </a:extLst>
            </p:cNvPr>
            <p:cNvCxnSpPr>
              <a:cxnSpLocks/>
              <a:stCxn id="122" idx="3"/>
              <a:endCxn id="135" idx="1"/>
            </p:cNvCxnSpPr>
            <p:nvPr/>
          </p:nvCxnSpPr>
          <p:spPr>
            <a:xfrm>
              <a:off x="2586393" y="6063262"/>
              <a:ext cx="570171" cy="721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E149351-8092-A85E-D0F6-F2760689E4D3}"/>
                </a:ext>
              </a:extLst>
            </p:cNvPr>
            <p:cNvSpPr txBox="1"/>
            <p:nvPr/>
          </p:nvSpPr>
          <p:spPr>
            <a:xfrm>
              <a:off x="3156564" y="5793480"/>
              <a:ext cx="14039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Quantized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Values</a:t>
              </a:r>
            </a:p>
          </p:txBody>
        </p:sp>
        <p:cxnSp>
          <p:nvCxnSpPr>
            <p:cNvPr id="136" name="Straight Connector 135">
              <a:extLst>
                <a:ext uri="{FF2B5EF4-FFF2-40B4-BE49-F238E27FC236}">
                  <a16:creationId xmlns:a16="http://schemas.microsoft.com/office/drawing/2014/main" id="{F4EC4E53-7491-9D05-8636-739BB7BA0818}"/>
                </a:ext>
              </a:extLst>
            </p:cNvPr>
            <p:cNvCxnSpPr>
              <a:cxnSpLocks/>
              <a:stCxn id="123" idx="2"/>
              <a:endCxn id="135" idx="3"/>
            </p:cNvCxnSpPr>
            <p:nvPr/>
          </p:nvCxnSpPr>
          <p:spPr>
            <a:xfrm flipH="1" flipV="1">
              <a:off x="4560507" y="6070479"/>
              <a:ext cx="576682" cy="460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D6E4256E-EAA6-83D3-02DE-36F76EC630AF}"/>
              </a:ext>
            </a:extLst>
          </p:cNvPr>
          <p:cNvGrpSpPr/>
          <p:nvPr/>
        </p:nvGrpSpPr>
        <p:grpSpPr>
          <a:xfrm>
            <a:off x="1257516" y="4856260"/>
            <a:ext cx="5191342" cy="1366073"/>
            <a:chOff x="1257516" y="4856260"/>
            <a:chExt cx="5191342" cy="1366073"/>
          </a:xfrm>
        </p:grpSpPr>
        <p:cxnSp>
          <p:nvCxnSpPr>
            <p:cNvPr id="106" name="Straight Connector 105">
              <a:extLst>
                <a:ext uri="{FF2B5EF4-FFF2-40B4-BE49-F238E27FC236}">
                  <a16:creationId xmlns:a16="http://schemas.microsoft.com/office/drawing/2014/main" id="{417B8374-76E3-52CF-29BD-4B097B7EB61C}"/>
                </a:ext>
              </a:extLst>
            </p:cNvPr>
            <p:cNvCxnSpPr>
              <a:cxnSpLocks/>
              <a:stCxn id="107" idx="2"/>
            </p:cNvCxnSpPr>
            <p:nvPr/>
          </p:nvCxnSpPr>
          <p:spPr>
            <a:xfrm flipH="1">
              <a:off x="1968667" y="5592675"/>
              <a:ext cx="0" cy="3319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EAF8DFD-BBD8-8F22-8E8F-3B2BB02CB2AE}"/>
                    </a:ext>
                  </a:extLst>
                </p:cNvPr>
                <p:cNvSpPr txBox="1"/>
                <p:nvPr/>
              </p:nvSpPr>
              <p:spPr>
                <a:xfrm>
                  <a:off x="1257516" y="5408009"/>
                  <a:ext cx="151336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Pruning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𝑝</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107" name="TextBox 106">
                  <a:extLst>
                    <a:ext uri="{FF2B5EF4-FFF2-40B4-BE49-F238E27FC236}">
                      <a16:creationId xmlns:a16="http://schemas.microsoft.com/office/drawing/2014/main" id="{5EAF8DFD-BBD8-8F22-8E8F-3B2BB02CB2AE}"/>
                    </a:ext>
                  </a:extLst>
                </p:cNvPr>
                <p:cNvSpPr txBox="1">
                  <a:spLocks noRot="1" noChangeAspect="1" noMove="1" noResize="1" noEditPoints="1" noAdjustHandles="1" noChangeArrowheads="1" noChangeShapeType="1" noTextEdit="1"/>
                </p:cNvSpPr>
                <p:nvPr/>
              </p:nvSpPr>
              <p:spPr>
                <a:xfrm>
                  <a:off x="1257516" y="5408009"/>
                  <a:ext cx="1513363" cy="184666"/>
                </a:xfrm>
                <a:prstGeom prst="rect">
                  <a:avLst/>
                </a:prstGeom>
                <a:blipFill>
                  <a:blip r:embed="rId6"/>
                  <a:stretch>
                    <a:fillRect l="-5785" t="-25000" b="-37500"/>
                  </a:stretch>
                </a:blipFill>
              </p:spPr>
              <p:txBody>
                <a:bodyPr/>
                <a:lstStyle/>
                <a:p>
                  <a:r>
                    <a:rPr lang="en-US">
                      <a:noFill/>
                    </a:rPr>
                    <a:t> </a:t>
                  </a:r>
                </a:p>
              </p:txBody>
            </p:sp>
          </mc:Fallback>
        </mc:AlternateContent>
        <p:sp>
          <p:nvSpPr>
            <p:cNvPr id="108" name="Left Brace 107">
              <a:extLst>
                <a:ext uri="{FF2B5EF4-FFF2-40B4-BE49-F238E27FC236}">
                  <a16:creationId xmlns:a16="http://schemas.microsoft.com/office/drawing/2014/main" id="{23B5D01C-14AA-1CB3-2E78-66C9DB177C3E}"/>
                </a:ext>
              </a:extLst>
            </p:cNvPr>
            <p:cNvSpPr/>
            <p:nvPr/>
          </p:nvSpPr>
          <p:spPr>
            <a:xfrm rot="16200000">
              <a:off x="1942727" y="4828760"/>
              <a:ext cx="126242" cy="87140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9" name="Straight Connector 108">
              <a:extLst>
                <a:ext uri="{FF2B5EF4-FFF2-40B4-BE49-F238E27FC236}">
                  <a16:creationId xmlns:a16="http://schemas.microsoft.com/office/drawing/2014/main" id="{4450DBAA-E36F-E74B-F138-0284C872826A}"/>
                </a:ext>
              </a:extLst>
            </p:cNvPr>
            <p:cNvCxnSpPr>
              <a:cxnSpLocks/>
              <a:stCxn id="110" idx="2"/>
            </p:cNvCxnSpPr>
            <p:nvPr/>
          </p:nvCxnSpPr>
          <p:spPr>
            <a:xfrm flipH="1">
              <a:off x="5646642" y="5595652"/>
              <a:ext cx="0" cy="3319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27CE2747-ABF7-9C36-DB15-821134DC3584}"/>
                    </a:ext>
                  </a:extLst>
                </p:cNvPr>
                <p:cNvSpPr txBox="1"/>
                <p:nvPr/>
              </p:nvSpPr>
              <p:spPr>
                <a:xfrm>
                  <a:off x="4935491" y="5410986"/>
                  <a:ext cx="151336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Pruning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𝑝</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110" name="TextBox 109">
                  <a:extLst>
                    <a:ext uri="{FF2B5EF4-FFF2-40B4-BE49-F238E27FC236}">
                      <a16:creationId xmlns:a16="http://schemas.microsoft.com/office/drawing/2014/main" id="{27CE2747-ABF7-9C36-DB15-821134DC3584}"/>
                    </a:ext>
                  </a:extLst>
                </p:cNvPr>
                <p:cNvSpPr txBox="1">
                  <a:spLocks noRot="1" noChangeAspect="1" noMove="1" noResize="1" noEditPoints="1" noAdjustHandles="1" noChangeArrowheads="1" noChangeShapeType="1" noTextEdit="1"/>
                </p:cNvSpPr>
                <p:nvPr/>
              </p:nvSpPr>
              <p:spPr>
                <a:xfrm>
                  <a:off x="4935491" y="5410986"/>
                  <a:ext cx="1513367" cy="184666"/>
                </a:xfrm>
                <a:prstGeom prst="rect">
                  <a:avLst/>
                </a:prstGeom>
                <a:blipFill>
                  <a:blip r:embed="rId7"/>
                  <a:stretch>
                    <a:fillRect l="-5833" t="-26667" b="-46667"/>
                  </a:stretch>
                </a:blipFill>
              </p:spPr>
              <p:txBody>
                <a:bodyPr/>
                <a:lstStyle/>
                <a:p>
                  <a:r>
                    <a:rPr lang="en-US">
                      <a:noFill/>
                    </a:rPr>
                    <a:t> </a:t>
                  </a:r>
                </a:p>
              </p:txBody>
            </p:sp>
          </mc:Fallback>
        </mc:AlternateContent>
        <p:sp>
          <p:nvSpPr>
            <p:cNvPr id="111" name="Left Brace 110">
              <a:extLst>
                <a:ext uri="{FF2B5EF4-FFF2-40B4-BE49-F238E27FC236}">
                  <a16:creationId xmlns:a16="http://schemas.microsoft.com/office/drawing/2014/main" id="{091CC103-1CCD-ADB7-EBBB-D09B965A0A4E}"/>
                </a:ext>
              </a:extLst>
            </p:cNvPr>
            <p:cNvSpPr/>
            <p:nvPr/>
          </p:nvSpPr>
          <p:spPr>
            <a:xfrm rot="16200000">
              <a:off x="5617130" y="4831737"/>
              <a:ext cx="126242" cy="87140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2" name="Rounded Rectangle 111">
              <a:extLst>
                <a:ext uri="{FF2B5EF4-FFF2-40B4-BE49-F238E27FC236}">
                  <a16:creationId xmlns:a16="http://schemas.microsoft.com/office/drawing/2014/main" id="{6649A965-2DB7-F506-CFBB-6B6B80E8FCAD}"/>
                </a:ext>
              </a:extLst>
            </p:cNvPr>
            <p:cNvSpPr/>
            <p:nvPr/>
          </p:nvSpPr>
          <p:spPr>
            <a:xfrm rot="5400000">
              <a:off x="1889177" y="5525122"/>
              <a:ext cx="294501" cy="1099921"/>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3" name="Straight Connector 112">
              <a:extLst>
                <a:ext uri="{FF2B5EF4-FFF2-40B4-BE49-F238E27FC236}">
                  <a16:creationId xmlns:a16="http://schemas.microsoft.com/office/drawing/2014/main" id="{9714DF1A-BFB4-20E1-FF2E-07BDC3F368CD}"/>
                </a:ext>
              </a:extLst>
            </p:cNvPr>
            <p:cNvCxnSpPr>
              <a:cxnSpLocks/>
            </p:cNvCxnSpPr>
            <p:nvPr/>
          </p:nvCxnSpPr>
          <p:spPr>
            <a:xfrm rot="5400000">
              <a:off x="24332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044076F-5F55-A5DA-15DD-E0CC50721116}"/>
                </a:ext>
              </a:extLst>
            </p:cNvPr>
            <p:cNvCxnSpPr>
              <a:cxnSpLocks/>
            </p:cNvCxnSpPr>
            <p:nvPr/>
          </p:nvCxnSpPr>
          <p:spPr>
            <a:xfrm rot="5400000">
              <a:off x="22136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27185EB-C087-F5DF-FCC0-AEAF16C50FE3}"/>
                </a:ext>
              </a:extLst>
            </p:cNvPr>
            <p:cNvCxnSpPr>
              <a:cxnSpLocks/>
            </p:cNvCxnSpPr>
            <p:nvPr/>
          </p:nvCxnSpPr>
          <p:spPr>
            <a:xfrm rot="5400000">
              <a:off x="19940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EAC877E-D0C2-4DA2-EB50-643B8951101B}"/>
                </a:ext>
              </a:extLst>
            </p:cNvPr>
            <p:cNvCxnSpPr>
              <a:cxnSpLocks/>
            </p:cNvCxnSpPr>
            <p:nvPr/>
          </p:nvCxnSpPr>
          <p:spPr>
            <a:xfrm rot="5400000">
              <a:off x="17744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A6996D3-B2B7-AE7D-B4B6-41B56A09FA1C}"/>
                </a:ext>
              </a:extLst>
            </p:cNvPr>
            <p:cNvCxnSpPr>
              <a:cxnSpLocks/>
            </p:cNvCxnSpPr>
            <p:nvPr/>
          </p:nvCxnSpPr>
          <p:spPr>
            <a:xfrm rot="5400000">
              <a:off x="15548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C5773BA8-CE6E-0A5D-A987-FC2C77A206D2}"/>
                </a:ext>
              </a:extLst>
            </p:cNvPr>
            <p:cNvSpPr txBox="1"/>
            <p:nvPr/>
          </p:nvSpPr>
          <p:spPr>
            <a:xfrm>
              <a:off x="1702806"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19" name="TextBox 118">
              <a:extLst>
                <a:ext uri="{FF2B5EF4-FFF2-40B4-BE49-F238E27FC236}">
                  <a16:creationId xmlns:a16="http://schemas.microsoft.com/office/drawing/2014/main" id="{358F557F-036C-1DF4-9184-FCA583E67C28}"/>
                </a:ext>
              </a:extLst>
            </p:cNvPr>
            <p:cNvSpPr txBox="1"/>
            <p:nvPr/>
          </p:nvSpPr>
          <p:spPr>
            <a:xfrm>
              <a:off x="1483432"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0" name="TextBox 119">
              <a:extLst>
                <a:ext uri="{FF2B5EF4-FFF2-40B4-BE49-F238E27FC236}">
                  <a16:creationId xmlns:a16="http://schemas.microsoft.com/office/drawing/2014/main" id="{9FEFA91B-022F-8D4B-01F2-E5047A9E18BE}"/>
                </a:ext>
              </a:extLst>
            </p:cNvPr>
            <p:cNvSpPr txBox="1"/>
            <p:nvPr/>
          </p:nvSpPr>
          <p:spPr>
            <a:xfrm>
              <a:off x="1922180"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21" name="TextBox 120">
              <a:extLst>
                <a:ext uri="{FF2B5EF4-FFF2-40B4-BE49-F238E27FC236}">
                  <a16:creationId xmlns:a16="http://schemas.microsoft.com/office/drawing/2014/main" id="{15B89C1A-84BE-7B4A-A8A8-CEE8BA470FD7}"/>
                </a:ext>
              </a:extLst>
            </p:cNvPr>
            <p:cNvSpPr txBox="1"/>
            <p:nvPr/>
          </p:nvSpPr>
          <p:spPr>
            <a:xfrm>
              <a:off x="2141554"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2" name="TextBox 121">
              <a:extLst>
                <a:ext uri="{FF2B5EF4-FFF2-40B4-BE49-F238E27FC236}">
                  <a16:creationId xmlns:a16="http://schemas.microsoft.com/office/drawing/2014/main" id="{50485D41-2EFF-27BE-787F-D96A46485EF9}"/>
                </a:ext>
              </a:extLst>
            </p:cNvPr>
            <p:cNvSpPr txBox="1"/>
            <p:nvPr/>
          </p:nvSpPr>
          <p:spPr>
            <a:xfrm>
              <a:off x="2360928"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3" name="Rounded Rectangle 122">
              <a:extLst>
                <a:ext uri="{FF2B5EF4-FFF2-40B4-BE49-F238E27FC236}">
                  <a16:creationId xmlns:a16="http://schemas.microsoft.com/office/drawing/2014/main" id="{E95F0823-9918-F598-975F-7886A0A706AA}"/>
                </a:ext>
              </a:extLst>
            </p:cNvPr>
            <p:cNvSpPr/>
            <p:nvPr/>
          </p:nvSpPr>
          <p:spPr>
            <a:xfrm rot="5400000">
              <a:off x="5539899" y="5525122"/>
              <a:ext cx="294501" cy="1099921"/>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4" name="Straight Connector 123">
              <a:extLst>
                <a:ext uri="{FF2B5EF4-FFF2-40B4-BE49-F238E27FC236}">
                  <a16:creationId xmlns:a16="http://schemas.microsoft.com/office/drawing/2014/main" id="{2950EB50-4BC7-6FE8-D8E9-5A807B666AAB}"/>
                </a:ext>
              </a:extLst>
            </p:cNvPr>
            <p:cNvCxnSpPr>
              <a:cxnSpLocks/>
            </p:cNvCxnSpPr>
            <p:nvPr/>
          </p:nvCxnSpPr>
          <p:spPr>
            <a:xfrm rot="5400000">
              <a:off x="60839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C63C976-EB17-5A81-C88A-8BC5DF9E7068}"/>
                </a:ext>
              </a:extLst>
            </p:cNvPr>
            <p:cNvCxnSpPr>
              <a:cxnSpLocks/>
            </p:cNvCxnSpPr>
            <p:nvPr/>
          </p:nvCxnSpPr>
          <p:spPr>
            <a:xfrm rot="5400000">
              <a:off x="58643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D31D30E-2CCF-6AAC-0B9E-031A511CDE5A}"/>
                </a:ext>
              </a:extLst>
            </p:cNvPr>
            <p:cNvCxnSpPr>
              <a:cxnSpLocks/>
            </p:cNvCxnSpPr>
            <p:nvPr/>
          </p:nvCxnSpPr>
          <p:spPr>
            <a:xfrm rot="5400000">
              <a:off x="56447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F804CE3-7DAF-278B-B9ED-C707D1338FBD}"/>
                </a:ext>
              </a:extLst>
            </p:cNvPr>
            <p:cNvCxnSpPr>
              <a:cxnSpLocks/>
            </p:cNvCxnSpPr>
            <p:nvPr/>
          </p:nvCxnSpPr>
          <p:spPr>
            <a:xfrm rot="5400000">
              <a:off x="5425142"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7F1B99F-BB1E-B734-CF36-12BA9BE92CF6}"/>
                </a:ext>
              </a:extLst>
            </p:cNvPr>
            <p:cNvCxnSpPr>
              <a:cxnSpLocks/>
            </p:cNvCxnSpPr>
            <p:nvPr/>
          </p:nvCxnSpPr>
          <p:spPr>
            <a:xfrm rot="5400000">
              <a:off x="5205542"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5E902330-E97C-15F2-F636-B76ADA55537C}"/>
                </a:ext>
              </a:extLst>
            </p:cNvPr>
            <p:cNvSpPr txBox="1"/>
            <p:nvPr/>
          </p:nvSpPr>
          <p:spPr>
            <a:xfrm>
              <a:off x="5353528"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0" name="TextBox 129">
              <a:extLst>
                <a:ext uri="{FF2B5EF4-FFF2-40B4-BE49-F238E27FC236}">
                  <a16:creationId xmlns:a16="http://schemas.microsoft.com/office/drawing/2014/main" id="{D54D006F-C623-2224-835D-EEE78FCFAC7E}"/>
                </a:ext>
              </a:extLst>
            </p:cNvPr>
            <p:cNvSpPr txBox="1"/>
            <p:nvPr/>
          </p:nvSpPr>
          <p:spPr>
            <a:xfrm>
              <a:off x="5134154"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1" name="TextBox 130">
              <a:extLst>
                <a:ext uri="{FF2B5EF4-FFF2-40B4-BE49-F238E27FC236}">
                  <a16:creationId xmlns:a16="http://schemas.microsoft.com/office/drawing/2014/main" id="{EE051FCF-90D8-4E3A-11E0-62BA276BDAB0}"/>
                </a:ext>
              </a:extLst>
            </p:cNvPr>
            <p:cNvSpPr txBox="1"/>
            <p:nvPr/>
          </p:nvSpPr>
          <p:spPr>
            <a:xfrm>
              <a:off x="5572902"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2" name="TextBox 131">
              <a:extLst>
                <a:ext uri="{FF2B5EF4-FFF2-40B4-BE49-F238E27FC236}">
                  <a16:creationId xmlns:a16="http://schemas.microsoft.com/office/drawing/2014/main" id="{9603597F-1D4A-19E9-E3F3-B4CD30278F4E}"/>
                </a:ext>
              </a:extLst>
            </p:cNvPr>
            <p:cNvSpPr txBox="1"/>
            <p:nvPr/>
          </p:nvSpPr>
          <p:spPr>
            <a:xfrm>
              <a:off x="5792275"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3" name="TextBox 132">
              <a:extLst>
                <a:ext uri="{FF2B5EF4-FFF2-40B4-BE49-F238E27FC236}">
                  <a16:creationId xmlns:a16="http://schemas.microsoft.com/office/drawing/2014/main" id="{2D621A72-6FA0-FBA9-8B9F-35F699754A0B}"/>
                </a:ext>
              </a:extLst>
            </p:cNvPr>
            <p:cNvSpPr txBox="1"/>
            <p:nvPr/>
          </p:nvSpPr>
          <p:spPr>
            <a:xfrm>
              <a:off x="6011649"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 name="Rectangle 2">
              <a:extLst>
                <a:ext uri="{FF2B5EF4-FFF2-40B4-BE49-F238E27FC236}">
                  <a16:creationId xmlns:a16="http://schemas.microsoft.com/office/drawing/2014/main" id="{9844DD6E-D7A9-7430-108F-389C40F65831}"/>
                </a:ext>
              </a:extLst>
            </p:cNvPr>
            <p:cNvSpPr/>
            <p:nvPr/>
          </p:nvSpPr>
          <p:spPr>
            <a:xfrm>
              <a:off x="1576766" y="4856260"/>
              <a:ext cx="857102" cy="312750"/>
            </a:xfrm>
            <a:prstGeom prst="rect">
              <a:avLst/>
            </a:prstGeom>
            <a:solidFill>
              <a:schemeClr val="bg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3ADFA831-43AA-D656-0E5F-EAED07D3B9FE}"/>
                </a:ext>
              </a:extLst>
            </p:cNvPr>
            <p:cNvSpPr/>
            <p:nvPr/>
          </p:nvSpPr>
          <p:spPr>
            <a:xfrm>
              <a:off x="5260326" y="4856260"/>
              <a:ext cx="857102" cy="312750"/>
            </a:xfrm>
            <a:prstGeom prst="rect">
              <a:avLst/>
            </a:prstGeom>
            <a:solidFill>
              <a:schemeClr val="bg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41" name="Straight Connector 140">
            <a:extLst>
              <a:ext uri="{FF2B5EF4-FFF2-40B4-BE49-F238E27FC236}">
                <a16:creationId xmlns:a16="http://schemas.microsoft.com/office/drawing/2014/main" id="{A6BFD80B-5E43-A922-CB0A-CF280B8C6810}"/>
              </a:ext>
            </a:extLst>
          </p:cNvPr>
          <p:cNvCxnSpPr>
            <a:cxnSpLocks/>
            <a:stCxn id="21" idx="0"/>
            <a:endCxn id="147" idx="1"/>
          </p:cNvCxnSpPr>
          <p:nvPr/>
        </p:nvCxnSpPr>
        <p:spPr>
          <a:xfrm flipV="1">
            <a:off x="1770937" y="3203039"/>
            <a:ext cx="1162716" cy="36196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AA63A60-C28A-2B73-9F58-7077EF27DB2F}"/>
              </a:ext>
            </a:extLst>
          </p:cNvPr>
          <p:cNvCxnSpPr>
            <a:cxnSpLocks/>
            <a:stCxn id="36" idx="0"/>
            <a:endCxn id="147" idx="3"/>
          </p:cNvCxnSpPr>
          <p:nvPr/>
        </p:nvCxnSpPr>
        <p:spPr>
          <a:xfrm flipH="1" flipV="1">
            <a:off x="4337596" y="3203039"/>
            <a:ext cx="1126116" cy="36196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136D5F39-4C77-E7FF-EBFC-8F181A73B523}"/>
              </a:ext>
            </a:extLst>
          </p:cNvPr>
          <p:cNvSpPr txBox="1"/>
          <p:nvPr/>
        </p:nvSpPr>
        <p:spPr>
          <a:xfrm>
            <a:off x="2933653" y="2926040"/>
            <a:ext cx="14039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Slightly Different (Normalized) Event Values</a:t>
            </a:r>
          </a:p>
        </p:txBody>
      </p:sp>
    </p:spTree>
    <p:custDataLst>
      <p:tags r:id="rId1"/>
    </p:custDataLst>
    <p:extLst>
      <p:ext uri="{BB962C8B-B14F-4D97-AF65-F5344CB8AC3E}">
        <p14:creationId xmlns:p14="http://schemas.microsoft.com/office/powerpoint/2010/main" val="11132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Average Sequenced Bases and Chunks</a:t>
            </a:r>
            <a:endParaRPr lang="en-US" b="1"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60705D3-64CD-AD57-63D8-44D3802384C4}"/>
                  </a:ext>
                </a:extLst>
              </p:cNvPr>
              <p:cNvSpPr/>
              <p:nvPr/>
            </p:nvSpPr>
            <p:spPr>
              <a:xfrm>
                <a:off x="-29308" y="3960054"/>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reduces sequencing time and cost for large genomes</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up to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1.3</a:t>
                </a:r>
                <a14:m>
                  <m:oMath xmlns:m="http://schemas.openxmlformats.org/officeDocument/2006/math">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compared to UNCALLED</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ectangle 2">
                <a:extLst>
                  <a:ext uri="{FF2B5EF4-FFF2-40B4-BE49-F238E27FC236}">
                    <a16:creationId xmlns:a16="http://schemas.microsoft.com/office/drawing/2014/main" id="{660705D3-64CD-AD57-63D8-44D3802384C4}"/>
                  </a:ext>
                </a:extLst>
              </p:cNvPr>
              <p:cNvSpPr>
                <a:spLocks noRot="1" noChangeAspect="1" noMove="1" noResize="1" noEditPoints="1" noAdjustHandles="1" noChangeArrowheads="1" noChangeShapeType="1" noTextEdit="1"/>
              </p:cNvSpPr>
              <p:nvPr/>
            </p:nvSpPr>
            <p:spPr>
              <a:xfrm>
                <a:off x="-29308" y="3960054"/>
                <a:ext cx="9202616" cy="1000101"/>
              </a:xfrm>
              <a:prstGeom prst="rect">
                <a:avLst/>
              </a:prstGeom>
              <a:blipFill>
                <a:blip r:embed="rId5"/>
                <a:stretch>
                  <a:fillRect b="-1235"/>
                </a:stretch>
              </a:blipFill>
              <a:ln>
                <a:solidFill>
                  <a:schemeClr val="accent6"/>
                </a:solidFill>
              </a:ln>
            </p:spPr>
            <p:txBody>
              <a:bodyPr/>
              <a:lstStyle/>
              <a:p>
                <a:r>
                  <a:rPr lang="en-CH">
                    <a:noFill/>
                  </a:rPr>
                  <a:t> </a:t>
                </a:r>
              </a:p>
            </p:txBody>
          </p:sp>
        </mc:Fallback>
      </mc:AlternateContent>
      <p:sp>
        <p:nvSpPr>
          <p:cNvPr id="5" name="Rectangle 4">
            <a:extLst>
              <a:ext uri="{FF2B5EF4-FFF2-40B4-BE49-F238E27FC236}">
                <a16:creationId xmlns:a16="http://schemas.microsoft.com/office/drawing/2014/main" id="{338351B9-FAD9-5ACE-8318-DADF54A24FA5}"/>
              </a:ext>
            </a:extLst>
          </p:cNvPr>
          <p:cNvSpPr/>
          <p:nvPr/>
        </p:nvSpPr>
        <p:spPr>
          <a:xfrm>
            <a:off x="-29308" y="5165002"/>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Although Sigmap processes less number of chunks than RawHash, it fails to provide real-time analysis capabilities for large genomes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table with numbers and letters&#10;&#10;Description automatically generated">
            <a:extLst>
              <a:ext uri="{FF2B5EF4-FFF2-40B4-BE49-F238E27FC236}">
                <a16:creationId xmlns:a16="http://schemas.microsoft.com/office/drawing/2014/main" id="{003664D8-2A6A-576B-62C3-110BA3774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778" y="1175005"/>
            <a:ext cx="6894443" cy="2361181"/>
          </a:xfrm>
          <a:prstGeom prst="rect">
            <a:avLst/>
          </a:prstGeom>
        </p:spPr>
      </p:pic>
    </p:spTree>
    <p:custDataLst>
      <p:tags r:id="rId1"/>
    </p:custDataLst>
    <p:extLst>
      <p:ext uri="{BB962C8B-B14F-4D97-AF65-F5344CB8AC3E}">
        <p14:creationId xmlns:p14="http://schemas.microsoft.com/office/powerpoint/2010/main" val="3049731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Breakdown Analysis of the RawHash Steps</a:t>
            </a:r>
            <a:endParaRPr lang="en-US" b="1" dirty="0">
              <a:latin typeface="Garamond" panose="02020404030301010803" pitchFamily="18" charset="0"/>
            </a:endParaRPr>
          </a:p>
        </p:txBody>
      </p:sp>
      <p:pic>
        <p:nvPicPr>
          <p:cNvPr id="5" name="Picture 4" descr="A table with numbers and a number of objects&#10;&#10;Description automatically generated">
            <a:extLst>
              <a:ext uri="{FF2B5EF4-FFF2-40B4-BE49-F238E27FC236}">
                <a16:creationId xmlns:a16="http://schemas.microsoft.com/office/drawing/2014/main" id="{3C3DE375-96AA-7D8D-42A8-A40C88871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399415"/>
            <a:ext cx="7772400" cy="2821518"/>
          </a:xfrm>
          <a:prstGeom prst="rect">
            <a:avLst/>
          </a:prstGeom>
        </p:spPr>
      </p:pic>
      <p:sp>
        <p:nvSpPr>
          <p:cNvPr id="7" name="Rectangle 6">
            <a:extLst>
              <a:ext uri="{FF2B5EF4-FFF2-40B4-BE49-F238E27FC236}">
                <a16:creationId xmlns:a16="http://schemas.microsoft.com/office/drawing/2014/main" id="{E68C15CB-CB8F-3CCA-4FD3-70C8656ED484}"/>
              </a:ext>
            </a:extLst>
          </p:cNvPr>
          <p:cNvSpPr/>
          <p:nvPr/>
        </p:nvSpPr>
        <p:spPr>
          <a:xfrm>
            <a:off x="-29308" y="4754184"/>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runtime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bottlenecked by the chaining step</a:t>
            </a:r>
          </a:p>
        </p:txBody>
      </p:sp>
    </p:spTree>
    <p:custDataLst>
      <p:tags r:id="rId1"/>
    </p:custDataLst>
    <p:extLst>
      <p:ext uri="{BB962C8B-B14F-4D97-AF65-F5344CB8AC3E}">
        <p14:creationId xmlns:p14="http://schemas.microsoft.com/office/powerpoint/2010/main" val="28827662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Required Computation Resources in Indexing</a:t>
            </a:r>
            <a:endParaRPr lang="en-US" sz="3200" b="1" dirty="0">
              <a:latin typeface="Garamond" panose="02020404030301010803" pitchFamily="18" charset="0"/>
            </a:endParaRPr>
          </a:p>
        </p:txBody>
      </p:sp>
      <p:pic>
        <p:nvPicPr>
          <p:cNvPr id="5" name="Picture 4" descr="A table with numbers and symbols&#10;&#10;Description automatically generated">
            <a:extLst>
              <a:ext uri="{FF2B5EF4-FFF2-40B4-BE49-F238E27FC236}">
                <a16:creationId xmlns:a16="http://schemas.microsoft.com/office/drawing/2014/main" id="{239DD95B-075C-D4B7-25C2-A08F4A70F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66164"/>
            <a:ext cx="7772400" cy="3134388"/>
          </a:xfrm>
          <a:prstGeom prst="rect">
            <a:avLst/>
          </a:prstGeom>
        </p:spPr>
      </p:pic>
      <p:sp>
        <p:nvSpPr>
          <p:cNvPr id="6" name="Rectangle 5">
            <a:extLst>
              <a:ext uri="{FF2B5EF4-FFF2-40B4-BE49-F238E27FC236}">
                <a16:creationId xmlns:a16="http://schemas.microsoft.com/office/drawing/2014/main" id="{72CD07C7-E409-17C3-C023-1F3A56B8B0DD}"/>
              </a:ext>
            </a:extLst>
          </p:cNvPr>
          <p:cNvSpPr/>
          <p:nvPr/>
        </p:nvSpPr>
        <p:spPr>
          <a:xfrm>
            <a:off x="-29308" y="4146726"/>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indexing step of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orders of magnitude faster</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indexing steps of UNCALLED and Sigmap, especially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p>
        </p:txBody>
      </p:sp>
      <p:sp>
        <p:nvSpPr>
          <p:cNvPr id="7" name="Rectangle 6">
            <a:extLst>
              <a:ext uri="{FF2B5EF4-FFF2-40B4-BE49-F238E27FC236}">
                <a16:creationId xmlns:a16="http://schemas.microsoft.com/office/drawing/2014/main" id="{A26ED667-E46B-51B5-4756-28B743B04F0F}"/>
              </a:ext>
            </a:extLst>
          </p:cNvPr>
          <p:cNvSpPr/>
          <p:nvPr/>
        </p:nvSpPr>
        <p:spPr>
          <a:xfrm>
            <a:off x="-29308" y="5316045"/>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requires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memory space</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 UNCALLED</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41524587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4|-3.4|0|0|4.3|3.6"/>
</p:tagLst>
</file>

<file path=ppt/tags/tag10.xml><?xml version="1.0" encoding="utf-8"?>
<p:tagLst xmlns:a="http://schemas.openxmlformats.org/drawingml/2006/main" xmlns:r="http://schemas.openxmlformats.org/officeDocument/2006/relationships" xmlns:p="http://schemas.openxmlformats.org/presentationml/2006/main">
  <p:tag name="TIMING" val="|3.4|-3.4|0|0|4.3|3.6"/>
</p:tagLst>
</file>

<file path=ppt/tags/tag11.xml><?xml version="1.0" encoding="utf-8"?>
<p:tagLst xmlns:a="http://schemas.openxmlformats.org/drawingml/2006/main" xmlns:r="http://schemas.openxmlformats.org/officeDocument/2006/relationships" xmlns:p="http://schemas.openxmlformats.org/presentationml/2006/main">
  <p:tag name="TIMING" val="|3.4|-3.4|0|0|4.3|3.6"/>
</p:tagLst>
</file>

<file path=ppt/tags/tag12.xml><?xml version="1.0" encoding="utf-8"?>
<p:tagLst xmlns:a="http://schemas.openxmlformats.org/drawingml/2006/main" xmlns:r="http://schemas.openxmlformats.org/officeDocument/2006/relationships" xmlns:p="http://schemas.openxmlformats.org/presentationml/2006/main">
  <p:tag name="TIMING" val="|0|0|0|1.5|1.8|2.9|4.8"/>
</p:tagLst>
</file>

<file path=ppt/tags/tag13.xml><?xml version="1.0" encoding="utf-8"?>
<p:tagLst xmlns:a="http://schemas.openxmlformats.org/drawingml/2006/main" xmlns:r="http://schemas.openxmlformats.org/officeDocument/2006/relationships" xmlns:p="http://schemas.openxmlformats.org/presentationml/2006/main">
  <p:tag name="TIMING" val="|0|0|0|1.5|1.8|2.9|4.8"/>
</p:tagLst>
</file>

<file path=ppt/tags/tag14.xml><?xml version="1.0" encoding="utf-8"?>
<p:tagLst xmlns:a="http://schemas.openxmlformats.org/drawingml/2006/main" xmlns:r="http://schemas.openxmlformats.org/officeDocument/2006/relationships" xmlns:p="http://schemas.openxmlformats.org/presentationml/2006/main">
  <p:tag name="TIMING" val="|0|0|0|1.5|1.8|2.9|4.8"/>
</p:tagLst>
</file>

<file path=ppt/tags/tag15.xml><?xml version="1.0" encoding="utf-8"?>
<p:tagLst xmlns:a="http://schemas.openxmlformats.org/drawingml/2006/main" xmlns:r="http://schemas.openxmlformats.org/officeDocument/2006/relationships" xmlns:p="http://schemas.openxmlformats.org/presentationml/2006/main">
  <p:tag name="TIMING" val="|0|0|0|1.5|1.8|2.9|4.8"/>
</p:tagLst>
</file>

<file path=ppt/tags/tag16.xml><?xml version="1.0" encoding="utf-8"?>
<p:tagLst xmlns:a="http://schemas.openxmlformats.org/drawingml/2006/main" xmlns:r="http://schemas.openxmlformats.org/officeDocument/2006/relationships" xmlns:p="http://schemas.openxmlformats.org/presentationml/2006/main">
  <p:tag name="TIMING" val="|0|0|0|1.5|1.8|2.9|4.8"/>
</p:tagLst>
</file>

<file path=ppt/tags/tag17.xml><?xml version="1.0" encoding="utf-8"?>
<p:tagLst xmlns:a="http://schemas.openxmlformats.org/drawingml/2006/main" xmlns:r="http://schemas.openxmlformats.org/officeDocument/2006/relationships" xmlns:p="http://schemas.openxmlformats.org/presentationml/2006/main">
  <p:tag name="TIMING" val="|0|0|0|1.5|1.8|2.9|4.8"/>
</p:tagLst>
</file>

<file path=ppt/tags/tag18.xml><?xml version="1.0" encoding="utf-8"?>
<p:tagLst xmlns:a="http://schemas.openxmlformats.org/drawingml/2006/main" xmlns:r="http://schemas.openxmlformats.org/officeDocument/2006/relationships" xmlns:p="http://schemas.openxmlformats.org/presentationml/2006/main">
  <p:tag name="TIMING" val="|0|0|0|1.5|1.8|2.9|4.8"/>
</p:tagLst>
</file>

<file path=ppt/tags/tag19.xml><?xml version="1.0" encoding="utf-8"?>
<p:tagLst xmlns:a="http://schemas.openxmlformats.org/drawingml/2006/main" xmlns:r="http://schemas.openxmlformats.org/officeDocument/2006/relationships" xmlns:p="http://schemas.openxmlformats.org/presentationml/2006/main">
  <p:tag name="TIMING" val="|0|0|0|1.5|1.8|2.9|4.8"/>
</p:tagLst>
</file>

<file path=ppt/tags/tag2.xml><?xml version="1.0" encoding="utf-8"?>
<p:tagLst xmlns:a="http://schemas.openxmlformats.org/drawingml/2006/main" xmlns:r="http://schemas.openxmlformats.org/officeDocument/2006/relationships" xmlns:p="http://schemas.openxmlformats.org/presentationml/2006/main">
  <p:tag name="TIMING" val="|3.4|-3.4|0|0|4.3|3.6"/>
</p:tagLst>
</file>

<file path=ppt/tags/tag20.xml><?xml version="1.0" encoding="utf-8"?>
<p:tagLst xmlns:a="http://schemas.openxmlformats.org/drawingml/2006/main" xmlns:r="http://schemas.openxmlformats.org/officeDocument/2006/relationships" xmlns:p="http://schemas.openxmlformats.org/presentationml/2006/main">
  <p:tag name="TIMING" val="|0|0|0|1.5|1.8|2.9|4.8"/>
</p:tagLst>
</file>

<file path=ppt/tags/tag21.xml><?xml version="1.0" encoding="utf-8"?>
<p:tagLst xmlns:a="http://schemas.openxmlformats.org/drawingml/2006/main" xmlns:r="http://schemas.openxmlformats.org/officeDocument/2006/relationships" xmlns:p="http://schemas.openxmlformats.org/presentationml/2006/main">
  <p:tag name="TIMING" val="|0|0|0|1.5|1.8|2.9|4.8"/>
</p:tagLst>
</file>

<file path=ppt/tags/tag22.xml><?xml version="1.0" encoding="utf-8"?>
<p:tagLst xmlns:a="http://schemas.openxmlformats.org/drawingml/2006/main" xmlns:r="http://schemas.openxmlformats.org/officeDocument/2006/relationships" xmlns:p="http://schemas.openxmlformats.org/presentationml/2006/main">
  <p:tag name="TIMING" val="|0|0|0|1.5|1.8|2.9|4.8"/>
</p:tagLst>
</file>

<file path=ppt/tags/tag23.xml><?xml version="1.0" encoding="utf-8"?>
<p:tagLst xmlns:a="http://schemas.openxmlformats.org/drawingml/2006/main" xmlns:r="http://schemas.openxmlformats.org/officeDocument/2006/relationships" xmlns:p="http://schemas.openxmlformats.org/presentationml/2006/main">
  <p:tag name="TIMING" val="|0|0|0|1.5|1.8|2.9|4.8"/>
</p:tagLst>
</file>

<file path=ppt/tags/tag24.xml><?xml version="1.0" encoding="utf-8"?>
<p:tagLst xmlns:a="http://schemas.openxmlformats.org/drawingml/2006/main" xmlns:r="http://schemas.openxmlformats.org/officeDocument/2006/relationships" xmlns:p="http://schemas.openxmlformats.org/presentationml/2006/main">
  <p:tag name="TIMING" val="|0|0|0|1.5|1.8|2.9|4.8"/>
</p:tagLst>
</file>

<file path=ppt/tags/tag25.xml><?xml version="1.0" encoding="utf-8"?>
<p:tagLst xmlns:a="http://schemas.openxmlformats.org/drawingml/2006/main" xmlns:r="http://schemas.openxmlformats.org/officeDocument/2006/relationships" xmlns:p="http://schemas.openxmlformats.org/presentationml/2006/main">
  <p:tag name="TIMING" val="|0|0|0|1.5|1.8|2.9|4.8"/>
</p:tagLst>
</file>

<file path=ppt/tags/tag26.xml><?xml version="1.0" encoding="utf-8"?>
<p:tagLst xmlns:a="http://schemas.openxmlformats.org/drawingml/2006/main" xmlns:r="http://schemas.openxmlformats.org/officeDocument/2006/relationships" xmlns:p="http://schemas.openxmlformats.org/presentationml/2006/main">
  <p:tag name="TIMING" val="|0|0|0|1.5|1.8|2.9|4.8"/>
</p:tagLst>
</file>

<file path=ppt/tags/tag27.xml><?xml version="1.0" encoding="utf-8"?>
<p:tagLst xmlns:a="http://schemas.openxmlformats.org/drawingml/2006/main" xmlns:r="http://schemas.openxmlformats.org/officeDocument/2006/relationships" xmlns:p="http://schemas.openxmlformats.org/presentationml/2006/main">
  <p:tag name="TIMING" val="|0|0|0|1.5|1.8|2.9|4.8"/>
</p:tagLst>
</file>

<file path=ppt/tags/tag28.xml><?xml version="1.0" encoding="utf-8"?>
<p:tagLst xmlns:a="http://schemas.openxmlformats.org/drawingml/2006/main" xmlns:r="http://schemas.openxmlformats.org/officeDocument/2006/relationships" xmlns:p="http://schemas.openxmlformats.org/presentationml/2006/main">
  <p:tag name="TIMING" val="|0|0|0|1.5|1.8|2.9|4.8"/>
</p:tagLst>
</file>

<file path=ppt/tags/tag29.xml><?xml version="1.0" encoding="utf-8"?>
<p:tagLst xmlns:a="http://schemas.openxmlformats.org/drawingml/2006/main" xmlns:r="http://schemas.openxmlformats.org/officeDocument/2006/relationships" xmlns:p="http://schemas.openxmlformats.org/presentationml/2006/main">
  <p:tag name="TIMING" val="|0|0|0|1.5|1.8|2.9|4.8"/>
</p:tagLst>
</file>

<file path=ppt/tags/tag3.xml><?xml version="1.0" encoding="utf-8"?>
<p:tagLst xmlns:a="http://schemas.openxmlformats.org/drawingml/2006/main" xmlns:r="http://schemas.openxmlformats.org/officeDocument/2006/relationships" xmlns:p="http://schemas.openxmlformats.org/presentationml/2006/main">
  <p:tag name="TIMING" val="|3.4|-3.4|0|0|4.3|3.6"/>
</p:tagLst>
</file>

<file path=ppt/tags/tag30.xml><?xml version="1.0" encoding="utf-8"?>
<p:tagLst xmlns:a="http://schemas.openxmlformats.org/drawingml/2006/main" xmlns:r="http://schemas.openxmlformats.org/officeDocument/2006/relationships" xmlns:p="http://schemas.openxmlformats.org/presentationml/2006/main">
  <p:tag name="TIMING" val="|0|0|0|1.5|1.8|2.9|4.8"/>
</p:tagLst>
</file>

<file path=ppt/tags/tag31.xml><?xml version="1.0" encoding="utf-8"?>
<p:tagLst xmlns:a="http://schemas.openxmlformats.org/drawingml/2006/main" xmlns:r="http://schemas.openxmlformats.org/officeDocument/2006/relationships" xmlns:p="http://schemas.openxmlformats.org/presentationml/2006/main">
  <p:tag name="TIMING" val="|3.4|-3.4|0|0|4.3|3.6"/>
</p:tagLst>
</file>

<file path=ppt/tags/tag32.xml><?xml version="1.0" encoding="utf-8"?>
<p:tagLst xmlns:a="http://schemas.openxmlformats.org/drawingml/2006/main" xmlns:r="http://schemas.openxmlformats.org/officeDocument/2006/relationships" xmlns:p="http://schemas.openxmlformats.org/presentationml/2006/main">
  <p:tag name="TIMING" val="|0|0|0|1.5|1.8|2.9|4.8"/>
</p:tagLst>
</file>

<file path=ppt/tags/tag33.xml><?xml version="1.0" encoding="utf-8"?>
<p:tagLst xmlns:a="http://schemas.openxmlformats.org/drawingml/2006/main" xmlns:r="http://schemas.openxmlformats.org/officeDocument/2006/relationships" xmlns:p="http://schemas.openxmlformats.org/presentationml/2006/main">
  <p:tag name="TIMING" val="|3.4|-3.4|0|0|4.3|3.6"/>
</p:tagLst>
</file>

<file path=ppt/tags/tag34.xml><?xml version="1.0" encoding="utf-8"?>
<p:tagLst xmlns:a="http://schemas.openxmlformats.org/drawingml/2006/main" xmlns:r="http://schemas.openxmlformats.org/officeDocument/2006/relationships" xmlns:p="http://schemas.openxmlformats.org/presentationml/2006/main">
  <p:tag name="TIMING" val="|3.4|-3.4|0|0|4.3|3.6"/>
</p:tagLst>
</file>

<file path=ppt/tags/tag35.xml><?xml version="1.0" encoding="utf-8"?>
<p:tagLst xmlns:a="http://schemas.openxmlformats.org/drawingml/2006/main" xmlns:r="http://schemas.openxmlformats.org/officeDocument/2006/relationships" xmlns:p="http://schemas.openxmlformats.org/presentationml/2006/main">
  <p:tag name="TIMING" val="|0|0|0|1.5|1.8|2.9|4.8"/>
</p:tagLst>
</file>

<file path=ppt/tags/tag36.xml><?xml version="1.0" encoding="utf-8"?>
<p:tagLst xmlns:a="http://schemas.openxmlformats.org/drawingml/2006/main" xmlns:r="http://schemas.openxmlformats.org/officeDocument/2006/relationships" xmlns:p="http://schemas.openxmlformats.org/presentationml/2006/main">
  <p:tag name="TIMING" val="|0|0|0|1.5|1.8|2.9|4.8"/>
</p:tagLst>
</file>

<file path=ppt/tags/tag37.xml><?xml version="1.0" encoding="utf-8"?>
<p:tagLst xmlns:a="http://schemas.openxmlformats.org/drawingml/2006/main" xmlns:r="http://schemas.openxmlformats.org/officeDocument/2006/relationships" xmlns:p="http://schemas.openxmlformats.org/presentationml/2006/main">
  <p:tag name="TIMING" val="|0|0|0|1.5|1.8|2.9|4.8"/>
</p:tagLst>
</file>

<file path=ppt/tags/tag38.xml><?xml version="1.0" encoding="utf-8"?>
<p:tagLst xmlns:a="http://schemas.openxmlformats.org/drawingml/2006/main" xmlns:r="http://schemas.openxmlformats.org/officeDocument/2006/relationships" xmlns:p="http://schemas.openxmlformats.org/presentationml/2006/main">
  <p:tag name="TIMING" val="|0|0|0|1.5|1.8|2.9|4.8"/>
</p:tagLst>
</file>

<file path=ppt/tags/tag39.xml><?xml version="1.0" encoding="utf-8"?>
<p:tagLst xmlns:a="http://schemas.openxmlformats.org/drawingml/2006/main" xmlns:r="http://schemas.openxmlformats.org/officeDocument/2006/relationships" xmlns:p="http://schemas.openxmlformats.org/presentationml/2006/main">
  <p:tag name="TIMING" val="|0|0|0|1.5|1.8|2.9|4.8"/>
</p:tagLst>
</file>

<file path=ppt/tags/tag4.xml><?xml version="1.0" encoding="utf-8"?>
<p:tagLst xmlns:a="http://schemas.openxmlformats.org/drawingml/2006/main" xmlns:r="http://schemas.openxmlformats.org/officeDocument/2006/relationships" xmlns:p="http://schemas.openxmlformats.org/presentationml/2006/main">
  <p:tag name="TIMING" val="|3.4|-3.4|0|0|4.3|3.6"/>
</p:tagLst>
</file>

<file path=ppt/tags/tag40.xml><?xml version="1.0" encoding="utf-8"?>
<p:tagLst xmlns:a="http://schemas.openxmlformats.org/drawingml/2006/main" xmlns:r="http://schemas.openxmlformats.org/officeDocument/2006/relationships" xmlns:p="http://schemas.openxmlformats.org/presentationml/2006/main">
  <p:tag name="TIMING" val="|0|0|0|1.5|1.8|2.9|4.8"/>
</p:tagLst>
</file>

<file path=ppt/tags/tag41.xml><?xml version="1.0" encoding="utf-8"?>
<p:tagLst xmlns:a="http://schemas.openxmlformats.org/drawingml/2006/main" xmlns:r="http://schemas.openxmlformats.org/officeDocument/2006/relationships" xmlns:p="http://schemas.openxmlformats.org/presentationml/2006/main">
  <p:tag name="TIMING" val="|0|0|0|1.5|1.8|2.9|4.8"/>
</p:tagLst>
</file>

<file path=ppt/tags/tag42.xml><?xml version="1.0" encoding="utf-8"?>
<p:tagLst xmlns:a="http://schemas.openxmlformats.org/drawingml/2006/main" xmlns:r="http://schemas.openxmlformats.org/officeDocument/2006/relationships" xmlns:p="http://schemas.openxmlformats.org/presentationml/2006/main">
  <p:tag name="TIMING" val="|0|0|0|1.5|1.8|2.9|4.8"/>
</p:tagLst>
</file>

<file path=ppt/tags/tag5.xml><?xml version="1.0" encoding="utf-8"?>
<p:tagLst xmlns:a="http://schemas.openxmlformats.org/drawingml/2006/main" xmlns:r="http://schemas.openxmlformats.org/officeDocument/2006/relationships" xmlns:p="http://schemas.openxmlformats.org/presentationml/2006/main">
  <p:tag name="TIMING" val="|3.4|-3.4|0|0|4.3|3.6"/>
</p:tagLst>
</file>

<file path=ppt/tags/tag6.xml><?xml version="1.0" encoding="utf-8"?>
<p:tagLst xmlns:a="http://schemas.openxmlformats.org/drawingml/2006/main" xmlns:r="http://schemas.openxmlformats.org/officeDocument/2006/relationships" xmlns:p="http://schemas.openxmlformats.org/presentationml/2006/main">
  <p:tag name="TIMING" val="|0|0|0|1.5|1.8|2.9|4.8"/>
</p:tagLst>
</file>

<file path=ppt/tags/tag7.xml><?xml version="1.0" encoding="utf-8"?>
<p:tagLst xmlns:a="http://schemas.openxmlformats.org/drawingml/2006/main" xmlns:r="http://schemas.openxmlformats.org/officeDocument/2006/relationships" xmlns:p="http://schemas.openxmlformats.org/presentationml/2006/main">
  <p:tag name="TIMING" val="|0|0|0|1.5|1.8|2.9|4.8"/>
</p:tagLst>
</file>

<file path=ppt/tags/tag8.xml><?xml version="1.0" encoding="utf-8"?>
<p:tagLst xmlns:a="http://schemas.openxmlformats.org/drawingml/2006/main" xmlns:r="http://schemas.openxmlformats.org/officeDocument/2006/relationships" xmlns:p="http://schemas.openxmlformats.org/presentationml/2006/main">
  <p:tag name="TIMING" val="|0|0|0|1.5|1.8|2.9|4.8"/>
</p:tagLst>
</file>

<file path=ppt/tags/tag9.xml><?xml version="1.0" encoding="utf-8"?>
<p:tagLst xmlns:a="http://schemas.openxmlformats.org/drawingml/2006/main" xmlns:r="http://schemas.openxmlformats.org/officeDocument/2006/relationships" xmlns:p="http://schemas.openxmlformats.org/presentationml/2006/main">
  <p:tag name="TIMING" val="|0|0|0|1.5|1.8|2.9|4.8"/>
</p:tagLst>
</file>

<file path=ppt/theme/theme1.xml><?xml version="1.0" encoding="utf-8"?>
<a:theme xmlns:a="http://schemas.openxmlformats.org/drawingml/2006/main" name="Edge">
  <a:themeElements>
    <a:clrScheme name="Custom 8">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2.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306482</TotalTime>
  <Words>6689</Words>
  <Application>Microsoft Macintosh PowerPoint</Application>
  <PresentationFormat>On-screen Show (4:3)</PresentationFormat>
  <Paragraphs>1721</Paragraphs>
  <Slides>103</Slides>
  <Notes>87</Notes>
  <HiddenSlides>0</HiddenSlides>
  <MMClips>0</MMClips>
  <ScaleCrop>false</ScaleCrop>
  <HeadingPairs>
    <vt:vector size="6" baseType="variant">
      <vt:variant>
        <vt:lpstr>Fonts Used</vt:lpstr>
      </vt:variant>
      <vt:variant>
        <vt:i4>16</vt:i4>
      </vt:variant>
      <vt:variant>
        <vt:lpstr>Theme</vt:lpstr>
      </vt:variant>
      <vt:variant>
        <vt:i4>43</vt:i4>
      </vt:variant>
      <vt:variant>
        <vt:lpstr>Slide Titles</vt:lpstr>
      </vt:variant>
      <vt:variant>
        <vt:i4>103</vt:i4>
      </vt:variant>
    </vt:vector>
  </HeadingPairs>
  <TitlesOfParts>
    <vt:vector size="162" baseType="lpstr">
      <vt:lpstr>ＭＳ Ｐゴシック</vt:lpstr>
      <vt:lpstr>Arial</vt:lpstr>
      <vt:lpstr>Arial Narrow</vt:lpstr>
      <vt:lpstr>Calibri</vt:lpstr>
      <vt:lpstr>Calibri Light</vt:lpstr>
      <vt:lpstr>Cambria</vt:lpstr>
      <vt:lpstr>Cambria Math</vt:lpstr>
      <vt:lpstr>Chalkduster</vt:lpstr>
      <vt:lpstr>Corbel</vt:lpstr>
      <vt:lpstr>europa</vt:lpstr>
      <vt:lpstr>Garamond</vt:lpstr>
      <vt:lpstr>Helvetica Neue</vt:lpstr>
      <vt:lpstr>Söhne</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2_Edge</vt:lpstr>
      <vt:lpstr>1_Theme1</vt:lpstr>
      <vt:lpstr>Theme1</vt:lpstr>
      <vt:lpstr>Office Theme</vt:lpstr>
      <vt:lpstr>Introduction to Real-Time Raw Nanopore Signal Analysis: RawHash and RawHash2</vt:lpstr>
      <vt:lpstr>Brief Self Introduction</vt:lpstr>
      <vt:lpstr>Professor Mutlu</vt:lpstr>
      <vt:lpstr>SAFARI Research Group</vt:lpstr>
      <vt:lpstr>Four Key Current Directions</vt:lpstr>
      <vt:lpstr>Agenda for Today</vt:lpstr>
      <vt:lpstr>Sequence Analysis – Why?</vt:lpstr>
      <vt:lpstr>Sequence Analysis – How?</vt:lpstr>
      <vt:lpstr>Sequence Comparison is Essential</vt:lpstr>
      <vt:lpstr>A Naïve Sequence Comparison Approach</vt:lpstr>
      <vt:lpstr>A Practical Read Mapping</vt:lpstr>
      <vt:lpstr>Sequencing Output and Challenges</vt:lpstr>
      <vt:lpstr>Different Raw Sequencing Data</vt:lpstr>
      <vt:lpstr>Nanopore Sequencing</vt:lpstr>
      <vt:lpstr>Nanopore Sequencing &amp; Real-time Analysis</vt:lpstr>
      <vt:lpstr>Benefits of Real-Time Analysis</vt:lpstr>
      <vt:lpstr>Challenges in Real-Time Analysis</vt:lpstr>
      <vt:lpstr>Enabling Analysis From Electrical Signals</vt:lpstr>
      <vt:lpstr>Agenda for Today</vt:lpstr>
      <vt:lpstr>  </vt:lpstr>
      <vt:lpstr>Executive Summary</vt:lpstr>
      <vt:lpstr>Existing Solutions</vt:lpstr>
      <vt:lpstr>The Problem – Mapping Raw Signals</vt:lpstr>
      <vt:lpstr>The Problem – Mapping Raw Signals</vt:lpstr>
      <vt:lpstr>Outline</vt:lpstr>
      <vt:lpstr>Goal</vt:lpstr>
      <vt:lpstr>PowerPoint Presentation</vt:lpstr>
      <vt:lpstr>PowerPoint Presentation</vt:lpstr>
      <vt:lpstr>RawHash – Key Idea</vt:lpstr>
      <vt:lpstr>RawHash Overview</vt:lpstr>
      <vt:lpstr>RawHash Overview</vt:lpstr>
      <vt:lpstr>Reference-to-Event Conversion</vt:lpstr>
      <vt:lpstr>Signal-to-Event Conversion</vt:lpstr>
      <vt:lpstr>Signal-to-Event Conversion</vt:lpstr>
      <vt:lpstr>RawHash Overview</vt:lpstr>
      <vt:lpstr>Quantizing the Event Values</vt:lpstr>
      <vt:lpstr>RawHash Overview</vt:lpstr>
      <vt:lpstr>Hashing for Fast Similarity Search</vt:lpstr>
      <vt:lpstr>RawHash Overview</vt:lpstr>
      <vt:lpstr>Real-Time Mapping using Hash-based Indexing</vt:lpstr>
      <vt:lpstr>PowerPoint Presentation</vt:lpstr>
      <vt:lpstr>PowerPoint Presentation</vt:lpstr>
      <vt:lpstr>The Sequence Until Mechanism</vt:lpstr>
      <vt:lpstr>The Sequence Until Mechanism</vt:lpstr>
      <vt:lpstr>Outline</vt:lpstr>
      <vt:lpstr>Evaluation Methodology</vt:lpstr>
      <vt:lpstr>Evaluation Methodology</vt:lpstr>
      <vt:lpstr>Throughput</vt:lpstr>
      <vt:lpstr>Sequencing Time</vt:lpstr>
      <vt:lpstr>Mapping Accuracy</vt:lpstr>
      <vt:lpstr>Relative Abundance Estimation Accuracy</vt:lpstr>
      <vt:lpstr>Real Implementation of Sequence Until</vt:lpstr>
      <vt:lpstr>Simulating Sequence Until</vt:lpstr>
      <vt:lpstr>Simulating Sequence Until</vt:lpstr>
      <vt:lpstr>More in the Paper</vt:lpstr>
      <vt:lpstr>RawHash</vt:lpstr>
      <vt:lpstr>RawHash Source Code</vt:lpstr>
      <vt:lpstr>Sketching with Hash-based Indexing</vt:lpstr>
      <vt:lpstr>Outline</vt:lpstr>
      <vt:lpstr>Conclusion</vt:lpstr>
      <vt:lpstr>  </vt:lpstr>
      <vt:lpstr>Fast and Accurate Real-Time Genome Analysis</vt:lpstr>
      <vt:lpstr>Optimizations in RawHash2 (1)</vt:lpstr>
      <vt:lpstr>Optimizations in RawHash2 (2)</vt:lpstr>
      <vt:lpstr>Results – Throughput</vt:lpstr>
      <vt:lpstr>Results – Accuracy</vt:lpstr>
      <vt:lpstr>Results – Average Sequencing Length</vt:lpstr>
      <vt:lpstr>Fast and Accurate Real-Time Genome Analysis</vt:lpstr>
      <vt:lpstr>Agenda for Today</vt:lpstr>
      <vt:lpstr>The Future is Bright for Genome Analysis</vt:lpstr>
      <vt:lpstr>More on Real-Time Genome Analysis</vt:lpstr>
      <vt:lpstr>Fast Genome Analysis…</vt:lpstr>
      <vt:lpstr>More on Fast Genome Analysis…</vt:lpstr>
      <vt:lpstr>More on Accelerating Genome Analysis</vt:lpstr>
      <vt:lpstr>Accelerating Genome Analysis [DAC 2023]</vt:lpstr>
      <vt:lpstr>Genomics Course (Spring 2024)</vt:lpstr>
      <vt:lpstr>Introduction to Real-Time Raw Nanopore Signal Analysis: RawHash and RawHash2</vt:lpstr>
      <vt:lpstr> Backup Slides</vt:lpstr>
      <vt:lpstr>Challenges in Read Mapping</vt:lpstr>
      <vt:lpstr>Analysis is Bottlenecked in Read Mapping!!</vt:lpstr>
      <vt:lpstr>A Tsunami of Sequencing Data</vt:lpstr>
      <vt:lpstr>Solving the Puzzle</vt:lpstr>
      <vt:lpstr>Obtaining the Human Reference Genome</vt:lpstr>
      <vt:lpstr>Obtaining .FASTQ Files</vt:lpstr>
      <vt:lpstr>Read Mapping</vt:lpstr>
      <vt:lpstr>Read Mapping Algorithms: Two Styles</vt:lpstr>
      <vt:lpstr>The Need for Speed</vt:lpstr>
      <vt:lpstr>Sequence Alignment in Unavoidable</vt:lpstr>
      <vt:lpstr>Sequence Alignment in Unavoidable</vt:lpstr>
      <vt:lpstr>Metagenomics Analysis</vt:lpstr>
      <vt:lpstr>Genomics vs. Metagenomics</vt:lpstr>
      <vt:lpstr>Existing Solutions – Real-time Basecalling</vt:lpstr>
      <vt:lpstr>The Problem</vt:lpstr>
      <vt:lpstr>Applications of Read Until</vt:lpstr>
      <vt:lpstr>Applications of Run Until and Sequence Until</vt:lpstr>
      <vt:lpstr>Details: Quantizing the Event Values</vt:lpstr>
      <vt:lpstr>Average Sequenced Bases and Chunks</vt:lpstr>
      <vt:lpstr>Breakdown Analysis of the RawHash Steps</vt:lpstr>
      <vt:lpstr>Required Computation Resources in Indexing</vt:lpstr>
      <vt:lpstr>Required Computation Resources in Mapping</vt:lpstr>
      <vt:lpstr>Average Mapping Time per Read</vt:lpstr>
      <vt:lpstr>Parameter Configurations</vt:lpstr>
      <vt:lpstr>Versions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Firtina  Can</cp:lastModifiedBy>
  <cp:revision>4408</cp:revision>
  <cp:lastPrinted>2022-10-13T08:57:40Z</cp:lastPrinted>
  <dcterms:created xsi:type="dcterms:W3CDTF">2010-10-08T20:41:54Z</dcterms:created>
  <dcterms:modified xsi:type="dcterms:W3CDTF">2024-03-18T08:26:26Z</dcterms:modified>
</cp:coreProperties>
</file>