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4.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7.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8.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1.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2.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54.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5.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3.xml" ContentType="application/vnd.openxmlformats-officedocument.presentationml.tags+xml"/>
  <Override PartName="/ppt/notesSlides/notesSlide82.xml" ContentType="application/vnd.openxmlformats-officedocument.presentationml.notesSlide+xml"/>
  <Override PartName="/ppt/tags/tag4.xml" ContentType="application/vnd.openxmlformats-officedocument.presentationml.tags+xml"/>
  <Override PartName="/ppt/notesSlides/notesSlide83.xml" ContentType="application/vnd.openxmlformats-officedocument.presentationml.notesSlide+xml"/>
  <Override PartName="/ppt/tags/tag5.xml" ContentType="application/vnd.openxmlformats-officedocument.presentationml.tags+xml"/>
  <Override PartName="/ppt/notesSlides/notesSlide84.xml" ContentType="application/vnd.openxmlformats-officedocument.presentationml.notesSlide+xml"/>
  <Override PartName="/ppt/tags/tag6.xml" ContentType="application/vnd.openxmlformats-officedocument.presentationml.tags+xml"/>
  <Override PartName="/ppt/notesSlides/notesSlide85.xml" ContentType="application/vnd.openxmlformats-officedocument.presentationml.notesSlide+xml"/>
  <Override PartName="/ppt/tags/tag7.xml" ContentType="application/vnd.openxmlformats-officedocument.presentationml.tags+xml"/>
  <Override PartName="/ppt/notesSlides/notesSlide86.xml" ContentType="application/vnd.openxmlformats-officedocument.presentationml.notesSlide+xml"/>
  <Override PartName="/ppt/tags/tag8.xml" ContentType="application/vnd.openxmlformats-officedocument.presentationml.tags+xml"/>
  <Override PartName="/ppt/notesSlides/notesSlide87.xml" ContentType="application/vnd.openxmlformats-officedocument.presentationml.notesSlide+xml"/>
  <Override PartName="/ppt/tags/tag9.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10.xml" ContentType="application/vnd.openxmlformats-officedocument.presentationml.tags+xml"/>
  <Override PartName="/ppt/notesSlides/notesSlide90.xml" ContentType="application/vnd.openxmlformats-officedocument.presentationml.notesSlide+xml"/>
  <Override PartName="/ppt/tags/tag11.xml" ContentType="application/vnd.openxmlformats-officedocument.presentationml.tags+xml"/>
  <Override PartName="/ppt/notesSlides/notesSlide91.xml" ContentType="application/vnd.openxmlformats-officedocument.presentationml.notesSlide+xml"/>
  <Override PartName="/ppt/tags/tag12.xml" ContentType="application/vnd.openxmlformats-officedocument.presentationml.tags+xml"/>
  <Override PartName="/ppt/notesSlides/notesSlide92.xml" ContentType="application/vnd.openxmlformats-officedocument.presentationml.notesSlide+xml"/>
  <Override PartName="/ppt/tags/tag13.xml" ContentType="application/vnd.openxmlformats-officedocument.presentationml.tags+xml"/>
  <Override PartName="/ppt/notesSlides/notesSlide93.xml" ContentType="application/vnd.openxmlformats-officedocument.presentationml.notesSlide+xml"/>
  <Override PartName="/ppt/tags/tag14.xml" ContentType="application/vnd.openxmlformats-officedocument.presentationml.tags+xml"/>
  <Override PartName="/ppt/notesSlides/notesSlide94.xml" ContentType="application/vnd.openxmlformats-officedocument.presentationml.notesSlide+xml"/>
  <Override PartName="/ppt/tags/tag15.xml" ContentType="application/vnd.openxmlformats-officedocument.presentationml.tags+xml"/>
  <Override PartName="/ppt/notesSlides/notesSlide95.xml" ContentType="application/vnd.openxmlformats-officedocument.presentationml.notesSlide+xml"/>
  <Override PartName="/ppt/tags/tag16.xml" ContentType="application/vnd.openxmlformats-officedocument.presentationml.tags+xml"/>
  <Override PartName="/ppt/notesSlides/notesSlide96.xml" ContentType="application/vnd.openxmlformats-officedocument.presentationml.notesSlide+xml"/>
  <Override PartName="/ppt/tags/tag17.xml" ContentType="application/vnd.openxmlformats-officedocument.presentationml.tags+xml"/>
  <Override PartName="/ppt/notesSlides/notesSlide97.xml" ContentType="application/vnd.openxmlformats-officedocument.presentationml.notesSlide+xml"/>
  <Override PartName="/ppt/tags/tag18.xml" ContentType="application/vnd.openxmlformats-officedocument.presentationml.tags+xml"/>
  <Override PartName="/ppt/notesSlides/notesSlide98.xml" ContentType="application/vnd.openxmlformats-officedocument.presentationml.notesSlide+xml"/>
  <Override PartName="/ppt/tags/tag19.xml" ContentType="application/vnd.openxmlformats-officedocument.presentationml.tags+xml"/>
  <Override PartName="/ppt/notesSlides/notesSlide99.xml" ContentType="application/vnd.openxmlformats-officedocument.presentationml.notesSlide+xml"/>
  <Override PartName="/ppt/tags/tag20.xml" ContentType="application/vnd.openxmlformats-officedocument.presentationml.tags+xml"/>
  <Override PartName="/ppt/notesSlides/notesSlide100.xml" ContentType="application/vnd.openxmlformats-officedocument.presentationml.notesSlide+xml"/>
  <Override PartName="/ppt/tags/tag21.xml" ContentType="application/vnd.openxmlformats-officedocument.presentationml.tags+xml"/>
  <Override PartName="/ppt/notesSlides/notesSlide101.xml" ContentType="application/vnd.openxmlformats-officedocument.presentationml.notesSlide+xml"/>
  <Override PartName="/ppt/tags/tag22.xml" ContentType="application/vnd.openxmlformats-officedocument.presentationml.tags+xml"/>
  <Override PartName="/ppt/notesSlides/notesSlide102.xml" ContentType="application/vnd.openxmlformats-officedocument.presentationml.notesSlide+xml"/>
  <Override PartName="/ppt/tags/tag23.xml" ContentType="application/vnd.openxmlformats-officedocument.presentationml.tags+xml"/>
  <Override PartName="/ppt/notesSlides/notesSlide103.xml" ContentType="application/vnd.openxmlformats-officedocument.presentationml.notesSlide+xml"/>
  <Override PartName="/ppt/tags/tag24.xml" ContentType="application/vnd.openxmlformats-officedocument.presentationml.tags+xml"/>
  <Override PartName="/ppt/notesSlides/notesSlide104.xml" ContentType="application/vnd.openxmlformats-officedocument.presentationml.notesSlide+xml"/>
  <Override PartName="/ppt/tags/tag25.xml" ContentType="application/vnd.openxmlformats-officedocument.presentationml.tags+xml"/>
  <Override PartName="/ppt/notesSlides/notesSlide105.xml" ContentType="application/vnd.openxmlformats-officedocument.presentationml.notesSlide+xml"/>
  <Override PartName="/ppt/tags/tag26.xml" ContentType="application/vnd.openxmlformats-officedocument.presentationml.tags+xml"/>
  <Override PartName="/ppt/notesSlides/notesSlide106.xml" ContentType="application/vnd.openxmlformats-officedocument.presentationml.notesSlide+xml"/>
  <Override PartName="/ppt/tags/tag27.xml" ContentType="application/vnd.openxmlformats-officedocument.presentationml.tags+xml"/>
  <Override PartName="/ppt/notesSlides/notesSlide107.xml" ContentType="application/vnd.openxmlformats-officedocument.presentationml.notesSlide+xml"/>
  <Override PartName="/ppt/tags/tag28.xml" ContentType="application/vnd.openxmlformats-officedocument.presentationml.tags+xml"/>
  <Override PartName="/ppt/notesSlides/notesSlide108.xml" ContentType="application/vnd.openxmlformats-officedocument.presentationml.notesSlide+xml"/>
  <Override PartName="/ppt/tags/tag29.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30.xml" ContentType="application/vnd.openxmlformats-officedocument.presentationml.tags+xml"/>
  <Override PartName="/ppt/notesSlides/notesSlide115.xml" ContentType="application/vnd.openxmlformats-officedocument.presentationml.notesSlide+xml"/>
  <Override PartName="/ppt/tags/tag31.xml" ContentType="application/vnd.openxmlformats-officedocument.presentationml.tags+xml"/>
  <Override PartName="/ppt/notesSlides/notesSlide116.xml" ContentType="application/vnd.openxmlformats-officedocument.presentationml.notesSlide+xml"/>
  <Override PartName="/ppt/tags/tag32.xml" ContentType="application/vnd.openxmlformats-officedocument.presentationml.tags+xml"/>
  <Override PartName="/ppt/notesSlides/notesSlide117.xml" ContentType="application/vnd.openxmlformats-officedocument.presentationml.notesSlide+xml"/>
  <Override PartName="/ppt/tags/tag33.xml" ContentType="application/vnd.openxmlformats-officedocument.presentationml.tags+xml"/>
  <Override PartName="/ppt/notesSlides/notesSlide118.xml" ContentType="application/vnd.openxmlformats-officedocument.presentationml.notesSlide+xml"/>
  <Override PartName="/ppt/tags/tag34.xml" ContentType="application/vnd.openxmlformats-officedocument.presentationml.tags+xml"/>
  <Override PartName="/ppt/notesSlides/notesSlide119.xml" ContentType="application/vnd.openxmlformats-officedocument.presentationml.notesSlide+xml"/>
  <Override PartName="/ppt/tags/tag35.xml" ContentType="application/vnd.openxmlformats-officedocument.presentationml.tags+xml"/>
  <Override PartName="/ppt/notesSlides/notesSlide120.xml" ContentType="application/vnd.openxmlformats-officedocument.presentationml.notesSlide+xml"/>
  <Override PartName="/ppt/tags/tag36.xml" ContentType="application/vnd.openxmlformats-officedocument.presentationml.tags+xml"/>
  <Override PartName="/ppt/notesSlides/notesSlide121.xml" ContentType="application/vnd.openxmlformats-officedocument.presentationml.notesSlide+xml"/>
  <Override PartName="/ppt/tags/tag37.xml" ContentType="application/vnd.openxmlformats-officedocument.presentationml.tags+xml"/>
  <Override PartName="/ppt/notesSlides/notesSlide122.xml" ContentType="application/vnd.openxmlformats-officedocument.presentationml.notesSlide+xml"/>
  <Override PartName="/ppt/tags/tag38.xml" ContentType="application/vnd.openxmlformats-officedocument.presentationml.tags+xml"/>
  <Override PartName="/ppt/notesSlides/notesSlide123.xml" ContentType="application/vnd.openxmlformats-officedocument.presentationml.notesSlide+xml"/>
  <Override PartName="/ppt/tags/tag39.xml" ContentType="application/vnd.openxmlformats-officedocument.presentationml.tags+xml"/>
  <Override PartName="/ppt/notesSlides/notesSlide124.xml" ContentType="application/vnd.openxmlformats-officedocument.presentationml.notesSlide+xml"/>
  <Override PartName="/ppt/tags/tag40.xml" ContentType="application/vnd.openxmlformats-officedocument.presentationml.tags+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52" r:id="rId36"/>
    <p:sldMasterId id="2147488164" r:id="rId37"/>
    <p:sldMasterId id="2147488189" r:id="rId38"/>
    <p:sldMasterId id="2147488241" r:id="rId39"/>
    <p:sldMasterId id="2147488253" r:id="rId40"/>
    <p:sldMasterId id="2147488265" r:id="rId41"/>
    <p:sldMasterId id="2147488277" r:id="rId42"/>
    <p:sldMasterId id="2147488289" r:id="rId43"/>
    <p:sldMasterId id="2147488329" r:id="rId44"/>
    <p:sldMasterId id="2147488524" r:id="rId45"/>
    <p:sldMasterId id="2147488718" r:id="rId46"/>
    <p:sldMasterId id="2147488832" r:id="rId47"/>
    <p:sldMasterId id="2147488844" r:id="rId48"/>
    <p:sldMasterId id="2147488857" r:id="rId49"/>
    <p:sldMasterId id="2147488874" r:id="rId50"/>
    <p:sldMasterId id="2147488900" r:id="rId51"/>
    <p:sldMasterId id="2147488912" r:id="rId52"/>
    <p:sldMasterId id="2147488937" r:id="rId53"/>
    <p:sldMasterId id="2147488966" r:id="rId54"/>
    <p:sldMasterId id="2147489047" r:id="rId55"/>
    <p:sldMasterId id="2147489059" r:id="rId56"/>
    <p:sldMasterId id="2147489072" r:id="rId57"/>
  </p:sldMasterIdLst>
  <p:notesMasterIdLst>
    <p:notesMasterId r:id="rId218"/>
  </p:notesMasterIdLst>
  <p:handoutMasterIdLst>
    <p:handoutMasterId r:id="rId219"/>
  </p:handoutMasterIdLst>
  <p:sldIdLst>
    <p:sldId id="6000" r:id="rId58"/>
    <p:sldId id="5906" r:id="rId59"/>
    <p:sldId id="6078" r:id="rId60"/>
    <p:sldId id="6021" r:id="rId61"/>
    <p:sldId id="5907" r:id="rId62"/>
    <p:sldId id="5908" r:id="rId63"/>
    <p:sldId id="5916" r:id="rId64"/>
    <p:sldId id="5913" r:id="rId65"/>
    <p:sldId id="6085" r:id="rId66"/>
    <p:sldId id="6556" r:id="rId67"/>
    <p:sldId id="6557" r:id="rId68"/>
    <p:sldId id="6558" r:id="rId69"/>
    <p:sldId id="6559" r:id="rId70"/>
    <p:sldId id="6560" r:id="rId71"/>
    <p:sldId id="6570" r:id="rId72"/>
    <p:sldId id="5501" r:id="rId73"/>
    <p:sldId id="5537" r:id="rId74"/>
    <p:sldId id="4766" r:id="rId75"/>
    <p:sldId id="6561" r:id="rId76"/>
    <p:sldId id="6562" r:id="rId77"/>
    <p:sldId id="4515" r:id="rId78"/>
    <p:sldId id="6563" r:id="rId79"/>
    <p:sldId id="5865" r:id="rId80"/>
    <p:sldId id="6564" r:id="rId81"/>
    <p:sldId id="6950" r:id="rId82"/>
    <p:sldId id="6768" r:id="rId83"/>
    <p:sldId id="6565" r:id="rId84"/>
    <p:sldId id="5461" r:id="rId85"/>
    <p:sldId id="6042" r:id="rId86"/>
    <p:sldId id="6566" r:id="rId87"/>
    <p:sldId id="6519" r:id="rId88"/>
    <p:sldId id="6638" r:id="rId89"/>
    <p:sldId id="6637" r:id="rId90"/>
    <p:sldId id="6544" r:id="rId91"/>
    <p:sldId id="6571" r:id="rId92"/>
    <p:sldId id="6951" r:id="rId93"/>
    <p:sldId id="6953" r:id="rId94"/>
    <p:sldId id="6578" r:id="rId95"/>
    <p:sldId id="6588" r:id="rId96"/>
    <p:sldId id="6955" r:id="rId97"/>
    <p:sldId id="6636" r:id="rId98"/>
    <p:sldId id="6956" r:id="rId99"/>
    <p:sldId id="6957" r:id="rId100"/>
    <p:sldId id="6958" r:id="rId101"/>
    <p:sldId id="6959" r:id="rId102"/>
    <p:sldId id="5866" r:id="rId103"/>
    <p:sldId id="6593" r:id="rId104"/>
    <p:sldId id="6595" r:id="rId105"/>
    <p:sldId id="6960" r:id="rId106"/>
    <p:sldId id="6961" r:id="rId107"/>
    <p:sldId id="6600" r:id="rId108"/>
    <p:sldId id="6601" r:id="rId109"/>
    <p:sldId id="6604" r:id="rId110"/>
    <p:sldId id="6605" r:id="rId111"/>
    <p:sldId id="6962" r:id="rId112"/>
    <p:sldId id="6963" r:id="rId113"/>
    <p:sldId id="6610" r:id="rId114"/>
    <p:sldId id="5451" r:id="rId115"/>
    <p:sldId id="6952" r:id="rId116"/>
    <p:sldId id="6954" r:id="rId117"/>
    <p:sldId id="6579" r:id="rId118"/>
    <p:sldId id="265" r:id="rId119"/>
    <p:sldId id="272" r:id="rId120"/>
    <p:sldId id="276" r:id="rId121"/>
    <p:sldId id="274" r:id="rId122"/>
    <p:sldId id="270" r:id="rId123"/>
    <p:sldId id="267" r:id="rId124"/>
    <p:sldId id="6630" r:id="rId125"/>
    <p:sldId id="6631" r:id="rId126"/>
    <p:sldId id="6629" r:id="rId127"/>
    <p:sldId id="6632" r:id="rId128"/>
    <p:sldId id="280" r:id="rId129"/>
    <p:sldId id="6633" r:id="rId130"/>
    <p:sldId id="6634" r:id="rId131"/>
    <p:sldId id="6966" r:id="rId132"/>
    <p:sldId id="6616" r:id="rId133"/>
    <p:sldId id="6964" r:id="rId134"/>
    <p:sldId id="6965" r:id="rId135"/>
    <p:sldId id="6573" r:id="rId136"/>
    <p:sldId id="5432" r:id="rId137"/>
    <p:sldId id="6622" r:id="rId138"/>
    <p:sldId id="6620" r:id="rId139"/>
    <p:sldId id="6972" r:id="rId140"/>
    <p:sldId id="5462" r:id="rId141"/>
    <p:sldId id="6970" r:id="rId142"/>
    <p:sldId id="6968" r:id="rId143"/>
    <p:sldId id="5463" r:id="rId144"/>
    <p:sldId id="6967" r:id="rId145"/>
    <p:sldId id="5464" r:id="rId146"/>
    <p:sldId id="5465" r:id="rId147"/>
    <p:sldId id="6973" r:id="rId148"/>
    <p:sldId id="6974" r:id="rId149"/>
    <p:sldId id="6975" r:id="rId150"/>
    <p:sldId id="6976" r:id="rId151"/>
    <p:sldId id="6977" r:id="rId152"/>
    <p:sldId id="6978" r:id="rId153"/>
    <p:sldId id="6979" r:id="rId154"/>
    <p:sldId id="6980" r:id="rId155"/>
    <p:sldId id="6982" r:id="rId156"/>
    <p:sldId id="6981" r:id="rId157"/>
    <p:sldId id="6983" r:id="rId158"/>
    <p:sldId id="6984" r:id="rId159"/>
    <p:sldId id="6985" r:id="rId160"/>
    <p:sldId id="6986" r:id="rId161"/>
    <p:sldId id="6988" r:id="rId162"/>
    <p:sldId id="6993" r:id="rId163"/>
    <p:sldId id="6997" r:id="rId164"/>
    <p:sldId id="6994" r:id="rId165"/>
    <p:sldId id="6995" r:id="rId166"/>
    <p:sldId id="6998" r:id="rId167"/>
    <p:sldId id="6999" r:id="rId168"/>
    <p:sldId id="6996" r:id="rId169"/>
    <p:sldId id="6989" r:id="rId170"/>
    <p:sldId id="6572" r:id="rId171"/>
    <p:sldId id="5525" r:id="rId172"/>
    <p:sldId id="5526" r:id="rId173"/>
    <p:sldId id="6971" r:id="rId174"/>
    <p:sldId id="5314" r:id="rId175"/>
    <p:sldId id="7001" r:id="rId176"/>
    <p:sldId id="7000" r:id="rId177"/>
    <p:sldId id="7006" r:id="rId178"/>
    <p:sldId id="7002" r:id="rId179"/>
    <p:sldId id="7003" r:id="rId180"/>
    <p:sldId id="7007" r:id="rId181"/>
    <p:sldId id="7008" r:id="rId182"/>
    <p:sldId id="5207" r:id="rId183"/>
    <p:sldId id="5208" r:id="rId184"/>
    <p:sldId id="5216" r:id="rId185"/>
    <p:sldId id="5213" r:id="rId186"/>
    <p:sldId id="5218" r:id="rId187"/>
    <p:sldId id="5226" r:id="rId188"/>
    <p:sldId id="6987" r:id="rId189"/>
    <p:sldId id="6991" r:id="rId190"/>
    <p:sldId id="6990" r:id="rId191"/>
    <p:sldId id="6992" r:id="rId192"/>
    <p:sldId id="6568" r:id="rId193"/>
    <p:sldId id="5999" r:id="rId194"/>
    <p:sldId id="5878" r:id="rId195"/>
    <p:sldId id="5998" r:id="rId196"/>
    <p:sldId id="5880" r:id="rId197"/>
    <p:sldId id="5850" r:id="rId198"/>
    <p:sldId id="6002" r:id="rId199"/>
    <p:sldId id="5881" r:id="rId200"/>
    <p:sldId id="5882" r:id="rId201"/>
    <p:sldId id="5883" r:id="rId202"/>
    <p:sldId id="5884" r:id="rId203"/>
    <p:sldId id="5885" r:id="rId204"/>
    <p:sldId id="5886" r:id="rId205"/>
    <p:sldId id="5887" r:id="rId206"/>
    <p:sldId id="6013" r:id="rId207"/>
    <p:sldId id="5889" r:id="rId208"/>
    <p:sldId id="5890" r:id="rId209"/>
    <p:sldId id="5891" r:id="rId210"/>
    <p:sldId id="5892" r:id="rId211"/>
    <p:sldId id="5893" r:id="rId212"/>
    <p:sldId id="5894" r:id="rId213"/>
    <p:sldId id="6033" r:id="rId214"/>
    <p:sldId id="6031" r:id="rId215"/>
    <p:sldId id="6032" r:id="rId216"/>
    <p:sldId id="4405" r:id="rId2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472C4"/>
    <a:srgbClr val="C55911"/>
    <a:srgbClr val="FFF3CC"/>
    <a:srgbClr val="70AD47"/>
    <a:srgbClr val="2F528E"/>
    <a:srgbClr val="FFE79A"/>
    <a:srgbClr val="FFEADC"/>
    <a:srgbClr val="385623"/>
    <a:srgbClr val="BF9001"/>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4" autoAdjust="0"/>
    <p:restoredTop sz="85581" autoAdjust="0"/>
  </p:normalViewPr>
  <p:slideViewPr>
    <p:cSldViewPr>
      <p:cViewPr>
        <p:scale>
          <a:sx n="119" d="100"/>
          <a:sy n="119" d="100"/>
        </p:scale>
        <p:origin x="936" y="3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6.xml"/><Relationship Id="rId84" Type="http://schemas.openxmlformats.org/officeDocument/2006/relationships/slide" Target="slides/slide27.xml"/><Relationship Id="rId138" Type="http://schemas.openxmlformats.org/officeDocument/2006/relationships/slide" Target="slides/slide81.xml"/><Relationship Id="rId159" Type="http://schemas.openxmlformats.org/officeDocument/2006/relationships/slide" Target="slides/slide102.xml"/><Relationship Id="rId170" Type="http://schemas.openxmlformats.org/officeDocument/2006/relationships/slide" Target="slides/slide113.xml"/><Relationship Id="rId191" Type="http://schemas.openxmlformats.org/officeDocument/2006/relationships/slide" Target="slides/slide134.xml"/><Relationship Id="rId205" Type="http://schemas.openxmlformats.org/officeDocument/2006/relationships/slide" Target="slides/slide148.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7.xml"/><Relationship Id="rId128" Type="http://schemas.openxmlformats.org/officeDocument/2006/relationships/slide" Target="slides/slide71.xml"/><Relationship Id="rId149" Type="http://schemas.openxmlformats.org/officeDocument/2006/relationships/slide" Target="slides/slide92.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181" Type="http://schemas.openxmlformats.org/officeDocument/2006/relationships/slide" Target="slides/slide124.xml"/><Relationship Id="rId216" Type="http://schemas.openxmlformats.org/officeDocument/2006/relationships/slide" Target="slides/slide15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slide" Target="slides/slide16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2.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13" Type="http://schemas.openxmlformats.org/officeDocument/2006/relationships/slideMaster" Target="slideMasters/slideMaster13.xml"/><Relationship Id="rId109" Type="http://schemas.openxmlformats.org/officeDocument/2006/relationships/slide" Target="slides/slide5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189" Type="http://schemas.openxmlformats.org/officeDocument/2006/relationships/slide" Target="slides/slide132.xml"/><Relationship Id="rId219" Type="http://schemas.openxmlformats.org/officeDocument/2006/relationships/handoutMaster" Target="handoutMasters/handoutMaster1.xml"/><Relationship Id="rId3" Type="http://schemas.openxmlformats.org/officeDocument/2006/relationships/slideMaster" Target="slideMasters/slideMaster3.xml"/><Relationship Id="rId214" Type="http://schemas.openxmlformats.org/officeDocument/2006/relationships/slide" Target="slides/slide15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79" Type="http://schemas.openxmlformats.org/officeDocument/2006/relationships/slide" Target="slides/slide122.xml"/><Relationship Id="rId195" Type="http://schemas.openxmlformats.org/officeDocument/2006/relationships/slide" Target="slides/slide138.xml"/><Relationship Id="rId209" Type="http://schemas.openxmlformats.org/officeDocument/2006/relationships/slide" Target="slides/slide152.xml"/><Relationship Id="rId190" Type="http://schemas.openxmlformats.org/officeDocument/2006/relationships/slide" Target="slides/slide133.xml"/><Relationship Id="rId204" Type="http://schemas.openxmlformats.org/officeDocument/2006/relationships/slide" Target="slides/slide147.xml"/><Relationship Id="rId22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78" Type="http://schemas.openxmlformats.org/officeDocument/2006/relationships/slide" Target="slides/slide21.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48" Type="http://schemas.openxmlformats.org/officeDocument/2006/relationships/slide" Target="slides/slide91.xml"/><Relationship Id="rId164" Type="http://schemas.openxmlformats.org/officeDocument/2006/relationships/slide" Target="slides/slide107.xml"/><Relationship Id="rId169" Type="http://schemas.openxmlformats.org/officeDocument/2006/relationships/slide" Target="slides/slide112.xml"/><Relationship Id="rId185"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3.xml"/><Relationship Id="rId210" Type="http://schemas.openxmlformats.org/officeDocument/2006/relationships/slide" Target="slides/slide153.xml"/><Relationship Id="rId215" Type="http://schemas.openxmlformats.org/officeDocument/2006/relationships/slide" Target="slides/slide158.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223" Type="http://schemas.openxmlformats.org/officeDocument/2006/relationships/tableStyles" Target="tableStyle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017246786856"/>
          <c:y val="0.19062499999999999"/>
          <c:w val="0.67255571994620544"/>
          <c:h val="0.80625000000000002"/>
        </c:manualLayout>
      </c:layout>
      <c:doughnutChart>
        <c:varyColors val="1"/>
        <c:ser>
          <c:idx val="0"/>
          <c:order val="0"/>
          <c:tx>
            <c:strRef>
              <c:f>Sheet1!$B$1</c:f>
              <c:strCache>
                <c:ptCount val="1"/>
                <c:pt idx="0">
                  <c:v>Sales</c:v>
                </c:pt>
              </c:strCache>
            </c:strRef>
          </c:tx>
          <c:dPt>
            <c:idx val="0"/>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EE-F341-8ADF-1897A5A91B4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DEE-F341-8ADF-1897A5A91B48}"/>
              </c:ext>
            </c:extLst>
          </c:dPt>
          <c:dPt>
            <c:idx val="2"/>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9DEE-F341-8ADF-1897A5A91B4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EE-F341-8ADF-1897A5A91B4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EE-F341-8ADF-1897A5A91B4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CH"/>
                </a:p>
              </c:txPr>
              <c:showLegendKey val="0"/>
              <c:showVal val="0"/>
              <c:showCatName val="1"/>
              <c:showSerName val="0"/>
              <c:showPercent val="1"/>
              <c:showBubbleSize val="0"/>
              <c:extLst>
                <c:ext xmlns:c16="http://schemas.microsoft.com/office/drawing/2014/chart" uri="{C3380CC4-5D6E-409C-BE32-E72D297353CC}">
                  <c16:uniqueId val="{00000001-9DEE-F341-8ADF-1897A5A91B4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CH"/>
                </a:p>
              </c:txPr>
              <c:showLegendKey val="0"/>
              <c:showVal val="0"/>
              <c:showCatName val="1"/>
              <c:showSerName val="0"/>
              <c:showPercent val="1"/>
              <c:showBubbleSize val="0"/>
              <c:extLst>
                <c:ext xmlns:c16="http://schemas.microsoft.com/office/drawing/2014/chart" uri="{C3380CC4-5D6E-409C-BE32-E72D297353CC}">
                  <c16:uniqueId val="{00000002-9DEE-F341-8ADF-1897A5A91B48}"/>
                </c:ext>
              </c:extLst>
            </c:dLbl>
            <c:dLbl>
              <c:idx val="3"/>
              <c:layout>
                <c:manualLayout>
                  <c:x val="-0.22171862761357872"/>
                  <c:y val="-9.0624999999999997E-2"/>
                </c:manualLayout>
              </c:layout>
              <c:showLegendKey val="0"/>
              <c:showVal val="0"/>
              <c:showCatName val="1"/>
              <c:showSerName val="0"/>
              <c:showPercent val="1"/>
              <c:showBubbleSize val="0"/>
              <c:extLst>
                <c:ext xmlns:c15="http://schemas.microsoft.com/office/drawing/2012/chart" uri="{CE6537A1-D6FC-4f65-9D91-7224C49458BB}">
                  <c15:layout>
                    <c:manualLayout>
                      <c:w val="0.20018970151876164"/>
                      <c:h val="0.21"/>
                    </c:manualLayout>
                  </c15:layout>
                </c:ext>
                <c:ext xmlns:c16="http://schemas.microsoft.com/office/drawing/2014/chart" uri="{C3380CC4-5D6E-409C-BE32-E72D297353CC}">
                  <c16:uniqueId val="{00000005-9DEE-F341-8ADF-1897A5A91B48}"/>
                </c:ext>
              </c:extLst>
            </c:dLbl>
            <c:dLbl>
              <c:idx val="4"/>
              <c:layout>
                <c:manualLayout>
                  <c:x val="0.10710387235768486"/>
                  <c:y val="-0.21824114173228346"/>
                </c:manualLayout>
              </c:layout>
              <c:spPr>
                <a:noFill/>
                <a:ln>
                  <a:noFill/>
                </a:ln>
                <a:effectLst/>
              </c:spPr>
              <c:txPr>
                <a:bodyPr rot="0" spcFirstLastPara="1" vertOverflow="ellipsis" vert="horz" wrap="square" lIns="38100" tIns="19050" rIns="38100" bIns="19050" anchor="ctr" anchorCtr="1">
                  <a:noAutofit/>
                </a:bodyPr>
                <a:lstStyle/>
                <a:p>
                  <a:pPr>
                    <a:defRPr sz="1330" b="0" i="0" u="none" strike="noStrike" kern="1200" baseline="0">
                      <a:solidFill>
                        <a:schemeClr val="tx1"/>
                      </a:solidFill>
                      <a:latin typeface="+mn-lt"/>
                      <a:ea typeface="+mn-ea"/>
                      <a:cs typeface="+mn-cs"/>
                    </a:defRPr>
                  </a:pPr>
                  <a:endParaRPr lang="en-CH"/>
                </a:p>
              </c:txPr>
              <c:showLegendKey val="0"/>
              <c:showVal val="0"/>
              <c:showCatName val="1"/>
              <c:showSerName val="0"/>
              <c:showPercent val="1"/>
              <c:showBubbleSize val="0"/>
              <c:extLst>
                <c:ext xmlns:c15="http://schemas.microsoft.com/office/drawing/2012/chart" uri="{CE6537A1-D6FC-4f65-9D91-7224C49458BB}">
                  <c15:layout>
                    <c:manualLayout>
                      <c:w val="0.40348129586540177"/>
                      <c:h val="0.12250000000000001"/>
                    </c:manualLayout>
                  </c15:layout>
                </c:ext>
                <c:ext xmlns:c16="http://schemas.microsoft.com/office/drawing/2014/chart" uri="{C3380CC4-5D6E-409C-BE32-E72D297353CC}">
                  <c16:uniqueId val="{00000003-9DEE-F341-8ADF-1897A5A91B48}"/>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en-CH"/>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KSW2</c:v>
                </c:pt>
                <c:pt idx="1">
                  <c:v>Seed Chaining</c:v>
                </c:pt>
                <c:pt idx="2">
                  <c:v>Sorting Seeds</c:v>
                </c:pt>
                <c:pt idx="3">
                  <c:v>Collect Matching Seeds</c:v>
                </c:pt>
                <c:pt idx="4">
                  <c:v>Collect Minimizers</c:v>
                </c:pt>
              </c:strCache>
            </c:strRef>
          </c:cat>
          <c:val>
            <c:numRef>
              <c:f>Sheet1!$B$2:$B$6</c:f>
              <c:numCache>
                <c:formatCode>0%</c:formatCode>
                <c:ptCount val="5"/>
                <c:pt idx="0">
                  <c:v>0.46</c:v>
                </c:pt>
                <c:pt idx="1">
                  <c:v>0.16</c:v>
                </c:pt>
                <c:pt idx="2">
                  <c:v>0.28999999999999998</c:v>
                </c:pt>
                <c:pt idx="3">
                  <c:v>0.08</c:v>
                </c:pt>
                <c:pt idx="4">
                  <c:v>0.02</c:v>
                </c:pt>
              </c:numCache>
            </c:numRef>
          </c:val>
          <c:extLst>
            <c:ext xmlns:c16="http://schemas.microsoft.com/office/drawing/2014/chart" uri="{C3380CC4-5D6E-409C-BE32-E72D297353CC}">
              <c16:uniqueId val="{00000000-9DEE-F341-8ADF-1897A5A91B48}"/>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5/27/22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5/27/22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450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Today, I will talk more about accelerating genome analysis using intelligent software and hardware designs.</a:t>
            </a:r>
          </a:p>
        </p:txBody>
      </p:sp>
      <p:sp>
        <p:nvSpPr>
          <p:cNvPr id="4" name="Slide Number Placeholder 3"/>
          <p:cNvSpPr>
            <a:spLocks noGrp="1"/>
          </p:cNvSpPr>
          <p:nvPr>
            <p:ph type="sldNum" sz="quarter" idx="5"/>
          </p:nvPr>
        </p:nvSpPr>
        <p:spPr/>
        <p:txBody>
          <a:bodyPr/>
          <a:lstStyle/>
          <a:p>
            <a:fld id="{AB959945-7217-484B-8E74-88DC87A74BB0}" type="slidenum">
              <a:rPr lang="en-US" smtClean="0"/>
              <a:pPr/>
              <a:t>10</a:t>
            </a:fld>
            <a:endParaRPr lang="en-US"/>
          </a:p>
        </p:txBody>
      </p:sp>
    </p:spTree>
    <p:extLst>
      <p:ext uri="{BB962C8B-B14F-4D97-AF65-F5344CB8AC3E}">
        <p14:creationId xmlns:p14="http://schemas.microsoft.com/office/powerpoint/2010/main" val="29488302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102</a:t>
            </a:fld>
            <a:endParaRPr lang="en-US" altLang="en-US"/>
          </a:p>
        </p:txBody>
      </p:sp>
    </p:spTree>
    <p:extLst>
      <p:ext uri="{BB962C8B-B14F-4D97-AF65-F5344CB8AC3E}">
        <p14:creationId xmlns:p14="http://schemas.microsoft.com/office/powerpoint/2010/main" val="6198715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103</a:t>
            </a:fld>
            <a:endParaRPr lang="en-US" altLang="en-US"/>
          </a:p>
        </p:txBody>
      </p:sp>
    </p:spTree>
    <p:extLst>
      <p:ext uri="{BB962C8B-B14F-4D97-AF65-F5344CB8AC3E}">
        <p14:creationId xmlns:p14="http://schemas.microsoft.com/office/powerpoint/2010/main" val="24142766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104</a:t>
            </a:fld>
            <a:endParaRPr lang="en-US" altLang="en-US"/>
          </a:p>
        </p:txBody>
      </p:sp>
    </p:spTree>
    <p:extLst>
      <p:ext uri="{BB962C8B-B14F-4D97-AF65-F5344CB8AC3E}">
        <p14:creationId xmlns:p14="http://schemas.microsoft.com/office/powerpoint/2010/main" val="31158537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105</a:t>
            </a:fld>
            <a:endParaRPr lang="en-US" altLang="en-US"/>
          </a:p>
        </p:txBody>
      </p:sp>
    </p:spTree>
    <p:extLst>
      <p:ext uri="{BB962C8B-B14F-4D97-AF65-F5344CB8AC3E}">
        <p14:creationId xmlns:p14="http://schemas.microsoft.com/office/powerpoint/2010/main" val="33529147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106</a:t>
            </a:fld>
            <a:endParaRPr lang="en-US" altLang="en-US"/>
          </a:p>
        </p:txBody>
      </p:sp>
    </p:spTree>
    <p:extLst>
      <p:ext uri="{BB962C8B-B14F-4D97-AF65-F5344CB8AC3E}">
        <p14:creationId xmlns:p14="http://schemas.microsoft.com/office/powerpoint/2010/main" val="27044480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107</a:t>
            </a:fld>
            <a:endParaRPr lang="en-US" altLang="en-US"/>
          </a:p>
        </p:txBody>
      </p:sp>
    </p:spTree>
    <p:extLst>
      <p:ext uri="{BB962C8B-B14F-4D97-AF65-F5344CB8AC3E}">
        <p14:creationId xmlns:p14="http://schemas.microsoft.com/office/powerpoint/2010/main" val="20246817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108</a:t>
            </a:fld>
            <a:endParaRPr lang="en-US" altLang="en-US"/>
          </a:p>
        </p:txBody>
      </p:sp>
    </p:spTree>
    <p:extLst>
      <p:ext uri="{BB962C8B-B14F-4D97-AF65-F5344CB8AC3E}">
        <p14:creationId xmlns:p14="http://schemas.microsoft.com/office/powerpoint/2010/main" val="26787427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109</a:t>
            </a:fld>
            <a:endParaRPr lang="en-US" altLang="en-US"/>
          </a:p>
        </p:txBody>
      </p:sp>
    </p:spTree>
    <p:extLst>
      <p:ext uri="{BB962C8B-B14F-4D97-AF65-F5344CB8AC3E}">
        <p14:creationId xmlns:p14="http://schemas.microsoft.com/office/powerpoint/2010/main" val="15219865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110</a:t>
            </a:fld>
            <a:endParaRPr lang="en-US" altLang="en-US"/>
          </a:p>
        </p:txBody>
      </p:sp>
    </p:spTree>
    <p:extLst>
      <p:ext uri="{BB962C8B-B14F-4D97-AF65-F5344CB8AC3E}">
        <p14:creationId xmlns:p14="http://schemas.microsoft.com/office/powerpoint/2010/main" val="16674206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111</a:t>
            </a:fld>
            <a:endParaRPr lang="en-US" altLang="en-US"/>
          </a:p>
        </p:txBody>
      </p:sp>
    </p:spTree>
    <p:extLst>
      <p:ext uri="{BB962C8B-B14F-4D97-AF65-F5344CB8AC3E}">
        <p14:creationId xmlns:p14="http://schemas.microsoft.com/office/powerpoint/2010/main" val="110038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problem that we are essentially intending to solve is computing is really bottlenecked by data today.</a:t>
            </a:r>
          </a:p>
        </p:txBody>
      </p:sp>
      <p:sp>
        <p:nvSpPr>
          <p:cNvPr id="4" name="Slide Number Placeholder 3"/>
          <p:cNvSpPr>
            <a:spLocks noGrp="1"/>
          </p:cNvSpPr>
          <p:nvPr>
            <p:ph type="sldNum" sz="quarter" idx="5"/>
          </p:nvPr>
        </p:nvSpPr>
        <p:spPr/>
        <p:txBody>
          <a:bodyPr/>
          <a:lstStyle/>
          <a:p>
            <a:fld id="{AB959945-7217-484B-8E74-88DC87A74BB0}" type="slidenum">
              <a:rPr lang="en-US" smtClean="0"/>
              <a:pPr/>
              <a:t>11</a:t>
            </a:fld>
            <a:endParaRPr lang="en-US"/>
          </a:p>
        </p:txBody>
      </p:sp>
    </p:spTree>
    <p:extLst>
      <p:ext uri="{BB962C8B-B14F-4D97-AF65-F5344CB8AC3E}">
        <p14:creationId xmlns:p14="http://schemas.microsoft.com/office/powerpoint/2010/main" val="12784842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112</a:t>
            </a:fld>
            <a:endParaRPr lang="en-US" altLang="en-US"/>
          </a:p>
        </p:txBody>
      </p:sp>
    </p:spTree>
    <p:extLst>
      <p:ext uri="{BB962C8B-B14F-4D97-AF65-F5344CB8AC3E}">
        <p14:creationId xmlns:p14="http://schemas.microsoft.com/office/powerpoint/2010/main" val="4717149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t>
            </a:r>
            <a:r>
              <a:rPr lang="en-CH" dirty="0"/>
              <a:t>ou can read the paper for more detailed information and results.</a:t>
            </a:r>
          </a:p>
        </p:txBody>
      </p:sp>
      <p:sp>
        <p:nvSpPr>
          <p:cNvPr id="4" name="Slide Number Placeholder 3"/>
          <p:cNvSpPr>
            <a:spLocks noGrp="1"/>
          </p:cNvSpPr>
          <p:nvPr>
            <p:ph type="sldNum" sz="quarter" idx="5"/>
          </p:nvPr>
        </p:nvSpPr>
        <p:spPr/>
        <p:txBody>
          <a:bodyPr/>
          <a:lstStyle/>
          <a:p>
            <a:fld id="{AB959945-7217-484B-8E74-88DC87A74BB0}" type="slidenum">
              <a:rPr lang="en-US" smtClean="0"/>
              <a:pPr/>
              <a:t>113</a:t>
            </a:fld>
            <a:endParaRPr lang="en-US"/>
          </a:p>
        </p:txBody>
      </p:sp>
    </p:spTree>
    <p:extLst>
      <p:ext uri="{BB962C8B-B14F-4D97-AF65-F5344CB8AC3E}">
        <p14:creationId xmlns:p14="http://schemas.microsoft.com/office/powerpoint/2010/main" val="8394896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t>
            </a:r>
            <a:r>
              <a:rPr lang="en-CH" dirty="0"/>
              <a:t>ou can read the paper for more detailed information and results.</a:t>
            </a:r>
          </a:p>
        </p:txBody>
      </p:sp>
      <p:sp>
        <p:nvSpPr>
          <p:cNvPr id="4" name="Slide Number Placeholder 3"/>
          <p:cNvSpPr>
            <a:spLocks noGrp="1"/>
          </p:cNvSpPr>
          <p:nvPr>
            <p:ph type="sldNum" sz="quarter" idx="5"/>
          </p:nvPr>
        </p:nvSpPr>
        <p:spPr/>
        <p:txBody>
          <a:bodyPr/>
          <a:lstStyle/>
          <a:p>
            <a:fld id="{AB959945-7217-484B-8E74-88DC87A74BB0}" type="slidenum">
              <a:rPr lang="en-US" smtClean="0"/>
              <a:pPr/>
              <a:t>114</a:t>
            </a:fld>
            <a:endParaRPr lang="en-US"/>
          </a:p>
        </p:txBody>
      </p:sp>
    </p:spTree>
    <p:extLst>
      <p:ext uri="{BB962C8B-B14F-4D97-AF65-F5344CB8AC3E}">
        <p14:creationId xmlns:p14="http://schemas.microsoft.com/office/powerpoint/2010/main" val="11692599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These are all the recent works on genome analysis from our group. You can check these if you are interested in learning more.</a:t>
            </a:r>
          </a:p>
        </p:txBody>
      </p:sp>
      <p:sp>
        <p:nvSpPr>
          <p:cNvPr id="4" name="Slide Number Placeholder 3"/>
          <p:cNvSpPr>
            <a:spLocks noGrp="1"/>
          </p:cNvSpPr>
          <p:nvPr>
            <p:ph type="sldNum" sz="quarter" idx="5"/>
          </p:nvPr>
        </p:nvSpPr>
        <p:spPr/>
        <p:txBody>
          <a:bodyPr/>
          <a:lstStyle/>
          <a:p>
            <a:fld id="{AB959945-7217-484B-8E74-88DC87A74BB0}" type="slidenum">
              <a:rPr lang="en-US" smtClean="0"/>
              <a:pPr/>
              <a:t>115</a:t>
            </a:fld>
            <a:endParaRPr lang="en-US"/>
          </a:p>
        </p:txBody>
      </p:sp>
    </p:spTree>
    <p:extLst>
      <p:ext uri="{BB962C8B-B14F-4D97-AF65-F5344CB8AC3E}">
        <p14:creationId xmlns:p14="http://schemas.microsoft.com/office/powerpoint/2010/main" val="23668148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4351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119</a:t>
            </a:fld>
            <a:endParaRPr lang="en-US" altLang="en-US"/>
          </a:p>
        </p:txBody>
      </p:sp>
    </p:spTree>
    <p:extLst>
      <p:ext uri="{BB962C8B-B14F-4D97-AF65-F5344CB8AC3E}">
        <p14:creationId xmlns:p14="http://schemas.microsoft.com/office/powerpoint/2010/main" val="22855162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120</a:t>
            </a:fld>
            <a:endParaRPr lang="en-US" altLang="en-US"/>
          </a:p>
        </p:txBody>
      </p:sp>
    </p:spTree>
    <p:extLst>
      <p:ext uri="{BB962C8B-B14F-4D97-AF65-F5344CB8AC3E}">
        <p14:creationId xmlns:p14="http://schemas.microsoft.com/office/powerpoint/2010/main" val="283347515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121</a:t>
            </a:fld>
            <a:endParaRPr lang="en-US" altLang="en-US"/>
          </a:p>
        </p:txBody>
      </p:sp>
    </p:spTree>
    <p:extLst>
      <p:ext uri="{BB962C8B-B14F-4D97-AF65-F5344CB8AC3E}">
        <p14:creationId xmlns:p14="http://schemas.microsoft.com/office/powerpoint/2010/main" val="25500168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122</a:t>
            </a:fld>
            <a:endParaRPr lang="en-US" altLang="en-US"/>
          </a:p>
        </p:txBody>
      </p:sp>
    </p:spTree>
    <p:extLst>
      <p:ext uri="{BB962C8B-B14F-4D97-AF65-F5344CB8AC3E}">
        <p14:creationId xmlns:p14="http://schemas.microsoft.com/office/powerpoint/2010/main" val="19055181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123</a:t>
            </a:fld>
            <a:endParaRPr lang="en-US" altLang="en-US"/>
          </a:p>
        </p:txBody>
      </p:sp>
    </p:spTree>
    <p:extLst>
      <p:ext uri="{BB962C8B-B14F-4D97-AF65-F5344CB8AC3E}">
        <p14:creationId xmlns:p14="http://schemas.microsoft.com/office/powerpoint/2010/main" val="2326526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If you look at AI, ML, Genomics: All important workloads are really data intensive.</a:t>
            </a:r>
          </a:p>
          <a:p>
            <a:endParaRPr lang="en-CH" dirty="0"/>
          </a:p>
          <a:p>
            <a:r>
              <a:rPr lang="en-CH" dirty="0"/>
              <a:t>They require rapid and efficient analysis of large amount of data. And data is increasing.</a:t>
            </a:r>
          </a:p>
          <a:p>
            <a:endParaRPr lang="en-CH" dirty="0"/>
          </a:p>
          <a:p>
            <a:r>
              <a:rPr lang="en-CH" dirty="0"/>
              <a:t>We can generate much more data than we can process today</a:t>
            </a:r>
          </a:p>
        </p:txBody>
      </p:sp>
      <p:sp>
        <p:nvSpPr>
          <p:cNvPr id="4" name="Slide Number Placeholder 3"/>
          <p:cNvSpPr>
            <a:spLocks noGrp="1"/>
          </p:cNvSpPr>
          <p:nvPr>
            <p:ph type="sldNum" sz="quarter" idx="5"/>
          </p:nvPr>
        </p:nvSpPr>
        <p:spPr/>
        <p:txBody>
          <a:bodyPr/>
          <a:lstStyle/>
          <a:p>
            <a:fld id="{AB959945-7217-484B-8E74-88DC87A74BB0}" type="slidenum">
              <a:rPr lang="en-US" smtClean="0"/>
              <a:pPr/>
              <a:t>12</a:t>
            </a:fld>
            <a:endParaRPr lang="en-US"/>
          </a:p>
        </p:txBody>
      </p:sp>
    </p:spTree>
    <p:extLst>
      <p:ext uri="{BB962C8B-B14F-4D97-AF65-F5344CB8AC3E}">
        <p14:creationId xmlns:p14="http://schemas.microsoft.com/office/powerpoint/2010/main" val="36072083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124</a:t>
            </a:fld>
            <a:endParaRPr lang="en-US" altLang="en-US"/>
          </a:p>
        </p:txBody>
      </p:sp>
    </p:spTree>
    <p:extLst>
      <p:ext uri="{BB962C8B-B14F-4D97-AF65-F5344CB8AC3E}">
        <p14:creationId xmlns:p14="http://schemas.microsoft.com/office/powerpoint/2010/main" val="5936105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125</a:t>
            </a:fld>
            <a:endParaRPr lang="en-US" altLang="en-US"/>
          </a:p>
        </p:txBody>
      </p:sp>
    </p:spTree>
    <p:extLst>
      <p:ext uri="{BB962C8B-B14F-4D97-AF65-F5344CB8AC3E}">
        <p14:creationId xmlns:p14="http://schemas.microsoft.com/office/powerpoint/2010/main" val="26228426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132</a:t>
            </a:fld>
            <a:endParaRPr lang="en-US" altLang="en-US"/>
          </a:p>
        </p:txBody>
      </p:sp>
    </p:spTree>
    <p:extLst>
      <p:ext uri="{BB962C8B-B14F-4D97-AF65-F5344CB8AC3E}">
        <p14:creationId xmlns:p14="http://schemas.microsoft.com/office/powerpoint/2010/main" val="14017819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133</a:t>
            </a:fld>
            <a:endParaRPr lang="en-US" altLang="en-US"/>
          </a:p>
        </p:txBody>
      </p:sp>
    </p:spTree>
    <p:extLst>
      <p:ext uri="{BB962C8B-B14F-4D97-AF65-F5344CB8AC3E}">
        <p14:creationId xmlns:p14="http://schemas.microsoft.com/office/powerpoint/2010/main" val="21792191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134</a:t>
            </a:fld>
            <a:endParaRPr lang="en-US" altLang="en-US"/>
          </a:p>
        </p:txBody>
      </p:sp>
    </p:spTree>
    <p:extLst>
      <p:ext uri="{BB962C8B-B14F-4D97-AF65-F5344CB8AC3E}">
        <p14:creationId xmlns:p14="http://schemas.microsoft.com/office/powerpoint/2010/main" val="19029822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135</a:t>
            </a:fld>
            <a:endParaRPr lang="en-US" altLang="en-US"/>
          </a:p>
        </p:txBody>
      </p:sp>
    </p:spTree>
    <p:extLst>
      <p:ext uri="{BB962C8B-B14F-4D97-AF65-F5344CB8AC3E}">
        <p14:creationId xmlns:p14="http://schemas.microsoft.com/office/powerpoint/2010/main" val="36333803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56471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The HTS technology is providing us with a lot of data because sequencing machines have become extremely high throughout and energy efficient </a:t>
            </a:r>
          </a:p>
          <a:p>
            <a:pPr rtl="0" latinLnBrk="0"/>
            <a:endParaRPr lang="en-US" sz="1200" b="0" i="0" kern="1200" dirty="0">
              <a:solidFill>
                <a:schemeClr val="tx1"/>
              </a:solidFill>
              <a:effectLst/>
              <a:latin typeface="+mn-lt"/>
              <a:ea typeface="+mn-ea"/>
              <a:cs typeface="+mn-cs"/>
            </a:endParaRPr>
          </a:p>
          <a:p>
            <a:pPr rtl="0" latinLnBrk="0"/>
            <a:r>
              <a:rPr lang="en-US" sz="1200" b="0" i="0" kern="1200" dirty="0">
                <a:solidFill>
                  <a:schemeClr val="tx1"/>
                </a:solidFill>
                <a:effectLst/>
                <a:latin typeface="+mn-lt"/>
                <a:ea typeface="+mn-ea"/>
                <a:cs typeface="+mn-cs"/>
              </a:rPr>
              <a:t>in a way that the genome analysis becomes much less costly faster than a transistor becomes much less costly with traditional Moore’s law curve. As a result we can sequence many genomes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can lead to many scientific discoveries, medical health advancements, better understanding of outbreaks and diseases.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we are essentially limited by how fast and efficiently we can process this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These sequencing machines are not the bottleneck, the bottleneck is really the software and the hardware that analyze the sequencing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We are looking into a lot of approaches where we can co-design software and hardware so that we can reach the throughput of sequencing machines today so that we can for example enable doctors to make decisions very quickly based on the data they gather from someone’s genome so that they can make life-</a:t>
            </a:r>
            <a:r>
              <a:rPr lang="en-US" sz="1200" dirty="0" err="1">
                <a:latin typeface="Calibri" panose="020F0502020204030204" pitchFamily="34" charset="0"/>
              </a:rPr>
              <a:t>crytical</a:t>
            </a:r>
            <a:r>
              <a:rPr lang="en-US" sz="1200" dirty="0">
                <a:latin typeface="Calibri" panose="020F0502020204030204" pitchFamily="34" charset="0"/>
              </a:rPr>
              <a:t> decisions. </a:t>
            </a:r>
          </a:p>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15</a:t>
            </a:fld>
            <a:endParaRPr lang="en-US"/>
          </a:p>
        </p:txBody>
      </p:sp>
    </p:spTree>
    <p:extLst>
      <p:ext uri="{BB962C8B-B14F-4D97-AF65-F5344CB8AC3E}">
        <p14:creationId xmlns:p14="http://schemas.microsoft.com/office/powerpoint/2010/main" val="214259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data movement dominates the performance because large chunks of data need to be stored in storage systems 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moved between the CPU and main memory for genome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CPU accesses off-chip main memory through a pin-limited bus known as the memory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 high amount of data movement across the memory channel is extremely costly in terms of both execution time and energy. </a:t>
            </a:r>
          </a:p>
        </p:txBody>
      </p:sp>
      <p:sp>
        <p:nvSpPr>
          <p:cNvPr id="4" name="Slide Number Placeholder 3"/>
          <p:cNvSpPr>
            <a:spLocks noGrp="1"/>
          </p:cNvSpPr>
          <p:nvPr>
            <p:ph type="sldNum" sz="quarter" idx="5"/>
          </p:nvPr>
        </p:nvSpPr>
        <p:spPr/>
        <p:txBody>
          <a:bodyPr/>
          <a:lstStyle/>
          <a:p>
            <a:fld id="{AB959945-7217-484B-8E74-88DC87A74BB0}" type="slidenum">
              <a:rPr lang="en-US" smtClean="0"/>
              <a:pPr/>
              <a:t>16</a:t>
            </a:fld>
            <a:endParaRPr lang="en-US"/>
          </a:p>
        </p:txBody>
      </p:sp>
    </p:spTree>
    <p:extLst>
      <p:ext uri="{BB962C8B-B14F-4D97-AF65-F5344CB8AC3E}">
        <p14:creationId xmlns:p14="http://schemas.microsoft.com/office/powerpoint/2010/main" val="3567729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that most of the total execution time is mainly spent for sequence alignment during read mapping. This is both because alignment computation is costly but also because </a:t>
            </a:r>
          </a:p>
        </p:txBody>
      </p:sp>
      <p:sp>
        <p:nvSpPr>
          <p:cNvPr id="4" name="Slide Number Placeholder 3"/>
          <p:cNvSpPr>
            <a:spLocks noGrp="1"/>
          </p:cNvSpPr>
          <p:nvPr>
            <p:ph type="sldNum" sz="quarter" idx="5"/>
          </p:nvPr>
        </p:nvSpPr>
        <p:spPr/>
        <p:txBody>
          <a:bodyPr/>
          <a:lstStyle/>
          <a:p>
            <a:fld id="{AB959945-7217-484B-8E74-88DC87A74BB0}" type="slidenum">
              <a:rPr lang="en-US" smtClean="0"/>
              <a:pPr/>
              <a:t>17</a:t>
            </a:fld>
            <a:endParaRPr lang="en-US"/>
          </a:p>
        </p:txBody>
      </p:sp>
    </p:spTree>
    <p:extLst>
      <p:ext uri="{BB962C8B-B14F-4D97-AF65-F5344CB8AC3E}">
        <p14:creationId xmlns:p14="http://schemas.microsoft.com/office/powerpoint/2010/main" val="4030273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 too many redundant alignment operations for sequence pairs that end up being unaligned</a:t>
            </a:r>
            <a:r>
              <a:rPr lang="en-US" baseline="0" dirty="0"/>
              <a:t>, which leads to wasting compute cycles while verifying these locations.</a:t>
            </a:r>
          </a:p>
          <a:p>
            <a:endParaRPr lang="en-US" dirty="0"/>
          </a:p>
          <a:p>
            <a:endParaRPr lang="en-US" dirty="0"/>
          </a:p>
          <a:p>
            <a:r>
              <a:rPr lang="en-US" dirty="0"/>
              <a:t>H. Cheng</a:t>
            </a:r>
            <a:r>
              <a:rPr lang="en-US" i="1" dirty="0"/>
              <a:t>, et al.</a:t>
            </a:r>
            <a:r>
              <a:rPr lang="en-US" dirty="0"/>
              <a:t>, "</a:t>
            </a:r>
            <a:r>
              <a:rPr lang="en-US" dirty="0" err="1"/>
              <a:t>BitMapper</a:t>
            </a:r>
            <a:r>
              <a:rPr lang="en-US" dirty="0"/>
              <a:t>: an efficient all-mapper based on bit-vector computing," </a:t>
            </a:r>
            <a:r>
              <a:rPr lang="en-US" i="1" dirty="0"/>
              <a:t>BMC bioinformatics, </a:t>
            </a:r>
            <a:r>
              <a:rPr lang="en-US" dirty="0"/>
              <a:t>vol. 16, p. 1, 2015.</a:t>
            </a:r>
          </a:p>
          <a:p>
            <a:r>
              <a:rPr lang="en-US" dirty="0"/>
              <a:t>H. Xin</a:t>
            </a:r>
            <a:r>
              <a:rPr lang="en-US" i="1" dirty="0"/>
              <a:t>, et al.</a:t>
            </a:r>
            <a:r>
              <a:rPr lang="en-US" dirty="0"/>
              <a:t>, "Accelerating read mapping with </a:t>
            </a:r>
            <a:r>
              <a:rPr lang="en-US" dirty="0" err="1"/>
              <a:t>FastHASH</a:t>
            </a:r>
            <a:r>
              <a:rPr lang="en-US" dirty="0"/>
              <a:t>," </a:t>
            </a:r>
            <a:r>
              <a:rPr lang="en-US" i="1" dirty="0"/>
              <a:t>BMC genomics, </a:t>
            </a:r>
            <a:r>
              <a:rPr lang="en-US" dirty="0"/>
              <a:t>vol. 14, p. S13, 2013.</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09508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You can read this paper if you are interested in learning more about t</a:t>
            </a:r>
            <a:r>
              <a:rPr lang="en-US" dirty="0"/>
              <a:t>h</a:t>
            </a:r>
            <a:r>
              <a:rPr lang="en-CH" dirty="0"/>
              <a:t>e overheads involved in when using high throughput sequencing technologies such as Oxford Nanopore Sequencing technologies</a:t>
            </a:r>
          </a:p>
        </p:txBody>
      </p:sp>
      <p:sp>
        <p:nvSpPr>
          <p:cNvPr id="4" name="Slide Number Placeholder 3"/>
          <p:cNvSpPr>
            <a:spLocks noGrp="1"/>
          </p:cNvSpPr>
          <p:nvPr>
            <p:ph type="sldNum" sz="quarter" idx="5"/>
          </p:nvPr>
        </p:nvSpPr>
        <p:spPr/>
        <p:txBody>
          <a:bodyPr/>
          <a:lstStyle/>
          <a:p>
            <a:fld id="{AB959945-7217-484B-8E74-88DC87A74BB0}" type="slidenum">
              <a:rPr lang="en-US" smtClean="0"/>
              <a:pPr/>
              <a:t>19</a:t>
            </a:fld>
            <a:endParaRPr lang="en-US"/>
          </a:p>
        </p:txBody>
      </p:sp>
    </p:spTree>
    <p:extLst>
      <p:ext uri="{BB962C8B-B14F-4D97-AF65-F5344CB8AC3E}">
        <p14:creationId xmlns:p14="http://schemas.microsoft.com/office/powerpoint/2010/main" val="285022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4165240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However, the problem is really the analysis of data rather than the speed we generate this data.</a:t>
            </a:r>
          </a:p>
        </p:txBody>
      </p:sp>
      <p:sp>
        <p:nvSpPr>
          <p:cNvPr id="4" name="Slide Number Placeholder 3"/>
          <p:cNvSpPr>
            <a:spLocks noGrp="1"/>
          </p:cNvSpPr>
          <p:nvPr>
            <p:ph type="sldNum" sz="quarter" idx="5"/>
          </p:nvPr>
        </p:nvSpPr>
        <p:spPr/>
        <p:txBody>
          <a:bodyPr/>
          <a:lstStyle/>
          <a:p>
            <a:fld id="{AB959945-7217-484B-8E74-88DC87A74BB0}" type="slidenum">
              <a:rPr lang="en-US" smtClean="0"/>
              <a:pPr/>
              <a:t>20</a:t>
            </a:fld>
            <a:endParaRPr lang="en-US"/>
          </a:p>
        </p:txBody>
      </p:sp>
    </p:spTree>
    <p:extLst>
      <p:ext uri="{BB962C8B-B14F-4D97-AF65-F5344CB8AC3E}">
        <p14:creationId xmlns:p14="http://schemas.microsoft.com/office/powerpoint/2010/main" val="919515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we need both intelligent algorithms that minimize the redundant computations without sacrificing from accuracy and intelligent architectures that are best suitable for the intelligent algorithms for fast and accurate genome analysis. </a:t>
            </a:r>
          </a:p>
        </p:txBody>
      </p:sp>
      <p:sp>
        <p:nvSpPr>
          <p:cNvPr id="4" name="Slide Number Placeholder 3"/>
          <p:cNvSpPr>
            <a:spLocks noGrp="1"/>
          </p:cNvSpPr>
          <p:nvPr>
            <p:ph type="sldNum" sz="quarter" idx="5"/>
          </p:nvPr>
        </p:nvSpPr>
        <p:spPr/>
        <p:txBody>
          <a:bodyPr/>
          <a:lstStyle/>
          <a:p>
            <a:fld id="{47139A41-7A76-1D40-B3BE-29B670EC38FE}" type="slidenum">
              <a:rPr lang="en-US" smtClean="0"/>
              <a:t>21</a:t>
            </a:fld>
            <a:endParaRPr lang="en-US"/>
          </a:p>
        </p:txBody>
      </p:sp>
    </p:spTree>
    <p:extLst>
      <p:ext uri="{BB962C8B-B14F-4D97-AF65-F5344CB8AC3E}">
        <p14:creationId xmlns:p14="http://schemas.microsoft.com/office/powerpoint/2010/main" val="3914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In our group, we are also looking at in memory computation of genome analysis where you can make the computation where the data resides rather than moving the data between main memory and processing units.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This provides us the opportunity of not paying the cost of moving the data, significantly improving the performance especially when the memory movement is the bottleneck for a certain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You can read this paper to learn more on the challenges of designing hardware accelerations for genome analysis.</a:t>
            </a:r>
          </a:p>
          <a:p>
            <a:endParaRPr lang="en-CH" dirty="0"/>
          </a:p>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22</a:t>
            </a:fld>
            <a:endParaRPr lang="en-US"/>
          </a:p>
        </p:txBody>
      </p:sp>
    </p:spTree>
    <p:extLst>
      <p:ext uri="{BB962C8B-B14F-4D97-AF65-F5344CB8AC3E}">
        <p14:creationId xmlns:p14="http://schemas.microsoft.com/office/powerpoint/2010/main" val="2474657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 achieve accelerated read mapping on hardware, we have published several works. For example, SneakySnake can use CPUs, GPUs and FPGAs to quickly compute whether a sequence pair is sufficiently similar to each other given an edit distance threshold. Doing so, we can avoid performing the costly sequence alignment operations for sequence pairs that are unlikely to align.</a:t>
            </a:r>
          </a:p>
        </p:txBody>
      </p:sp>
      <p:sp>
        <p:nvSpPr>
          <p:cNvPr id="4" name="Slide Number Placeholder 3"/>
          <p:cNvSpPr>
            <a:spLocks noGrp="1"/>
          </p:cNvSpPr>
          <p:nvPr>
            <p:ph type="sldNum" sz="quarter" idx="5"/>
          </p:nvPr>
        </p:nvSpPr>
        <p:spPr/>
        <p:txBody>
          <a:bodyPr/>
          <a:lstStyle/>
          <a:p>
            <a:fld id="{AB959945-7217-484B-8E74-88DC87A74BB0}" type="slidenum">
              <a:rPr lang="en-US" smtClean="0"/>
              <a:pPr/>
              <a:t>23</a:t>
            </a:fld>
            <a:endParaRPr lang="en-US"/>
          </a:p>
        </p:txBody>
      </p:sp>
    </p:spTree>
    <p:extLst>
      <p:ext uri="{BB962C8B-B14F-4D97-AF65-F5344CB8AC3E}">
        <p14:creationId xmlns:p14="http://schemas.microsoft.com/office/powerpoint/2010/main" val="2488194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also looking into</a:t>
            </a:r>
            <a:r>
              <a:rPr lang="en-CH" dirty="0"/>
              <a:t> hardware-software co-design solutions for genome analysis. GenASM is one example of such a work where we provide a framework for accelerating approximate string matching. GenASM uses fast and simple bitwise operations to perform approximate string matching on a specialized hardware. It provides significant speedups while also reducing the power consumption compared to</a:t>
            </a:r>
            <a:r>
              <a:rPr lang="en-US" dirty="0"/>
              <a:t> t</a:t>
            </a:r>
            <a:r>
              <a:rPr lang="en-CH" dirty="0"/>
              <a:t>he state-of-the-art software and hardware accelerators</a:t>
            </a:r>
          </a:p>
        </p:txBody>
      </p:sp>
      <p:sp>
        <p:nvSpPr>
          <p:cNvPr id="4" name="Slide Number Placeholder 3"/>
          <p:cNvSpPr>
            <a:spLocks noGrp="1"/>
          </p:cNvSpPr>
          <p:nvPr>
            <p:ph type="sldNum" sz="quarter" idx="5"/>
          </p:nvPr>
        </p:nvSpPr>
        <p:spPr/>
        <p:txBody>
          <a:bodyPr/>
          <a:lstStyle/>
          <a:p>
            <a:fld id="{AB959945-7217-484B-8E74-88DC87A74BB0}" type="slidenum">
              <a:rPr lang="en-US" smtClean="0"/>
              <a:pPr/>
              <a:t>24</a:t>
            </a:fld>
            <a:endParaRPr lang="en-US"/>
          </a:p>
        </p:txBody>
      </p:sp>
    </p:spTree>
    <p:extLst>
      <p:ext uri="{BB962C8B-B14F-4D97-AF65-F5344CB8AC3E}">
        <p14:creationId xmlns:p14="http://schemas.microsoft.com/office/powerpoint/2010/main" val="4239858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You can check these papers if you are interested in learning more about the challenges on both the software side of genome analysis and also adopting the hardware-accelerated genomic data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r>
              <a:rPr lang="en-CH" dirty="0"/>
              <a:t>We believe that the future is going to be more focused on genome analysis with the growing amount of genomic data and it is important for processing devices to be lower power and high performant when analyzing genomic data for fast analysis</a:t>
            </a:r>
          </a:p>
        </p:txBody>
      </p:sp>
      <p:sp>
        <p:nvSpPr>
          <p:cNvPr id="4" name="Slide Number Placeholder 3"/>
          <p:cNvSpPr>
            <a:spLocks noGrp="1"/>
          </p:cNvSpPr>
          <p:nvPr>
            <p:ph type="sldNum" sz="quarter" idx="5"/>
          </p:nvPr>
        </p:nvSpPr>
        <p:spPr/>
        <p:txBody>
          <a:bodyPr/>
          <a:lstStyle/>
          <a:p>
            <a:fld id="{AB959945-7217-484B-8E74-88DC87A74BB0}" type="slidenum">
              <a:rPr lang="en-US" smtClean="0"/>
              <a:pPr/>
              <a:t>27</a:t>
            </a:fld>
            <a:endParaRPr lang="en-US"/>
          </a:p>
        </p:txBody>
      </p:sp>
    </p:spTree>
    <p:extLst>
      <p:ext uri="{BB962C8B-B14F-4D97-AF65-F5344CB8AC3E}">
        <p14:creationId xmlns:p14="http://schemas.microsoft.com/office/powerpoint/2010/main" val="1617987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is a very comprehensive paper that surveys mainly all read mappers developed from 1988 to 2020 and explains the current trends and bottlenecks in read mapping going into the future</a:t>
            </a:r>
          </a:p>
        </p:txBody>
      </p:sp>
      <p:sp>
        <p:nvSpPr>
          <p:cNvPr id="4" name="Slide Number Placeholder 3"/>
          <p:cNvSpPr>
            <a:spLocks noGrp="1"/>
          </p:cNvSpPr>
          <p:nvPr>
            <p:ph type="sldNum" sz="quarter" idx="5"/>
          </p:nvPr>
        </p:nvSpPr>
        <p:spPr/>
        <p:txBody>
          <a:bodyPr/>
          <a:lstStyle/>
          <a:p>
            <a:fld id="{AB959945-7217-484B-8E74-88DC87A74BB0}" type="slidenum">
              <a:rPr lang="en-US" smtClean="0"/>
              <a:pPr/>
              <a:t>28</a:t>
            </a:fld>
            <a:endParaRPr lang="en-US"/>
          </a:p>
        </p:txBody>
      </p:sp>
    </p:spTree>
    <p:extLst>
      <p:ext uri="{BB962C8B-B14F-4D97-AF65-F5344CB8AC3E}">
        <p14:creationId xmlns:p14="http://schemas.microsoft.com/office/powerpoint/2010/main" val="322270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is also a lecture that I can point you to </a:t>
            </a:r>
          </a:p>
        </p:txBody>
      </p:sp>
      <p:sp>
        <p:nvSpPr>
          <p:cNvPr id="4" name="Slide Number Placeholder 3"/>
          <p:cNvSpPr>
            <a:spLocks noGrp="1"/>
          </p:cNvSpPr>
          <p:nvPr>
            <p:ph type="sldNum" sz="quarter" idx="5"/>
          </p:nvPr>
        </p:nvSpPr>
        <p:spPr/>
        <p:txBody>
          <a:bodyPr/>
          <a:lstStyle/>
          <a:p>
            <a:fld id="{AB959945-7217-484B-8E74-88DC87A74BB0}" type="slidenum">
              <a:rPr lang="en-US" smtClean="0"/>
              <a:pPr/>
              <a:t>29</a:t>
            </a:fld>
            <a:endParaRPr lang="en-US"/>
          </a:p>
        </p:txBody>
      </p:sp>
    </p:spTree>
    <p:extLst>
      <p:ext uri="{BB962C8B-B14F-4D97-AF65-F5344CB8AC3E}">
        <p14:creationId xmlns:p14="http://schemas.microsoft.com/office/powerpoint/2010/main" val="3722049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t>
            </a:r>
            <a:r>
              <a:rPr lang="en-CH" dirty="0"/>
              <a:t>r you can check these lectures if you are interested in learning more about our journey on accelerating genome analysis</a:t>
            </a:r>
          </a:p>
        </p:txBody>
      </p:sp>
      <p:sp>
        <p:nvSpPr>
          <p:cNvPr id="4" name="Slide Number Placeholder 3"/>
          <p:cNvSpPr>
            <a:spLocks noGrp="1"/>
          </p:cNvSpPr>
          <p:nvPr>
            <p:ph type="sldNum" sz="quarter" idx="5"/>
          </p:nvPr>
        </p:nvSpPr>
        <p:spPr/>
        <p:txBody>
          <a:bodyPr/>
          <a:lstStyle/>
          <a:p>
            <a:fld id="{AB959945-7217-484B-8E74-88DC87A74BB0}" type="slidenum">
              <a:rPr lang="en-US" smtClean="0"/>
              <a:pPr/>
              <a:t>30</a:t>
            </a:fld>
            <a:endParaRPr lang="en-US"/>
          </a:p>
        </p:txBody>
      </p:sp>
    </p:spTree>
    <p:extLst>
      <p:ext uri="{BB962C8B-B14F-4D97-AF65-F5344CB8AC3E}">
        <p14:creationId xmlns:p14="http://schemas.microsoft.com/office/powerpoint/2010/main" val="1886947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In general, emerging technologies can play a pivotal role for solving important problems. If you are interested in learning more about these emerging technologies, I am happy to point to these papers also.</a:t>
            </a:r>
          </a:p>
        </p:txBody>
      </p:sp>
      <p:sp>
        <p:nvSpPr>
          <p:cNvPr id="4" name="Slide Number Placeholder 3"/>
          <p:cNvSpPr>
            <a:spLocks noGrp="1"/>
          </p:cNvSpPr>
          <p:nvPr>
            <p:ph type="sldNum" sz="quarter" idx="5"/>
          </p:nvPr>
        </p:nvSpPr>
        <p:spPr/>
        <p:txBody>
          <a:bodyPr/>
          <a:lstStyle/>
          <a:p>
            <a:fld id="{AB959945-7217-484B-8E74-88DC87A74BB0}" type="slidenum">
              <a:rPr lang="en-US" smtClean="0"/>
              <a:pPr/>
              <a:t>31</a:t>
            </a:fld>
            <a:endParaRPr lang="en-US"/>
          </a:p>
        </p:txBody>
      </p:sp>
    </p:spTree>
    <p:extLst>
      <p:ext uri="{BB962C8B-B14F-4D97-AF65-F5344CB8AC3E}">
        <p14:creationId xmlns:p14="http://schemas.microsoft.com/office/powerpoint/2010/main" val="65388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have 40+ researches in SAFARI. Our group focuses on many topics such as computer architecture, security, and bioinformatics.</a:t>
            </a:r>
          </a:p>
          <a:p>
            <a:endParaRPr lang="en-CH" dirty="0"/>
          </a:p>
          <a:p>
            <a:r>
              <a:rPr lang="en-CH" dirty="0"/>
              <a:t>Our motto is Think big, Aim High </a:t>
            </a:r>
            <a:r>
              <a:rPr lang="en-CH" dirty="0">
                <a:sym typeface="Wingdings" pitchFamily="2" charset="2"/>
              </a:rPr>
              <a:t></a:t>
            </a:r>
          </a:p>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a:t>
            </a:fld>
            <a:endParaRPr lang="en-US"/>
          </a:p>
        </p:txBody>
      </p:sp>
    </p:spTree>
    <p:extLst>
      <p:ext uri="{BB962C8B-B14F-4D97-AF65-F5344CB8AC3E}">
        <p14:creationId xmlns:p14="http://schemas.microsoft.com/office/powerpoint/2010/main" val="367236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a:t>
            </a:r>
            <a:r>
              <a:rPr lang="en-US" dirty="0"/>
              <a:t>is</a:t>
            </a:r>
            <a:r>
              <a:rPr lang="en-CH" dirty="0"/>
              <a:t> is the first analysis of the first publicly available processing-in-memory arhitecture</a:t>
            </a:r>
          </a:p>
        </p:txBody>
      </p:sp>
      <p:sp>
        <p:nvSpPr>
          <p:cNvPr id="4" name="Slide Number Placeholder 3"/>
          <p:cNvSpPr>
            <a:spLocks noGrp="1"/>
          </p:cNvSpPr>
          <p:nvPr>
            <p:ph type="sldNum" sz="quarter" idx="5"/>
          </p:nvPr>
        </p:nvSpPr>
        <p:spPr/>
        <p:txBody>
          <a:bodyPr/>
          <a:lstStyle/>
          <a:p>
            <a:fld id="{AB959945-7217-484B-8E74-88DC87A74BB0}" type="slidenum">
              <a:rPr lang="en-US" smtClean="0"/>
              <a:pPr/>
              <a:t>32</a:t>
            </a:fld>
            <a:endParaRPr lang="en-US"/>
          </a:p>
        </p:txBody>
      </p:sp>
    </p:spTree>
    <p:extLst>
      <p:ext uri="{BB962C8B-B14F-4D97-AF65-F5344CB8AC3E}">
        <p14:creationId xmlns:p14="http://schemas.microsoft.com/office/powerpoint/2010/main" val="239338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And more on processing in memory and </a:t>
            </a:r>
          </a:p>
        </p:txBody>
      </p:sp>
      <p:sp>
        <p:nvSpPr>
          <p:cNvPr id="4" name="Slide Number Placeholder 3"/>
          <p:cNvSpPr>
            <a:spLocks noGrp="1"/>
          </p:cNvSpPr>
          <p:nvPr>
            <p:ph type="sldNum" sz="quarter" idx="5"/>
          </p:nvPr>
        </p:nvSpPr>
        <p:spPr/>
        <p:txBody>
          <a:bodyPr/>
          <a:lstStyle/>
          <a:p>
            <a:fld id="{AB959945-7217-484B-8E74-88DC87A74BB0}" type="slidenum">
              <a:rPr lang="en-US" smtClean="0"/>
              <a:pPr/>
              <a:t>33</a:t>
            </a:fld>
            <a:endParaRPr lang="en-US"/>
          </a:p>
        </p:txBody>
      </p:sp>
    </p:spTree>
    <p:extLst>
      <p:ext uri="{BB962C8B-B14F-4D97-AF65-F5344CB8AC3E}">
        <p14:creationId xmlns:p14="http://schemas.microsoft.com/office/powerpoint/2010/main" val="1016063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CH" dirty="0"/>
              <a:t>ccelerating important applications</a:t>
            </a:r>
          </a:p>
        </p:txBody>
      </p:sp>
      <p:sp>
        <p:nvSpPr>
          <p:cNvPr id="4" name="Slide Number Placeholder 3"/>
          <p:cNvSpPr>
            <a:spLocks noGrp="1"/>
          </p:cNvSpPr>
          <p:nvPr>
            <p:ph type="sldNum" sz="quarter" idx="5"/>
          </p:nvPr>
        </p:nvSpPr>
        <p:spPr/>
        <p:txBody>
          <a:bodyPr/>
          <a:lstStyle/>
          <a:p>
            <a:fld id="{AB959945-7217-484B-8E74-88DC87A74BB0}" type="slidenum">
              <a:rPr lang="en-US" smtClean="0"/>
              <a:pPr/>
              <a:t>34</a:t>
            </a:fld>
            <a:endParaRPr lang="en-US"/>
          </a:p>
        </p:txBody>
      </p:sp>
    </p:spTree>
    <p:extLst>
      <p:ext uri="{BB962C8B-B14F-4D97-AF65-F5344CB8AC3E}">
        <p14:creationId xmlns:p14="http://schemas.microsoft.com/office/powerpoint/2010/main" val="300041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we need both intelligent algorithms and intelligent architectures to solve the important problems in our field. We’ve covered some on what can be done in the architecture side. We believe that we should co-design intelligent architecture and the intelligent software together to maximize the benefits.</a:t>
            </a:r>
          </a:p>
        </p:txBody>
      </p:sp>
      <p:sp>
        <p:nvSpPr>
          <p:cNvPr id="4" name="Slide Number Placeholder 3"/>
          <p:cNvSpPr>
            <a:spLocks noGrp="1"/>
          </p:cNvSpPr>
          <p:nvPr>
            <p:ph type="sldNum" sz="quarter" idx="5"/>
          </p:nvPr>
        </p:nvSpPr>
        <p:spPr/>
        <p:txBody>
          <a:bodyPr/>
          <a:lstStyle/>
          <a:p>
            <a:fld id="{47139A41-7A76-1D40-B3BE-29B670EC38FE}" type="slidenum">
              <a:rPr lang="en-US" smtClean="0"/>
              <a:t>35</a:t>
            </a:fld>
            <a:endParaRPr lang="en-US"/>
          </a:p>
        </p:txBody>
      </p:sp>
    </p:spTree>
    <p:extLst>
      <p:ext uri="{BB962C8B-B14F-4D97-AF65-F5344CB8AC3E}">
        <p14:creationId xmlns:p14="http://schemas.microsoft.com/office/powerpoint/2010/main" val="651650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 will now talk more on the works we do mainly on the software side. I will cover four important works we have made publicly available recently.</a:t>
            </a:r>
          </a:p>
        </p:txBody>
      </p:sp>
      <p:sp>
        <p:nvSpPr>
          <p:cNvPr id="4" name="Slide Number Placeholder 3"/>
          <p:cNvSpPr>
            <a:spLocks noGrp="1"/>
          </p:cNvSpPr>
          <p:nvPr>
            <p:ph type="sldNum" sz="quarter" idx="5"/>
          </p:nvPr>
        </p:nvSpPr>
        <p:spPr/>
        <p:txBody>
          <a:bodyPr/>
          <a:lstStyle/>
          <a:p>
            <a:fld id="{AB959945-7217-484B-8E74-88DC87A74BB0}" type="slidenum">
              <a:rPr lang="en-US" smtClean="0"/>
              <a:pPr/>
              <a:t>36</a:t>
            </a:fld>
            <a:endParaRPr lang="en-US"/>
          </a:p>
        </p:txBody>
      </p:sp>
    </p:spTree>
    <p:extLst>
      <p:ext uri="{BB962C8B-B14F-4D97-AF65-F5344CB8AC3E}">
        <p14:creationId xmlns:p14="http://schemas.microsoft.com/office/powerpoint/2010/main" val="834681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First one is BLEND</a:t>
            </a:r>
          </a:p>
        </p:txBody>
      </p:sp>
      <p:sp>
        <p:nvSpPr>
          <p:cNvPr id="4" name="Slide Number Placeholder 3"/>
          <p:cNvSpPr>
            <a:spLocks noGrp="1"/>
          </p:cNvSpPr>
          <p:nvPr>
            <p:ph type="sldNum" sz="quarter" idx="5"/>
          </p:nvPr>
        </p:nvSpPr>
        <p:spPr/>
        <p:txBody>
          <a:bodyPr/>
          <a:lstStyle/>
          <a:p>
            <a:fld id="{AB959945-7217-484B-8E74-88DC87A74BB0}" type="slidenum">
              <a:rPr lang="en-US" smtClean="0"/>
              <a:pPr/>
              <a:t>37</a:t>
            </a:fld>
            <a:endParaRPr lang="en-US"/>
          </a:p>
        </p:txBody>
      </p:sp>
    </p:spTree>
    <p:extLst>
      <p:ext uri="{BB962C8B-B14F-4D97-AF65-F5344CB8AC3E}">
        <p14:creationId xmlns:p14="http://schemas.microsoft.com/office/powerpoint/2010/main" val="428525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BLEND is a mechanism for quickly finding approximate seed matches between sequences so that we can identify sequence similarity accurately and quickly. It is available in </a:t>
            </a:r>
            <a:r>
              <a:rPr lang="en-US" dirty="0" err="1"/>
              <a:t>arXiv</a:t>
            </a:r>
            <a:r>
              <a:rPr lang="en-US" dirty="0"/>
              <a:t>. You can also find the source code of BLEND in the GitHub page of our group.</a:t>
            </a:r>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38</a:t>
            </a:fld>
            <a:endParaRPr lang="en-US"/>
          </a:p>
        </p:txBody>
      </p:sp>
    </p:spTree>
    <p:extLst>
      <p:ext uri="{BB962C8B-B14F-4D97-AF65-F5344CB8AC3E}">
        <p14:creationId xmlns:p14="http://schemas.microsoft.com/office/powerpoint/2010/main" val="1931237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39</a:t>
            </a:fld>
            <a:endParaRPr lang="en-US" altLang="en-US"/>
          </a:p>
        </p:txBody>
      </p:sp>
    </p:spTree>
    <p:extLst>
      <p:ext uri="{BB962C8B-B14F-4D97-AF65-F5344CB8AC3E}">
        <p14:creationId xmlns:p14="http://schemas.microsoft.com/office/powerpoint/2010/main" val="22186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40</a:t>
            </a:fld>
            <a:endParaRPr lang="en-US" altLang="en-US"/>
          </a:p>
        </p:txBody>
      </p:sp>
    </p:spTree>
    <p:extLst>
      <p:ext uri="{BB962C8B-B14F-4D97-AF65-F5344CB8AC3E}">
        <p14:creationId xmlns:p14="http://schemas.microsoft.com/office/powerpoint/2010/main" val="1314631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41</a:t>
            </a:fld>
            <a:endParaRPr lang="en-US" altLang="en-US"/>
          </a:p>
        </p:txBody>
      </p:sp>
    </p:spTree>
    <p:extLst>
      <p:ext uri="{BB962C8B-B14F-4D97-AF65-F5344CB8AC3E}">
        <p14:creationId xmlns:p14="http://schemas.microsoft.com/office/powerpoint/2010/main" val="52376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group is led by Professor Onur Mutlu. He is a professor at ETH Zurich in the Information Tech. and Electrical Engineering department and also affifiliated with the CS department since 2015. Previously he was a professor at Carnegie Mellon university.</a:t>
            </a:r>
          </a:p>
          <a:p>
            <a:endParaRPr lang="en-CH" dirty="0"/>
          </a:p>
          <a:p>
            <a:r>
              <a:rPr lang="en-CH" dirty="0"/>
              <a:t>He received his PhD from UT-Austin and later worked at many companies such as Microsoft research, Google, V</a:t>
            </a:r>
            <a:r>
              <a:rPr lang="en-US" dirty="0"/>
              <a:t>m</a:t>
            </a:r>
            <a:r>
              <a:rPr lang="en-CH" dirty="0"/>
              <a:t>ware, Intel and AMD. You can find more about him using his personal website and you can contact him using his gmail.</a:t>
            </a:r>
          </a:p>
        </p:txBody>
      </p:sp>
      <p:sp>
        <p:nvSpPr>
          <p:cNvPr id="4" name="Slide Number Placeholder 3"/>
          <p:cNvSpPr>
            <a:spLocks noGrp="1"/>
          </p:cNvSpPr>
          <p:nvPr>
            <p:ph type="sldNum" sz="quarter" idx="5"/>
          </p:nvPr>
        </p:nvSpPr>
        <p:spPr/>
        <p:txBody>
          <a:bodyPr/>
          <a:lstStyle/>
          <a:p>
            <a:fld id="{AB959945-7217-484B-8E74-88DC87A74BB0}" type="slidenum">
              <a:rPr lang="en-US" smtClean="0"/>
              <a:pPr/>
              <a:t>4</a:t>
            </a:fld>
            <a:endParaRPr lang="en-US"/>
          </a:p>
        </p:txBody>
      </p:sp>
    </p:spTree>
    <p:extLst>
      <p:ext uri="{BB962C8B-B14F-4D97-AF65-F5344CB8AC3E}">
        <p14:creationId xmlns:p14="http://schemas.microsoft.com/office/powerpoint/2010/main" val="2359196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42</a:t>
            </a:fld>
            <a:endParaRPr lang="en-US" altLang="en-US"/>
          </a:p>
        </p:txBody>
      </p:sp>
    </p:spTree>
    <p:extLst>
      <p:ext uri="{BB962C8B-B14F-4D97-AF65-F5344CB8AC3E}">
        <p14:creationId xmlns:p14="http://schemas.microsoft.com/office/powerpoint/2010/main" val="1337356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43</a:t>
            </a:fld>
            <a:endParaRPr lang="en-US" altLang="en-US"/>
          </a:p>
        </p:txBody>
      </p:sp>
    </p:spTree>
    <p:extLst>
      <p:ext uri="{BB962C8B-B14F-4D97-AF65-F5344CB8AC3E}">
        <p14:creationId xmlns:p14="http://schemas.microsoft.com/office/powerpoint/2010/main" val="1792803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44</a:t>
            </a:fld>
            <a:endParaRPr lang="en-US" altLang="en-US"/>
          </a:p>
        </p:txBody>
      </p:sp>
    </p:spTree>
    <p:extLst>
      <p:ext uri="{BB962C8B-B14F-4D97-AF65-F5344CB8AC3E}">
        <p14:creationId xmlns:p14="http://schemas.microsoft.com/office/powerpoint/2010/main" val="3981542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45</a:t>
            </a:fld>
            <a:endParaRPr lang="en-US" altLang="en-US"/>
          </a:p>
        </p:txBody>
      </p:sp>
    </p:spTree>
    <p:extLst>
      <p:ext uri="{BB962C8B-B14F-4D97-AF65-F5344CB8AC3E}">
        <p14:creationId xmlns:p14="http://schemas.microsoft.com/office/powerpoint/2010/main" val="3526452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46</a:t>
            </a:fld>
            <a:endParaRPr lang="en-US" altLang="en-US"/>
          </a:p>
        </p:txBody>
      </p:sp>
    </p:spTree>
    <p:extLst>
      <p:ext uri="{BB962C8B-B14F-4D97-AF65-F5344CB8AC3E}">
        <p14:creationId xmlns:p14="http://schemas.microsoft.com/office/powerpoint/2010/main" val="1983595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47</a:t>
            </a:fld>
            <a:endParaRPr lang="en-US" altLang="en-US"/>
          </a:p>
        </p:txBody>
      </p:sp>
    </p:spTree>
    <p:extLst>
      <p:ext uri="{BB962C8B-B14F-4D97-AF65-F5344CB8AC3E}">
        <p14:creationId xmlns:p14="http://schemas.microsoft.com/office/powerpoint/2010/main" val="1124291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48</a:t>
            </a:fld>
            <a:endParaRPr lang="en-US" altLang="en-US"/>
          </a:p>
        </p:txBody>
      </p:sp>
    </p:spTree>
    <p:extLst>
      <p:ext uri="{BB962C8B-B14F-4D97-AF65-F5344CB8AC3E}">
        <p14:creationId xmlns:p14="http://schemas.microsoft.com/office/powerpoint/2010/main" val="3091653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49</a:t>
            </a:fld>
            <a:endParaRPr lang="en-US" altLang="en-US"/>
          </a:p>
        </p:txBody>
      </p:sp>
    </p:spTree>
    <p:extLst>
      <p:ext uri="{BB962C8B-B14F-4D97-AF65-F5344CB8AC3E}">
        <p14:creationId xmlns:p14="http://schemas.microsoft.com/office/powerpoint/2010/main" val="4037215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fuzzy seed matches between target and query sequences, we follow the similar steps as explained in the previous slides for generating the hash values of seeds of query sequences.</a:t>
            </a:r>
          </a:p>
          <a:p>
            <a:endParaRPr lang="en-US" dirty="0"/>
          </a:p>
          <a:p>
            <a:r>
              <a:rPr lang="en-US" dirty="0"/>
              <a:t>We, then, query the hash table BLEND generates for a target sequence with the hash values of seeds of query sequences.</a:t>
            </a:r>
          </a:p>
          <a:p>
            <a:endParaRPr lang="en-US" dirty="0"/>
          </a:p>
          <a:p>
            <a:r>
              <a:rPr lang="en-US" dirty="0"/>
              <a:t>If we can find the same hash value in the hash table, we find a fuzzy seed match between a target and query sequence because BLEND can assign the same hash value for similar needs as well as the exact-matching seeds.</a:t>
            </a:r>
          </a:p>
          <a:p>
            <a:endParaRPr lang="en-US" dirty="0"/>
          </a:p>
          <a:p>
            <a:r>
              <a:rPr lang="en-US" dirty="0"/>
              <a:t>Doing so we can efficiently find fuzzy seed matches unlike the existing works that calculate similarity between seeds to find fuzzy seed matches. This is because the existing work uses many k-</a:t>
            </a:r>
            <a:r>
              <a:rPr lang="en-US" dirty="0" err="1"/>
              <a:t>mers</a:t>
            </a:r>
            <a:r>
              <a:rPr lang="en-US" dirty="0"/>
              <a:t> in a vector for a seed and compares the vectors to each other, which is much costly in terms of computation and space than simply checking the existence of a hash value in a hash table.</a:t>
            </a:r>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50</a:t>
            </a:fld>
            <a:endParaRPr lang="en-US" altLang="en-US"/>
          </a:p>
        </p:txBody>
      </p:sp>
    </p:spTree>
    <p:extLst>
      <p:ext uri="{BB962C8B-B14F-4D97-AF65-F5344CB8AC3E}">
        <p14:creationId xmlns:p14="http://schemas.microsoft.com/office/powerpoint/2010/main" val="2229382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our mechanism, we integrate BLEND into Minimap2 so that Minimap2 can find fuzzy seed matches for two important applications: finding overlapping reads and read mapping.</a:t>
            </a:r>
          </a:p>
          <a:p>
            <a:endParaRPr lang="en-US" dirty="0"/>
          </a:p>
          <a:p>
            <a:r>
              <a:rPr lang="en-US" dirty="0"/>
              <a:t>We use both real and simulated datasets from different genomes such as human genome, fruit fly, and e. coli genomes. We evaluate BLEND using both long and paired-end short reads.</a:t>
            </a:r>
          </a:p>
          <a:p>
            <a:endParaRPr lang="en-US" dirty="0"/>
          </a:p>
          <a:p>
            <a:r>
              <a:rPr lang="en-US" dirty="0"/>
              <a:t>We have tested BLEND on two use cases: read overlapping and read mapping. I will now show the results on finding overlapping reads and you can find more results in the paper.</a:t>
            </a:r>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51</a:t>
            </a:fld>
            <a:endParaRPr lang="en-US" altLang="en-US"/>
          </a:p>
        </p:txBody>
      </p:sp>
    </p:spTree>
    <p:extLst>
      <p:ext uri="{BB962C8B-B14F-4D97-AF65-F5344CB8AC3E}">
        <p14:creationId xmlns:p14="http://schemas.microsoft.com/office/powerpoint/2010/main" val="415532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The research we do in SAFARI focuses all aspects of computer</a:t>
            </a:r>
            <a:r>
              <a:rPr lang="en-US" baseline="0" dirty="0"/>
              <a:t> </a:t>
            </a:r>
            <a:r>
              <a:rPr lang="en-US" dirty="0"/>
              <a:t>architecture, HW/SW interaction</a:t>
            </a:r>
            <a:r>
              <a:rPr lang="en-US" baseline="0" dirty="0"/>
              <a:t> and bioinformatics</a:t>
            </a:r>
            <a:r>
              <a:rPr lang="en-US" dirty="0"/>
              <a:t>. </a:t>
            </a: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3148442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52</a:t>
            </a:fld>
            <a:endParaRPr lang="en-US" altLang="en-US"/>
          </a:p>
        </p:txBody>
      </p:sp>
    </p:spTree>
    <p:extLst>
      <p:ext uri="{BB962C8B-B14F-4D97-AF65-F5344CB8AC3E}">
        <p14:creationId xmlns:p14="http://schemas.microsoft.com/office/powerpoint/2010/main" val="31939352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53</a:t>
            </a:fld>
            <a:endParaRPr lang="en-US" altLang="en-US"/>
          </a:p>
        </p:txBody>
      </p:sp>
    </p:spTree>
    <p:extLst>
      <p:ext uri="{BB962C8B-B14F-4D97-AF65-F5344CB8AC3E}">
        <p14:creationId xmlns:p14="http://schemas.microsoft.com/office/powerpoint/2010/main" val="2421836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54</a:t>
            </a:fld>
            <a:endParaRPr lang="en-US" altLang="en-US"/>
          </a:p>
        </p:txBody>
      </p:sp>
    </p:spTree>
    <p:extLst>
      <p:ext uri="{BB962C8B-B14F-4D97-AF65-F5344CB8AC3E}">
        <p14:creationId xmlns:p14="http://schemas.microsoft.com/office/powerpoint/2010/main" val="34387713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55</a:t>
            </a:fld>
            <a:endParaRPr lang="en-US" altLang="en-US"/>
          </a:p>
        </p:txBody>
      </p:sp>
    </p:spTree>
    <p:extLst>
      <p:ext uri="{BB962C8B-B14F-4D97-AF65-F5344CB8AC3E}">
        <p14:creationId xmlns:p14="http://schemas.microsoft.com/office/powerpoint/2010/main" val="591587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56</a:t>
            </a:fld>
            <a:endParaRPr lang="en-US" altLang="en-US"/>
          </a:p>
        </p:txBody>
      </p:sp>
    </p:spTree>
    <p:extLst>
      <p:ext uri="{BB962C8B-B14F-4D97-AF65-F5344CB8AC3E}">
        <p14:creationId xmlns:p14="http://schemas.microsoft.com/office/powerpoint/2010/main" val="1809724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57</a:t>
            </a:fld>
            <a:endParaRPr lang="en-US" altLang="en-US"/>
          </a:p>
        </p:txBody>
      </p:sp>
    </p:spTree>
    <p:extLst>
      <p:ext uri="{BB962C8B-B14F-4D97-AF65-F5344CB8AC3E}">
        <p14:creationId xmlns:p14="http://schemas.microsoft.com/office/powerpoint/2010/main" val="41917760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26728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preprint of BLEND is available in arXiv and we have made the source code available in GitHub. We will make these slides available so that you can find the links to all materials easily.</a:t>
            </a:r>
          </a:p>
        </p:txBody>
      </p:sp>
      <p:sp>
        <p:nvSpPr>
          <p:cNvPr id="4" name="Slide Number Placeholder 3"/>
          <p:cNvSpPr>
            <a:spLocks noGrp="1"/>
          </p:cNvSpPr>
          <p:nvPr>
            <p:ph type="sldNum" sz="quarter" idx="5"/>
          </p:nvPr>
        </p:nvSpPr>
        <p:spPr/>
        <p:txBody>
          <a:bodyPr/>
          <a:lstStyle/>
          <a:p>
            <a:fld id="{AB959945-7217-484B-8E74-88DC87A74BB0}" type="slidenum">
              <a:rPr lang="en-US" smtClean="0"/>
              <a:pPr/>
              <a:t>59</a:t>
            </a:fld>
            <a:endParaRPr lang="en-US"/>
          </a:p>
        </p:txBody>
      </p:sp>
    </p:spTree>
    <p:extLst>
      <p:ext uri="{BB962C8B-B14F-4D97-AF65-F5344CB8AC3E}">
        <p14:creationId xmlns:p14="http://schemas.microsoft.com/office/powerpoint/2010/main" val="11906263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 will now move to AirLift as the second item in our agenda today.</a:t>
            </a:r>
          </a:p>
        </p:txBody>
      </p:sp>
      <p:sp>
        <p:nvSpPr>
          <p:cNvPr id="4" name="Slide Number Placeholder 3"/>
          <p:cNvSpPr>
            <a:spLocks noGrp="1"/>
          </p:cNvSpPr>
          <p:nvPr>
            <p:ph type="sldNum" sz="quarter" idx="5"/>
          </p:nvPr>
        </p:nvSpPr>
        <p:spPr/>
        <p:txBody>
          <a:bodyPr/>
          <a:lstStyle/>
          <a:p>
            <a:fld id="{AB959945-7217-484B-8E74-88DC87A74BB0}" type="slidenum">
              <a:rPr lang="en-US" smtClean="0"/>
              <a:pPr/>
              <a:t>60</a:t>
            </a:fld>
            <a:endParaRPr lang="en-US"/>
          </a:p>
        </p:txBody>
      </p:sp>
    </p:spTree>
    <p:extLst>
      <p:ext uri="{BB962C8B-B14F-4D97-AF65-F5344CB8AC3E}">
        <p14:creationId xmlns:p14="http://schemas.microsoft.com/office/powerpoint/2010/main" val="41461901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AirLift is a mechanism for quickly moving read mapping annotations such as mapping locations from one reference genome to another. We usually do such updates in read mapping when, for example, a reference genome gets updated. AirLift is available in arXiv and bioRxiv and you can find the source code in our GitHub page. </a:t>
            </a:r>
          </a:p>
        </p:txBody>
      </p:sp>
      <p:sp>
        <p:nvSpPr>
          <p:cNvPr id="4" name="Slide Number Placeholder 3"/>
          <p:cNvSpPr>
            <a:spLocks noGrp="1"/>
          </p:cNvSpPr>
          <p:nvPr>
            <p:ph type="sldNum" sz="quarter" idx="5"/>
          </p:nvPr>
        </p:nvSpPr>
        <p:spPr/>
        <p:txBody>
          <a:bodyPr/>
          <a:lstStyle/>
          <a:p>
            <a:fld id="{AB959945-7217-484B-8E74-88DC87A74BB0}" type="slidenum">
              <a:rPr lang="en-US" smtClean="0"/>
              <a:pPr/>
              <a:t>61</a:t>
            </a:fld>
            <a:endParaRPr lang="en-US"/>
          </a:p>
        </p:txBody>
      </p:sp>
    </p:spTree>
    <p:extLst>
      <p:ext uri="{BB962C8B-B14F-4D97-AF65-F5344CB8AC3E}">
        <p14:creationId xmlns:p14="http://schemas.microsoft.com/office/powerpoint/2010/main" val="222388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In our group, we mainly have four key directions. I will talk more about the fourth direction today.</a:t>
            </a:r>
          </a:p>
        </p:txBody>
      </p:sp>
      <p:sp>
        <p:nvSpPr>
          <p:cNvPr id="4" name="Slide Number Placeholder 3"/>
          <p:cNvSpPr>
            <a:spLocks noGrp="1"/>
          </p:cNvSpPr>
          <p:nvPr>
            <p:ph type="sldNum" sz="quarter" idx="5"/>
          </p:nvPr>
        </p:nvSpPr>
        <p:spPr/>
        <p:txBody>
          <a:bodyPr/>
          <a:lstStyle/>
          <a:p>
            <a:fld id="{AB959945-7217-484B-8E74-88DC87A74BB0}" type="slidenum">
              <a:rPr lang="en-US" smtClean="0"/>
              <a:pPr/>
              <a:t>6</a:t>
            </a:fld>
            <a:endParaRPr lang="en-US"/>
          </a:p>
        </p:txBody>
      </p:sp>
    </p:spTree>
    <p:extLst>
      <p:ext uri="{BB962C8B-B14F-4D97-AF65-F5344CB8AC3E}">
        <p14:creationId xmlns:p14="http://schemas.microsoft.com/office/powerpoint/2010/main" val="4041002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CH" dirty="0"/>
              <a:t>I will start with a brief background. We use reference genomes to map the reads to their corresponding genomes to do further downstream genome analysis based on read mapping. Refernce genomes usually have high quality in terms of the completeness of a genome. These genomes still get updated periodically such that they contain more useful and complete information.</a:t>
            </a:r>
          </a:p>
          <a:p>
            <a:r>
              <a:rPr lang="en-CH" dirty="0"/>
              <a:t>[CLICK]</a:t>
            </a:r>
          </a:p>
          <a:p>
            <a:r>
              <a:rPr lang="en-CH" dirty="0"/>
              <a:t>In order to get the best out of the new reference genomes, we may prefer remapping our reads again to the newest reference genome. However, this may be unreasonable to remap all existing read sets to their newest reference genomes as read mapping itself is already computationally costly.</a:t>
            </a:r>
          </a:p>
          <a:p>
            <a:r>
              <a:rPr lang="en-CH" dirty="0"/>
              <a:t>[CLICK]</a:t>
            </a:r>
          </a:p>
          <a:p>
            <a:r>
              <a:rPr lang="en-CH" dirty="0"/>
              <a:t>There are some works that quickly analyzes the common regions between the older reference genome and the newest one such that the reads that fall in these common regions can be moved without performing read mapping because we would potentially only need to update the positions of these mapping locations without updating sequence alignment-related information such as CIGAR string.</a:t>
            </a:r>
          </a:p>
          <a:p>
            <a:endParaRPr lang="en-CH" dirty="0"/>
          </a:p>
          <a:p>
            <a:endParaRPr lang="en-CH" dirty="0"/>
          </a:p>
          <a:p>
            <a:r>
              <a:rPr lang="en-CH" dirty="0"/>
              <a:t>However these works can update only the common regions shown as good remap in the orange region in this figure.</a:t>
            </a:r>
          </a:p>
          <a:p>
            <a:endParaRPr lang="en-CH" dirty="0"/>
          </a:p>
          <a:p>
            <a:r>
              <a:rPr lang="en-CH" dirty="0"/>
              <a:t>If the region in the old reference genome is deleted or if there is a novel region in the new reference genome, these related works cannot move reads from or to these old and new regions.</a:t>
            </a:r>
          </a:p>
        </p:txBody>
      </p:sp>
      <p:sp>
        <p:nvSpPr>
          <p:cNvPr id="4" name="Slide Number Placeholder 3"/>
          <p:cNvSpPr>
            <a:spLocks noGrp="1"/>
          </p:cNvSpPr>
          <p:nvPr>
            <p:ph type="sldNum" sz="quarter" idx="5"/>
          </p:nvPr>
        </p:nvSpPr>
        <p:spPr/>
        <p:txBody>
          <a:bodyPr/>
          <a:lstStyle/>
          <a:p>
            <a:fld id="{AB959945-7217-484B-8E74-88DC87A74BB0}" type="slidenum">
              <a:rPr lang="en-US" smtClean="0"/>
              <a:pPr/>
              <a:t>62</a:t>
            </a:fld>
            <a:endParaRPr lang="en-US"/>
          </a:p>
        </p:txBody>
      </p:sp>
    </p:spTree>
    <p:extLst>
      <p:ext uri="{BB962C8B-B14F-4D97-AF65-F5344CB8AC3E}">
        <p14:creationId xmlns:p14="http://schemas.microsoft.com/office/powerpoint/2010/main" val="7721764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There are many existing tools that move annotations in different file formats such as BED, SAM/BAM, VCF files etc.</a:t>
            </a:r>
          </a:p>
          <a:p>
            <a:r>
              <a:rPr lang="en-CH" dirty="0"/>
              <a:t>[CLICK]</a:t>
            </a:r>
          </a:p>
          <a:p>
            <a:r>
              <a:rPr lang="en-CH" dirty="0"/>
              <a:t>These tools take a file in a special format called the chain file. These chain files contain the list of sequence blocks that appear in both old and new reference genomes along with the location information on where they appear in both references.</a:t>
            </a:r>
          </a:p>
          <a:p>
            <a:endParaRPr lang="en-CH" dirty="0"/>
          </a:p>
          <a:p>
            <a:r>
              <a:rPr lang="en-CH" dirty="0"/>
              <a:t>Having a chain file for a pair of old and new reference genomes, we can easily move the positions of reads by checking where the sequence blocks that they map to appear in the new reference genome, if such a block exists. If not, we cannot move these reads easily using these existing tools.</a:t>
            </a:r>
          </a:p>
        </p:txBody>
      </p:sp>
      <p:sp>
        <p:nvSpPr>
          <p:cNvPr id="4" name="Slide Number Placeholder 3"/>
          <p:cNvSpPr>
            <a:spLocks noGrp="1"/>
          </p:cNvSpPr>
          <p:nvPr>
            <p:ph type="sldNum" sz="quarter" idx="5"/>
          </p:nvPr>
        </p:nvSpPr>
        <p:spPr/>
        <p:txBody>
          <a:bodyPr/>
          <a:lstStyle/>
          <a:p>
            <a:fld id="{AB959945-7217-484B-8E74-88DC87A74BB0}" type="slidenum">
              <a:rPr lang="en-US" smtClean="0"/>
              <a:pPr/>
              <a:t>63</a:t>
            </a:fld>
            <a:endParaRPr lang="en-US"/>
          </a:p>
        </p:txBody>
      </p:sp>
    </p:spTree>
    <p:extLst>
      <p:ext uri="{BB962C8B-B14F-4D97-AF65-F5344CB8AC3E}">
        <p14:creationId xmlns:p14="http://schemas.microsoft.com/office/powerpoint/2010/main" val="28057493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 reitrate the problem, moving </a:t>
            </a:r>
            <a:r>
              <a:rPr lang="en-US" dirty="0" err="1"/>
              <a:t>th</a:t>
            </a:r>
            <a:r>
              <a:rPr lang="en-CH" dirty="0"/>
              <a:t>e annotations only based on a chain file which shows the near-exact-matching blocks between reference pairs does not account for a large portion of genes in the new reference genomes. For example, we find that up to 7% of genes are missing in the old reference genome compared to the newest major release of the human genome.</a:t>
            </a:r>
          </a:p>
          <a:p>
            <a:r>
              <a:rPr lang="en-CH" dirty="0"/>
              <a:t>[CLICK]</a:t>
            </a:r>
          </a:p>
          <a:p>
            <a:r>
              <a:rPr lang="en-CH" dirty="0"/>
              <a:t>Being able to map to these regions are crucial to perform crytical downstream analysis.</a:t>
            </a:r>
          </a:p>
          <a:p>
            <a:r>
              <a:rPr lang="en-CH" dirty="0"/>
              <a:t>[CLICK]</a:t>
            </a:r>
          </a:p>
          <a:p>
            <a:r>
              <a:rPr lang="en-CH" dirty="0"/>
              <a:t>Thus, simply moving annotations is not accurate and it loses a significant amount of information.</a:t>
            </a:r>
          </a:p>
        </p:txBody>
      </p:sp>
      <p:sp>
        <p:nvSpPr>
          <p:cNvPr id="4" name="Slide Number Placeholder 3"/>
          <p:cNvSpPr>
            <a:spLocks noGrp="1"/>
          </p:cNvSpPr>
          <p:nvPr>
            <p:ph type="sldNum" sz="quarter" idx="5"/>
          </p:nvPr>
        </p:nvSpPr>
        <p:spPr/>
        <p:txBody>
          <a:bodyPr/>
          <a:lstStyle/>
          <a:p>
            <a:fld id="{AB959945-7217-484B-8E74-88DC87A74BB0}" type="slidenum">
              <a:rPr lang="en-US" smtClean="0"/>
              <a:pPr/>
              <a:t>64</a:t>
            </a:fld>
            <a:endParaRPr lang="en-US"/>
          </a:p>
        </p:txBody>
      </p:sp>
    </p:spTree>
    <p:extLst>
      <p:ext uri="{BB962C8B-B14F-4D97-AF65-F5344CB8AC3E}">
        <p14:creationId xmlns:p14="http://schemas.microsoft.com/office/powerpoint/2010/main" val="6955165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could potentially re-run read mapping of the full set of reads to the new reference genome.</a:t>
            </a:r>
          </a:p>
          <a:p>
            <a:r>
              <a:rPr lang="en-CH" dirty="0"/>
              <a:t>[CLICK]</a:t>
            </a:r>
          </a:p>
          <a:p>
            <a:r>
              <a:rPr lang="en-CH" dirty="0"/>
              <a:t>However, as discussed earlier, this is a costly step given that we generate more and more sequencing data than what we can process today.</a:t>
            </a:r>
          </a:p>
        </p:txBody>
      </p:sp>
      <p:sp>
        <p:nvSpPr>
          <p:cNvPr id="4" name="Slide Number Placeholder 3"/>
          <p:cNvSpPr>
            <a:spLocks noGrp="1"/>
          </p:cNvSpPr>
          <p:nvPr>
            <p:ph type="sldNum" sz="quarter" idx="5"/>
          </p:nvPr>
        </p:nvSpPr>
        <p:spPr/>
        <p:txBody>
          <a:bodyPr/>
          <a:lstStyle/>
          <a:p>
            <a:fld id="{AB959945-7217-484B-8E74-88DC87A74BB0}" type="slidenum">
              <a:rPr lang="en-US" smtClean="0"/>
              <a:pPr/>
              <a:t>65</a:t>
            </a:fld>
            <a:endParaRPr lang="en-US"/>
          </a:p>
        </p:txBody>
      </p:sp>
    </p:spTree>
    <p:extLst>
      <p:ext uri="{BB962C8B-B14F-4D97-AF65-F5344CB8AC3E}">
        <p14:creationId xmlns:p14="http://schemas.microsoft.com/office/powerpoint/2010/main" val="34079870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 quickly]</a:t>
            </a:r>
          </a:p>
          <a:p>
            <a:r>
              <a:rPr lang="en-CH" dirty="0"/>
              <a:t>Our goal is to accelerate this moving step from old reference genome to the new reference genome by being both as accurate as fully mapping reads and second</a:t>
            </a:r>
          </a:p>
          <a:p>
            <a:r>
              <a:rPr lang="en-CH" dirty="0"/>
              <a:t>[CLICK]</a:t>
            </a:r>
          </a:p>
          <a:p>
            <a:r>
              <a:rPr lang="en-US" dirty="0"/>
              <a:t>E</a:t>
            </a:r>
            <a:r>
              <a:rPr lang="en-CH" dirty="0"/>
              <a:t>nabling quick mapping to the new reference genome so that we c</a:t>
            </a:r>
            <a:r>
              <a:rPr lang="en-US" dirty="0"/>
              <a:t>an</a:t>
            </a:r>
            <a:r>
              <a:rPr lang="en-CH" dirty="0"/>
              <a:t> quickly generate the most up-to-date information using newer reference genomes.</a:t>
            </a:r>
          </a:p>
        </p:txBody>
      </p:sp>
      <p:sp>
        <p:nvSpPr>
          <p:cNvPr id="4" name="Slide Number Placeholder 3"/>
          <p:cNvSpPr>
            <a:spLocks noGrp="1"/>
          </p:cNvSpPr>
          <p:nvPr>
            <p:ph type="sldNum" sz="quarter" idx="5"/>
          </p:nvPr>
        </p:nvSpPr>
        <p:spPr/>
        <p:txBody>
          <a:bodyPr/>
          <a:lstStyle/>
          <a:p>
            <a:fld id="{AB959945-7217-484B-8E74-88DC87A74BB0}" type="slidenum">
              <a:rPr lang="en-US" smtClean="0"/>
              <a:pPr/>
              <a:t>66</a:t>
            </a:fld>
            <a:endParaRPr lang="en-US"/>
          </a:p>
        </p:txBody>
      </p:sp>
    </p:spTree>
    <p:extLst>
      <p:ext uri="{BB962C8B-B14F-4D97-AF65-F5344CB8AC3E}">
        <p14:creationId xmlns:p14="http://schemas.microsoft.com/office/powerpoint/2010/main" val="11950844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AirLift provides a method for quickly remapping all the reads from one reference genome to another.</a:t>
            </a:r>
          </a:p>
          <a:p>
            <a:endParaRPr lang="en-CH" dirty="0"/>
          </a:p>
          <a:p>
            <a:r>
              <a:rPr lang="en-CH" dirty="0"/>
              <a:t>It takes the read mapping to the old reference genome, as well as the chain file and new reference genome as inputs. It outputs the updated read mapping to the new reference genome.</a:t>
            </a:r>
          </a:p>
        </p:txBody>
      </p:sp>
      <p:sp>
        <p:nvSpPr>
          <p:cNvPr id="4" name="Slide Number Placeholder 3"/>
          <p:cNvSpPr>
            <a:spLocks noGrp="1"/>
          </p:cNvSpPr>
          <p:nvPr>
            <p:ph type="sldNum" sz="quarter" idx="5"/>
          </p:nvPr>
        </p:nvSpPr>
        <p:spPr/>
        <p:txBody>
          <a:bodyPr/>
          <a:lstStyle/>
          <a:p>
            <a:fld id="{AB959945-7217-484B-8E74-88DC87A74BB0}" type="slidenum">
              <a:rPr lang="en-US" smtClean="0"/>
              <a:pPr/>
              <a:t>67</a:t>
            </a:fld>
            <a:endParaRPr lang="en-US"/>
          </a:p>
        </p:txBody>
      </p:sp>
    </p:spTree>
    <p:extLst>
      <p:ext uri="{BB962C8B-B14F-4D97-AF65-F5344CB8AC3E}">
        <p14:creationId xmlns:p14="http://schemas.microsoft.com/office/powerpoint/2010/main" val="13611527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We can quickly move the reads that fall in the regions shared across different versions of reference genomes.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Here for example the orange regions are shared so we can simply move the positions of reads that fall into these regions accordingly with respect to where they appear in the new reference genome.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r>
              <a:rPr lang="en-CH" dirty="0"/>
              <a:t>[CLICK]</a:t>
            </a:r>
          </a:p>
          <a:p>
            <a:r>
              <a:rPr lang="en-CH" dirty="0"/>
              <a:t>We can also move the reads [CLICK] to the novel regions that do not exist in the older reference genome.</a:t>
            </a:r>
          </a:p>
        </p:txBody>
      </p:sp>
      <p:sp>
        <p:nvSpPr>
          <p:cNvPr id="4" name="Slide Number Placeholder 3"/>
          <p:cNvSpPr>
            <a:spLocks noGrp="1"/>
          </p:cNvSpPr>
          <p:nvPr>
            <p:ph type="sldNum" sz="quarter" idx="5"/>
          </p:nvPr>
        </p:nvSpPr>
        <p:spPr/>
        <p:txBody>
          <a:bodyPr/>
          <a:lstStyle/>
          <a:p>
            <a:fld id="{AB959945-7217-484B-8E74-88DC87A74BB0}" type="slidenum">
              <a:rPr lang="en-US" smtClean="0"/>
              <a:pPr/>
              <a:t>68</a:t>
            </a:fld>
            <a:endParaRPr lang="en-US"/>
          </a:p>
        </p:txBody>
      </p:sp>
    </p:spTree>
    <p:extLst>
      <p:ext uri="{BB962C8B-B14F-4D97-AF65-F5344CB8AC3E}">
        <p14:creationId xmlns:p14="http://schemas.microsoft.com/office/powerpoint/2010/main" val="13531689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 achieve this, we first start with labeling the regions by comparing two reference genomes. Labeling helps us decide if we should simply move the reads without performing read mapping or we should perform read mapping for a read that falls into a region with a certain label.</a:t>
            </a:r>
          </a:p>
          <a:p>
            <a:r>
              <a:rPr lang="en-CH" dirty="0"/>
              <a:t>[CLICK]</a:t>
            </a:r>
          </a:p>
          <a:p>
            <a:r>
              <a:rPr lang="en-CH" dirty="0"/>
              <a:t>Finding labels between a pair of reference genomes is a one time task, which we call AirLift index. We can then use AirLift index many times when moving different sets of reads from the same old reference genome to the new reference genome. For example from hg19 to hg38.</a:t>
            </a:r>
          </a:p>
          <a:p>
            <a:r>
              <a:rPr lang="en-CH" dirty="0"/>
              <a:t>[CLICK]</a:t>
            </a:r>
          </a:p>
          <a:p>
            <a:r>
              <a:rPr lang="en-CH" dirty="0"/>
              <a:t>We call these labels as constant, updated, retired, and new regions as I will explain next.</a:t>
            </a:r>
          </a:p>
        </p:txBody>
      </p:sp>
      <p:sp>
        <p:nvSpPr>
          <p:cNvPr id="4" name="Slide Number Placeholder 3"/>
          <p:cNvSpPr>
            <a:spLocks noGrp="1"/>
          </p:cNvSpPr>
          <p:nvPr>
            <p:ph type="sldNum" sz="quarter" idx="5"/>
          </p:nvPr>
        </p:nvSpPr>
        <p:spPr/>
        <p:txBody>
          <a:bodyPr/>
          <a:lstStyle/>
          <a:p>
            <a:fld id="{AB959945-7217-484B-8E74-88DC87A74BB0}" type="slidenum">
              <a:rPr lang="en-US" smtClean="0"/>
              <a:pPr/>
              <a:t>69</a:t>
            </a:fld>
            <a:endParaRPr lang="en-US"/>
          </a:p>
        </p:txBody>
      </p:sp>
    </p:spTree>
    <p:extLst>
      <p:ext uri="{BB962C8B-B14F-4D97-AF65-F5344CB8AC3E}">
        <p14:creationId xmlns:p14="http://schemas.microsoft.com/office/powerpoint/2010/main" val="14373771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AirLift generates the labels between a pair of reference genomes mainly in 8 steps.</a:t>
            </a:r>
          </a:p>
          <a:p>
            <a:r>
              <a:rPr lang="en-CH" dirty="0"/>
              <a:t>[CLICK]</a:t>
            </a:r>
          </a:p>
        </p:txBody>
      </p:sp>
      <p:sp>
        <p:nvSpPr>
          <p:cNvPr id="4" name="Slide Number Placeholder 3"/>
          <p:cNvSpPr>
            <a:spLocks noGrp="1"/>
          </p:cNvSpPr>
          <p:nvPr>
            <p:ph type="sldNum" sz="quarter" idx="5"/>
          </p:nvPr>
        </p:nvSpPr>
        <p:spPr/>
        <p:txBody>
          <a:bodyPr/>
          <a:lstStyle/>
          <a:p>
            <a:fld id="{AB959945-7217-484B-8E74-88DC87A74BB0}" type="slidenum">
              <a:rPr lang="en-US" smtClean="0"/>
              <a:pPr/>
              <a:t>70</a:t>
            </a:fld>
            <a:endParaRPr lang="en-US"/>
          </a:p>
        </p:txBody>
      </p:sp>
    </p:spTree>
    <p:extLst>
      <p:ext uri="{BB962C8B-B14F-4D97-AF65-F5344CB8AC3E}">
        <p14:creationId xmlns:p14="http://schemas.microsoft.com/office/powerpoint/2010/main" val="12318098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CH" dirty="0"/>
              <a:t>We first start with finding the regions in the old reference genome that appear exactly the same in the new reference genome so that we can simply just move read mappings in these regions to their relative positions in the new reference genome without updating their CIGAR strings etc. We call these regions constant regions.</a:t>
            </a:r>
          </a:p>
          <a:p>
            <a:r>
              <a:rPr lang="en-CH" dirty="0"/>
              <a:t>[CLICK]</a:t>
            </a:r>
          </a:p>
          <a:p>
            <a:r>
              <a:rPr lang="en-CH" dirty="0"/>
              <a:t>For all other remaining parts in the old reference genome, we extract read-size overlapping sequences from these regions and map them to the new reference genome.</a:t>
            </a:r>
          </a:p>
          <a:p>
            <a:r>
              <a:rPr lang="en-CH" dirty="0"/>
              <a:t>[CLICK]</a:t>
            </a:r>
          </a:p>
          <a:p>
            <a:r>
              <a:rPr lang="en-CH" dirty="0"/>
              <a:t>We do this to identify the regions that no longer exist in the new reference genome called retired regions as well as the regions that are slightly updated in the new reference genome. </a:t>
            </a:r>
          </a:p>
          <a:p>
            <a:endParaRPr lang="en-CH" dirty="0"/>
          </a:p>
          <a:p>
            <a:r>
              <a:rPr lang="en-CH" dirty="0"/>
              <a:t>[CLICK]</a:t>
            </a:r>
          </a:p>
          <a:p>
            <a:endParaRPr lang="en-CH" dirty="0"/>
          </a:p>
          <a:p>
            <a:r>
              <a:rPr lang="en-CH" dirty="0"/>
              <a:t>Doing so, we also find the new regions in the new reference genome because they are found neither in the constant regions nor updated and retired regions.</a:t>
            </a:r>
          </a:p>
          <a:p>
            <a:r>
              <a:rPr lang="en-CH" dirty="0"/>
              <a:t>[CLICK]</a:t>
            </a:r>
          </a:p>
          <a:p>
            <a:r>
              <a:rPr lang="en-CH" dirty="0"/>
              <a:t>To identify if some of the constant regions in the old reference genome is potentially similar to the new regions in the new reference genome, we map the read-size overlapping sequences in the new regions to constant regions.</a:t>
            </a:r>
          </a:p>
          <a:p>
            <a:r>
              <a:rPr lang="en-CH" dirty="0"/>
              <a:t>[CLICK]</a:t>
            </a:r>
          </a:p>
          <a:p>
            <a:r>
              <a:rPr lang="en-CH" dirty="0"/>
              <a:t>The constant regions that are similar to new regions are also labeled as updated regions because the reads that fall in these constant regions can potentially align the new regions better.</a:t>
            </a:r>
          </a:p>
          <a:p>
            <a:r>
              <a:rPr lang="en-CH" dirty="0"/>
              <a:t>[CLICK]</a:t>
            </a:r>
          </a:p>
          <a:p>
            <a:r>
              <a:rPr lang="en-CH" dirty="0"/>
              <a:t>We then create a simple look up table (LUT) based on all constant region and</a:t>
            </a:r>
          </a:p>
          <a:p>
            <a:r>
              <a:rPr lang="en-CH" dirty="0"/>
              <a:t>[CLICK]</a:t>
            </a:r>
          </a:p>
          <a:p>
            <a:r>
              <a:rPr lang="en-US" dirty="0"/>
              <a:t>U</a:t>
            </a:r>
            <a:r>
              <a:rPr lang="en-CH" dirty="0"/>
              <a:t>pdated and retired region labels.</a:t>
            </a:r>
          </a:p>
          <a:p>
            <a:endParaRPr lang="en-CH" dirty="0"/>
          </a:p>
          <a:p>
            <a:r>
              <a:rPr lang="en-CH" dirty="0"/>
              <a:t>These look-up tables are created once and used many times when remapping many different sets of reads from old reference genome to newer reference genomes. We call these look-up tables AirLift index.</a:t>
            </a:r>
          </a:p>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71</a:t>
            </a:fld>
            <a:endParaRPr lang="en-US"/>
          </a:p>
        </p:txBody>
      </p:sp>
    </p:spTree>
    <p:extLst>
      <p:ext uri="{BB962C8B-B14F-4D97-AF65-F5344CB8AC3E}">
        <p14:creationId xmlns:p14="http://schemas.microsoft.com/office/powerpoint/2010/main" val="2946432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also periodically release newsletters where you can find the recent updates from our group.</a:t>
            </a:r>
          </a:p>
          <a:p>
            <a:endParaRPr lang="en-CH" dirty="0"/>
          </a:p>
          <a:p>
            <a:r>
              <a:rPr lang="en-CH" dirty="0"/>
              <a:t>Our most recent newsletter was released in December 2021</a:t>
            </a:r>
          </a:p>
        </p:txBody>
      </p:sp>
      <p:sp>
        <p:nvSpPr>
          <p:cNvPr id="4" name="Slide Number Placeholder 3"/>
          <p:cNvSpPr>
            <a:spLocks noGrp="1"/>
          </p:cNvSpPr>
          <p:nvPr>
            <p:ph type="sldNum" sz="quarter" idx="5"/>
          </p:nvPr>
        </p:nvSpPr>
        <p:spPr/>
        <p:txBody>
          <a:bodyPr/>
          <a:lstStyle/>
          <a:p>
            <a:fld id="{AB959945-7217-484B-8E74-88DC87A74BB0}" type="slidenum">
              <a:rPr lang="en-US" smtClean="0"/>
              <a:pPr/>
              <a:t>7</a:t>
            </a:fld>
            <a:endParaRPr lang="en-US"/>
          </a:p>
        </p:txBody>
      </p:sp>
    </p:spTree>
    <p:extLst>
      <p:ext uri="{BB962C8B-B14F-4D97-AF65-F5344CB8AC3E}">
        <p14:creationId xmlns:p14="http://schemas.microsoft.com/office/powerpoint/2010/main" val="36608702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CH" dirty="0"/>
              <a:t>Then for a given BAM or SAM file that contains the read mapping information to a old reference genome, and the AirLift index, we can quickly find whether we should move the reads without alignment or we need to perform a sequence alignment for a certain read.</a:t>
            </a:r>
          </a:p>
          <a:p>
            <a:endParaRPr lang="en-CH" dirty="0"/>
          </a:p>
          <a:p>
            <a:r>
              <a:rPr lang="en-CH" dirty="0"/>
              <a:t>If a read is mapped to the constant region, we can simply use any existing remapping tool to move the annotations using chain files from old reference genome to new reference genome. In our case, we use an existing remapping work called CrossMap to perform this computation. In fact, we have a new version of CrossMap that we accelerate significantly, which we will include in the new version of our preprint soon.</a:t>
            </a:r>
          </a:p>
          <a:p>
            <a:endParaRPr lang="en-CH" dirty="0"/>
          </a:p>
          <a:p>
            <a:r>
              <a:rPr lang="en-CH" dirty="0"/>
              <a:t>If a read maps to either retired or updated regions, we then combine all such reads by keeping their paired-end information and fully map them to the new reference genome. Since we extract reads from constant regions that are potentially similar to the new regions in the new reference genome, too, we provide a comprehensive extraction of reads that need to be fully mapped. Existing remapping tools would have simply moved these regions to their new regions in the new reference genome without checking if they better align to novel regions in the new reference genome.</a:t>
            </a:r>
          </a:p>
          <a:p>
            <a:endParaRPr lang="en-CH" dirty="0"/>
          </a:p>
          <a:p>
            <a:r>
              <a:rPr lang="en-CH" dirty="0"/>
              <a:t>We also map all the other reads that had not been mapped to the old reference genome.</a:t>
            </a:r>
          </a:p>
          <a:p>
            <a:endParaRPr lang="en-CH" dirty="0"/>
          </a:p>
          <a:p>
            <a:r>
              <a:rPr lang="en-CH" dirty="0"/>
              <a:t>Combining all these mapping information, we create a single BAM/SAM file that contains a comprehensive mapping of full read set to a new reference genome without computing sequence alignment redundantly.</a:t>
            </a:r>
          </a:p>
        </p:txBody>
      </p:sp>
      <p:sp>
        <p:nvSpPr>
          <p:cNvPr id="4" name="Slide Number Placeholder 3"/>
          <p:cNvSpPr>
            <a:spLocks noGrp="1"/>
          </p:cNvSpPr>
          <p:nvPr>
            <p:ph type="sldNum" sz="quarter" idx="5"/>
          </p:nvPr>
        </p:nvSpPr>
        <p:spPr/>
        <p:txBody>
          <a:bodyPr/>
          <a:lstStyle/>
          <a:p>
            <a:fld id="{AB959945-7217-484B-8E74-88DC87A74BB0}" type="slidenum">
              <a:rPr lang="en-US" smtClean="0"/>
              <a:pPr/>
              <a:t>72</a:t>
            </a:fld>
            <a:endParaRPr lang="en-US"/>
          </a:p>
        </p:txBody>
      </p:sp>
    </p:spTree>
    <p:extLst>
      <p:ext uri="{BB962C8B-B14F-4D97-AF65-F5344CB8AC3E}">
        <p14:creationId xmlns:p14="http://schemas.microsoft.com/office/powerpoint/2010/main" val="4439894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 will show two key results from our paper.</a:t>
            </a:r>
          </a:p>
          <a:p>
            <a:endParaRPr lang="en-CH" dirty="0"/>
          </a:p>
          <a:p>
            <a:r>
              <a:rPr lang="en-CH" dirty="0"/>
              <a:t>Here full mapping is our baseline where we map the complete set of reads to the new reference genome. CrossMap and LiftOver are state-of-the-art remapping tools that move the annotations from old reference genome to new one using chain files.</a:t>
            </a:r>
          </a:p>
          <a:p>
            <a:endParaRPr lang="en-CH" dirty="0"/>
          </a:p>
          <a:p>
            <a:r>
              <a:rPr lang="en-CH" dirty="0"/>
              <a:t>First we show that AirLift provides a significant speedup compared to fully mapping reads to new reference genome. AirLift is slower than CrossMap and LiftOver as these works only move the annotations without mapping the reads from updated and retired regions.</a:t>
            </a:r>
          </a:p>
          <a:p>
            <a:endParaRPr lang="en-CH" dirty="0"/>
          </a:p>
          <a:p>
            <a:r>
              <a:rPr lang="en-CH" dirty="0"/>
              <a:t>AirLift requires a peak memory usage similar to what full mapping requires.</a:t>
            </a:r>
          </a:p>
        </p:txBody>
      </p:sp>
      <p:sp>
        <p:nvSpPr>
          <p:cNvPr id="4" name="Slide Number Placeholder 3"/>
          <p:cNvSpPr>
            <a:spLocks noGrp="1"/>
          </p:cNvSpPr>
          <p:nvPr>
            <p:ph type="sldNum" sz="quarter" idx="5"/>
          </p:nvPr>
        </p:nvSpPr>
        <p:spPr/>
        <p:txBody>
          <a:bodyPr/>
          <a:lstStyle/>
          <a:p>
            <a:fld id="{AB959945-7217-484B-8E74-88DC87A74BB0}" type="slidenum">
              <a:rPr lang="en-US" smtClean="0"/>
              <a:pPr/>
              <a:t>73</a:t>
            </a:fld>
            <a:endParaRPr lang="en-US"/>
          </a:p>
        </p:txBody>
      </p:sp>
    </p:spTree>
    <p:extLst>
      <p:ext uri="{BB962C8B-B14F-4D97-AF65-F5344CB8AC3E}">
        <p14:creationId xmlns:p14="http://schemas.microsoft.com/office/powerpoint/2010/main" val="40219941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Second, we show that AirLift does not compromise from variant calling accuracy by being significantly faster than full mapping.</a:t>
            </a:r>
          </a:p>
          <a:p>
            <a:endParaRPr lang="en-CH" dirty="0"/>
          </a:p>
          <a:p>
            <a:r>
              <a:rPr lang="en-CH" dirty="0"/>
              <a:t>We perform variant calling using the BAM files we generate from full mapping and AirLift. We use GATK HaplotypeCaller to call the variants. Then we compare the variants we find using full mapping and AirLift to the ground truth, which is available only for the human genome dataset we use. The ground truth variant calling is derived from Genome in a Bottle and Platinum Genomes datasets from the ash kenazi trio sample (son)</a:t>
            </a:r>
          </a:p>
          <a:p>
            <a:endParaRPr lang="en-CH" dirty="0"/>
          </a:p>
          <a:p>
            <a:r>
              <a:rPr lang="en-CH" dirty="0"/>
              <a:t>When compared to ground truth, we find that precision and recall of AirLift is comparable to full mapping.</a:t>
            </a:r>
          </a:p>
          <a:p>
            <a:endParaRPr lang="en-CH" dirty="0"/>
          </a:p>
          <a:p>
            <a:r>
              <a:rPr lang="en-CH" dirty="0"/>
              <a:t>When we compare the variant calling of AirLift to Full Mapping, we find that the high portion of variants found by Full mapping is also found by AirLift for all other datasets.</a:t>
            </a:r>
          </a:p>
          <a:p>
            <a:endParaRPr lang="en-CH" dirty="0"/>
          </a:p>
          <a:p>
            <a:r>
              <a:rPr lang="en-CH" dirty="0"/>
              <a:t>We conclude that AirLift achieves a similar variant calling accuracy while being significantly faster than full mapping.</a:t>
            </a:r>
          </a:p>
        </p:txBody>
      </p:sp>
      <p:sp>
        <p:nvSpPr>
          <p:cNvPr id="4" name="Slide Number Placeholder 3"/>
          <p:cNvSpPr>
            <a:spLocks noGrp="1"/>
          </p:cNvSpPr>
          <p:nvPr>
            <p:ph type="sldNum" sz="quarter" idx="5"/>
          </p:nvPr>
        </p:nvSpPr>
        <p:spPr/>
        <p:txBody>
          <a:bodyPr/>
          <a:lstStyle/>
          <a:p>
            <a:fld id="{AB959945-7217-484B-8E74-88DC87A74BB0}" type="slidenum">
              <a:rPr lang="en-US" smtClean="0"/>
              <a:pPr/>
              <a:t>74</a:t>
            </a:fld>
            <a:endParaRPr lang="en-US"/>
          </a:p>
        </p:txBody>
      </p:sp>
    </p:spTree>
    <p:extLst>
      <p:ext uri="{BB962C8B-B14F-4D97-AF65-F5344CB8AC3E}">
        <p14:creationId xmlns:p14="http://schemas.microsoft.com/office/powerpoint/2010/main" val="22993434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Let me then quickly go over the executive summary of </a:t>
            </a:r>
            <a:r>
              <a:rPr lang="en-US" dirty="0" err="1"/>
              <a:t>AirLift</a:t>
            </a:r>
            <a:r>
              <a:rPr lang="en-US" dirty="0"/>
              <a:t>.</a:t>
            </a:r>
          </a:p>
          <a:p>
            <a:endParaRPr lang="en-US" dirty="0"/>
          </a:p>
          <a:p>
            <a:r>
              <a:rPr lang="en-US" dirty="0"/>
              <a:t>When there is a new reference genome available, we can fully map the reads to the new reference genome. This is potentially the most accurate way to utilize the new reference genome but it is computationally costly. We can use existing tools that move the annotations without performing read mapping, but they mainly miss the large portion of the novel regions in the new reference genome.</a:t>
            </a:r>
          </a:p>
          <a:p>
            <a:r>
              <a:rPr lang="en-US" dirty="0"/>
              <a:t>[CLICK]</a:t>
            </a:r>
          </a:p>
          <a:p>
            <a:r>
              <a:rPr lang="en-US" dirty="0"/>
              <a:t>Our goal is to significantly accelerate the process of updating the read mapping annotations from one reference genome to another while maintaining baseline accuracy of remapping full set of reads</a:t>
            </a:r>
          </a:p>
          <a:p>
            <a:r>
              <a:rPr lang="en-US" dirty="0"/>
              <a:t>[CLICK]</a:t>
            </a:r>
          </a:p>
          <a:p>
            <a:r>
              <a:rPr lang="en-US" dirty="0"/>
              <a:t>To this end, we have two key ideas. </a:t>
            </a:r>
            <a:r>
              <a:rPr lang="en-US" dirty="0" err="1"/>
              <a:t>AirLift</a:t>
            </a:r>
            <a:r>
              <a:rPr lang="en-US" dirty="0"/>
              <a:t> first categorizes and labels each region in the old reference genome compared to the new reference genome.</a:t>
            </a:r>
          </a:p>
          <a:p>
            <a:endParaRPr lang="en-US" dirty="0"/>
          </a:p>
          <a:p>
            <a:r>
              <a:rPr lang="en-US" dirty="0"/>
              <a:t>Second, based on the categorizations of the regions, </a:t>
            </a:r>
            <a:r>
              <a:rPr lang="en-US" dirty="0" err="1"/>
              <a:t>AirLift</a:t>
            </a:r>
            <a:r>
              <a:rPr lang="en-US" dirty="0"/>
              <a:t> decides either to simply move the annotations using chain files as existing remapping works do, or map the reads to reference genome. These two key ideas allow us to both accelerate the remapping process and still be accurate as we also map the reads to the new reference genome.</a:t>
            </a:r>
          </a:p>
          <a:p>
            <a:r>
              <a:rPr lang="en-US" dirty="0"/>
              <a:t>[CLICK]</a:t>
            </a:r>
          </a:p>
          <a:p>
            <a:r>
              <a:rPr lang="en-US" dirty="0"/>
              <a:t>We show that </a:t>
            </a:r>
            <a:r>
              <a:rPr lang="en-US" dirty="0" err="1"/>
              <a:t>AirLift</a:t>
            </a:r>
            <a:r>
              <a:rPr lang="en-US" dirty="0"/>
              <a:t> provides 2.6x to 6.7x speedup compared to fully mapping reads while providing similar variant calling accuracy.</a:t>
            </a:r>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75</a:t>
            </a:fld>
            <a:endParaRPr lang="en-US" altLang="en-US"/>
          </a:p>
        </p:txBody>
      </p:sp>
    </p:spTree>
    <p:extLst>
      <p:ext uri="{BB962C8B-B14F-4D97-AF65-F5344CB8AC3E}">
        <p14:creationId xmlns:p14="http://schemas.microsoft.com/office/powerpoint/2010/main" val="2811711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You can read our preprint, whic</a:t>
            </a:r>
            <a:r>
              <a:rPr lang="en-US" dirty="0"/>
              <a:t>h</a:t>
            </a:r>
            <a:r>
              <a:rPr lang="en-CH" dirty="0"/>
              <a:t> is likely to be updated soon, for more information on AirLift.</a:t>
            </a:r>
          </a:p>
        </p:txBody>
      </p:sp>
      <p:sp>
        <p:nvSpPr>
          <p:cNvPr id="4" name="Slide Number Placeholder 3"/>
          <p:cNvSpPr>
            <a:spLocks noGrp="1"/>
          </p:cNvSpPr>
          <p:nvPr>
            <p:ph type="sldNum" sz="quarter" idx="5"/>
          </p:nvPr>
        </p:nvSpPr>
        <p:spPr/>
        <p:txBody>
          <a:bodyPr/>
          <a:lstStyle/>
          <a:p>
            <a:fld id="{AB959945-7217-484B-8E74-88DC87A74BB0}" type="slidenum">
              <a:rPr lang="en-US" smtClean="0"/>
              <a:pPr/>
              <a:t>76</a:t>
            </a:fld>
            <a:endParaRPr lang="en-US"/>
          </a:p>
        </p:txBody>
      </p:sp>
    </p:spTree>
    <p:extLst>
      <p:ext uri="{BB962C8B-B14F-4D97-AF65-F5344CB8AC3E}">
        <p14:creationId xmlns:p14="http://schemas.microsoft.com/office/powerpoint/2010/main" val="35596045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You can read our preprint, whic</a:t>
            </a:r>
            <a:r>
              <a:rPr lang="en-US" dirty="0"/>
              <a:t>h</a:t>
            </a:r>
            <a:r>
              <a:rPr lang="en-CH" dirty="0"/>
              <a:t> is likely to be updated soon, for more information on AirLift.</a:t>
            </a:r>
          </a:p>
        </p:txBody>
      </p:sp>
      <p:sp>
        <p:nvSpPr>
          <p:cNvPr id="4" name="Slide Number Placeholder 3"/>
          <p:cNvSpPr>
            <a:spLocks noGrp="1"/>
          </p:cNvSpPr>
          <p:nvPr>
            <p:ph type="sldNum" sz="quarter" idx="5"/>
          </p:nvPr>
        </p:nvSpPr>
        <p:spPr/>
        <p:txBody>
          <a:bodyPr/>
          <a:lstStyle/>
          <a:p>
            <a:fld id="{AB959945-7217-484B-8E74-88DC87A74BB0}" type="slidenum">
              <a:rPr lang="en-US" smtClean="0"/>
              <a:pPr/>
              <a:t>77</a:t>
            </a:fld>
            <a:endParaRPr lang="en-US"/>
          </a:p>
        </p:txBody>
      </p:sp>
    </p:spTree>
    <p:extLst>
      <p:ext uri="{BB962C8B-B14F-4D97-AF65-F5344CB8AC3E}">
        <p14:creationId xmlns:p14="http://schemas.microsoft.com/office/powerpoint/2010/main" val="144426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 will now talk more on the works we do on the software side. I will cover three important works we have made publicly available recently.</a:t>
            </a:r>
          </a:p>
        </p:txBody>
      </p:sp>
      <p:sp>
        <p:nvSpPr>
          <p:cNvPr id="4" name="Slide Number Placeholder 3"/>
          <p:cNvSpPr>
            <a:spLocks noGrp="1"/>
          </p:cNvSpPr>
          <p:nvPr>
            <p:ph type="sldNum" sz="quarter" idx="5"/>
          </p:nvPr>
        </p:nvSpPr>
        <p:spPr/>
        <p:txBody>
          <a:bodyPr/>
          <a:lstStyle/>
          <a:p>
            <a:fld id="{AB959945-7217-484B-8E74-88DC87A74BB0}" type="slidenum">
              <a:rPr lang="en-US" smtClean="0"/>
              <a:pPr/>
              <a:t>78</a:t>
            </a:fld>
            <a:endParaRPr lang="en-US"/>
          </a:p>
        </p:txBody>
      </p:sp>
    </p:spTree>
    <p:extLst>
      <p:ext uri="{BB962C8B-B14F-4D97-AF65-F5344CB8AC3E}">
        <p14:creationId xmlns:p14="http://schemas.microsoft.com/office/powerpoint/2010/main" val="38551491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Apollo is a mechanism for correcting errors in genome assemblies using a machine learni</a:t>
            </a:r>
            <a:r>
              <a:rPr lang="en-US" dirty="0"/>
              <a:t>ng</a:t>
            </a:r>
            <a:r>
              <a:rPr lang="en-CH" dirty="0"/>
              <a:t> technique. It was published in the Bioinformatics journal in 2020.</a:t>
            </a:r>
          </a:p>
        </p:txBody>
      </p:sp>
      <p:sp>
        <p:nvSpPr>
          <p:cNvPr id="4" name="Slide Number Placeholder 3"/>
          <p:cNvSpPr>
            <a:spLocks noGrp="1"/>
          </p:cNvSpPr>
          <p:nvPr>
            <p:ph type="sldNum" sz="quarter" idx="5"/>
          </p:nvPr>
        </p:nvSpPr>
        <p:spPr/>
        <p:txBody>
          <a:bodyPr/>
          <a:lstStyle/>
          <a:p>
            <a:fld id="{AB959945-7217-484B-8E74-88DC87A74BB0}" type="slidenum">
              <a:rPr lang="en-US" smtClean="0"/>
              <a:pPr/>
              <a:t>79</a:t>
            </a:fld>
            <a:endParaRPr lang="en-US"/>
          </a:p>
        </p:txBody>
      </p:sp>
    </p:spTree>
    <p:extLst>
      <p:ext uri="{BB962C8B-B14F-4D97-AF65-F5344CB8AC3E}">
        <p14:creationId xmlns:p14="http://schemas.microsoft.com/office/powerpoint/2010/main" val="24040452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Let's start with the executive summary of the paper.</a:t>
            </a:r>
          </a:p>
          <a:p>
            <a:r>
              <a:rPr lang="en-US" dirty="0"/>
              <a:t>De-novo assemblies constructed using erroneous long reads potentially include the errors propagated from long reads. There are some assembly polishing tools that aim to correct (in other words: polish) these errors. However, these existing tools are not flexible to adapt to varying error profiles of different sequencing technologies and they have a high memory-footprint when polishing large genomes such as a human genome.</a:t>
            </a:r>
          </a:p>
          <a:p>
            <a:r>
              <a:rPr lang="en-US" dirty="0"/>
              <a:t>[CLICK]</a:t>
            </a:r>
          </a:p>
          <a:p>
            <a:r>
              <a:rPr lang="en-US" dirty="0"/>
              <a:t>Our goal is to propose a flexible and scalable assembly polishing algorithm. To this end, we propose Apollo.</a:t>
            </a:r>
          </a:p>
          <a:p>
            <a:r>
              <a:rPr lang="en-US" dirty="0"/>
              <a:t>[CLICK]</a:t>
            </a:r>
          </a:p>
          <a:p>
            <a:r>
              <a:rPr lang="en-US" dirty="0"/>
              <a:t>Apollo is mainly composed of two key ideas. First, we construct a special type of graph that is known as the profile hidden Markov model (</a:t>
            </a:r>
            <a:r>
              <a:rPr lang="en-US" dirty="0" err="1"/>
              <a:t>pHMMs</a:t>
            </a:r>
            <a:r>
              <a:rPr lang="en-US" dirty="0"/>
              <a:t>) for each assembly sequence. We use this </a:t>
            </a:r>
            <a:r>
              <a:rPr lang="en-US" dirty="0" err="1"/>
              <a:t>pHMMs</a:t>
            </a:r>
            <a:r>
              <a:rPr lang="en-US" dirty="0"/>
              <a:t> to represent the probabilistic model of the errors that may appear in an assembly. </a:t>
            </a:r>
          </a:p>
          <a:p>
            <a:endParaRPr lang="en-US" dirty="0"/>
          </a:p>
          <a:p>
            <a:r>
              <a:rPr lang="en-US" dirty="0"/>
              <a:t>Second, we re-align the same reads that are used to construct the assembly (and any other additional reads) to the </a:t>
            </a:r>
            <a:r>
              <a:rPr lang="en-US" dirty="0" err="1"/>
              <a:t>pHMM</a:t>
            </a:r>
            <a:r>
              <a:rPr lang="en-US" dirty="0"/>
              <a:t> graph. By doing so, we can use some machine learning techniques to update the probabilities in a graph that essentially helps us resolve the errors in assemblies.</a:t>
            </a:r>
          </a:p>
          <a:p>
            <a:endParaRPr lang="en-US" dirty="0"/>
          </a:p>
          <a:p>
            <a:r>
              <a:rPr lang="en-US" dirty="0"/>
              <a:t>[CLICK]</a:t>
            </a:r>
          </a:p>
          <a:p>
            <a:r>
              <a:rPr lang="en-US" dirty="0"/>
              <a:t>We show three key results. First, Apollo is the only polishing algorithm that can polish large genomes given the memory constraints used in our experiments (192GB). Second, Apollo constructs the most reliable assemblies when both long reads and Illumina reads from the same sample are available for polishing. Third, Apollo performs worse than most of the other polishing tools due to its computationally expensive training and inference steps.</a:t>
            </a:r>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80</a:t>
            </a:fld>
            <a:endParaRPr lang="en-US" altLang="en-US"/>
          </a:p>
        </p:txBody>
      </p:sp>
    </p:spTree>
    <p:extLst>
      <p:ext uri="{BB962C8B-B14F-4D97-AF65-F5344CB8AC3E}">
        <p14:creationId xmlns:p14="http://schemas.microsoft.com/office/powerpoint/2010/main" val="10515659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H" dirty="0"/>
              <a:t>So how do we generate de novo assemblies?</a:t>
            </a:r>
          </a:p>
          <a:p>
            <a:endParaRPr lang="en-CH" dirty="0"/>
          </a:p>
          <a:p>
            <a:r>
              <a:rPr lang="en-CH" dirty="0"/>
              <a:t>We generate de novo assemblies from the reads that sequencing machines produce. To achieve this, whole genome shoutgun sequencing approach is usually used to generate the reads.</a:t>
            </a:r>
          </a:p>
          <a:p>
            <a:r>
              <a:rPr lang="en-CH" dirty="0"/>
              <a:t>[CLICK]</a:t>
            </a:r>
          </a:p>
          <a:p>
            <a:r>
              <a:rPr lang="en-CH" dirty="0"/>
              <a:t>Sequencing provides us with bunch of reads of a genome without the ordering information between them. The goal is typically find the correct ordering of these reads by either mapping reads to a reference genome or creating a de novo assembly from these reads.</a:t>
            </a:r>
          </a:p>
          <a:p>
            <a:r>
              <a:rPr lang="en-CH" dirty="0"/>
              <a:t>[CLICK]</a:t>
            </a:r>
          </a:p>
          <a:p>
            <a:r>
              <a:rPr lang="en-CH" dirty="0"/>
              <a:t>In order to create the de novo assembly, we need to find overlaps between read pairs</a:t>
            </a:r>
          </a:p>
          <a:p>
            <a:r>
              <a:rPr lang="en-CH" dirty="0"/>
              <a:t>[CLICK]</a:t>
            </a:r>
          </a:p>
          <a:p>
            <a:r>
              <a:rPr lang="en-CH" dirty="0"/>
              <a:t>Including the reverse complements of these reads as we do not know which strand is sequenced when generating a read</a:t>
            </a:r>
          </a:p>
          <a:p>
            <a:r>
              <a:rPr lang="en-CH" dirty="0"/>
              <a:t>[CLICK]</a:t>
            </a:r>
          </a:p>
          <a:p>
            <a:r>
              <a:rPr lang="en-CH" dirty="0"/>
              <a:t>Overlapping may result in many redundant information that is covered by other overlaps. Cleaning process removes this redundant computation to generaate less ambiguous assemblies.</a:t>
            </a:r>
            <a:br>
              <a:rPr lang="en-CH" dirty="0"/>
            </a:br>
            <a:r>
              <a:rPr lang="en-CH" dirty="0"/>
              <a:t>[CLICK]</a:t>
            </a:r>
          </a:p>
          <a:p>
            <a:r>
              <a:rPr lang="en-CH" dirty="0"/>
              <a:t>Then, we link the overlapped pairs to find the relative ordering of reads.</a:t>
            </a:r>
          </a:p>
          <a:p>
            <a:r>
              <a:rPr lang="en-CH"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This ordering enables us to generate an assembly sequence of a genome</a:t>
            </a:r>
          </a:p>
          <a:p>
            <a:r>
              <a:rPr lang="en-CH" dirty="0"/>
              <a:t>[CLICK]</a:t>
            </a:r>
          </a:p>
          <a:p>
            <a:r>
              <a:rPr lang="en-CH" dirty="0"/>
              <a:t>However, assembly sequence may contain errors due to sequencing errors in reads propoagated to the assembly or even due to the assembly approach (e.g., not resolving repeats correctly in genome graphs)</a:t>
            </a:r>
          </a:p>
        </p:txBody>
      </p:sp>
      <p:sp>
        <p:nvSpPr>
          <p:cNvPr id="4" name="Slide Number Placeholder 3"/>
          <p:cNvSpPr>
            <a:spLocks noGrp="1"/>
          </p:cNvSpPr>
          <p:nvPr>
            <p:ph type="sldNum" sz="quarter" idx="5"/>
          </p:nvPr>
        </p:nvSpPr>
        <p:spPr/>
        <p:txBody>
          <a:bodyPr/>
          <a:lstStyle/>
          <a:p>
            <a:fld id="{AB959945-7217-484B-8E74-88DC87A74BB0}" type="slidenum">
              <a:rPr lang="en-US" smtClean="0"/>
              <a:pPr/>
              <a:t>81</a:t>
            </a:fld>
            <a:endParaRPr lang="en-US"/>
          </a:p>
        </p:txBody>
      </p:sp>
    </p:spTree>
    <p:extLst>
      <p:ext uri="{BB962C8B-B14F-4D97-AF65-F5344CB8AC3E}">
        <p14:creationId xmlns:p14="http://schemas.microsoft.com/office/powerpoint/2010/main" val="4284931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also make many materials available in YouTube such as the research and teaching we do in our group. You can watch these videos or visit our group’s YouTube channel to learn more.</a:t>
            </a:r>
          </a:p>
        </p:txBody>
      </p:sp>
      <p:sp>
        <p:nvSpPr>
          <p:cNvPr id="4" name="Slide Number Placeholder 3"/>
          <p:cNvSpPr>
            <a:spLocks noGrp="1"/>
          </p:cNvSpPr>
          <p:nvPr>
            <p:ph type="sldNum" sz="quarter" idx="5"/>
          </p:nvPr>
        </p:nvSpPr>
        <p:spPr/>
        <p:txBody>
          <a:bodyPr/>
          <a:lstStyle/>
          <a:p>
            <a:fld id="{AB959945-7217-484B-8E74-88DC87A74BB0}" type="slidenum">
              <a:rPr lang="en-US" smtClean="0"/>
              <a:pPr/>
              <a:t>8</a:t>
            </a:fld>
            <a:endParaRPr lang="en-US"/>
          </a:p>
        </p:txBody>
      </p:sp>
    </p:spTree>
    <p:extLst>
      <p:ext uri="{BB962C8B-B14F-4D97-AF65-F5344CB8AC3E}">
        <p14:creationId xmlns:p14="http://schemas.microsoft.com/office/powerpoint/2010/main" val="32121820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When these inaccurate assemblies are used, the downstream analysis would then be subsequently inaccurate. To analyze a genome more accurately, the genome assembly should be as accurate as possible. To this end, we use Apollo to correct the errors in genome assemblies.</a:t>
            </a:r>
          </a:p>
          <a:p>
            <a:r>
              <a:rPr lang="en-CH" dirty="0"/>
              <a:t>[CLICK]</a:t>
            </a:r>
          </a:p>
          <a:p>
            <a:r>
              <a:rPr lang="en-CH" dirty="0"/>
              <a:t>Our idea is to re-align the reads that we use to generate the assembly, to the assembly again. Reads can use the assembly as a backbone when realigned, which was missing when generating a de novo assembly. Thus, it may generate additional information that can help us resolve potential errors in genome assemblies.</a:t>
            </a:r>
          </a:p>
          <a:p>
            <a:r>
              <a:rPr lang="en-CH" dirty="0"/>
              <a:t>[CLICK]</a:t>
            </a:r>
          </a:p>
          <a:p>
            <a:r>
              <a:rPr lang="en-CH" dirty="0"/>
              <a:t>Apollo essentially takes the erroneous assembly and</a:t>
            </a:r>
          </a:p>
          <a:p>
            <a:r>
              <a:rPr lang="en-CH" dirty="0"/>
              <a:t>[CLICK]</a:t>
            </a:r>
          </a:p>
          <a:p>
            <a:r>
              <a:rPr lang="en-US" dirty="0"/>
              <a:t>T</a:t>
            </a:r>
            <a:r>
              <a:rPr lang="en-CH" dirty="0"/>
              <a:t>he alignment information of reads to the assembly</a:t>
            </a:r>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[CLICK]</a:t>
            </a:r>
          </a:p>
          <a:p>
            <a:r>
              <a:rPr lang="en-CH" dirty="0"/>
              <a:t>as input</a:t>
            </a:r>
          </a:p>
          <a:p>
            <a:r>
              <a:rPr lang="en-CH" dirty="0"/>
              <a:t>[CLICK]</a:t>
            </a:r>
          </a:p>
          <a:p>
            <a:r>
              <a:rPr lang="en-CH" dirty="0"/>
              <a:t>Apollo corrects the errors and generates the corrected version of assembly as output.</a:t>
            </a:r>
          </a:p>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82</a:t>
            </a:fld>
            <a:endParaRPr lang="en-US"/>
          </a:p>
        </p:txBody>
      </p:sp>
    </p:spTree>
    <p:extLst>
      <p:ext uri="{BB962C8B-B14F-4D97-AF65-F5344CB8AC3E}">
        <p14:creationId xmlns:p14="http://schemas.microsoft.com/office/powerpoint/2010/main" val="28489950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83</a:t>
            </a:fld>
            <a:endParaRPr lang="en-US"/>
          </a:p>
        </p:txBody>
      </p:sp>
    </p:spTree>
    <p:extLst>
      <p:ext uri="{BB962C8B-B14F-4D97-AF65-F5344CB8AC3E}">
        <p14:creationId xmlns:p14="http://schemas.microsoft.com/office/powerpoint/2010/main" val="7093403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84</a:t>
            </a:fld>
            <a:endParaRPr lang="en-US" altLang="en-US"/>
          </a:p>
        </p:txBody>
      </p:sp>
    </p:spTree>
    <p:extLst>
      <p:ext uri="{BB962C8B-B14F-4D97-AF65-F5344CB8AC3E}">
        <p14:creationId xmlns:p14="http://schemas.microsoft.com/office/powerpoint/2010/main" val="42402739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85</a:t>
            </a:fld>
            <a:endParaRPr lang="en-US" altLang="en-US"/>
          </a:p>
        </p:txBody>
      </p:sp>
    </p:spTree>
    <p:extLst>
      <p:ext uri="{BB962C8B-B14F-4D97-AF65-F5344CB8AC3E}">
        <p14:creationId xmlns:p14="http://schemas.microsoft.com/office/powerpoint/2010/main" val="34914973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Let me briefly talk about the main data structure we use in Apollo.</a:t>
            </a:r>
          </a:p>
          <a:p>
            <a:r>
              <a:rPr lang="en-US" dirty="0"/>
              <a:t>[CLICK]</a:t>
            </a:r>
          </a:p>
          <a:p>
            <a:r>
              <a:rPr lang="en-US" dirty="0"/>
              <a:t>To represent the probabilities of all possible corrections that a sequence can have at every position, we use a special graph structure called profile hidden Markov models (or </a:t>
            </a:r>
            <a:r>
              <a:rPr lang="en-US" dirty="0" err="1"/>
              <a:t>pHMMs</a:t>
            </a:r>
            <a:r>
              <a:rPr lang="en-US" dirty="0"/>
              <a:t>). </a:t>
            </a:r>
          </a:p>
          <a:p>
            <a:endParaRPr lang="en-US" dirty="0"/>
          </a:p>
          <a:p>
            <a:r>
              <a:rPr lang="en-US" dirty="0"/>
              <a:t>We use </a:t>
            </a:r>
            <a:r>
              <a:rPr lang="en-US" dirty="0" err="1"/>
              <a:t>pHMMs</a:t>
            </a:r>
            <a:r>
              <a:rPr lang="en-US" dirty="0"/>
              <a:t> because it enables us to compare the probabilities of different types of errors at any position (e.g., deletion vs insertion), which is more sensitive than taking a simple majority voting of bases at each position for correcting errors.</a:t>
            </a:r>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dirty="0" err="1"/>
              <a:t>pHMM</a:t>
            </a:r>
            <a:r>
              <a:rPr lang="en-US" dirty="0"/>
              <a:t> graph mainly has three components: states (nodes in the graph), emissions, and directed edges called transitions. </a:t>
            </a:r>
          </a:p>
          <a:p>
            <a:endParaRPr lang="en-US" dirty="0"/>
          </a:p>
          <a:p>
            <a:r>
              <a:rPr lang="en-US" dirty="0"/>
              <a:t>First, A </a:t>
            </a:r>
            <a:r>
              <a:rPr lang="en-US" dirty="0" err="1"/>
              <a:t>pHMM</a:t>
            </a:r>
            <a:r>
              <a:rPr lang="en-US" dirty="0"/>
              <a:t> graph creates at least one state for each character of an assembly sequence so that we can modify (correct) the characters at any position by using probabilistic relation between characters at different positions. For example these two nodes tell us that we have characters G and A at positions t and t+1, respectively.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we assume that when a state is visited, the state outputs (emits) one of the four DNA letters: A, T, G, or C, with a certain probability calculated for each position.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emission probabilities to define the probabilities of outputting certain characters when a state is visited.</a:t>
            </a:r>
          </a:p>
          <a:p>
            <a:endParaRPr lang="en-US" dirty="0"/>
          </a:p>
          <a:p>
            <a:r>
              <a:rPr lang="en-US" dirty="0"/>
              <a:t>Last, In order to visit states, we use transitions. These transitions are also assigned with probabilities so that we can calculate the probability visiting a state from a certain state.</a:t>
            </a:r>
          </a:p>
          <a:p>
            <a:endParaRPr lang="en-US" dirty="0"/>
          </a:p>
          <a:p>
            <a:endParaRPr lang="en-US" dirty="0"/>
          </a:p>
          <a:p>
            <a:r>
              <a:rPr lang="en-US" dirty="0"/>
              <a:t>Combining all these three components, a </a:t>
            </a:r>
            <a:r>
              <a:rPr lang="en-US" dirty="0" err="1"/>
              <a:t>pHMM</a:t>
            </a:r>
            <a:r>
              <a:rPr lang="en-US" dirty="0"/>
              <a:t> graph provides us with the possibility </a:t>
            </a:r>
          </a:p>
          <a:p>
            <a:endParaRPr lang="en-US" dirty="0"/>
          </a:p>
          <a:p>
            <a:r>
              <a:rPr lang="en-US" dirty="0"/>
              <a:t>[CLICK]</a:t>
            </a:r>
          </a:p>
          <a:p>
            <a:endParaRPr lang="en-US" dirty="0"/>
          </a:p>
          <a:p>
            <a:r>
              <a:rPr lang="en-US" dirty="0"/>
              <a:t>of correcting errors in assemblies by visiting correct states and outputting the correct bases after maximizing the corresponding probabilities assigned to transitions and emissions.</a:t>
            </a:r>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86</a:t>
            </a:fld>
            <a:endParaRPr lang="en-US" altLang="en-US"/>
          </a:p>
        </p:txBody>
      </p:sp>
    </p:spTree>
    <p:extLst>
      <p:ext uri="{BB962C8B-B14F-4D97-AF65-F5344CB8AC3E}">
        <p14:creationId xmlns:p14="http://schemas.microsoft.com/office/powerpoint/2010/main" val="14300421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I will now describe you the workflow to polish an assembly from scratch when using Apollo. Assembly polishing mainly includes five steps. Apollo outsources first two steps and the last three steps are performed by Apollo.</a:t>
            </a:r>
          </a:p>
          <a:p>
            <a:r>
              <a:rPr lang="en-US" dirty="0"/>
              <a:t>[CLICK]</a:t>
            </a:r>
          </a:p>
          <a:p>
            <a:r>
              <a:rPr lang="en-US" dirty="0"/>
              <a:t>First, we use an assembler to construct an assembly sequence from erroneous long reads. Here the red tiny rectangles would represent the errors in reads where you can see some of these errors may propagate to the fragments of assembly called contigs shown using dark gray rectangles.</a:t>
            </a:r>
          </a:p>
          <a:p>
            <a:r>
              <a:rPr lang="en-US" dirty="0"/>
              <a:t>[CLICK]</a:t>
            </a:r>
          </a:p>
          <a:p>
            <a:r>
              <a:rPr lang="en-US" dirty="0"/>
              <a:t>We re-align these erroneous long reads and any other additional reads (rectangles in different sizes and colors) to contigs. Here the idea is to use contigs as a backbone, which did not exist when generating de-novo assemblies. We assume a reference-based alignment would potentially generate novel information that can help us correct errors in assemblies.</a:t>
            </a:r>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Step 3, Apollo takes the de novo assembly constructed in the first step to generate its </a:t>
            </a:r>
            <a:r>
              <a:rPr lang="en-US" dirty="0" err="1"/>
              <a:t>pHMM</a:t>
            </a:r>
            <a:r>
              <a:rPr lang="en-US" dirty="0"/>
              <a:t> 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Step 4, we use the alignment information generated in the second step to update the probabilities in the </a:t>
            </a:r>
            <a:r>
              <a:rPr lang="en-US" dirty="0" err="1"/>
              <a:t>pHMM</a:t>
            </a:r>
            <a:r>
              <a:rPr lang="en-US" dirty="0"/>
              <a:t> graph. There are certain expectation-maximization algorithms such as the Baum-Welch algorithm that would update the </a:t>
            </a:r>
            <a:r>
              <a:rPr lang="en-US" dirty="0" err="1"/>
              <a:t>probabiltiies</a:t>
            </a:r>
            <a:r>
              <a:rPr lang="en-US" dirty="0"/>
              <a:t> using the information we generate from read alignment. This step can be considered as the training step in Apollo.</a:t>
            </a:r>
          </a:p>
          <a:p>
            <a:r>
              <a:rPr lang="en-US" sz="36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decode (or infer) the consensus string from the </a:t>
            </a:r>
            <a:r>
              <a:rPr lang="en-US" dirty="0" err="1"/>
              <a:t>pHMM</a:t>
            </a:r>
            <a:r>
              <a:rPr lang="en-US" dirty="0"/>
              <a:t> graph after the training step is complete. The consensus string would reveal the modifications that need to be made, which we refer to it as error correction or assembly polishing. The final decoded string is the corrected assembly that Apollo outputs.</a:t>
            </a:r>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87</a:t>
            </a:fld>
            <a:endParaRPr lang="en-US" altLang="en-US"/>
          </a:p>
        </p:txBody>
      </p:sp>
    </p:spTree>
    <p:extLst>
      <p:ext uri="{BB962C8B-B14F-4D97-AF65-F5344CB8AC3E}">
        <p14:creationId xmlns:p14="http://schemas.microsoft.com/office/powerpoint/2010/main" val="14243001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I will now describe you the workflow to polish an assembly from scratch when using Apollo. Assembly polishing mainly includes five steps. Apollo outsources first two steps and the last three steps are performed by Apollo.</a:t>
            </a:r>
          </a:p>
          <a:p>
            <a:r>
              <a:rPr lang="en-US" dirty="0"/>
              <a:t>[CLICK]</a:t>
            </a:r>
          </a:p>
          <a:p>
            <a:r>
              <a:rPr lang="en-US" dirty="0"/>
              <a:t>First, we use an assembler to construct an assembly sequence from erroneous long reads. Here the red tiny rectangles would represent the errors in reads where you can see some of these errors may propagate to the fragments of assembly called contigs shown using dark gray rectangles.</a:t>
            </a:r>
          </a:p>
          <a:p>
            <a:r>
              <a:rPr lang="en-US" dirty="0"/>
              <a:t>[CLICK]</a:t>
            </a:r>
          </a:p>
          <a:p>
            <a:r>
              <a:rPr lang="en-US" dirty="0"/>
              <a:t>We re-align these erroneous long reads and any other additional reads (rectangles in different sizes and colors) to contigs. Here the idea is to use contigs as a backbone, which did not exist when generating de-novo assemblies. We assume a reference-based alignment would potentially generate novel information that can help us correct errors in assemblies.</a:t>
            </a:r>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Step 3, Apollo takes the de novo assembly constructed in the first step to generate its </a:t>
            </a:r>
            <a:r>
              <a:rPr lang="en-US" dirty="0" err="1"/>
              <a:t>pHMM</a:t>
            </a:r>
            <a:r>
              <a:rPr lang="en-US" dirty="0"/>
              <a:t> 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Step 4, we use the alignment information generated in the second step to update the probabilities in the </a:t>
            </a:r>
            <a:r>
              <a:rPr lang="en-US" dirty="0" err="1"/>
              <a:t>pHMM</a:t>
            </a:r>
            <a:r>
              <a:rPr lang="en-US" dirty="0"/>
              <a:t> graph. There are certain expectation-maximization algorithms such as the Baum-Welch algorithm that would update the </a:t>
            </a:r>
            <a:r>
              <a:rPr lang="en-US" dirty="0" err="1"/>
              <a:t>probabiltiies</a:t>
            </a:r>
            <a:r>
              <a:rPr lang="en-US" dirty="0"/>
              <a:t> using the information we generate from read alignment. This step can be considered as the training step in Apollo.</a:t>
            </a:r>
          </a:p>
          <a:p>
            <a:r>
              <a:rPr lang="en-US" sz="36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decode (or infer) the consensus string from the </a:t>
            </a:r>
            <a:r>
              <a:rPr lang="en-US" dirty="0" err="1"/>
              <a:t>pHMM</a:t>
            </a:r>
            <a:r>
              <a:rPr lang="en-US" dirty="0"/>
              <a:t> graph after the training step is complete. The consensus string would reveal the modifications that need to be made, which we refer to it as error correction or assembly polishing. The final decoded string is the corrected assembly that Apollo outputs.</a:t>
            </a:r>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88</a:t>
            </a:fld>
            <a:endParaRPr lang="en-US" altLang="en-US"/>
          </a:p>
        </p:txBody>
      </p:sp>
    </p:spTree>
    <p:extLst>
      <p:ext uri="{BB962C8B-B14F-4D97-AF65-F5344CB8AC3E}">
        <p14:creationId xmlns:p14="http://schemas.microsoft.com/office/powerpoint/2010/main" val="12009612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 will briefly share the key results we show in the paper. We compared Apollo to the state-of-the-art assembly polishing tools such as Racon, Pilon, Quiver, and </a:t>
            </a:r>
            <a:r>
              <a:rPr lang="en-US" dirty="0" err="1"/>
              <a:t>Nanopolish</a:t>
            </a:r>
            <a:r>
              <a:rPr lang="en-US" dirty="0"/>
              <a:t>. </a:t>
            </a:r>
            <a:r>
              <a:rPr lang="en-US" dirty="0" err="1"/>
              <a:t>Nanopolish</a:t>
            </a:r>
            <a:r>
              <a:rPr lang="en-US" dirty="0"/>
              <a:t> also uses profile hidden Markov models to calculate the probability of Nanopore events given a sequence.</a:t>
            </a:r>
          </a:p>
          <a:p>
            <a:r>
              <a:rPr lang="en-US" dirty="0"/>
              <a:t>[CLICK]</a:t>
            </a:r>
          </a:p>
          <a:p>
            <a:r>
              <a:rPr lang="en-US" dirty="0"/>
              <a:t>First, we show the scalability results when polishing a human genome. We use PacBio reads with 35X and 9X coverage and Illumina reads with 22X coverage. We show that the polishing algorithms cannot complete polishing given the memory constraints we have as they require more than 192GB of memory. We show Apollo is the only algorithm that scales well to polish large genomes as it uses around 60GB of memory to perform the same polishing.</a:t>
            </a:r>
          </a:p>
          <a:p>
            <a:r>
              <a:rPr lang="en-US" dirty="0"/>
              <a:t>[CLICK]</a:t>
            </a:r>
          </a:p>
          <a:p>
            <a:r>
              <a:rPr lang="en-US" dirty="0"/>
              <a:t>Second, we also reveal the optimal pipeline that generates the most reliable assemblies from long reads. We show the </a:t>
            </a:r>
            <a:r>
              <a:rPr lang="en-US" dirty="0" err="1"/>
              <a:t>Canu</a:t>
            </a:r>
            <a:r>
              <a:rPr lang="en-US" dirty="0"/>
              <a:t> assembler is preferable compared to </a:t>
            </a:r>
            <a:r>
              <a:rPr lang="en-US" dirty="0" err="1"/>
              <a:t>Miniasm</a:t>
            </a:r>
            <a:r>
              <a:rPr lang="en-US" dirty="0"/>
              <a:t> when </a:t>
            </a:r>
            <a:r>
              <a:rPr lang="en-US" dirty="0" err="1"/>
              <a:t>construcing</a:t>
            </a:r>
            <a:r>
              <a:rPr lang="en-US" dirty="0"/>
              <a:t> the assembly. Furthermore, we show that using hybrid set of reads improves the accuracy of any assembly polishing tool. Here using hybrid set of means that for example we use both PacBio and Illumina reads from the same sample to polish the assembly. We find that Apollo constructs the most reliable assemblies when </a:t>
            </a:r>
            <a:r>
              <a:rPr lang="en-US" dirty="0" err="1"/>
              <a:t>Canu</a:t>
            </a:r>
            <a:r>
              <a:rPr lang="en-US" dirty="0"/>
              <a:t> and hybrid reads are used.</a:t>
            </a:r>
          </a:p>
          <a:p>
            <a:r>
              <a:rPr lang="en-US" dirty="0"/>
              <a:t>[CLICK]</a:t>
            </a:r>
          </a:p>
          <a:p>
            <a:r>
              <a:rPr lang="en-US" dirty="0"/>
              <a:t>Third, Apollo performs better than other </a:t>
            </a:r>
            <a:r>
              <a:rPr lang="en-US" dirty="0" err="1"/>
              <a:t>pHMM</a:t>
            </a:r>
            <a:r>
              <a:rPr lang="en-US" dirty="0"/>
              <a:t>-based tool, </a:t>
            </a:r>
            <a:r>
              <a:rPr lang="en-US" dirty="0" err="1"/>
              <a:t>Nanopolish</a:t>
            </a:r>
            <a:r>
              <a:rPr lang="en-US" dirty="0"/>
              <a:t>, but much worse than other polishing algorithms that rely on simple heuristics rather than expensive training and inference steps.</a:t>
            </a:r>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89</a:t>
            </a:fld>
            <a:endParaRPr lang="en-US" altLang="en-US"/>
          </a:p>
        </p:txBody>
      </p:sp>
    </p:spTree>
    <p:extLst>
      <p:ext uri="{BB962C8B-B14F-4D97-AF65-F5344CB8AC3E}">
        <p14:creationId xmlns:p14="http://schemas.microsoft.com/office/powerpoint/2010/main" val="16453990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90</a:t>
            </a:fld>
            <a:endParaRPr lang="en-US" altLang="en-US"/>
          </a:p>
        </p:txBody>
      </p:sp>
    </p:spTree>
    <p:extLst>
      <p:ext uri="{BB962C8B-B14F-4D97-AF65-F5344CB8AC3E}">
        <p14:creationId xmlns:p14="http://schemas.microsoft.com/office/powerpoint/2010/main" val="4839276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t>
            </a:r>
            <a:r>
              <a:rPr lang="en-CH" dirty="0"/>
              <a:t>ou can read the paper for more detailed information and results.</a:t>
            </a:r>
          </a:p>
        </p:txBody>
      </p:sp>
      <p:sp>
        <p:nvSpPr>
          <p:cNvPr id="4" name="Slide Number Placeholder 3"/>
          <p:cNvSpPr>
            <a:spLocks noGrp="1"/>
          </p:cNvSpPr>
          <p:nvPr>
            <p:ph type="sldNum" sz="quarter" idx="5"/>
          </p:nvPr>
        </p:nvSpPr>
        <p:spPr/>
        <p:txBody>
          <a:bodyPr/>
          <a:lstStyle/>
          <a:p>
            <a:fld id="{AB959945-7217-484B-8E74-88DC87A74BB0}" type="slidenum">
              <a:rPr lang="en-US" smtClean="0"/>
              <a:pPr/>
              <a:t>91</a:t>
            </a:fld>
            <a:endParaRPr lang="en-US"/>
          </a:p>
        </p:txBody>
      </p:sp>
    </p:spTree>
    <p:extLst>
      <p:ext uri="{BB962C8B-B14F-4D97-AF65-F5344CB8AC3E}">
        <p14:creationId xmlns:p14="http://schemas.microsoft.com/office/powerpoint/2010/main" val="360778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You can find more information for all the materials in our website.</a:t>
            </a:r>
          </a:p>
        </p:txBody>
      </p:sp>
      <p:sp>
        <p:nvSpPr>
          <p:cNvPr id="4" name="Slide Number Placeholder 3"/>
          <p:cNvSpPr>
            <a:spLocks noGrp="1"/>
          </p:cNvSpPr>
          <p:nvPr>
            <p:ph type="sldNum" sz="quarter" idx="5"/>
          </p:nvPr>
        </p:nvSpPr>
        <p:spPr/>
        <p:txBody>
          <a:bodyPr/>
          <a:lstStyle/>
          <a:p>
            <a:fld id="{AB959945-7217-484B-8E74-88DC87A74BB0}" type="slidenum">
              <a:rPr lang="en-US" smtClean="0"/>
              <a:pPr/>
              <a:t>9</a:t>
            </a:fld>
            <a:endParaRPr lang="en-US"/>
          </a:p>
        </p:txBody>
      </p:sp>
    </p:spTree>
    <p:extLst>
      <p:ext uri="{BB962C8B-B14F-4D97-AF65-F5344CB8AC3E}">
        <p14:creationId xmlns:p14="http://schemas.microsoft.com/office/powerpoint/2010/main" val="26646073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92</a:t>
            </a:fld>
            <a:endParaRPr lang="en-US" altLang="en-US"/>
          </a:p>
        </p:txBody>
      </p:sp>
    </p:spTree>
    <p:extLst>
      <p:ext uri="{BB962C8B-B14F-4D97-AF65-F5344CB8AC3E}">
        <p14:creationId xmlns:p14="http://schemas.microsoft.com/office/powerpoint/2010/main" val="42941420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93</a:t>
            </a:fld>
            <a:endParaRPr lang="en-US" altLang="en-US"/>
          </a:p>
        </p:txBody>
      </p:sp>
    </p:spTree>
    <p:extLst>
      <p:ext uri="{BB962C8B-B14F-4D97-AF65-F5344CB8AC3E}">
        <p14:creationId xmlns:p14="http://schemas.microsoft.com/office/powerpoint/2010/main" val="37581290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94</a:t>
            </a:fld>
            <a:endParaRPr lang="en-US" altLang="en-US"/>
          </a:p>
        </p:txBody>
      </p:sp>
    </p:spTree>
    <p:extLst>
      <p:ext uri="{BB962C8B-B14F-4D97-AF65-F5344CB8AC3E}">
        <p14:creationId xmlns:p14="http://schemas.microsoft.com/office/powerpoint/2010/main" val="28827528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95</a:t>
            </a:fld>
            <a:endParaRPr lang="en-US" altLang="en-US"/>
          </a:p>
        </p:txBody>
      </p:sp>
    </p:spTree>
    <p:extLst>
      <p:ext uri="{BB962C8B-B14F-4D97-AF65-F5344CB8AC3E}">
        <p14:creationId xmlns:p14="http://schemas.microsoft.com/office/powerpoint/2010/main" val="40973353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96</a:t>
            </a:fld>
            <a:endParaRPr lang="en-US" altLang="en-US"/>
          </a:p>
        </p:txBody>
      </p:sp>
    </p:spTree>
    <p:extLst>
      <p:ext uri="{BB962C8B-B14F-4D97-AF65-F5344CB8AC3E}">
        <p14:creationId xmlns:p14="http://schemas.microsoft.com/office/powerpoint/2010/main" val="29744095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97</a:t>
            </a:fld>
            <a:endParaRPr lang="en-US" altLang="en-US"/>
          </a:p>
        </p:txBody>
      </p:sp>
    </p:spTree>
    <p:extLst>
      <p:ext uri="{BB962C8B-B14F-4D97-AF65-F5344CB8AC3E}">
        <p14:creationId xmlns:p14="http://schemas.microsoft.com/office/powerpoint/2010/main" val="31524857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98</a:t>
            </a:fld>
            <a:endParaRPr lang="en-US" altLang="en-US"/>
          </a:p>
        </p:txBody>
      </p:sp>
    </p:spTree>
    <p:extLst>
      <p:ext uri="{BB962C8B-B14F-4D97-AF65-F5344CB8AC3E}">
        <p14:creationId xmlns:p14="http://schemas.microsoft.com/office/powerpoint/2010/main" val="24433839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99</a:t>
            </a:fld>
            <a:endParaRPr lang="en-US" altLang="en-US"/>
          </a:p>
        </p:txBody>
      </p:sp>
    </p:spTree>
    <p:extLst>
      <p:ext uri="{BB962C8B-B14F-4D97-AF65-F5344CB8AC3E}">
        <p14:creationId xmlns:p14="http://schemas.microsoft.com/office/powerpoint/2010/main" val="19962718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100</a:t>
            </a:fld>
            <a:endParaRPr lang="en-US" altLang="en-US"/>
          </a:p>
        </p:txBody>
      </p:sp>
    </p:spTree>
    <p:extLst>
      <p:ext uri="{BB962C8B-B14F-4D97-AF65-F5344CB8AC3E}">
        <p14:creationId xmlns:p14="http://schemas.microsoft.com/office/powerpoint/2010/main" val="1354032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101</a:t>
            </a:fld>
            <a:endParaRPr lang="en-US" altLang="en-US"/>
          </a:p>
        </p:txBody>
      </p:sp>
    </p:spTree>
    <p:extLst>
      <p:ext uri="{BB962C8B-B14F-4D97-AF65-F5344CB8AC3E}">
        <p14:creationId xmlns:p14="http://schemas.microsoft.com/office/powerpoint/2010/main" val="386457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5/27/22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2022. 5. 27.</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2022. 5. 27.</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2022. 5. 27.</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2022. 5. 27.</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5/27/22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266572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94579747"/>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39554709"/>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76922726"/>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07433176"/>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261425787"/>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94556170"/>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225981653"/>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97092654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75507561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874149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309212"/>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10894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951961"/>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1839"/>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35034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78100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97482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756483"/>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92953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06969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02810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9401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11450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207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166549"/>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456437"/>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196694"/>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54534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65111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9009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764499"/>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75843"/>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021945"/>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816335"/>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72531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297852"/>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1876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265755"/>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97559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21731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44337"/>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201752"/>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16616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775288"/>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097370"/>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74931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936411"/>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31496"/>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712127"/>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10145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036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53888"/>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346625"/>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467591"/>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9" name="Rectangle 6"/>
          <p:cNvSpPr>
            <a:spLocks noGrp="1" noChangeArrowheads="1"/>
          </p:cNvSpPr>
          <p:nvPr>
            <p:ph type="sldNum" sz="quarter" idx="12"/>
          </p:nvPr>
        </p:nvSpPr>
        <p:spPr>
          <a:xfrm>
            <a:off x="6553200" y="6243638"/>
            <a:ext cx="2133600" cy="457200"/>
          </a:xfrm>
          <a:prstGeom prst="rect">
            <a:avLst/>
          </a:prstGeom>
        </p:spPr>
        <p:txBody>
          <a:bodyPr/>
          <a:lstStyle>
            <a:lvl1pPr>
              <a:defRPr sz="1200"/>
            </a:lvl1pPr>
          </a:lstStyle>
          <a:p>
            <a:fld id="{7341D3D9-3FE8-4025-BF66-8DAB1ABB951F}"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19356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323594FA-E141-4234-AE05-360401972B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1455952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C7AC7BA1-BEA2-40AF-9056-44DC8C98568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01416607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4D2BBBE-2A44-4D16-8758-0239282DCC58}"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2388153665"/>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8"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D5FD5635-BCCD-45D2-B61E-320731E13B17}" type="slidenum">
              <a:rPr lang="en-US" altLang="en-US">
                <a:solidFill>
                  <a:srgbClr val="000000">
                    <a:tint val="75000"/>
                  </a:srgbClr>
                </a:solidFill>
              </a:rPr>
              <a:pPr/>
              <a:t>‹#›</a:t>
            </a:fld>
            <a:endParaRPr lang="en-US" altLang="en-US" dirty="0">
              <a:solidFill>
                <a:srgbClr val="000000">
                  <a:tint val="75000"/>
                </a:srgbClr>
              </a:solidFill>
            </a:endParaRPr>
          </a:p>
        </p:txBody>
      </p:sp>
    </p:spTree>
    <p:extLst>
      <p:ext uri="{BB962C8B-B14F-4D97-AF65-F5344CB8AC3E}">
        <p14:creationId xmlns:p14="http://schemas.microsoft.com/office/powerpoint/2010/main" val="217096870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4"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018A7077-2B78-4FB5-8F56-24239751AEF0}"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3946950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3"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6E86574E-FA2E-425B-A84C-39F9592E9ECB}"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093641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148CFD0-6DDB-45F0-A989-9F5CE648BC1E}"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8290176"/>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E97B092-8552-4BA4-B0E1-CE51B98A2A2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547195469"/>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F44DDA66-0DFC-412A-A4B0-EFE91F0913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152468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4D1F9A79-97CD-456A-8962-B51E5744B9C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3622470030"/>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4912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98291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11139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22335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877935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17736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92194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70608"/>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5345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89220"/>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9027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76816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380996"/>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56671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41851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77901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855524"/>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534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175429"/>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605626"/>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282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08013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59779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99710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14005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18000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76231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51831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332085"/>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665933"/>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093996"/>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181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539976"/>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84709336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898938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58219428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9038567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4204314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843135184"/>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30529748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3117697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70645862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1645336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58264374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343114781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208724541"/>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9092489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57099065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180262746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759209774"/>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737294663"/>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367768136"/>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60134324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719257118"/>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6894136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578379507"/>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0322852"/>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840732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2185255"/>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366125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08233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5153180"/>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86068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47361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634565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37488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7864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916936752"/>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314605390"/>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9305509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41419094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94899337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03125232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515000896"/>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18605550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93002772"/>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5196308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93142540"/>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22663743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46614711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3876619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74949570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867599129"/>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469163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139600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426779100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09604986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5854639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9260691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25230839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0879934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79493365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497489959"/>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576484588"/>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409392184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449091328"/>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775124139"/>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987264083"/>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54603967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24215003"/>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03420314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417053"/>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6940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909923"/>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61204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0903534"/>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554682"/>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4442047"/>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74322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778481"/>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19255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75111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608631"/>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368458"/>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67558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878759"/>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4199247"/>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241211"/>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21907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4003312"/>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09995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580879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9858961"/>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64332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256872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3253561"/>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14457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6500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2648229"/>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164706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8295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118901"/>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7076624"/>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0918616"/>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96283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71229554"/>
      </p:ext>
    </p:extLst>
  </p:cSld>
  <p:clrMapOvr>
    <a:overrideClrMapping bg1="lt1" tx1="dk1" bg2="lt2" tx2="dk2" accent1="accent1" accent2="accent2" accent3="accent3" accent4="accent4" accent5="accent5" accent6="accent6" hlink="hlink" folHlink="folHlink"/>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44553431"/>
      </p:ext>
    </p:extLst>
  </p:cSld>
  <p:clrMapOvr>
    <a:overrideClrMapping bg1="lt1" tx1="dk1" bg2="lt2" tx2="dk2" accent1="accent1" accent2="accent2" accent3="accent3" accent4="accent4" accent5="accent5" accent6="accent6" hlink="hlink" folHlink="folHlink"/>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5739011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0297338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461460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40355355"/>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2032255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4562268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6015150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rPr>
              <a:pPr/>
              <a:t>5/27/22</a:t>
            </a:fld>
            <a:endParaRPr lang="en-US">
              <a:solidFill>
                <a:prstClr val="white">
                  <a:alpha val="75000"/>
                </a:prstClr>
              </a:solidFill>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33231654"/>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9177129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rPr>
              <a:pPr/>
              <a:t>5/27/22</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3537126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5/27/22</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691706845"/>
      </p:ext>
    </p:extLst>
  </p:cSld>
  <p:clrMapOvr>
    <a:overrideClrMapping bg1="lt1" tx1="dk1" bg2="lt2" tx2="dk2" accent1="accent1" accent2="accent2" accent3="accent3" accent4="accent4" accent5="accent5" accent6="accent6" hlink="hlink" folHlink="folHlink"/>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5/27/22</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313808675"/>
      </p:ext>
    </p:extLst>
  </p:cSld>
  <p:clrMapOvr>
    <a:overrideClrMapping bg1="lt1" tx1="dk1" bg2="lt2" tx2="dk2" accent1="accent1" accent2="accent2" accent3="accent3" accent4="accent4" accent5="accent5" accent6="accent6" hlink="hlink" folHlink="folHlink"/>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5/27/22</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6508072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5/27/22</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74085743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5/27/22</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27510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5/27/22</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92356655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5/27/22</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62455042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5/27/22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922515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5/27/22</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953418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5/27/22</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771784109"/>
      </p:ext>
    </p:extLst>
  </p:cSld>
  <p:clrMapOvr>
    <a:overrideClrMapping bg1="dk1" tx1="lt1" bg2="dk2" tx2="lt2" accent1="accent1" accent2="accent2" accent3="accent3" accent4="accent4" accent5="accent5" accent6="accent6" hlink="hlink" folHlink="folHlink"/>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5/27/22</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54605676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5/27/22</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589107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image" Target="../media/image1.png"/><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1.pn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4.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image" Target="../media/image1.png"/><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5.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image" Target="../media/image1.png"/><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theme" Target="../theme/theme48.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slideLayout" Target="../slideLayouts/slideLayout520.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image" Target="../media/image1.png"/><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9.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theme" Target="../theme/theme50.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image" Target="../media/image1.png"/><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1.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image" Target="../media/image1.png"/><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2.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theme" Target="../theme/theme5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image" Target="../media/image1.png"/><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theme" Target="../theme/theme54.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6.xml"/><Relationship Id="rId13" Type="http://schemas.openxmlformats.org/officeDocument/2006/relationships/image" Target="../media/image1.png"/><Relationship Id="rId3" Type="http://schemas.openxmlformats.org/officeDocument/2006/relationships/slideLayout" Target="../slideLayouts/slideLayout591.xml"/><Relationship Id="rId7" Type="http://schemas.openxmlformats.org/officeDocument/2006/relationships/slideLayout" Target="../slideLayouts/slideLayout595.xml"/><Relationship Id="rId12" Type="http://schemas.openxmlformats.org/officeDocument/2006/relationships/theme" Target="../theme/theme55.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slideLayout" Target="../slideLayouts/slideLayout594.xml"/><Relationship Id="rId11" Type="http://schemas.openxmlformats.org/officeDocument/2006/relationships/slideLayout" Target="../slideLayouts/slideLayout599.xml"/><Relationship Id="rId5" Type="http://schemas.openxmlformats.org/officeDocument/2006/relationships/slideLayout" Target="../slideLayouts/slideLayout593.xml"/><Relationship Id="rId10" Type="http://schemas.openxmlformats.org/officeDocument/2006/relationships/slideLayout" Target="../slideLayouts/slideLayout598.xml"/><Relationship Id="rId4" Type="http://schemas.openxmlformats.org/officeDocument/2006/relationships/slideLayout" Target="../slideLayouts/slideLayout592.xml"/><Relationship Id="rId9" Type="http://schemas.openxmlformats.org/officeDocument/2006/relationships/slideLayout" Target="../slideLayouts/slideLayout597.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7.xml"/><Relationship Id="rId13" Type="http://schemas.openxmlformats.org/officeDocument/2006/relationships/theme" Target="../theme/theme56.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slideLayout" Target="../slideLayouts/slideLayout611.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0" Type="http://schemas.openxmlformats.org/officeDocument/2006/relationships/slideLayout" Target="../slideLayouts/slideLayout609.xml"/><Relationship Id="rId4" Type="http://schemas.openxmlformats.org/officeDocument/2006/relationships/slideLayout" Target="../slideLayouts/slideLayout603.xml"/><Relationship Id="rId9" Type="http://schemas.openxmlformats.org/officeDocument/2006/relationships/slideLayout" Target="../slideLayouts/slideLayout60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7.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2022. 5. 27.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5/27/22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2695229678"/>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8556464"/>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12376025"/>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ＭＳ Ｐゴシック" charset="0"/>
                <a:cs typeface="ＭＳ Ｐゴシック" charset="0"/>
              </a:rPr>
              <a:pPr eaLnBrk="1" fontAlgn="auto" hangingPunct="1">
                <a:spcBef>
                  <a:spcPts val="0"/>
                </a:spcBef>
                <a:spcAft>
                  <a:spcPts val="0"/>
                </a:spcAft>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591475840"/>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eaLnBrk="1" fontAlgn="auto" hangingPunct="1">
              <a:spcBef>
                <a:spcPts val="0"/>
              </a:spcBef>
              <a:spcAft>
                <a:spcPts val="0"/>
              </a:spcAft>
            </a:pPr>
            <a:fld id="{6F400BD0-49BF-48FC-8114-37C1D4F5AB3D}" type="slidenum">
              <a:rPr lang="en-US" altLang="en-US">
                <a:solidFill>
                  <a:srgbClr val="000000"/>
                </a:solidFill>
                <a:ea typeface=""/>
              </a:rPr>
              <a:pPr defTabSz="914259"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182727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BE9CF4-FEF8-6C4E-93E0-DBB5FD807A09}" type="slidenum">
              <a:rPr lang="en-US" smtClean="0">
                <a:solidFill>
                  <a:srgbClr val="000000">
                    <a:tint val="75000"/>
                  </a:srgbClr>
                </a:solidFill>
                <a:latin typeface="Tahoma"/>
                <a:ea typeface=""/>
              </a:rPr>
              <a:pPr defTabSz="457200" eaLnBrk="1" fontAlgn="auto" hangingPunct="1">
                <a:spcBef>
                  <a:spcPts val="0"/>
                </a:spcBef>
                <a:spcAft>
                  <a:spcPts val="0"/>
                </a:spcAft>
              </a:pPr>
              <a:t>‹#›</a:t>
            </a:fld>
            <a:endParaRPr lang="en-US">
              <a:solidFill>
                <a:srgbClr val="000000">
                  <a:tint val="75000"/>
                </a:srgbClr>
              </a:solidFill>
              <a:latin typeface="Tahoma"/>
              <a:ea typeface=""/>
            </a:endParaRPr>
          </a:p>
        </p:txBody>
      </p:sp>
    </p:spTree>
    <p:extLst>
      <p:ext uri="{BB962C8B-B14F-4D97-AF65-F5344CB8AC3E}">
        <p14:creationId xmlns:p14="http://schemas.microsoft.com/office/powerpoint/2010/main" val="3275704331"/>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Perpetua"/>
          <a:ea typeface="+mn-ea"/>
          <a:cs typeface="Perpetua"/>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800">
          <a:solidFill>
            <a:schemeClr val="tx1"/>
          </a:solidFill>
          <a:latin typeface="Perpetua"/>
          <a:cs typeface="Perpetu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800">
          <a:solidFill>
            <a:schemeClr val="tx1"/>
          </a:solidFill>
          <a:latin typeface="Perpetua"/>
          <a:cs typeface="Perpetu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400">
          <a:solidFill>
            <a:schemeClr val="tx1"/>
          </a:solidFill>
          <a:latin typeface="Perpetua"/>
          <a:cs typeface="Perpetu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Perpetua"/>
          <a:cs typeface="Perpetu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eaLnBrk="1" fontAlgn="auto" hangingPunct="1">
              <a:spcBef>
                <a:spcPts val="0"/>
              </a:spcBef>
              <a:spcAft>
                <a:spcPts val="0"/>
              </a:spcAft>
            </a:pPr>
            <a:fld id="{6F400BD0-49BF-48FC-8114-37C1D4F5AB3D}" type="slidenum">
              <a:rPr lang="en-US" altLang="en-US" smtClean="0">
                <a:solidFill>
                  <a:srgbClr val="000000"/>
                </a:solidFill>
                <a:ea typeface=""/>
              </a:rPr>
              <a:pPr defTabSz="914165"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265084684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0001896"/>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dirty="0">
              <a:solidFill>
                <a:srgbClr val="000000"/>
              </a:solidFill>
              <a:ea typeface=""/>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945303988"/>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25740892"/>
      </p:ext>
    </p:extLst>
  </p:cSld>
  <p:clrMap bg1="lt1" tx1="dk1" bg2="lt2" tx2="dk2" accent1="accent1" accent2="accent2" accent3="accent3" accent4="accent4" accent5="accent5" accent6="accent6" hlink="hlink" folHlink="folHlink"/>
  <p:sldLayoutIdLst>
    <p:sldLayoutId id="2147488833" r:id="rId1"/>
    <p:sldLayoutId id="2147488834" r:id="rId2"/>
    <p:sldLayoutId id="2147488835" r:id="rId3"/>
    <p:sldLayoutId id="2147488836" r:id="rId4"/>
    <p:sldLayoutId id="2147488837" r:id="rId5"/>
    <p:sldLayoutId id="2147488838" r:id="rId6"/>
    <p:sldLayoutId id="2147488839" r:id="rId7"/>
    <p:sldLayoutId id="2147488840" r:id="rId8"/>
    <p:sldLayoutId id="2147488841" r:id="rId9"/>
    <p:sldLayoutId id="2147488842" r:id="rId10"/>
    <p:sldLayoutId id="21474888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5651707"/>
      </p:ext>
    </p:extLst>
  </p:cSld>
  <p:clrMap bg1="lt1" tx1="dk1" bg2="lt2" tx2="dk2" accent1="accent1" accent2="accent2" accent3="accent3" accent4="accent4" accent5="accent5" accent6="accent6" hlink="hlink" folHlink="folHlink"/>
  <p:sldLayoutIdLst>
    <p:sldLayoutId id="2147488845" r:id="rId1"/>
    <p:sldLayoutId id="2147488846" r:id="rId2"/>
    <p:sldLayoutId id="2147488847" r:id="rId3"/>
    <p:sldLayoutId id="2147488848" r:id="rId4"/>
    <p:sldLayoutId id="2147488849" r:id="rId5"/>
    <p:sldLayoutId id="2147488850" r:id="rId6"/>
    <p:sldLayoutId id="2147488851" r:id="rId7"/>
    <p:sldLayoutId id="2147488852" r:id="rId8"/>
    <p:sldLayoutId id="2147488853" r:id="rId9"/>
    <p:sldLayoutId id="2147488854" r:id="rId10"/>
    <p:sldLayoutId id="2147488855" r:id="rId11"/>
    <p:sldLayoutId id="214748885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173346654"/>
      </p:ext>
    </p:extLst>
  </p:cSld>
  <p:clrMap bg1="lt1" tx1="dk1" bg2="lt2" tx2="dk2" accent1="accent1" accent2="accent2" accent3="accent3" accent4="accent4" accent5="accent5" accent6="accent6" hlink="hlink" folHlink="folHlink"/>
  <p:sldLayoutIdLst>
    <p:sldLayoutId id="2147488858" r:id="rId1"/>
    <p:sldLayoutId id="2147488859" r:id="rId2"/>
    <p:sldLayoutId id="2147488860" r:id="rId3"/>
    <p:sldLayoutId id="2147488861" r:id="rId4"/>
    <p:sldLayoutId id="2147488862" r:id="rId5"/>
    <p:sldLayoutId id="2147488863" r:id="rId6"/>
    <p:sldLayoutId id="2147488864" r:id="rId7"/>
    <p:sldLayoutId id="2147488865" r:id="rId8"/>
    <p:sldLayoutId id="2147488866" r:id="rId9"/>
    <p:sldLayoutId id="2147488867" r:id="rId10"/>
    <p:sldLayoutId id="214748886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14340324"/>
      </p:ext>
    </p:extLst>
  </p:cSld>
  <p:clrMap bg1="lt1" tx1="dk1" bg2="lt2" tx2="dk2" accent1="accent1" accent2="accent2" accent3="accent3" accent4="accent4" accent5="accent5" accent6="accent6" hlink="hlink" folHlink="folHlink"/>
  <p:sldLayoutIdLst>
    <p:sldLayoutId id="2147488875" r:id="rId1"/>
    <p:sldLayoutId id="2147488876" r:id="rId2"/>
    <p:sldLayoutId id="2147488877" r:id="rId3"/>
    <p:sldLayoutId id="2147488878" r:id="rId4"/>
    <p:sldLayoutId id="2147488879" r:id="rId5"/>
    <p:sldLayoutId id="2147488880" r:id="rId6"/>
    <p:sldLayoutId id="2147488881" r:id="rId7"/>
    <p:sldLayoutId id="2147488882" r:id="rId8"/>
    <p:sldLayoutId id="2147488883" r:id="rId9"/>
    <p:sldLayoutId id="2147488884" r:id="rId10"/>
    <p:sldLayoutId id="2147488885" r:id="rId11"/>
    <p:sldLayoutId id="21474888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60187977"/>
      </p:ext>
    </p:extLst>
  </p:cSld>
  <p:clrMap bg1="lt1" tx1="dk1" bg2="lt2" tx2="dk2" accent1="accent1" accent2="accent2" accent3="accent3" accent4="accent4" accent5="accent5" accent6="accent6" hlink="hlink" folHlink="folHlink"/>
  <p:sldLayoutIdLst>
    <p:sldLayoutId id="2147488901" r:id="rId1"/>
    <p:sldLayoutId id="2147488902" r:id="rId2"/>
    <p:sldLayoutId id="2147488903" r:id="rId3"/>
    <p:sldLayoutId id="2147488904" r:id="rId4"/>
    <p:sldLayoutId id="2147488905" r:id="rId5"/>
    <p:sldLayoutId id="2147488906" r:id="rId6"/>
    <p:sldLayoutId id="2147488907" r:id="rId7"/>
    <p:sldLayoutId id="2147488908" r:id="rId8"/>
    <p:sldLayoutId id="2147488909" r:id="rId9"/>
    <p:sldLayoutId id="2147488910" r:id="rId10"/>
    <p:sldLayoutId id="214748891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80985589"/>
      </p:ext>
    </p:extLst>
  </p:cSld>
  <p:clrMap bg1="lt1" tx1="dk1" bg2="lt2" tx2="dk2" accent1="accent1" accent2="accent2" accent3="accent3" accent4="accent4" accent5="accent5" accent6="accent6" hlink="hlink" folHlink="folHlink"/>
  <p:sldLayoutIdLst>
    <p:sldLayoutId id="2147488913" r:id="rId1"/>
    <p:sldLayoutId id="2147488914" r:id="rId2"/>
    <p:sldLayoutId id="2147488915" r:id="rId3"/>
    <p:sldLayoutId id="2147488916" r:id="rId4"/>
    <p:sldLayoutId id="2147488917" r:id="rId5"/>
    <p:sldLayoutId id="2147488918" r:id="rId6"/>
    <p:sldLayoutId id="2147488919" r:id="rId7"/>
    <p:sldLayoutId id="2147488920" r:id="rId8"/>
    <p:sldLayoutId id="2147488921" r:id="rId9"/>
    <p:sldLayoutId id="2147488922" r:id="rId10"/>
    <p:sldLayoutId id="214748892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737908"/>
      </p:ext>
    </p:extLst>
  </p:cSld>
  <p:clrMap bg1="lt1" tx1="dk1" bg2="lt2" tx2="dk2" accent1="accent1" accent2="accent2" accent3="accent3" accent4="accent4" accent5="accent5" accent6="accent6" hlink="hlink" folHlink="folHlink"/>
  <p:sldLayoutIdLst>
    <p:sldLayoutId id="2147488938" r:id="rId1"/>
    <p:sldLayoutId id="2147488939" r:id="rId2"/>
    <p:sldLayoutId id="2147488940" r:id="rId3"/>
    <p:sldLayoutId id="2147488941" r:id="rId4"/>
    <p:sldLayoutId id="2147488942" r:id="rId5"/>
    <p:sldLayoutId id="2147488943" r:id="rId6"/>
    <p:sldLayoutId id="2147488944" r:id="rId7"/>
    <p:sldLayoutId id="2147488945" r:id="rId8"/>
    <p:sldLayoutId id="2147488946" r:id="rId9"/>
    <p:sldLayoutId id="2147488947" r:id="rId10"/>
    <p:sldLayoutId id="2147488948" r:id="rId11"/>
    <p:sldLayoutId id="214748894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31724885"/>
      </p:ext>
    </p:extLst>
  </p:cSld>
  <p:clrMap bg1="lt1" tx1="dk1" bg2="lt2" tx2="dk2" accent1="accent1" accent2="accent2" accent3="accent3" accent4="accent4" accent5="accent5" accent6="accent6" hlink="hlink" folHlink="folHlink"/>
  <p:sldLayoutIdLst>
    <p:sldLayoutId id="2147488967" r:id="rId1"/>
    <p:sldLayoutId id="2147488968" r:id="rId2"/>
    <p:sldLayoutId id="2147488969" r:id="rId3"/>
    <p:sldLayoutId id="2147488970" r:id="rId4"/>
    <p:sldLayoutId id="2147488971" r:id="rId5"/>
    <p:sldLayoutId id="2147488972" r:id="rId6"/>
    <p:sldLayoutId id="2147488973" r:id="rId7"/>
    <p:sldLayoutId id="2147488974" r:id="rId8"/>
    <p:sldLayoutId id="2147488975" r:id="rId9"/>
    <p:sldLayoutId id="2147488976" r:id="rId10"/>
    <p:sldLayoutId id="2147488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00003"/>
      </p:ext>
    </p:extLst>
  </p:cSld>
  <p:clrMap bg1="lt1" tx1="dk1" bg2="lt2" tx2="dk2" accent1="accent1" accent2="accent2" accent3="accent3" accent4="accent4" accent5="accent5" accent6="accent6" hlink="hlink" folHlink="folHlink"/>
  <p:sldLayoutIdLst>
    <p:sldLayoutId id="2147489048" r:id="rId1"/>
    <p:sldLayoutId id="2147489049" r:id="rId2"/>
    <p:sldLayoutId id="2147489050" r:id="rId3"/>
    <p:sldLayoutId id="2147489051" r:id="rId4"/>
    <p:sldLayoutId id="2147489052" r:id="rId5"/>
    <p:sldLayoutId id="2147489053" r:id="rId6"/>
    <p:sldLayoutId id="2147489054" r:id="rId7"/>
    <p:sldLayoutId id="2147489055" r:id="rId8"/>
    <p:sldLayoutId id="2147489056" r:id="rId9"/>
    <p:sldLayoutId id="2147489057" r:id="rId10"/>
    <p:sldLayoutId id="21474890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eaLnBrk="1" fontAlgn="auto" hangingPunct="1">
              <a:spcBef>
                <a:spcPts val="0"/>
              </a:spcBef>
              <a:spcAft>
                <a:spcPts val="0"/>
              </a:spcAft>
            </a:pPr>
            <a:fld id="{9FD9DB3E-E709-42CF-B11F-1DFE1D210A82}" type="datetime1">
              <a:rPr lang="en-US" smtClean="0">
                <a:solidFill>
                  <a:prstClr val="black">
                    <a:alpha val="75000"/>
                  </a:prstClr>
                </a:solidFill>
                <a:latin typeface="Calibri"/>
                <a:ea typeface=""/>
              </a:rPr>
              <a:pPr eaLnBrk="1" fontAlgn="auto" hangingPunct="1">
                <a:spcBef>
                  <a:spcPts val="0"/>
                </a:spcBef>
                <a:spcAft>
                  <a:spcPts val="0"/>
                </a:spcAft>
              </a:pPr>
              <a:t>5/27/22</a:t>
            </a:fld>
            <a:endParaRPr lang="en-US">
              <a:solidFill>
                <a:prstClr val="black">
                  <a:alpha val="75000"/>
                </a:prstClr>
              </a:solidFill>
              <a:latin typeface="Calibri"/>
              <a:ea typeface=""/>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eaLnBrk="1" fontAlgn="auto" hangingPunct="1">
              <a:spcBef>
                <a:spcPts val="0"/>
              </a:spcBef>
              <a:spcAft>
                <a:spcPts val="0"/>
              </a:spcAft>
            </a:pPr>
            <a:endParaRPr lang="en-US" dirty="0">
              <a:solidFill>
                <a:prstClr val="black">
                  <a:alpha val="75000"/>
                </a:prstClr>
              </a:solidFill>
              <a:latin typeface="Calibri"/>
              <a:ea typeface=""/>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pPr eaLnBrk="1" fontAlgn="auto" hangingPunct="1">
              <a:spcBef>
                <a:spcPts val="0"/>
              </a:spcBef>
              <a:spcAft>
                <a:spcPts val="0"/>
              </a:spcAft>
            </a:pPr>
            <a:fld id="{659951FD-F195-4FF4-B5D0-ABFF8986B8DF}" type="slidenum">
              <a:rPr lang="en-US" smtClean="0">
                <a:solidFill>
                  <a:prstClr val="black"/>
                </a:solidFill>
                <a:latin typeface="Calibri"/>
                <a:ea typeface=""/>
              </a:rPr>
              <a:pPr eaLnBrk="1" fontAlgn="auto" hangingPunct="1">
                <a:spcBef>
                  <a:spcPts val="0"/>
                </a:spcBef>
                <a:spcAft>
                  <a:spcPts val="0"/>
                </a:spcAft>
              </a:pPr>
              <a:t>‹#›</a:t>
            </a:fld>
            <a:endParaRPr lang="en-US" dirty="0">
              <a:solidFill>
                <a:prstClr val="black"/>
              </a:solidFill>
              <a:latin typeface="Calibri"/>
              <a:ea typeface=""/>
            </a:endParaRPr>
          </a:p>
        </p:txBody>
      </p:sp>
    </p:spTree>
    <p:extLst>
      <p:ext uri="{BB962C8B-B14F-4D97-AF65-F5344CB8AC3E}">
        <p14:creationId xmlns:p14="http://schemas.microsoft.com/office/powerpoint/2010/main" val="2110742417"/>
      </p:ext>
    </p:extLst>
  </p:cSld>
  <p:clrMap bg1="lt1" tx1="dk1" bg2="lt2" tx2="dk2" accent1="accent1" accent2="accent2" accent3="accent3" accent4="accent4" accent5="accent5" accent6="accent6" hlink="hlink" folHlink="folHlink"/>
  <p:sldLayoutIdLst>
    <p:sldLayoutId id="2147489060" r:id="rId1"/>
    <p:sldLayoutId id="2147489061" r:id="rId2"/>
    <p:sldLayoutId id="2147489062" r:id="rId3"/>
    <p:sldLayoutId id="2147489063" r:id="rId4"/>
    <p:sldLayoutId id="2147489064" r:id="rId5"/>
    <p:sldLayoutId id="2147489065" r:id="rId6"/>
    <p:sldLayoutId id="2147489066" r:id="rId7"/>
    <p:sldLayoutId id="2147489067" r:id="rId8"/>
    <p:sldLayoutId id="2147489068" r:id="rId9"/>
    <p:sldLayoutId id="2147489069" r:id="rId10"/>
    <p:sldLayoutId id="2147489070" r:id="rId11"/>
    <p:sldLayoutId id="2147489071"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5/27/22</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955126645"/>
      </p:ext>
    </p:extLst>
  </p:cSld>
  <p:clrMap bg1="lt1" tx1="dk1" bg2="lt2" tx2="dk2" accent1="accent1" accent2="accent2" accent3="accent3" accent4="accent4" accent5="accent5" accent6="accent6" hlink="hlink" folHlink="folHlink"/>
  <p:sldLayoutIdLst>
    <p:sldLayoutId id="2147489073" r:id="rId1"/>
    <p:sldLayoutId id="2147489074" r:id="rId2"/>
    <p:sldLayoutId id="2147489075" r:id="rId3"/>
    <p:sldLayoutId id="2147489076" r:id="rId4"/>
    <p:sldLayoutId id="2147489077" r:id="rId5"/>
    <p:sldLayoutId id="2147489078" r:id="rId6"/>
    <p:sldLayoutId id="2147489079" r:id="rId7"/>
    <p:sldLayoutId id="2147489080" r:id="rId8"/>
    <p:sldLayoutId id="2147489081" r:id="rId9"/>
    <p:sldLayoutId id="2147489082" r:id="rId10"/>
    <p:sldLayoutId id="2147489083" r:id="rId11"/>
    <p:sldLayoutId id="2147489084"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xml"/><Relationship Id="rId1" Type="http://schemas.openxmlformats.org/officeDocument/2006/relationships/slideLayout" Target="../slideLayouts/slideLayout498.xml"/><Relationship Id="rId5" Type="http://schemas.openxmlformats.org/officeDocument/2006/relationships/image" Target="../media/image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82.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7.e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88.emf"/></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89.em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90.e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91.e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92.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93.emf"/></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93.emf"/></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github.com/CMU-SAFARI/ApHMM-GPU"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hyperlink" Target="http://github.com/CMU-SAFARI"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people.inf.ethz.ch/omutlu/pub/apollo-technology-independent-genome-assembly-polishing_bioinformatics20.pdf" TargetMode="External"/><Relationship Id="rId7" Type="http://schemas.openxmlformats.org/officeDocument/2006/relationships/image" Target="../media/image75.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hyperlink" Target="https://doi.org/10.1093/bioinformatics/btaa179" TargetMode="External"/><Relationship Id="rId5" Type="http://schemas.openxmlformats.org/officeDocument/2006/relationships/hyperlink" Target="https://github.com/CMU-SAFARI/Apollo" TargetMode="External"/><Relationship Id="rId4" Type="http://schemas.openxmlformats.org/officeDocument/2006/relationships/hyperlink" Target="http://bioinformatics.oxfordjournals.org/"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s://arxiv.org/pdf/2008.00961.pdf" TargetMode="External"/><Relationship Id="rId3" Type="http://schemas.openxmlformats.org/officeDocument/2006/relationships/hyperlink" Target="https://arxiv.org/pdf/2112.08687.pdf" TargetMode="External"/><Relationship Id="rId7" Type="http://schemas.openxmlformats.org/officeDocument/2006/relationships/hyperlink" Target="https://arxiv.org/abs/1912.08735" TargetMode="External"/><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hyperlink" Target="https://arxiv.org/abs/2003.00110" TargetMode="External"/><Relationship Id="rId5" Type="http://schemas.openxmlformats.org/officeDocument/2006/relationships/hyperlink" Target="https://arxiv.org/abs/2009.07692" TargetMode="External"/><Relationship Id="rId4" Type="http://schemas.openxmlformats.org/officeDocument/2006/relationships/hyperlink" Target="https://arxiv.org/pdf/1910.09020.pdf"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doi.org/10.1093/bioinformatics/btz234" TargetMode="External"/><Relationship Id="rId2" Type="http://schemas.openxmlformats.org/officeDocument/2006/relationships/hyperlink" Target="https://academic.oup.com/bioinformatics/article-abstract/36/12/3669/5804978" TargetMode="External"/><Relationship Id="rId1" Type="http://schemas.openxmlformats.org/officeDocument/2006/relationships/slideLayout" Target="../slideLayouts/slideLayout6.xml"/><Relationship Id="rId6" Type="http://schemas.openxmlformats.org/officeDocument/2006/relationships/hyperlink" Target="https://arxiv.org/pdf/1707.01631.pdf" TargetMode="External"/><Relationship Id="rId5" Type="http://schemas.openxmlformats.org/officeDocument/2006/relationships/hyperlink" Target="https://people.inf.ethz.ch/omutlu/pub/gatekeeper_FPGA-genome-prealignment-accelerator_bionformatics17.pdf" TargetMode="External"/><Relationship Id="rId4" Type="http://schemas.openxmlformats.org/officeDocument/2006/relationships/hyperlink" Target="https://bmcgenomics.biomedcentral.com/articles/10.1186/s12864-018-4460-0"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4.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95.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96.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97.emf"/></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98.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99.emf"/></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00.png"/></Relationships>
</file>

<file path=ppt/slides/_rels/slide1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svg"/><Relationship Id="rId4" Type="http://schemas.openxmlformats.org/officeDocument/2006/relationships/image" Target="../media/image105.png"/></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33.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1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09.emf"/></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10.emf"/></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112.png"/><Relationship Id="rId4" Type="http://schemas.openxmlformats.org/officeDocument/2006/relationships/image" Target="../media/image111.emf"/></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13.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24.xml"/></Relationships>
</file>

<file path=ppt/slides/_rels/slide137.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c6_LgzuNdkw&amp;list=PL5Q2soXY2Zi8D_5MGV6EnXEJHnV2YFBJl&amp;index=25"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125.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r7sn41lH-4A&amp;list=PL5Q2soXY2Zi8D_5MGV6EnXEJHnV2YFBJl&amp;index=41" TargetMode="External"/><Relationship Id="rId4" Type="http://schemas.openxmlformats.org/officeDocument/2006/relationships/hyperlink" Target="https://www.youtube.com/watch?v=njX_14584Jw&amp;list=PL5Q2soXY2Zi8D_5MGV6EnXEJHnV2YFBJl&amp;index=16"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3.png"/><Relationship Id="rId7"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538.x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141.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125.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25.xml"/><Relationship Id="rId5" Type="http://schemas.openxmlformats.org/officeDocument/2006/relationships/image" Target="../media/image52.png"/><Relationship Id="rId4" Type="http://schemas.openxmlformats.org/officeDocument/2006/relationships/hyperlink" Target="https://arxiv.org/pdf/1903.03988.pdf"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14.png"/><Relationship Id="rId1" Type="http://schemas.openxmlformats.org/officeDocument/2006/relationships/slideLayout" Target="../slideLayouts/slideLayout125.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25.xml"/><Relationship Id="rId4" Type="http://schemas.openxmlformats.org/officeDocument/2006/relationships/image" Target="../media/image115.png"/></Relationships>
</file>

<file path=ppt/slides/_rels/slide14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image" Target="../media/image116.png"/></Relationships>
</file>

<file path=ppt/slides/_rels/slide146.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125.xml"/><Relationship Id="rId4" Type="http://schemas.openxmlformats.org/officeDocument/2006/relationships/image" Target="../media/image117.png"/></Relationships>
</file>

<file path=ppt/slides/_rels/slide147.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18.png"/><Relationship Id="rId1" Type="http://schemas.openxmlformats.org/officeDocument/2006/relationships/slideLayout" Target="../slideLayouts/slideLayout125.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4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125.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arxiv.org/pdf/1706.08642" TargetMode="Externa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537.xml"/><Relationship Id="rId6" Type="http://schemas.openxmlformats.org/officeDocument/2006/relationships/image" Target="../media/image30.tiff"/><Relationship Id="rId5" Type="http://schemas.openxmlformats.org/officeDocument/2006/relationships/image" Target="../media/image29.jpeg"/><Relationship Id="rId4" Type="http://schemas.openxmlformats.org/officeDocument/2006/relationships/image" Target="../media/image28.jpeg"/></Relationships>
</file>

<file path=ppt/slides/_rels/slide150.xml.rels><?xml version="1.0" encoding="UTF-8" standalone="yes"?>
<Relationships xmlns="http://schemas.openxmlformats.org/package/2006/relationships"><Relationship Id="rId8" Type="http://schemas.openxmlformats.org/officeDocument/2006/relationships/hyperlink" Target="https://www.youtube.com/watch?v=B58YT9hZM4g"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people.inf.ethz.ch/omutlu/pub/onur-RowHammer-VLSI-SOC-October-9-2020.pdf" TargetMode="External"/><Relationship Id="rId2" Type="http://schemas.openxmlformats.org/officeDocument/2006/relationships/hyperlink" Target="http://people.inf.ethz.ch/omutlu/pub/RowHammer-Retrospective_ieee_tcad19.pdf" TargetMode="External"/><Relationship Id="rId1" Type="http://schemas.openxmlformats.org/officeDocument/2006/relationships/slideLayout" Target="../slideLayouts/slideLayout125.xml"/><Relationship Id="rId6" Type="http://schemas.openxmlformats.org/officeDocument/2006/relationships/hyperlink" Target="http://people.inf.ethz.ch/omutlu/pub/onur-RowHammer-VLSI-SOC-October-9-2020.pptx" TargetMode="External"/><Relationship Id="rId5" Type="http://schemas.openxmlformats.org/officeDocument/2006/relationships/hyperlink" Target="http://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121.png"/></Relationships>
</file>

<file path=ppt/slides/_rels/slide151.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125.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152.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125.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15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125.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5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125.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125.xml"/><Relationship Id="rId4" Type="http://schemas.openxmlformats.org/officeDocument/2006/relationships/image" Target="../media/image122.png"/></Relationships>
</file>

<file path=ppt/slides/_rels/slide1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25.xml"/></Relationships>
</file>

<file path=ppt/slides/_rels/slide157.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125.xml"/><Relationship Id="rId4" Type="http://schemas.openxmlformats.org/officeDocument/2006/relationships/hyperlink" Target="https://www.youtube.com/onurmutlulectures"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159.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125.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2.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533.xml"/><Relationship Id="rId6" Type="http://schemas.openxmlformats.org/officeDocument/2006/relationships/image" Target="../media/image27.jpeg"/><Relationship Id="rId5" Type="http://schemas.openxmlformats.org/officeDocument/2006/relationships/image" Target="../media/image34.png"/><Relationship Id="rId4" Type="http://schemas.openxmlformats.org/officeDocument/2006/relationships/image" Target="../media/image33.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533.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oleObject" Target="../embeddings/oleObject3.bin"/><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537.xml"/><Relationship Id="rId6" Type="http://schemas.microsoft.com/office/2007/relationships/hdphoto" Target="../media/hdphoto3.wdp"/><Relationship Id="rId11" Type="http://schemas.microsoft.com/office/2007/relationships/hdphoto" Target="../media/hdphoto7.wdp"/><Relationship Id="rId5" Type="http://schemas.openxmlformats.org/officeDocument/2006/relationships/image" Target="../media/image35.png"/><Relationship Id="rId10" Type="http://schemas.microsoft.com/office/2007/relationships/hdphoto" Target="../media/hdphoto6.wdp"/><Relationship Id="rId4" Type="http://schemas.openxmlformats.org/officeDocument/2006/relationships/image" Target="../media/image25.emf"/><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1711.08774.pdf" TargetMode="External"/><Relationship Id="rId2" Type="http://schemas.openxmlformats.org/officeDocument/2006/relationships/notesSlide" Target="../notesSlides/notesSlide19.xml"/><Relationship Id="rId1" Type="http://schemas.openxmlformats.org/officeDocument/2006/relationships/slideLayout" Target="../slideLayouts/slideLayout533.xml"/><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hyperlink" Target="mailto:canfirtina@gmail.com" TargetMode="External"/><Relationship Id="rId3" Type="http://schemas.openxmlformats.org/officeDocument/2006/relationships/image" Target="../media/image8.jpeg"/><Relationship Id="rId7" Type="http://schemas.openxmlformats.org/officeDocument/2006/relationships/hyperlink" Target="https://safari.ethz.ch/safari-group/" TargetMode="External"/><Relationship Id="rId2" Type="http://schemas.openxmlformats.org/officeDocument/2006/relationships/notesSlide" Target="../notesSlides/notesSlide2.xml"/><Relationship Id="rId1" Type="http://schemas.openxmlformats.org/officeDocument/2006/relationships/slideLayout" Target="../slideLayouts/slideLayout510.xml"/><Relationship Id="rId6" Type="http://schemas.openxmlformats.org/officeDocument/2006/relationships/hyperlink" Target="https://doi.org/10.1093/bioinformatics/btaa179" TargetMode="External"/><Relationship Id="rId5" Type="http://schemas.openxmlformats.org/officeDocument/2006/relationships/hyperlink" Target="https://arxiv.org/abs/1912.08735" TargetMode="External"/><Relationship Id="rId4" Type="http://schemas.openxmlformats.org/officeDocument/2006/relationships/hyperlink" Target="https://scholar.google.com/citations?view_op=view_citation&amp;hl=en&amp;user=KvB1G5EAAAAJ&amp;alert_preview_top_rm=2&amp;citation_for_view=KvB1G5EAAAAJ:0EnyYjriUFMC" TargetMode="External"/><Relationship Id="rId9" Type="http://schemas.openxmlformats.org/officeDocument/2006/relationships/hyperlink" Target="https://cfirtina.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pdf/1711.08774.pdf" TargetMode="External"/><Relationship Id="rId2" Type="http://schemas.openxmlformats.org/officeDocument/2006/relationships/notesSlide" Target="../notesSlides/notesSlide20.xml"/><Relationship Id="rId1" Type="http://schemas.openxmlformats.org/officeDocument/2006/relationships/slideLayout" Target="../slideLayouts/slideLayout533.xml"/><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3.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people.inf.ethz.ch/omutlu/pub/AcceleratingGenomeAnalysis_ieeemicro20.pdf" TargetMode="External"/><Relationship Id="rId7" Type="http://schemas.openxmlformats.org/officeDocument/2006/relationships/hyperlink" Target="https://www.youtube.com/watch?v=hPnSmfwu2-A" TargetMode="External"/><Relationship Id="rId2" Type="http://schemas.openxmlformats.org/officeDocument/2006/relationships/notesSlide" Target="../notesSlides/notesSlide22.xml"/><Relationship Id="rId1" Type="http://schemas.openxmlformats.org/officeDocument/2006/relationships/slideLayout" Target="../slideLayouts/slideLayout533.xml"/><Relationship Id="rId6" Type="http://schemas.openxmlformats.org/officeDocument/2006/relationships/hyperlink" Target="https://people.inf.ethz.ch/omutlu/pub/onur-AcceleratingGenomeAnalysis-AACBB-Keynote-Feb-16-2019-FINAL.pdf" TargetMode="External"/><Relationship Id="rId5" Type="http://schemas.openxmlformats.org/officeDocument/2006/relationships/hyperlink" Target="https://people.inf.ethz.ch/omutlu/pub/onur-AcceleratingGenomeAnalysis-AACBB-Keynote-Feb-16-2019-FINAL.pptx" TargetMode="External"/><Relationship Id="rId4" Type="http://schemas.openxmlformats.org/officeDocument/2006/relationships/hyperlink" Target="http://www.computer.org/micro/"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eople.inf.ethz.ch/omutlu/pub/SneakySnake_UniversalGenomePrealignmentFilter_bioinformatics20.pdf" TargetMode="External"/><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533.xml"/><Relationship Id="rId6" Type="http://schemas.openxmlformats.org/officeDocument/2006/relationships/hyperlink" Target="https://doi.org/10.1093/bioinformatics/btaa1015" TargetMode="External"/><Relationship Id="rId5" Type="http://schemas.openxmlformats.org/officeDocument/2006/relationships/hyperlink" Target="https://github.com/CMU-SAFARI/SneakySnake" TargetMode="External"/><Relationship Id="rId4" Type="http://schemas.openxmlformats.org/officeDocument/2006/relationships/hyperlink" Target="http://bioinformatics.oxfordjournals.or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srQVqPJFqjo" TargetMode="External"/><Relationship Id="rId3" Type="http://schemas.openxmlformats.org/officeDocument/2006/relationships/hyperlink" Target="https://people.inf.ethz.ch/omutlu/pub/GenASM-approximate-string-matching-framework-for-genome-analysis_micro20.pdf" TargetMode="External"/><Relationship Id="rId7" Type="http://schemas.openxmlformats.org/officeDocument/2006/relationships/hyperlink" Target="https://people.inf.ethz.ch/omutlu/pub/GenASM-approximate-string-matching-framework-for-genome-analysis_micro20-lightning-talk.pdf" TargetMode="External"/><Relationship Id="rId2" Type="http://schemas.openxmlformats.org/officeDocument/2006/relationships/notesSlide" Target="../notesSlides/notesSlide24.xml"/><Relationship Id="rId1" Type="http://schemas.openxmlformats.org/officeDocument/2006/relationships/slideLayout" Target="../slideLayouts/slideLayout533.xml"/><Relationship Id="rId6" Type="http://schemas.openxmlformats.org/officeDocument/2006/relationships/hyperlink" Target="https://people.inf.ethz.ch/omutlu/pub/GenASM-approximate-string-matching-framework-for-genome-analysis_micro20-lightning-talk.pptx" TargetMode="External"/><Relationship Id="rId11" Type="http://schemas.openxmlformats.org/officeDocument/2006/relationships/image" Target="../media/image41.png"/><Relationship Id="rId5" Type="http://schemas.openxmlformats.org/officeDocument/2006/relationships/hyperlink" Target="https://www.youtube.com/watch?v=nJs3RRnvk_k" TargetMode="External"/><Relationship Id="rId10" Type="http://schemas.openxmlformats.org/officeDocument/2006/relationships/hyperlink" Target="https://people.inf.ethz.ch/omutlu/pub/GenASM-approximate-string-matching-framework-for-genome-analysis_micro20-talk.pdf" TargetMode="External"/><Relationship Id="rId4" Type="http://schemas.openxmlformats.org/officeDocument/2006/relationships/hyperlink" Target="http://www.microarch.org/micro53/" TargetMode="External"/><Relationship Id="rId9" Type="http://schemas.openxmlformats.org/officeDocument/2006/relationships/hyperlink" Target="https://people.inf.ethz.ch/omutlu/pub/GenASM-approximate-string-matching-framework-for-genome-analysis_micro20-talk.pptx"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3.xml"/></Relationships>
</file>

<file path=ppt/slides/_rels/slide26.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43.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33.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33.xml"/><Relationship Id="rId6" Type="http://schemas.openxmlformats.org/officeDocument/2006/relationships/image" Target="../media/image46.png"/><Relationship Id="rId5" Type="http://schemas.openxmlformats.org/officeDocument/2006/relationships/hyperlink" Target="https://arxiv.org/pdf/2008.00961.pdf" TargetMode="Externa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abs/2003.00110" TargetMode="External"/><Relationship Id="rId2" Type="http://schemas.openxmlformats.org/officeDocument/2006/relationships/notesSlide" Target="../notesSlides/notesSlide26.xml"/><Relationship Id="rId1" Type="http://schemas.openxmlformats.org/officeDocument/2006/relationships/slideLayout" Target="../slideLayouts/slideLayout499.xml"/><Relationship Id="rId5" Type="http://schemas.openxmlformats.org/officeDocument/2006/relationships/image" Target="../media/image48.png"/><Relationship Id="rId4" Type="http://schemas.openxmlformats.org/officeDocument/2006/relationships/hyperlink" Target="https://github.com/Mangul-Lab-USC/review_technology_dictates_algorithms"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people.inf.ethz.ch/omutlu/pub/onur-Technion-AcceleratingGenomeAnalysis-Jan-26-2021-final.pptx" TargetMode="External"/><Relationship Id="rId7" Type="http://schemas.openxmlformats.org/officeDocument/2006/relationships/hyperlink" Target="https://people.inf.ethz.ch/omutlu/pub/AcceleratingGenomeAnalysis_ieeemicro20.pdf" TargetMode="External"/><Relationship Id="rId2" Type="http://schemas.openxmlformats.org/officeDocument/2006/relationships/notesSlide" Target="../notesSlides/notesSlide27.xml"/><Relationship Id="rId1" Type="http://schemas.openxmlformats.org/officeDocument/2006/relationships/slideLayout" Target="../slideLayouts/slideLayout533.xml"/><Relationship Id="rId6" Type="http://schemas.openxmlformats.org/officeDocument/2006/relationships/hyperlink" Target="https://www.youtube.com/watch?v=r7sn41lH-4A" TargetMode="External"/><Relationship Id="rId5" Type="http://schemas.openxmlformats.org/officeDocument/2006/relationships/hyperlink" Target="https://people.inf.ethz.ch/omutlu/pub/onur-Technion-AcceleratingGenomeAnalysis-Jan-26-2021-final.pdf" TargetMode="External"/><Relationship Id="rId4" Type="http://schemas.openxmlformats.org/officeDocument/2006/relationships/hyperlink" Target="https://www.technion.ac.il/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10.xml"/><Relationship Id="rId6" Type="http://schemas.openxmlformats.org/officeDocument/2006/relationships/image" Target="../media/image10.jpeg"/><Relationship Id="rId5" Type="http://schemas.openxmlformats.org/officeDocument/2006/relationships/hyperlink" Target="http://www.safari.ethz.ch/"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CrRb32v7SJc&amp;list=PL5Q2soXY2Zi9xidyIgBxUz7xRPS-wisBN&amp;index=5" TargetMode="External"/><Relationship Id="rId7" Type="http://schemas.openxmlformats.org/officeDocument/2006/relationships/hyperlink" Target="https://www.youtube.com/onurmutlulectures" TargetMode="External"/><Relationship Id="rId2" Type="http://schemas.openxmlformats.org/officeDocument/2006/relationships/notesSlide" Target="../notesSlides/notesSlide28.xml"/><Relationship Id="rId1" Type="http://schemas.openxmlformats.org/officeDocument/2006/relationships/slideLayout" Target="../slideLayouts/slideLayout533.xml"/><Relationship Id="rId6" Type="http://schemas.openxmlformats.org/officeDocument/2006/relationships/hyperlink" Target="https://www.youtube.com/watch?v=rgjl8ZyLsAg&amp;list=PL5Q2soXY2Zi9E2bBVAgCqLgwiDRQDTyId" TargetMode="External"/><Relationship Id="rId5" Type="http://schemas.openxmlformats.org/officeDocument/2006/relationships/hyperlink" Target="https://www.youtube.com/watch?v=gR7XR-Eepcg&amp;list=PL5Q2soXY2Zi9xidyIgBxUz7xRPS-wisBN&amp;index=10" TargetMode="External"/><Relationship Id="rId4" Type="http://schemas.openxmlformats.org/officeDocument/2006/relationships/hyperlink" Target="https://www.youtube.com/watch?v=ygmQpdDTL7o&amp;list=PL5Q2soXY2Zi9xidyIgBxUz7xRPS-wisBN&amp;index=14"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people.inf.ethz.ch/omutlu/pub/onur-IEDM-Tutorial-MemoryCentricComputingSystems-December-12-2020-FINAL.pdf" TargetMode="External"/><Relationship Id="rId3" Type="http://schemas.openxmlformats.org/officeDocument/2006/relationships/hyperlink" Target="https://people.inf.ethz.ch/omutlu/pub/intelligent-architectures-for-intelligent-computingsystems-invited_paper_DATE21.pdf" TargetMode="External"/><Relationship Id="rId7" Type="http://schemas.openxmlformats.org/officeDocument/2006/relationships/hyperlink" Target="https://people.inf.ethz.ch/omutlu/pub/onur-IEDM-Tutorial-MemoryCentricComputingSystems-December-12-2020-FINAL.pptx" TargetMode="External"/><Relationship Id="rId2" Type="http://schemas.openxmlformats.org/officeDocument/2006/relationships/notesSlide" Target="../notesSlides/notesSlide29.xml"/><Relationship Id="rId1" Type="http://schemas.openxmlformats.org/officeDocument/2006/relationships/slideLayout" Target="../slideLayouts/slideLayout533.xml"/><Relationship Id="rId6" Type="http://schemas.openxmlformats.org/officeDocument/2006/relationships/hyperlink" Target="https://people.inf.ethz.ch/omutlu/pub/onur-DATE-InvitedTalk-IntelligentArchitecturesForIntelligentComputingSystems-January-22-2021.pdf" TargetMode="External"/><Relationship Id="rId11" Type="http://schemas.openxmlformats.org/officeDocument/2006/relationships/image" Target="../media/image50.png"/><Relationship Id="rId5" Type="http://schemas.openxmlformats.org/officeDocument/2006/relationships/hyperlink" Target="https://people.inf.ethz.ch/omutlu/pub/onur-DATE-InvitedTalk-IntelligentArchitecturesForIntelligentComputingSystems-January-22-2021.pptx" TargetMode="External"/><Relationship Id="rId10" Type="http://schemas.openxmlformats.org/officeDocument/2006/relationships/hyperlink" Target="https://www.youtube.com/watch?v=H3sEaINPBOE" TargetMode="External"/><Relationship Id="rId4" Type="http://schemas.openxmlformats.org/officeDocument/2006/relationships/hyperlink" Target="http://www.date-conference.com/" TargetMode="External"/><Relationship Id="rId9" Type="http://schemas.openxmlformats.org/officeDocument/2006/relationships/hyperlink" Target="https://www.youtube.com/watch?v=eAZZGDlsDAY"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people.inf.ethz.ch/omutlu/pub/Benchmarking-Memory-Centric-Computing-Systems_cut21-talk.pdf" TargetMode="External"/><Relationship Id="rId3" Type="http://schemas.openxmlformats.org/officeDocument/2006/relationships/hyperlink" Target="https://people.inf.ethz.ch/omutlu/pub/Benchmarking-Memory-Centric-Computing-Systems_cut21.pdf" TargetMode="External"/><Relationship Id="rId7" Type="http://schemas.openxmlformats.org/officeDocument/2006/relationships/hyperlink" Target="https://people.inf.ethz.ch/omutlu/pub/Benchmarking-Memory-Centric-Computing-Systems_cut21-talk.pptx" TargetMode="External"/><Relationship Id="rId2" Type="http://schemas.openxmlformats.org/officeDocument/2006/relationships/notesSlide" Target="../notesSlides/notesSlide30.xml"/><Relationship Id="rId1" Type="http://schemas.openxmlformats.org/officeDocument/2006/relationships/slideLayout" Target="../slideLayouts/slideLayout533.xml"/><Relationship Id="rId6" Type="http://schemas.openxmlformats.org/officeDocument/2006/relationships/hyperlink" Target="https://github.com/CMU-SAFARI/prim-benchmarks" TargetMode="External"/><Relationship Id="rId11" Type="http://schemas.openxmlformats.org/officeDocument/2006/relationships/image" Target="../media/image51.png"/><Relationship Id="rId5" Type="http://schemas.openxmlformats.org/officeDocument/2006/relationships/hyperlink" Target="https://arxiv.org/abs/2110.01709" TargetMode="External"/><Relationship Id="rId10" Type="http://schemas.openxmlformats.org/officeDocument/2006/relationships/hyperlink" Target="https://www.youtube.com/watch?v=SrFD_u46EDA&amp;list=PL5Q2soXY2Zi8_VVChACnON4sfh2bJ5IrD&amp;index=152" TargetMode="External"/><Relationship Id="rId4" Type="http://schemas.openxmlformats.org/officeDocument/2006/relationships/hyperlink" Target="https://sites.google.com/umn.edu/cut-2021/home" TargetMode="External"/><Relationship Id="rId9" Type="http://schemas.openxmlformats.org/officeDocument/2006/relationships/hyperlink" Target="https://www.youtube.com/watch?v=nphV36SrysA&amp;list=PL5Q2soXY2Zi8D_5MGV6EnXEJHnV2YFBJl&amp;index=6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eople.inf.ethz.ch/omutlu/pub/ModernPrimerOnPIM_springer-emerging-computing-bookchapter21.pdf" TargetMode="External"/><Relationship Id="rId2" Type="http://schemas.openxmlformats.org/officeDocument/2006/relationships/notesSlide" Target="../notesSlides/notesSlide31.xml"/><Relationship Id="rId1" Type="http://schemas.openxmlformats.org/officeDocument/2006/relationships/slideLayout" Target="../slideLayouts/slideLayout533.xml"/><Relationship Id="rId6" Type="http://schemas.openxmlformats.org/officeDocument/2006/relationships/image" Target="../media/image52.png"/><Relationship Id="rId5" Type="http://schemas.openxmlformats.org/officeDocument/2006/relationships/hyperlink" Target="https://arxiv.org/pdf/1903.03988.pdf" TargetMode="External"/><Relationship Id="rId4" Type="http://schemas.openxmlformats.org/officeDocument/2006/relationships/hyperlink" Target="https://people.inf.ethz.ch/omutlu/projects.htm"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people.inf.ethz.ch/omutlu/pub/Google-neural-networks-for-edge-devices-Mensa-Framework_pact21.pdf" TargetMode="External"/><Relationship Id="rId7" Type="http://schemas.openxmlformats.org/officeDocument/2006/relationships/hyperlink" Target="https://www.youtube.com/watch?v=A5gxjDbLRAs&amp;list=PL5Q2soXY2Zi8_VVChACnON4sfh2bJ5IrD&amp;index=178" TargetMode="External"/><Relationship Id="rId2" Type="http://schemas.openxmlformats.org/officeDocument/2006/relationships/notesSlide" Target="../notesSlides/notesSlide32.xml"/><Relationship Id="rId1" Type="http://schemas.openxmlformats.org/officeDocument/2006/relationships/slideLayout" Target="../slideLayouts/slideLayout499.xml"/><Relationship Id="rId6" Type="http://schemas.openxmlformats.org/officeDocument/2006/relationships/hyperlink" Target="https://people.inf.ethz.ch/omutlu/pub/Google-neural-networks-for-edge-devices-Mensa-Framework_pact21-talk.pdf" TargetMode="External"/><Relationship Id="rId5" Type="http://schemas.openxmlformats.org/officeDocument/2006/relationships/hyperlink" Target="https://people.inf.ethz.ch/omutlu/pub/Google-neural-networks-for-edge-devices-Mensa-Framework_pact21-talk.pptx" TargetMode="External"/><Relationship Id="rId4" Type="http://schemas.openxmlformats.org/officeDocument/2006/relationships/hyperlink" Target="http://pactconf.or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9.xml"/></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pdf/2112.08687.pdf" TargetMode="External"/><Relationship Id="rId2" Type="http://schemas.openxmlformats.org/officeDocument/2006/relationships/notesSlide" Target="../notesSlides/notesSlide36.xml"/><Relationship Id="rId1" Type="http://schemas.openxmlformats.org/officeDocument/2006/relationships/slideLayout" Target="../slideLayouts/slideLayout499.xml"/><Relationship Id="rId6" Type="http://schemas.openxmlformats.org/officeDocument/2006/relationships/image" Target="../media/image54.png"/><Relationship Id="rId5" Type="http://schemas.openxmlformats.org/officeDocument/2006/relationships/hyperlink" Target="https://github.com/CMU-SAFARI/BLEND" TargetMode="External"/><Relationship Id="rId4" Type="http://schemas.openxmlformats.org/officeDocument/2006/relationships/hyperlink" Target="https://arxiv.org/abs/2112.08687"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9.xml"/></Relationships>
</file>

<file path=ppt/slides/_rels/slide4.xml.rels><?xml version="1.0" encoding="UTF-8" standalone="yes"?>
<Relationships xmlns="http://schemas.openxmlformats.org/package/2006/relationships"><Relationship Id="rId3" Type="http://schemas.openxmlformats.org/officeDocument/2006/relationships/hyperlink" Target="https://people.inf.ethz.ch/omutlu/" TargetMode="External"/><Relationship Id="rId2" Type="http://schemas.openxmlformats.org/officeDocument/2006/relationships/notesSlide" Target="../notesSlides/notesSlide4.xml"/><Relationship Id="rId1" Type="http://schemas.openxmlformats.org/officeDocument/2006/relationships/slideLayout" Target="../slideLayouts/slideLayout510.xml"/><Relationship Id="rId6" Type="http://schemas.openxmlformats.org/officeDocument/2006/relationships/image" Target="../media/image11.png"/><Relationship Id="rId5" Type="http://schemas.openxmlformats.org/officeDocument/2006/relationships/hyperlink" Target="https://people.inf.ethz.ch/omutlu/projects.htm" TargetMode="External"/><Relationship Id="rId4" Type="http://schemas.openxmlformats.org/officeDocument/2006/relationships/hyperlink" Target="mailto:omutlu@gmail.co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9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9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99.xml"/></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4.xml"/><Relationship Id="rId1" Type="http://schemas.openxmlformats.org/officeDocument/2006/relationships/slideLayout" Target="../slideLayouts/slideLayout499.xml"/></Relationships>
</file>

<file path=ppt/slides/_rels/slide4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5.xml"/><Relationship Id="rId1" Type="http://schemas.openxmlformats.org/officeDocument/2006/relationships/slideLayout" Target="../slideLayouts/slideLayout499.xml"/></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499.xml"/></Relationships>
</file>

<file path=ppt/slides/_rels/slide4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7.xml"/><Relationship Id="rId1" Type="http://schemas.openxmlformats.org/officeDocument/2006/relationships/slideLayout" Target="../slideLayouts/slideLayout499.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03.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8.xml"/><Relationship Id="rId1" Type="http://schemas.openxmlformats.org/officeDocument/2006/relationships/slideLayout" Target="../slideLayouts/slideLayout499.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499.xml"/></Relationships>
</file>

<file path=ppt/slides/_rels/slide5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0.xml"/><Relationship Id="rId1" Type="http://schemas.openxmlformats.org/officeDocument/2006/relationships/slideLayout" Target="../slideLayouts/slideLayout499.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499.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499.xml"/></Relationships>
</file>

<file path=ppt/slides/_rels/slide5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3.xml"/><Relationship Id="rId1" Type="http://schemas.openxmlformats.org/officeDocument/2006/relationships/slideLayout" Target="../slideLayouts/slideLayout49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9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99.xml"/></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pdf/2112.08687.pdf" TargetMode="External"/><Relationship Id="rId2" Type="http://schemas.openxmlformats.org/officeDocument/2006/relationships/notesSlide" Target="../notesSlides/notesSlide57.xml"/><Relationship Id="rId1" Type="http://schemas.openxmlformats.org/officeDocument/2006/relationships/slideLayout" Target="../slideLayouts/slideLayout499.xml"/><Relationship Id="rId6" Type="http://schemas.openxmlformats.org/officeDocument/2006/relationships/image" Target="../media/image54.png"/><Relationship Id="rId5" Type="http://schemas.openxmlformats.org/officeDocument/2006/relationships/hyperlink" Target="https://github.com/CMU-SAFARI/BLEND" TargetMode="External"/><Relationship Id="rId4" Type="http://schemas.openxmlformats.org/officeDocument/2006/relationships/hyperlink" Target="https://arxiv.org/abs/2112.08687"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99.xml"/></Relationships>
</file>

<file path=ppt/slides/_rels/slide61.xml.rels><?xml version="1.0" encoding="UTF-8" standalone="yes"?>
<Relationships xmlns="http://schemas.openxmlformats.org/package/2006/relationships"><Relationship Id="rId3" Type="http://schemas.openxmlformats.org/officeDocument/2006/relationships/hyperlink" Target="https://people.inf.ethz.ch/omutlu/pub/AirLift_genome-remapper_arxiv21.pdf" TargetMode="External"/><Relationship Id="rId7"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github.com/CMU-SAFARI/AirLift" TargetMode="External"/><Relationship Id="rId5" Type="http://schemas.openxmlformats.org/officeDocument/2006/relationships/hyperlink" Target="https://doi.org/10.1101/2021.02.16.431517" TargetMode="External"/><Relationship Id="rId4" Type="http://schemas.openxmlformats.org/officeDocument/2006/relationships/hyperlink" Target="https://arxiv.org/abs/1912.0873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afari.ethz.ch/safari-newsletter-december-2021" TargetMode="External"/><Relationship Id="rId2" Type="http://schemas.openxmlformats.org/officeDocument/2006/relationships/notesSlide" Target="../notesSlides/notesSlide7.xml"/><Relationship Id="rId1" Type="http://schemas.openxmlformats.org/officeDocument/2006/relationships/slideLayout" Target="../slideLayouts/slideLayout533.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6.xml.rels><?xml version="1.0" encoding="UTF-8" standalone="yes"?>
<Relationships xmlns="http://schemas.openxmlformats.org/package/2006/relationships"><Relationship Id="rId3" Type="http://schemas.openxmlformats.org/officeDocument/2006/relationships/hyperlink" Target="https://people.inf.ethz.ch/omutlu/pub/AirLift_genome-remapper_arxiv21.pdf" TargetMode="External"/><Relationship Id="rId7"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github.com/CMU-SAFARI/AirLift" TargetMode="External"/><Relationship Id="rId5" Type="http://schemas.openxmlformats.org/officeDocument/2006/relationships/hyperlink" Target="https://doi.org/10.1101/2021.02.16.431517" TargetMode="External"/><Relationship Id="rId4" Type="http://schemas.openxmlformats.org/officeDocument/2006/relationships/hyperlink" Target="https://arxiv.org/abs/1912.08735"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people.inf.ethz.ch/omutlu/pub/AirLift_genome-remapper_arxiv21.pdf" TargetMode="External"/><Relationship Id="rId7" Type="http://schemas.openxmlformats.org/officeDocument/2006/relationships/hyperlink" Target="https://github.com/CMU-SAFARI/FastRemap"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arxiv.org/abs/2201.06255" TargetMode="External"/><Relationship Id="rId5" Type="http://schemas.openxmlformats.org/officeDocument/2006/relationships/hyperlink" Target="https://arxiv.org/abs/1912.08735" TargetMode="External"/><Relationship Id="rId4" Type="http://schemas.openxmlformats.org/officeDocument/2006/relationships/hyperlink" Target="https://arxiv.org/pdf/2201.06255"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people.inf.ethz.ch/omutlu/pub/apollo-technology-independent-genome-assembly-polishing_bioinformatics20.pdf" TargetMode="External"/><Relationship Id="rId7"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doi.org/10.1093/bioinformatics/btaa179" TargetMode="External"/><Relationship Id="rId5" Type="http://schemas.openxmlformats.org/officeDocument/2006/relationships/hyperlink" Target="https://github.com/CMU-SAFARI/Apollo" TargetMode="External"/><Relationship Id="rId4" Type="http://schemas.openxmlformats.org/officeDocument/2006/relationships/hyperlink" Target="http://bioinformatics.oxfordjournals.org/"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c6_LgzuNdkw&amp;list=PL5Q2soXY2Zi8D_5MGV6EnXEJHnV2YFBJl&amp;index=25" TargetMode="External"/><Relationship Id="rId3" Type="http://schemas.openxmlformats.org/officeDocument/2006/relationships/hyperlink" Target="https://www.youtube.com/onurmutlulectures" TargetMode="External"/><Relationship Id="rId7" Type="http://schemas.openxmlformats.org/officeDocument/2006/relationships/hyperlink" Target="https://www.youtube.com/watch?v=F7xZLNMIY1E&amp;list=PL5Q2soXY2Zi8D_5MGV6EnXEJHnV2YFBJl&amp;index=3" TargetMode="External"/><Relationship Id="rId2" Type="http://schemas.openxmlformats.org/officeDocument/2006/relationships/notesSlide" Target="../notesSlides/notesSlide8.xml"/><Relationship Id="rId1" Type="http://schemas.openxmlformats.org/officeDocument/2006/relationships/slideLayout" Target="../slideLayouts/slideLayout545.xml"/><Relationship Id="rId6" Type="http://schemas.openxmlformats.org/officeDocument/2006/relationships/hyperlink" Target="https://www.youtube.com/watch?v=r7sn41lH-4A&amp;list=PL5Q2soXY2Zi8D_5MGV6EnXEJHnV2YFBJl&amp;index=41" TargetMode="External"/><Relationship Id="rId5" Type="http://schemas.openxmlformats.org/officeDocument/2006/relationships/hyperlink" Target="https://www.youtube.com/watch?v=njX_14584Jw&amp;list=PL5Q2soXY2Zi8D_5MGV6EnXEJHnV2YFBJl&amp;index=16" TargetMode="External"/><Relationship Id="rId4" Type="http://schemas.openxmlformats.org/officeDocument/2006/relationships/hyperlink" Target="https://www.youtube.com/watch?v=kgiZlSOcGFM&amp;list=PL5Q2soXY2Zi8D_5MGV6EnXEJHnV2YFBJl&amp;index=1" TargetMode="External"/><Relationship Id="rId9" Type="http://schemas.openxmlformats.org/officeDocument/2006/relationships/hyperlink" Target="https://www.youtube.com/watch?v=sgd7PHQQ1AI&amp;list=PL5Q2soXY2Zi8D_5MGV6EnXEJHnV2YFBJl&amp;index=39" TargetMode="Externa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6.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7.emf"/></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9.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notesSlide" Target="../notesSlides/notesSlide9.xml"/><Relationship Id="rId1" Type="http://schemas.openxmlformats.org/officeDocument/2006/relationships/slideLayout" Target="../slideLayouts/slideLayout533.xml"/><Relationship Id="rId5" Type="http://schemas.openxmlformats.org/officeDocument/2006/relationships/hyperlink" Target="https://www.youtube.com/onurmutlulectures" TargetMode="External"/><Relationship Id="rId4" Type="http://schemas.openxmlformats.org/officeDocument/2006/relationships/hyperlink" Target="http://scholar.google.com/citations?user=7XyGUGkAAAAJ&amp;hl=en" TargetMode="Externa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1.xml.rels><?xml version="1.0" encoding="UTF-8" standalone="yes"?>
<Relationships xmlns="http://schemas.openxmlformats.org/package/2006/relationships"><Relationship Id="rId3" Type="http://schemas.openxmlformats.org/officeDocument/2006/relationships/hyperlink" Target="https://github.com/CMU-SAFARI/ApHMM-GPU"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hyperlink" Target="http://github.com/CMU-SAFARI" TargetMode="Externa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7.e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6.em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7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Can Firtina</a:t>
            </a:r>
          </a:p>
          <a:p>
            <a:r>
              <a:rPr lang="en-US" sz="2200" dirty="0">
                <a:hlinkClick r:id="rId3"/>
              </a:rPr>
              <a:t>canfirtina@gmail.com</a:t>
            </a:r>
            <a:r>
              <a:rPr lang="en-US" sz="2200" dirty="0"/>
              <a:t> </a:t>
            </a:r>
          </a:p>
          <a:p>
            <a:endParaRPr lang="en-US" sz="2200" dirty="0"/>
          </a:p>
          <a:p>
            <a:r>
              <a:rPr lang="en-US" sz="2200" dirty="0"/>
              <a:t>27 May 2022</a:t>
            </a:r>
          </a:p>
          <a:p>
            <a:r>
              <a:rPr lang="en-US" sz="2200" dirty="0"/>
              <a:t>Invited Seminar Talk at UC Berkeley</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5"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93DF90B4-9AA1-0247-9894-BE34945D5732}"/>
              </a:ext>
            </a:extLst>
          </p:cNvPr>
          <p:cNvSpPr>
            <a:spLocks noGrp="1"/>
          </p:cNvSpPr>
          <p:nvPr>
            <p:ph type="ctrTitle"/>
          </p:nvPr>
        </p:nvSpPr>
        <p:spPr>
          <a:xfrm>
            <a:off x="381000" y="1227584"/>
            <a:ext cx="8382000" cy="2201416"/>
          </a:xfrm>
        </p:spPr>
        <p:txBody>
          <a:bodyPr>
            <a:normAutofit fontScale="90000"/>
          </a:bodyPr>
          <a:lstStyle/>
          <a:p>
            <a:pPr algn="ctr"/>
            <a:r>
              <a:rPr lang="en-US" sz="4400" dirty="0"/>
              <a:t>Enabling Accurate, Fast, and Memory-Efficient Genome Analysis via Efficient and Intelligent Algorithms</a:t>
            </a:r>
            <a:br>
              <a:rPr lang="en-US" sz="4400" dirty="0"/>
            </a:br>
            <a:endParaRPr lang="en-US" sz="3800" dirty="0">
              <a:solidFill>
                <a:srgbClr val="FF0000"/>
              </a:solidFill>
            </a:endParaRPr>
          </a:p>
        </p:txBody>
      </p:sp>
    </p:spTree>
    <p:extLst>
      <p:ext uri="{BB962C8B-B14F-4D97-AF65-F5344CB8AC3E}">
        <p14:creationId xmlns:p14="http://schemas.microsoft.com/office/powerpoint/2010/main" val="177195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899592" y="1795462"/>
            <a:ext cx="7924800" cy="1752600"/>
          </a:xfrm>
        </p:spPr>
        <p:txBody>
          <a:bodyPr/>
          <a:lstStyle/>
          <a:p>
            <a:r>
              <a:rPr lang="en-US" dirty="0"/>
              <a:t>Accelerating Genome Analysis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8002560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Key Ideas - Pipelining</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00600"/>
          </a:xfrm>
        </p:spPr>
        <p:txBody>
          <a:bodyPr>
            <a:normAutofit/>
          </a:bodyPr>
          <a:lstStyle/>
          <a:p>
            <a:r>
              <a:rPr lang="en-US" dirty="0"/>
              <a:t>Identify and exploit the </a:t>
            </a:r>
            <a:r>
              <a:rPr lang="en-US" b="1" dirty="0">
                <a:solidFill>
                  <a:schemeClr val="accent6"/>
                </a:solidFill>
              </a:rPr>
              <a:t>pipelining opportunities</a:t>
            </a:r>
          </a:p>
          <a:p>
            <a:pPr lvl="1"/>
            <a:r>
              <a:rPr lang="en-US" dirty="0"/>
              <a:t>To minimize the memory overhead</a:t>
            </a:r>
          </a:p>
          <a:p>
            <a:endParaRPr lang="en-US" dirty="0"/>
          </a:p>
          <a:p>
            <a:r>
              <a:rPr lang="en-US" dirty="0"/>
              <a:t>The Backward calculation </a:t>
            </a:r>
            <a:r>
              <a:rPr lang="en-US" b="1" dirty="0">
                <a:solidFill>
                  <a:schemeClr val="accent6"/>
                </a:solidFill>
              </a:rPr>
              <a:t>does not need to be stored</a:t>
            </a:r>
          </a:p>
          <a:p>
            <a:pPr lvl="1"/>
            <a:r>
              <a:rPr lang="en-US" dirty="0"/>
              <a:t>Pipeline for updating transition and emission probabilities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7" name="Picture 6" descr="Chart&#10;&#10;Description automatically generated with medium confidence">
            <a:extLst>
              <a:ext uri="{FF2B5EF4-FFF2-40B4-BE49-F238E27FC236}">
                <a16:creationId xmlns:a16="http://schemas.microsoft.com/office/drawing/2014/main" id="{DCF4E066-30EC-D5C2-DD25-334C6EFE2A4D}"/>
              </a:ext>
            </a:extLst>
          </p:cNvPr>
          <p:cNvPicPr>
            <a:picLocks noChangeAspect="1"/>
          </p:cNvPicPr>
          <p:nvPr/>
        </p:nvPicPr>
        <p:blipFill rotWithShape="1">
          <a:blip r:embed="rId4">
            <a:extLst>
              <a:ext uri="{28A0092B-C50C-407E-A947-70E740481C1C}">
                <a14:useLocalDpi xmlns:a14="http://schemas.microsoft.com/office/drawing/2010/main" val="0"/>
              </a:ext>
            </a:extLst>
          </a:blip>
          <a:srcRect r="37593"/>
          <a:stretch/>
        </p:blipFill>
        <p:spPr>
          <a:xfrm>
            <a:off x="2689003" y="3422241"/>
            <a:ext cx="3621978" cy="7344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6AA86E42-563C-A222-12BD-1B78EE0CF5C9}"/>
              </a:ext>
            </a:extLst>
          </p:cNvPr>
          <p:cNvPicPr>
            <a:picLocks noChangeAspect="1"/>
          </p:cNvPicPr>
          <p:nvPr/>
        </p:nvPicPr>
        <p:blipFill rotWithShape="1">
          <a:blip r:embed="rId5">
            <a:extLst>
              <a:ext uri="{28A0092B-C50C-407E-A947-70E740481C1C}">
                <a14:useLocalDpi xmlns:a14="http://schemas.microsoft.com/office/drawing/2010/main" val="0"/>
              </a:ext>
            </a:extLst>
          </a:blip>
          <a:srcRect r="22767"/>
          <a:stretch/>
        </p:blipFill>
        <p:spPr>
          <a:xfrm>
            <a:off x="216008" y="4717384"/>
            <a:ext cx="3419888" cy="1253976"/>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293F4001-6438-5D91-9AA1-BBCF614A5D9B}"/>
              </a:ext>
            </a:extLst>
          </p:cNvPr>
          <p:cNvPicPr>
            <a:picLocks noChangeAspect="1"/>
          </p:cNvPicPr>
          <p:nvPr/>
        </p:nvPicPr>
        <p:blipFill rotWithShape="1">
          <a:blip r:embed="rId6">
            <a:extLst>
              <a:ext uri="{28A0092B-C50C-407E-A947-70E740481C1C}">
                <a14:useLocalDpi xmlns:a14="http://schemas.microsoft.com/office/drawing/2010/main" val="0"/>
              </a:ext>
            </a:extLst>
          </a:blip>
          <a:srcRect r="34738"/>
          <a:stretch/>
        </p:blipFill>
        <p:spPr>
          <a:xfrm>
            <a:off x="5354596" y="4725144"/>
            <a:ext cx="2889812" cy="1162218"/>
          </a:xfrm>
          <a:prstGeom prst="rect">
            <a:avLst/>
          </a:prstGeom>
        </p:spPr>
      </p:pic>
      <p:grpSp>
        <p:nvGrpSpPr>
          <p:cNvPr id="17" name="Group 16">
            <a:extLst>
              <a:ext uri="{FF2B5EF4-FFF2-40B4-BE49-F238E27FC236}">
                <a16:creationId xmlns:a16="http://schemas.microsoft.com/office/drawing/2014/main" id="{49EB0606-A549-E7B7-0088-F92E44C97404}"/>
              </a:ext>
            </a:extLst>
          </p:cNvPr>
          <p:cNvGrpSpPr/>
          <p:nvPr/>
        </p:nvGrpSpPr>
        <p:grpSpPr>
          <a:xfrm>
            <a:off x="3347864" y="3860416"/>
            <a:ext cx="2880321" cy="1872213"/>
            <a:chOff x="3347864" y="3860416"/>
            <a:chExt cx="2880321" cy="1872213"/>
          </a:xfrm>
        </p:grpSpPr>
        <p:sp>
          <p:nvSpPr>
            <p:cNvPr id="4" name="Bent Arrow 3">
              <a:extLst>
                <a:ext uri="{FF2B5EF4-FFF2-40B4-BE49-F238E27FC236}">
                  <a16:creationId xmlns:a16="http://schemas.microsoft.com/office/drawing/2014/main" id="{52D4B5C6-07D7-F535-B696-D1CBB5164BD5}"/>
                </a:ext>
              </a:extLst>
            </p:cNvPr>
            <p:cNvSpPr/>
            <p:nvPr/>
          </p:nvSpPr>
          <p:spPr>
            <a:xfrm rot="10800000">
              <a:off x="3347864" y="3860416"/>
              <a:ext cx="1411940" cy="1253975"/>
            </a:xfrm>
            <a:prstGeom prst="bentArrow">
              <a:avLst>
                <a:gd name="adj1" fmla="val 8367"/>
                <a:gd name="adj2" fmla="val 12913"/>
                <a:gd name="adj3" fmla="val 16942"/>
                <a:gd name="adj4" fmla="val 27634"/>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0" name="Bent Arrow 9">
              <a:extLst>
                <a:ext uri="{FF2B5EF4-FFF2-40B4-BE49-F238E27FC236}">
                  <a16:creationId xmlns:a16="http://schemas.microsoft.com/office/drawing/2014/main" id="{90E02AE8-745A-6D1D-32D8-789051DA9D42}"/>
                </a:ext>
              </a:extLst>
            </p:cNvPr>
            <p:cNvSpPr/>
            <p:nvPr/>
          </p:nvSpPr>
          <p:spPr>
            <a:xfrm rot="10800000">
              <a:off x="3563887" y="3860416"/>
              <a:ext cx="1195915" cy="1872213"/>
            </a:xfrm>
            <a:prstGeom prst="bentArrow">
              <a:avLst>
                <a:gd name="adj1" fmla="val 8367"/>
                <a:gd name="adj2" fmla="val 12913"/>
                <a:gd name="adj3" fmla="val 16942"/>
                <a:gd name="adj4" fmla="val 27634"/>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4" name="Bent Arrow 13">
              <a:extLst>
                <a:ext uri="{FF2B5EF4-FFF2-40B4-BE49-F238E27FC236}">
                  <a16:creationId xmlns:a16="http://schemas.microsoft.com/office/drawing/2014/main" id="{12C0D241-E1B8-EF50-7325-36C50B9AFB2E}"/>
                </a:ext>
              </a:extLst>
            </p:cNvPr>
            <p:cNvSpPr/>
            <p:nvPr/>
          </p:nvSpPr>
          <p:spPr>
            <a:xfrm rot="10800000" flipH="1">
              <a:off x="4716016" y="3860416"/>
              <a:ext cx="1512169" cy="1872213"/>
            </a:xfrm>
            <a:prstGeom prst="bentArrow">
              <a:avLst>
                <a:gd name="adj1" fmla="val 5737"/>
                <a:gd name="adj2" fmla="val 8531"/>
                <a:gd name="adj3" fmla="val 16942"/>
                <a:gd name="adj4" fmla="val 27634"/>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6" name="Bent Arrow 15">
              <a:extLst>
                <a:ext uri="{FF2B5EF4-FFF2-40B4-BE49-F238E27FC236}">
                  <a16:creationId xmlns:a16="http://schemas.microsoft.com/office/drawing/2014/main" id="{60492A00-C5F3-63F8-708F-F1E5F71C5BCD}"/>
                </a:ext>
              </a:extLst>
            </p:cNvPr>
            <p:cNvSpPr/>
            <p:nvPr/>
          </p:nvSpPr>
          <p:spPr>
            <a:xfrm rot="10800000" flipH="1">
              <a:off x="4716017" y="3860416"/>
              <a:ext cx="1512168" cy="1296776"/>
            </a:xfrm>
            <a:prstGeom prst="bentArrow">
              <a:avLst>
                <a:gd name="adj1" fmla="val 5737"/>
                <a:gd name="adj2" fmla="val 9363"/>
                <a:gd name="adj3" fmla="val 16942"/>
                <a:gd name="adj4" fmla="val 27634"/>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spTree>
    <p:custDataLst>
      <p:tags r:id="rId1"/>
    </p:custDataLst>
    <p:extLst>
      <p:ext uri="{BB962C8B-B14F-4D97-AF65-F5344CB8AC3E}">
        <p14:creationId xmlns:p14="http://schemas.microsoft.com/office/powerpoint/2010/main" val="4270486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Key Ideas – Cache Reuse</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00600"/>
          </a:xfrm>
        </p:spPr>
        <p:txBody>
          <a:bodyPr>
            <a:normAutofit/>
          </a:bodyPr>
          <a:lstStyle/>
          <a:p>
            <a:r>
              <a:rPr lang="en-US" dirty="0"/>
              <a:t>Exploit the iterative nature of the Baum-Welch computations (e.g., Forward)</a:t>
            </a:r>
          </a:p>
          <a:p>
            <a:pPr lvl="1"/>
            <a:r>
              <a:rPr lang="en-US" dirty="0"/>
              <a:t>To </a:t>
            </a:r>
            <a:r>
              <a:rPr lang="en-US" dirty="0">
                <a:solidFill>
                  <a:schemeClr val="accent6"/>
                </a:solidFill>
              </a:rPr>
              <a:t>minimize the data movement</a:t>
            </a:r>
            <a:r>
              <a:rPr lang="en-US" dirty="0"/>
              <a:t> overhead</a:t>
            </a:r>
          </a:p>
          <a:p>
            <a:pPr lvl="1"/>
            <a:r>
              <a:rPr lang="en-US" dirty="0">
                <a:solidFill>
                  <a:schemeClr val="accent6"/>
                </a:solidFill>
              </a:rPr>
              <a:t>Improve the cache reuse</a:t>
            </a:r>
            <a:r>
              <a:rPr lang="en-US" dirty="0"/>
              <a:t> with loop tiling</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3" name="Picture 12" descr="A picture containing text&#10;&#10;Description automatically generated">
            <a:extLst>
              <a:ext uri="{FF2B5EF4-FFF2-40B4-BE49-F238E27FC236}">
                <a16:creationId xmlns:a16="http://schemas.microsoft.com/office/drawing/2014/main" id="{9B3778FE-CCBF-B92A-0226-8AC005D396EA}"/>
              </a:ext>
            </a:extLst>
          </p:cNvPr>
          <p:cNvPicPr>
            <a:picLocks noChangeAspect="1"/>
          </p:cNvPicPr>
          <p:nvPr/>
        </p:nvPicPr>
        <p:blipFill rotWithShape="1">
          <a:blip r:embed="rId4">
            <a:extLst>
              <a:ext uri="{28A0092B-C50C-407E-A947-70E740481C1C}">
                <a14:useLocalDpi xmlns:a14="http://schemas.microsoft.com/office/drawing/2010/main" val="0"/>
              </a:ext>
            </a:extLst>
          </a:blip>
          <a:srcRect r="39418"/>
          <a:stretch/>
        </p:blipFill>
        <p:spPr>
          <a:xfrm>
            <a:off x="2915816" y="3429000"/>
            <a:ext cx="3516061" cy="734400"/>
          </a:xfrm>
          <a:prstGeom prst="rect">
            <a:avLst/>
          </a:prstGeom>
        </p:spPr>
      </p:pic>
      <p:sp>
        <p:nvSpPr>
          <p:cNvPr id="5" name="Circular Arrow 4">
            <a:extLst>
              <a:ext uri="{FF2B5EF4-FFF2-40B4-BE49-F238E27FC236}">
                <a16:creationId xmlns:a16="http://schemas.microsoft.com/office/drawing/2014/main" id="{8CE40B26-20BC-AB57-F075-50AEAFF59D60}"/>
              </a:ext>
            </a:extLst>
          </p:cNvPr>
          <p:cNvSpPr/>
          <p:nvPr/>
        </p:nvSpPr>
        <p:spPr>
          <a:xfrm>
            <a:off x="3479549" y="2858057"/>
            <a:ext cx="1512168" cy="1279365"/>
          </a:xfrm>
          <a:prstGeom prst="circularArrow">
            <a:avLst>
              <a:gd name="adj1" fmla="val 7780"/>
              <a:gd name="adj2" fmla="val 593787"/>
              <a:gd name="adj3" fmla="val 21017270"/>
              <a:gd name="adj4" fmla="val 11019600"/>
              <a:gd name="adj5" fmla="val 10586"/>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5" name="Rectangle 14">
            <a:extLst>
              <a:ext uri="{FF2B5EF4-FFF2-40B4-BE49-F238E27FC236}">
                <a16:creationId xmlns:a16="http://schemas.microsoft.com/office/drawing/2014/main" id="{EB43DA34-9BE8-6893-3FD3-2CDE60CDADC7}"/>
              </a:ext>
            </a:extLst>
          </p:cNvPr>
          <p:cNvSpPr/>
          <p:nvPr/>
        </p:nvSpPr>
        <p:spPr>
          <a:xfrm>
            <a:off x="3263525" y="3497739"/>
            <a:ext cx="648072" cy="343078"/>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Rectangle 17">
            <a:extLst>
              <a:ext uri="{FF2B5EF4-FFF2-40B4-BE49-F238E27FC236}">
                <a16:creationId xmlns:a16="http://schemas.microsoft.com/office/drawing/2014/main" id="{EB0BA5E4-7592-5A6E-D19D-7A261BA70B67}"/>
              </a:ext>
            </a:extLst>
          </p:cNvPr>
          <p:cNvSpPr/>
          <p:nvPr/>
        </p:nvSpPr>
        <p:spPr>
          <a:xfrm>
            <a:off x="4475330" y="3506893"/>
            <a:ext cx="648072" cy="343078"/>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custDataLst>
      <p:tags r:id="rId1"/>
    </p:custDataLst>
    <p:extLst>
      <p:ext uri="{BB962C8B-B14F-4D97-AF65-F5344CB8AC3E}">
        <p14:creationId xmlns:p14="http://schemas.microsoft.com/office/powerpoint/2010/main" val="3928348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15" grpId="0" animBg="1"/>
      <p:bldP spid="1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Key Ideas – Lookup Tables (LUTs)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00600"/>
          </a:xfrm>
        </p:spPr>
        <p:txBody>
          <a:bodyPr>
            <a:normAutofit/>
          </a:bodyPr>
          <a:lstStyle/>
          <a:p>
            <a:r>
              <a:rPr lang="en-US" dirty="0"/>
              <a:t>Avoid performing the same calculations</a:t>
            </a:r>
          </a:p>
          <a:p>
            <a:pPr lvl="1"/>
            <a:r>
              <a:rPr lang="en-US" dirty="0"/>
              <a:t>Limited combinations of emission and transition multiplications</a:t>
            </a:r>
          </a:p>
          <a:p>
            <a:pPr lvl="1"/>
            <a:r>
              <a:rPr lang="en-US" dirty="0"/>
              <a:t>Use </a:t>
            </a:r>
            <a:r>
              <a:rPr lang="en-US" dirty="0">
                <a:solidFill>
                  <a:srgbClr val="4472C4"/>
                </a:solidFill>
              </a:rPr>
              <a:t>Lookup Tables (LUTs)</a:t>
            </a:r>
            <a:r>
              <a:rPr lang="en-US" dirty="0"/>
              <a:t> to </a:t>
            </a:r>
            <a:r>
              <a:rPr lang="en-US" dirty="0">
                <a:solidFill>
                  <a:schemeClr val="accent6"/>
                </a:solidFill>
              </a:rPr>
              <a:t>minimize the computational overhead</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3" name="Picture 12" descr="A picture containing text&#10;&#10;Description automatically generated">
            <a:extLst>
              <a:ext uri="{FF2B5EF4-FFF2-40B4-BE49-F238E27FC236}">
                <a16:creationId xmlns:a16="http://schemas.microsoft.com/office/drawing/2014/main" id="{9B3778FE-CCBF-B92A-0226-8AC005D396EA}"/>
              </a:ext>
            </a:extLst>
          </p:cNvPr>
          <p:cNvPicPr>
            <a:picLocks noChangeAspect="1"/>
          </p:cNvPicPr>
          <p:nvPr/>
        </p:nvPicPr>
        <p:blipFill rotWithShape="1">
          <a:blip r:embed="rId4">
            <a:extLst>
              <a:ext uri="{28A0092B-C50C-407E-A947-70E740481C1C}">
                <a14:useLocalDpi xmlns:a14="http://schemas.microsoft.com/office/drawing/2010/main" val="0"/>
              </a:ext>
            </a:extLst>
          </a:blip>
          <a:srcRect r="39418"/>
          <a:stretch/>
        </p:blipFill>
        <p:spPr>
          <a:xfrm>
            <a:off x="2627784" y="2852936"/>
            <a:ext cx="3516061" cy="734400"/>
          </a:xfrm>
          <a:prstGeom prst="rect">
            <a:avLst/>
          </a:prstGeom>
        </p:spPr>
      </p:pic>
      <p:sp>
        <p:nvSpPr>
          <p:cNvPr id="9" name="Rectangle 8">
            <a:extLst>
              <a:ext uri="{FF2B5EF4-FFF2-40B4-BE49-F238E27FC236}">
                <a16:creationId xmlns:a16="http://schemas.microsoft.com/office/drawing/2014/main" id="{F5A1923C-D63E-E9DC-310B-E82F4CF46DB6}"/>
              </a:ext>
            </a:extLst>
          </p:cNvPr>
          <p:cNvSpPr/>
          <p:nvPr/>
        </p:nvSpPr>
        <p:spPr>
          <a:xfrm>
            <a:off x="4847701" y="2924944"/>
            <a:ext cx="1296144" cy="395861"/>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0" name="Picture 9" descr="Chart&#10;&#10;Description automatically generated with medium confidence">
            <a:extLst>
              <a:ext uri="{FF2B5EF4-FFF2-40B4-BE49-F238E27FC236}">
                <a16:creationId xmlns:a16="http://schemas.microsoft.com/office/drawing/2014/main" id="{F3E267A4-93BF-01BA-0DE7-268F587DA3CB}"/>
              </a:ext>
            </a:extLst>
          </p:cNvPr>
          <p:cNvPicPr>
            <a:picLocks noChangeAspect="1"/>
          </p:cNvPicPr>
          <p:nvPr/>
        </p:nvPicPr>
        <p:blipFill rotWithShape="1">
          <a:blip r:embed="rId5">
            <a:extLst>
              <a:ext uri="{28A0092B-C50C-407E-A947-70E740481C1C}">
                <a14:useLocalDpi xmlns:a14="http://schemas.microsoft.com/office/drawing/2010/main" val="0"/>
              </a:ext>
            </a:extLst>
          </a:blip>
          <a:srcRect r="37593"/>
          <a:stretch/>
        </p:blipFill>
        <p:spPr>
          <a:xfrm>
            <a:off x="2761011" y="3681028"/>
            <a:ext cx="3621978" cy="734400"/>
          </a:xfrm>
          <a:prstGeom prst="rect">
            <a:avLst/>
          </a:prstGeom>
        </p:spPr>
      </p:pic>
      <p:sp>
        <p:nvSpPr>
          <p:cNvPr id="11" name="Rectangle 10">
            <a:extLst>
              <a:ext uri="{FF2B5EF4-FFF2-40B4-BE49-F238E27FC236}">
                <a16:creationId xmlns:a16="http://schemas.microsoft.com/office/drawing/2014/main" id="{ED57F167-A0C7-2800-3743-6AD2522C4C73}"/>
              </a:ext>
            </a:extLst>
          </p:cNvPr>
          <p:cNvSpPr/>
          <p:nvPr/>
        </p:nvSpPr>
        <p:spPr>
          <a:xfrm>
            <a:off x="4716015" y="3749628"/>
            <a:ext cx="1666973" cy="395861"/>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2" name="Picture 11" descr="A picture containing text&#10;&#10;Description automatically generated">
            <a:extLst>
              <a:ext uri="{FF2B5EF4-FFF2-40B4-BE49-F238E27FC236}">
                <a16:creationId xmlns:a16="http://schemas.microsoft.com/office/drawing/2014/main" id="{F9DDE4DA-9F1F-DBD3-EEAE-889F1B93B3FB}"/>
              </a:ext>
            </a:extLst>
          </p:cNvPr>
          <p:cNvPicPr>
            <a:picLocks noChangeAspect="1"/>
          </p:cNvPicPr>
          <p:nvPr/>
        </p:nvPicPr>
        <p:blipFill rotWithShape="1">
          <a:blip r:embed="rId6">
            <a:extLst>
              <a:ext uri="{28A0092B-C50C-407E-A947-70E740481C1C}">
                <a14:useLocalDpi xmlns:a14="http://schemas.microsoft.com/office/drawing/2010/main" val="0"/>
              </a:ext>
            </a:extLst>
          </a:blip>
          <a:srcRect r="22767"/>
          <a:stretch/>
        </p:blipFill>
        <p:spPr>
          <a:xfrm>
            <a:off x="2862056" y="4541642"/>
            <a:ext cx="3419888" cy="1253976"/>
          </a:xfrm>
          <a:prstGeom prst="rect">
            <a:avLst/>
          </a:prstGeom>
        </p:spPr>
      </p:pic>
      <p:sp>
        <p:nvSpPr>
          <p:cNvPr id="14" name="Rectangle 13">
            <a:extLst>
              <a:ext uri="{FF2B5EF4-FFF2-40B4-BE49-F238E27FC236}">
                <a16:creationId xmlns:a16="http://schemas.microsoft.com/office/drawing/2014/main" id="{74E3F163-65BE-A5FF-99CD-7C791F6462E9}"/>
              </a:ext>
            </a:extLst>
          </p:cNvPr>
          <p:cNvSpPr/>
          <p:nvPr/>
        </p:nvSpPr>
        <p:spPr>
          <a:xfrm>
            <a:off x="4019859" y="4652706"/>
            <a:ext cx="792088" cy="395861"/>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2FCBD93F-36A8-5288-6DE7-D290DD667CB3}"/>
              </a:ext>
            </a:extLst>
          </p:cNvPr>
          <p:cNvSpPr/>
          <p:nvPr/>
        </p:nvSpPr>
        <p:spPr>
          <a:xfrm>
            <a:off x="4127870" y="5261183"/>
            <a:ext cx="792088" cy="395861"/>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custDataLst>
      <p:tags r:id="rId1"/>
    </p:custDataLst>
    <p:extLst>
      <p:ext uri="{BB962C8B-B14F-4D97-AF65-F5344CB8AC3E}">
        <p14:creationId xmlns:p14="http://schemas.microsoft.com/office/powerpoint/2010/main" val="369466378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Putting it all together – Hardware Design</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8" name="Content Placeholder 7">
            <a:extLst>
              <a:ext uri="{FF2B5EF4-FFF2-40B4-BE49-F238E27FC236}">
                <a16:creationId xmlns:a16="http://schemas.microsoft.com/office/drawing/2014/main" id="{11139083-F616-DC87-8805-AE275C96BB9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2157715"/>
            <a:ext cx="8610600" cy="3304569"/>
          </a:xfrm>
        </p:spPr>
      </p:pic>
    </p:spTree>
    <p:custDataLst>
      <p:tags r:id="rId1"/>
    </p:custDataLst>
    <p:extLst>
      <p:ext uri="{BB962C8B-B14F-4D97-AF65-F5344CB8AC3E}">
        <p14:creationId xmlns:p14="http://schemas.microsoft.com/office/powerpoint/2010/main" val="246633593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System Integration – Many cores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7" name="Content Placeholder 6">
            <a:extLst>
              <a:ext uri="{FF2B5EF4-FFF2-40B4-BE49-F238E27FC236}">
                <a16:creationId xmlns:a16="http://schemas.microsoft.com/office/drawing/2014/main" id="{A0233635-D59A-E2F5-AC33-F62221DE85D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01800" y="1650462"/>
            <a:ext cx="5664200" cy="3898900"/>
          </a:xfrm>
        </p:spPr>
      </p:pic>
    </p:spTree>
    <p:custDataLst>
      <p:tags r:id="rId1"/>
    </p:custDataLst>
    <p:extLst>
      <p:ext uri="{BB962C8B-B14F-4D97-AF65-F5344CB8AC3E}">
        <p14:creationId xmlns:p14="http://schemas.microsoft.com/office/powerpoint/2010/main" val="427460572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Evaluation Methodology</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DA31AA90-8435-0B12-104F-82C364651693}"/>
              </a:ext>
            </a:extLst>
          </p:cNvPr>
          <p:cNvSpPr>
            <a:spLocks noGrp="1"/>
          </p:cNvSpPr>
          <p:nvPr>
            <p:ph idx="1"/>
          </p:nvPr>
        </p:nvSpPr>
        <p:spPr>
          <a:xfrm>
            <a:off x="228600" y="980728"/>
            <a:ext cx="8610600" cy="5328592"/>
          </a:xfrm>
        </p:spPr>
        <p:txBody>
          <a:bodyPr/>
          <a:lstStyle/>
          <a:p>
            <a:r>
              <a:rPr lang="en-CH" sz="2000" dirty="0"/>
              <a:t>Hardware accelerator: ApHMM</a:t>
            </a:r>
          </a:p>
          <a:p>
            <a:pPr lvl="1"/>
            <a:r>
              <a:rPr lang="en-CH" sz="2000" dirty="0"/>
              <a:t>Implemented in SystemVerilog</a:t>
            </a:r>
          </a:p>
          <a:p>
            <a:pPr lvl="1"/>
            <a:r>
              <a:rPr lang="en-CH" sz="2000" dirty="0"/>
              <a:t>Synthesis in a typical 28nm process technology @1GHz</a:t>
            </a:r>
          </a:p>
          <a:p>
            <a:pPr lvl="1"/>
            <a:r>
              <a:rPr lang="en-CH" sz="2000" dirty="0"/>
              <a:t>GPU implementation: ApHMM-GPU (CUDA 11.6)</a:t>
            </a:r>
          </a:p>
          <a:p>
            <a:endParaRPr lang="en-CH" sz="2000" dirty="0"/>
          </a:p>
          <a:p>
            <a:r>
              <a:rPr lang="en-CH" sz="2000" dirty="0"/>
              <a:t>Use cases:</a:t>
            </a:r>
          </a:p>
          <a:p>
            <a:pPr lvl="1"/>
            <a:r>
              <a:rPr lang="en-CH" sz="2000" dirty="0"/>
              <a:t>Error correction</a:t>
            </a:r>
          </a:p>
          <a:p>
            <a:pPr lvl="1"/>
            <a:r>
              <a:rPr lang="en-CH" sz="2000" dirty="0"/>
              <a:t>Protein Family Search</a:t>
            </a:r>
          </a:p>
          <a:p>
            <a:pPr lvl="1"/>
            <a:r>
              <a:rPr lang="en-CH" sz="2000" dirty="0"/>
              <a:t>Multiple Sequence Alignment</a:t>
            </a:r>
          </a:p>
          <a:p>
            <a:pPr lvl="1"/>
            <a:endParaRPr lang="en-CH" sz="2000" dirty="0"/>
          </a:p>
          <a:p>
            <a:r>
              <a:rPr lang="en-CH" sz="2000" dirty="0"/>
              <a:t>Compared to the CPU, GPU, and FPGA implementations</a:t>
            </a:r>
          </a:p>
          <a:p>
            <a:endParaRPr lang="en-CH" sz="2000" dirty="0"/>
          </a:p>
          <a:p>
            <a:r>
              <a:rPr lang="en-CH" sz="2000" dirty="0"/>
              <a:t>Baseline CPU: AMD EPYC 7742 (7nm) @2.26GHz</a:t>
            </a:r>
          </a:p>
          <a:p>
            <a:r>
              <a:rPr lang="en-CH" sz="2000" dirty="0"/>
              <a:t>Baseline GPUs: NVIDIA A100 and NVIDIA Titan V</a:t>
            </a:r>
          </a:p>
        </p:txBody>
      </p:sp>
    </p:spTree>
    <p:custDataLst>
      <p:tags r:id="rId1"/>
    </p:custDataLst>
    <p:extLst>
      <p:ext uri="{BB962C8B-B14F-4D97-AF65-F5344CB8AC3E}">
        <p14:creationId xmlns:p14="http://schemas.microsoft.com/office/powerpoint/2010/main" val="128676918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fontScale="90000"/>
          </a:bodyPr>
          <a:lstStyle/>
          <a:p>
            <a:r>
              <a:rPr lang="en-US" dirty="0"/>
              <a:t>Results: Executing the Baum-Welch Algorithm</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Content Placeholder 4">
            <a:extLst>
              <a:ext uri="{FF2B5EF4-FFF2-40B4-BE49-F238E27FC236}">
                <a16:creationId xmlns:a16="http://schemas.microsoft.com/office/drawing/2014/main" id="{E1243317-4A1C-8E87-A16E-CD4C4AAA149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6232" y="2731961"/>
            <a:ext cx="7291536" cy="3649367"/>
          </a:xfrm>
        </p:spPr>
      </p:pic>
      <p:sp>
        <p:nvSpPr>
          <p:cNvPr id="7" name="Rectangle 6">
            <a:extLst>
              <a:ext uri="{FF2B5EF4-FFF2-40B4-BE49-F238E27FC236}">
                <a16:creationId xmlns:a16="http://schemas.microsoft.com/office/drawing/2014/main" id="{A44B80A9-9E2B-2D9C-501A-F5B8A5FE8476}"/>
              </a:ext>
            </a:extLst>
          </p:cNvPr>
          <p:cNvSpPr/>
          <p:nvPr/>
        </p:nvSpPr>
        <p:spPr>
          <a:xfrm>
            <a:off x="0" y="980729"/>
            <a:ext cx="9143999" cy="762000"/>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HW-SW optimizations provide </a:t>
            </a:r>
            <a:r>
              <a:rPr lang="en-US" sz="2000" b="1" dirty="0">
                <a:solidFill>
                  <a:schemeClr val="accent6"/>
                </a:solidFill>
                <a:latin typeface="Cambria" panose="02040503050406030204" pitchFamily="18" charset="0"/>
              </a:rPr>
              <a:t>significant improvements</a:t>
            </a:r>
            <a:r>
              <a:rPr lang="en-US" sz="2000" dirty="0">
                <a:solidFill>
                  <a:schemeClr val="tx1"/>
                </a:solidFill>
                <a:latin typeface="Cambria" panose="02040503050406030204" pitchFamily="18" charset="0"/>
              </a:rPr>
              <a:t> in terms of </a:t>
            </a:r>
            <a:r>
              <a:rPr lang="en-US" sz="2000" b="1" dirty="0">
                <a:solidFill>
                  <a:schemeClr val="accent6"/>
                </a:solidFill>
                <a:latin typeface="Cambria" panose="02040503050406030204" pitchFamily="18" charset="0"/>
              </a:rPr>
              <a:t>performance</a:t>
            </a:r>
            <a:r>
              <a:rPr lang="en-US" sz="2000" dirty="0">
                <a:solidFill>
                  <a:schemeClr val="tx1"/>
                </a:solidFill>
                <a:latin typeface="Cambria" panose="02040503050406030204" pitchFamily="18" charset="0"/>
              </a:rPr>
              <a:t> and </a:t>
            </a:r>
            <a:r>
              <a:rPr lang="en-US" sz="2000" b="1" dirty="0">
                <a:solidFill>
                  <a:schemeClr val="accent6"/>
                </a:solidFill>
                <a:latin typeface="Cambria" panose="02040503050406030204" pitchFamily="18" charset="0"/>
              </a:rPr>
              <a:t>energy consumption</a:t>
            </a:r>
          </a:p>
        </p:txBody>
      </p:sp>
      <p:sp>
        <p:nvSpPr>
          <p:cNvPr id="8" name="Rectangle 7">
            <a:extLst>
              <a:ext uri="{FF2B5EF4-FFF2-40B4-BE49-F238E27FC236}">
                <a16:creationId xmlns:a16="http://schemas.microsoft.com/office/drawing/2014/main" id="{CD0238A2-3577-DFA5-ACBC-1A919BDFE146}"/>
              </a:ext>
            </a:extLst>
          </p:cNvPr>
          <p:cNvSpPr/>
          <p:nvPr/>
        </p:nvSpPr>
        <p:spPr>
          <a:xfrm>
            <a:off x="0" y="1856345"/>
            <a:ext cx="9143999" cy="762000"/>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rPr>
              <a:t>Data movement</a:t>
            </a:r>
            <a:r>
              <a:rPr lang="en-US" sz="2000" dirty="0">
                <a:solidFill>
                  <a:schemeClr val="tx1"/>
                </a:solidFill>
                <a:latin typeface="Cambria" panose="02040503050406030204" pitchFamily="18" charset="0"/>
              </a:rPr>
              <a:t> becomes the </a:t>
            </a:r>
            <a:r>
              <a:rPr lang="en-US" sz="2000" b="1" dirty="0">
                <a:solidFill>
                  <a:srgbClr val="C00000"/>
                </a:solidFill>
                <a:latin typeface="Cambria" panose="02040503050406030204" pitchFamily="18" charset="0"/>
              </a:rPr>
              <a:t>bottleneck</a:t>
            </a:r>
            <a:r>
              <a:rPr lang="en-US" sz="2000" dirty="0">
                <a:solidFill>
                  <a:schemeClr val="tx1"/>
                </a:solidFill>
                <a:latin typeface="Cambria" panose="02040503050406030204" pitchFamily="18" charset="0"/>
              </a:rPr>
              <a:t> for the Forward Calculation (fully stored in the L2 cache and DRAM)</a:t>
            </a:r>
            <a:endParaRPr lang="en-US" sz="2000" b="1" dirty="0">
              <a:solidFill>
                <a:schemeClr val="accent6"/>
              </a:solidFill>
              <a:latin typeface="Cambria" panose="02040503050406030204" pitchFamily="18" charset="0"/>
            </a:endParaRPr>
          </a:p>
        </p:txBody>
      </p:sp>
    </p:spTree>
    <p:custDataLst>
      <p:tags r:id="rId1"/>
    </p:custDataLst>
    <p:extLst>
      <p:ext uri="{BB962C8B-B14F-4D97-AF65-F5344CB8AC3E}">
        <p14:creationId xmlns:p14="http://schemas.microsoft.com/office/powerpoint/2010/main" val="3181624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fontScale="90000"/>
          </a:bodyPr>
          <a:lstStyle/>
          <a:p>
            <a:r>
              <a:rPr lang="en-US" dirty="0"/>
              <a:t>Results: Executing the Baum-Welch Algorithm</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Content Placeholder 4">
            <a:extLst>
              <a:ext uri="{FF2B5EF4-FFF2-40B4-BE49-F238E27FC236}">
                <a16:creationId xmlns:a16="http://schemas.microsoft.com/office/drawing/2014/main" id="{E1243317-4A1C-8E87-A16E-CD4C4AAA149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6232" y="2731961"/>
            <a:ext cx="7291536" cy="3649367"/>
          </a:xfrm>
        </p:spPr>
      </p:pic>
      <p:sp>
        <p:nvSpPr>
          <p:cNvPr id="7" name="Rectangle 6">
            <a:extLst>
              <a:ext uri="{FF2B5EF4-FFF2-40B4-BE49-F238E27FC236}">
                <a16:creationId xmlns:a16="http://schemas.microsoft.com/office/drawing/2014/main" id="{A44B80A9-9E2B-2D9C-501A-F5B8A5FE8476}"/>
              </a:ext>
            </a:extLst>
          </p:cNvPr>
          <p:cNvSpPr/>
          <p:nvPr/>
        </p:nvSpPr>
        <p:spPr>
          <a:xfrm>
            <a:off x="0" y="980729"/>
            <a:ext cx="9143999" cy="762000"/>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rPr>
              <a:t>ApHMM</a:t>
            </a:r>
            <a:r>
              <a:rPr lang="en-US" sz="2000" dirty="0">
                <a:solidFill>
                  <a:schemeClr val="tx1"/>
                </a:solidFill>
                <a:latin typeface="Cambria" panose="02040503050406030204" pitchFamily="18" charset="0"/>
              </a:rPr>
              <a:t>-GPU takes </a:t>
            </a:r>
            <a:r>
              <a:rPr lang="en-US" sz="2000" b="1" dirty="0">
                <a:solidFill>
                  <a:schemeClr val="accent6"/>
                </a:solidFill>
                <a:latin typeface="Cambria" panose="02040503050406030204" pitchFamily="18" charset="0"/>
              </a:rPr>
              <a:t>advantage of </a:t>
            </a:r>
            <a:r>
              <a:rPr lang="en-US" sz="2000" b="1" dirty="0" err="1">
                <a:solidFill>
                  <a:schemeClr val="accent6"/>
                </a:solidFill>
                <a:latin typeface="Cambria" panose="02040503050406030204" pitchFamily="18" charset="0"/>
              </a:rPr>
              <a:t>pHMM</a:t>
            </a:r>
            <a:r>
              <a:rPr lang="en-US" sz="2000" b="1" dirty="0">
                <a:solidFill>
                  <a:schemeClr val="accent6"/>
                </a:solidFill>
                <a:latin typeface="Cambria" panose="02040503050406030204" pitchFamily="18" charset="0"/>
              </a:rPr>
              <a:t>-based optimizations</a:t>
            </a:r>
            <a:r>
              <a:rPr lang="en-US" sz="2000" dirty="0">
                <a:solidFill>
                  <a:schemeClr val="tx1"/>
                </a:solidFill>
                <a:latin typeface="Cambria" panose="02040503050406030204" pitchFamily="18" charset="0"/>
              </a:rPr>
              <a:t> when compared to </a:t>
            </a:r>
            <a:r>
              <a:rPr lang="en-US" sz="2000" dirty="0" err="1">
                <a:solidFill>
                  <a:schemeClr val="tx1"/>
                </a:solidFill>
                <a:latin typeface="Cambria" panose="02040503050406030204" pitchFamily="18" charset="0"/>
              </a:rPr>
              <a:t>HMM_cuda</a:t>
            </a:r>
            <a:endParaRPr lang="en-US" sz="2000" b="1" dirty="0">
              <a:solidFill>
                <a:schemeClr val="accent6"/>
              </a:solidFill>
              <a:latin typeface="Cambria" panose="02040503050406030204" pitchFamily="18" charset="0"/>
            </a:endParaRPr>
          </a:p>
        </p:txBody>
      </p:sp>
      <p:sp>
        <p:nvSpPr>
          <p:cNvPr id="8" name="Rectangle 7">
            <a:extLst>
              <a:ext uri="{FF2B5EF4-FFF2-40B4-BE49-F238E27FC236}">
                <a16:creationId xmlns:a16="http://schemas.microsoft.com/office/drawing/2014/main" id="{CD0238A2-3577-DFA5-ACBC-1A919BDFE146}"/>
              </a:ext>
            </a:extLst>
          </p:cNvPr>
          <p:cNvSpPr/>
          <p:nvPr/>
        </p:nvSpPr>
        <p:spPr>
          <a:xfrm>
            <a:off x="0" y="1856345"/>
            <a:ext cx="9143999" cy="762000"/>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rPr>
              <a:t>Limited speedup for the GPU</a:t>
            </a:r>
            <a:r>
              <a:rPr lang="en-US" sz="2000" dirty="0">
                <a:solidFill>
                  <a:schemeClr val="tx1"/>
                </a:solidFill>
                <a:latin typeface="Cambria" panose="02040503050406030204" pitchFamily="18" charset="0"/>
              </a:rPr>
              <a:t> implementations due to </a:t>
            </a:r>
            <a:r>
              <a:rPr lang="en-US" sz="2000" b="1" dirty="0">
                <a:solidFill>
                  <a:srgbClr val="C00000"/>
                </a:solidFill>
                <a:latin typeface="Cambria" panose="02040503050406030204" pitchFamily="18" charset="0"/>
              </a:rPr>
              <a:t>frequent accesses to host</a:t>
            </a:r>
            <a:r>
              <a:rPr lang="en-US" sz="2000" dirty="0">
                <a:solidFill>
                  <a:schemeClr val="tx1"/>
                </a:solidFill>
                <a:latin typeface="Cambria" panose="02040503050406030204" pitchFamily="18" charset="0"/>
              </a:rPr>
              <a:t> for synchronization and sorting (hint for specialized HW design)</a:t>
            </a:r>
            <a:endParaRPr lang="en-US" sz="2000" dirty="0">
              <a:solidFill>
                <a:schemeClr val="accent6"/>
              </a:solidFill>
              <a:latin typeface="Cambria" panose="02040503050406030204" pitchFamily="18" charset="0"/>
            </a:endParaRPr>
          </a:p>
        </p:txBody>
      </p:sp>
    </p:spTree>
    <p:custDataLst>
      <p:tags r:id="rId1"/>
    </p:custDataLst>
    <p:extLst>
      <p:ext uri="{BB962C8B-B14F-4D97-AF65-F5344CB8AC3E}">
        <p14:creationId xmlns:p14="http://schemas.microsoft.com/office/powerpoint/2010/main" val="3167783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Results: Number of </a:t>
            </a:r>
            <a:r>
              <a:rPr lang="en-US" dirty="0" err="1"/>
              <a:t>ApHMM</a:t>
            </a:r>
            <a:r>
              <a:rPr lang="en-US" dirty="0"/>
              <a:t> Cores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7" name="Rectangle 6">
            <a:extLst>
              <a:ext uri="{FF2B5EF4-FFF2-40B4-BE49-F238E27FC236}">
                <a16:creationId xmlns:a16="http://schemas.microsoft.com/office/drawing/2014/main" id="{A44B80A9-9E2B-2D9C-501A-F5B8A5FE8476}"/>
              </a:ext>
            </a:extLst>
          </p:cNvPr>
          <p:cNvSpPr/>
          <p:nvPr/>
        </p:nvSpPr>
        <p:spPr>
          <a:xfrm>
            <a:off x="0" y="1081164"/>
            <a:ext cx="9143999" cy="457200"/>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Cambria" panose="02040503050406030204" pitchFamily="18" charset="0"/>
              </a:rPr>
              <a:t>4 </a:t>
            </a:r>
            <a:r>
              <a:rPr lang="en-US" sz="3000" b="1" dirty="0" err="1">
                <a:solidFill>
                  <a:schemeClr val="tx1"/>
                </a:solidFill>
                <a:latin typeface="Cambria" panose="02040503050406030204" pitchFamily="18" charset="0"/>
              </a:rPr>
              <a:t>ApHMM</a:t>
            </a:r>
            <a:r>
              <a:rPr lang="en-US" sz="3000" b="1" dirty="0">
                <a:solidFill>
                  <a:schemeClr val="tx1"/>
                </a:solidFill>
                <a:latin typeface="Cambria" panose="02040503050406030204" pitchFamily="18" charset="0"/>
              </a:rPr>
              <a:t>-cores</a:t>
            </a:r>
            <a:r>
              <a:rPr lang="en-US" sz="3000" dirty="0">
                <a:solidFill>
                  <a:schemeClr val="tx1"/>
                </a:solidFill>
                <a:latin typeface="Cambria" panose="02040503050406030204" pitchFamily="18" charset="0"/>
              </a:rPr>
              <a:t> provides the </a:t>
            </a:r>
            <a:r>
              <a:rPr lang="en-US" sz="3000" dirty="0">
                <a:solidFill>
                  <a:schemeClr val="accent6"/>
                </a:solidFill>
                <a:latin typeface="Cambria" panose="02040503050406030204" pitchFamily="18" charset="0"/>
              </a:rPr>
              <a:t>best overall speedup</a:t>
            </a:r>
          </a:p>
        </p:txBody>
      </p:sp>
      <p:pic>
        <p:nvPicPr>
          <p:cNvPr id="9" name="Content Placeholder 8">
            <a:extLst>
              <a:ext uri="{FF2B5EF4-FFF2-40B4-BE49-F238E27FC236}">
                <a16:creationId xmlns:a16="http://schemas.microsoft.com/office/drawing/2014/main" id="{4B40D2FF-E54F-CDB8-0E03-D5ED6AB0225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700" y="4005064"/>
            <a:ext cx="8610600" cy="2107235"/>
          </a:xfrm>
        </p:spPr>
      </p:pic>
      <p:sp>
        <p:nvSpPr>
          <p:cNvPr id="10" name="Rectangle 9">
            <a:extLst>
              <a:ext uri="{FF2B5EF4-FFF2-40B4-BE49-F238E27FC236}">
                <a16:creationId xmlns:a16="http://schemas.microsoft.com/office/drawing/2014/main" id="{8166E98C-E219-5FE7-84D2-B5E21E696955}"/>
              </a:ext>
            </a:extLst>
          </p:cNvPr>
          <p:cNvSpPr/>
          <p:nvPr/>
        </p:nvSpPr>
        <p:spPr>
          <a:xfrm>
            <a:off x="-1" y="1741040"/>
            <a:ext cx="9143999" cy="967880"/>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C00000"/>
                </a:solidFill>
                <a:latin typeface="Cambria" panose="02040503050406030204" pitchFamily="18" charset="0"/>
              </a:rPr>
              <a:t>Data movement overhead</a:t>
            </a:r>
            <a:r>
              <a:rPr lang="en-US" sz="3000" dirty="0">
                <a:solidFill>
                  <a:schemeClr val="tx1"/>
                </a:solidFill>
                <a:latin typeface="Cambria" panose="02040503050406030204" pitchFamily="18" charset="0"/>
              </a:rPr>
              <a:t> starts becoming the bottleneck as we increase the number of cores</a:t>
            </a:r>
            <a:endParaRPr lang="en-US" sz="3000" dirty="0">
              <a:solidFill>
                <a:schemeClr val="accent6"/>
              </a:solidFill>
              <a:latin typeface="Cambria" panose="02040503050406030204" pitchFamily="18" charset="0"/>
            </a:endParaRPr>
          </a:p>
        </p:txBody>
      </p:sp>
      <p:sp>
        <p:nvSpPr>
          <p:cNvPr id="11" name="Rectangle 10">
            <a:extLst>
              <a:ext uri="{FF2B5EF4-FFF2-40B4-BE49-F238E27FC236}">
                <a16:creationId xmlns:a16="http://schemas.microsoft.com/office/drawing/2014/main" id="{0BCB6013-3C53-7C7B-5117-316071AC61EA}"/>
              </a:ext>
            </a:extLst>
          </p:cNvPr>
          <p:cNvSpPr/>
          <p:nvPr/>
        </p:nvSpPr>
        <p:spPr>
          <a:xfrm>
            <a:off x="-2" y="2871429"/>
            <a:ext cx="9143999" cy="967880"/>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mbria" panose="02040503050406030204" pitchFamily="18" charset="0"/>
              </a:rPr>
              <a:t>Room for the performance improvement by placing </a:t>
            </a:r>
            <a:r>
              <a:rPr lang="en-US" sz="3000" dirty="0" err="1">
                <a:solidFill>
                  <a:schemeClr val="tx1"/>
                </a:solidFill>
                <a:latin typeface="Cambria" panose="02040503050406030204" pitchFamily="18" charset="0"/>
              </a:rPr>
              <a:t>ApHMM</a:t>
            </a:r>
            <a:r>
              <a:rPr lang="en-US" sz="3000" dirty="0">
                <a:solidFill>
                  <a:schemeClr val="tx1"/>
                </a:solidFill>
                <a:latin typeface="Cambria" panose="02040503050406030204" pitchFamily="18" charset="0"/>
              </a:rPr>
              <a:t> </a:t>
            </a:r>
            <a:r>
              <a:rPr lang="en-US" sz="3000" b="1" dirty="0">
                <a:solidFill>
                  <a:srgbClr val="4472C4"/>
                </a:solidFill>
                <a:latin typeface="Cambria" panose="02040503050406030204" pitchFamily="18" charset="0"/>
              </a:rPr>
              <a:t>inside or near the memory</a:t>
            </a:r>
          </a:p>
        </p:txBody>
      </p:sp>
    </p:spTree>
    <p:custDataLst>
      <p:tags r:id="rId1"/>
    </p:custDataLst>
    <p:extLst>
      <p:ext uri="{BB962C8B-B14F-4D97-AF65-F5344CB8AC3E}">
        <p14:creationId xmlns:p14="http://schemas.microsoft.com/office/powerpoint/2010/main" val="4066955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Results: Error Correction</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7" name="Rectangle 6">
            <a:extLst>
              <a:ext uri="{FF2B5EF4-FFF2-40B4-BE49-F238E27FC236}">
                <a16:creationId xmlns:a16="http://schemas.microsoft.com/office/drawing/2014/main" id="{A44B80A9-9E2B-2D9C-501A-F5B8A5FE8476}"/>
              </a:ext>
            </a:extLst>
          </p:cNvPr>
          <p:cNvSpPr/>
          <p:nvPr/>
        </p:nvSpPr>
        <p:spPr>
          <a:xfrm>
            <a:off x="68" y="1484784"/>
            <a:ext cx="9143999" cy="1512168"/>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Cambria" panose="02040503050406030204" pitchFamily="18" charset="0"/>
              </a:rPr>
              <a:t>Acceleration where it makes sense:</a:t>
            </a:r>
            <a:r>
              <a:rPr lang="en-US" sz="3000" dirty="0">
                <a:solidFill>
                  <a:schemeClr val="tx1"/>
                </a:solidFill>
                <a:latin typeface="Cambria" panose="02040503050406030204" pitchFamily="18" charset="0"/>
              </a:rPr>
              <a:t> Significant </a:t>
            </a:r>
            <a:r>
              <a:rPr lang="en-US" sz="3000" dirty="0">
                <a:solidFill>
                  <a:schemeClr val="accent6"/>
                </a:solidFill>
                <a:latin typeface="Cambria" panose="02040503050406030204" pitchFamily="18" charset="0"/>
              </a:rPr>
              <a:t>performance and energy improvements</a:t>
            </a:r>
            <a:r>
              <a:rPr lang="en-US" sz="3000" dirty="0">
                <a:solidFill>
                  <a:schemeClr val="tx1"/>
                </a:solidFill>
                <a:latin typeface="Cambria" panose="02040503050406030204" pitchFamily="18" charset="0"/>
              </a:rPr>
              <a:t> for </a:t>
            </a:r>
            <a:r>
              <a:rPr lang="en-US" sz="3000" b="1" dirty="0">
                <a:solidFill>
                  <a:schemeClr val="tx1"/>
                </a:solidFill>
                <a:latin typeface="Cambria" panose="02040503050406030204" pitchFamily="18" charset="0"/>
              </a:rPr>
              <a:t>error correction</a:t>
            </a:r>
          </a:p>
        </p:txBody>
      </p:sp>
      <p:pic>
        <p:nvPicPr>
          <p:cNvPr id="8" name="Content Placeholder 7">
            <a:extLst>
              <a:ext uri="{FF2B5EF4-FFF2-40B4-BE49-F238E27FC236}">
                <a16:creationId xmlns:a16="http://schemas.microsoft.com/office/drawing/2014/main" id="{C4AC1B39-F871-75D3-CFAE-E1BA2DBB12B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700" y="3860322"/>
            <a:ext cx="8610600" cy="2521006"/>
          </a:xfrm>
        </p:spPr>
      </p:pic>
    </p:spTree>
    <p:custDataLst>
      <p:tags r:id="rId1"/>
    </p:custDataLst>
    <p:extLst>
      <p:ext uri="{BB962C8B-B14F-4D97-AF65-F5344CB8AC3E}">
        <p14:creationId xmlns:p14="http://schemas.microsoft.com/office/powerpoint/2010/main" val="1703248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1721718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Results: Protein Family Search</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7" name="Rectangle 6">
            <a:extLst>
              <a:ext uri="{FF2B5EF4-FFF2-40B4-BE49-F238E27FC236}">
                <a16:creationId xmlns:a16="http://schemas.microsoft.com/office/drawing/2014/main" id="{A44B80A9-9E2B-2D9C-501A-F5B8A5FE8476}"/>
              </a:ext>
            </a:extLst>
          </p:cNvPr>
          <p:cNvSpPr/>
          <p:nvPr/>
        </p:nvSpPr>
        <p:spPr>
          <a:xfrm>
            <a:off x="1" y="1052736"/>
            <a:ext cx="9143999" cy="576064"/>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accent6"/>
                </a:solidFill>
                <a:latin typeface="Cambria" panose="02040503050406030204" pitchFamily="18" charset="0"/>
              </a:rPr>
              <a:t>Speedup</a:t>
            </a:r>
            <a:r>
              <a:rPr lang="en-US" sz="3000" dirty="0">
                <a:solidFill>
                  <a:schemeClr val="tx1"/>
                </a:solidFill>
                <a:latin typeface="Cambria" panose="02040503050406030204" pitchFamily="18" charset="0"/>
              </a:rPr>
              <a:t> by 1.61×- 1.75× (CPU) and 1.03× (FPGA)</a:t>
            </a:r>
            <a:endParaRPr lang="en-US" sz="3000" dirty="0">
              <a:solidFill>
                <a:schemeClr val="accent6"/>
              </a:solidFill>
              <a:latin typeface="Cambria" panose="02040503050406030204" pitchFamily="18" charset="0"/>
            </a:endParaRPr>
          </a:p>
        </p:txBody>
      </p:sp>
      <p:pic>
        <p:nvPicPr>
          <p:cNvPr id="8" name="Content Placeholder 7">
            <a:extLst>
              <a:ext uri="{FF2B5EF4-FFF2-40B4-BE49-F238E27FC236}">
                <a16:creationId xmlns:a16="http://schemas.microsoft.com/office/drawing/2014/main" id="{C4AC1B39-F871-75D3-CFAE-E1BA2DBB12B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700" y="3860322"/>
            <a:ext cx="8610600" cy="2521006"/>
          </a:xfrm>
        </p:spPr>
      </p:pic>
      <p:sp>
        <p:nvSpPr>
          <p:cNvPr id="9" name="Rectangle 8">
            <a:extLst>
              <a:ext uri="{FF2B5EF4-FFF2-40B4-BE49-F238E27FC236}">
                <a16:creationId xmlns:a16="http://schemas.microsoft.com/office/drawing/2014/main" id="{8CA856CA-0D14-A594-F2CD-9AD0FBD2ECE5}"/>
              </a:ext>
            </a:extLst>
          </p:cNvPr>
          <p:cNvSpPr/>
          <p:nvPr/>
        </p:nvSpPr>
        <p:spPr>
          <a:xfrm>
            <a:off x="1" y="1836028"/>
            <a:ext cx="9143999" cy="1446172"/>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Cambria" panose="02040503050406030204" pitchFamily="18" charset="0"/>
              </a:rPr>
              <a:t>Lower speedup ratio</a:t>
            </a:r>
            <a:r>
              <a:rPr lang="en-US" sz="3000" dirty="0">
                <a:solidFill>
                  <a:schemeClr val="tx1"/>
                </a:solidFill>
                <a:latin typeface="Cambria" panose="02040503050406030204" pitchFamily="18" charset="0"/>
              </a:rPr>
              <a:t> than error correction due to:</a:t>
            </a:r>
          </a:p>
          <a:p>
            <a:pPr algn="ctr"/>
            <a:r>
              <a:rPr lang="en-US" sz="3000" dirty="0">
                <a:solidFill>
                  <a:schemeClr val="tx1"/>
                </a:solidFill>
                <a:latin typeface="Cambria" panose="02040503050406030204" pitchFamily="18" charset="0"/>
              </a:rPr>
              <a:t>	1) </a:t>
            </a:r>
            <a:r>
              <a:rPr lang="en-US" sz="3000" dirty="0">
                <a:solidFill>
                  <a:srgbClr val="C00000"/>
                </a:solidFill>
                <a:latin typeface="Cambria" panose="02040503050406030204" pitchFamily="18" charset="0"/>
              </a:rPr>
              <a:t>Smaller portion</a:t>
            </a:r>
            <a:r>
              <a:rPr lang="en-US" sz="3000" dirty="0">
                <a:solidFill>
                  <a:schemeClr val="tx1"/>
                </a:solidFill>
                <a:latin typeface="Cambria" panose="02040503050406030204" pitchFamily="18" charset="0"/>
              </a:rPr>
              <a:t> is accelerated (45.76%)</a:t>
            </a:r>
          </a:p>
          <a:p>
            <a:pPr algn="ctr"/>
            <a:r>
              <a:rPr lang="en-US" sz="3000" dirty="0">
                <a:solidFill>
                  <a:schemeClr val="tx1"/>
                </a:solidFill>
                <a:latin typeface="Cambria" panose="02040503050406030204" pitchFamily="18" charset="0"/>
              </a:rPr>
              <a:t>2) </a:t>
            </a:r>
            <a:r>
              <a:rPr lang="en-US" sz="3000" dirty="0">
                <a:solidFill>
                  <a:srgbClr val="C00000"/>
                </a:solidFill>
                <a:latin typeface="Cambria" panose="02040503050406030204" pitchFamily="18" charset="0"/>
              </a:rPr>
              <a:t>Increased DRAM access</a:t>
            </a:r>
            <a:r>
              <a:rPr lang="en-US" sz="3000" dirty="0">
                <a:solidFill>
                  <a:schemeClr val="tx1"/>
                </a:solidFill>
                <a:latin typeface="Cambria" panose="02040503050406030204" pitchFamily="18" charset="0"/>
              </a:rPr>
              <a:t> due to larger alphabet size</a:t>
            </a:r>
          </a:p>
        </p:txBody>
      </p:sp>
    </p:spTree>
    <p:custDataLst>
      <p:tags r:id="rId1"/>
    </p:custDataLst>
    <p:extLst>
      <p:ext uri="{BB962C8B-B14F-4D97-AF65-F5344CB8AC3E}">
        <p14:creationId xmlns:p14="http://schemas.microsoft.com/office/powerpoint/2010/main" val="1769528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Results: Multiple Sequence Alignment</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8" name="Content Placeholder 7">
            <a:extLst>
              <a:ext uri="{FF2B5EF4-FFF2-40B4-BE49-F238E27FC236}">
                <a16:creationId xmlns:a16="http://schemas.microsoft.com/office/drawing/2014/main" id="{C4AC1B39-F871-75D3-CFAE-E1BA2DBB12B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700" y="3860322"/>
            <a:ext cx="8610600" cy="2521006"/>
          </a:xfrm>
        </p:spPr>
      </p:pic>
      <p:sp>
        <p:nvSpPr>
          <p:cNvPr id="9" name="Rectangle 8">
            <a:extLst>
              <a:ext uri="{FF2B5EF4-FFF2-40B4-BE49-F238E27FC236}">
                <a16:creationId xmlns:a16="http://schemas.microsoft.com/office/drawing/2014/main" id="{AA990ED9-BD5C-08DF-E3F7-0AF5BA546073}"/>
              </a:ext>
            </a:extLst>
          </p:cNvPr>
          <p:cNvSpPr/>
          <p:nvPr/>
        </p:nvSpPr>
        <p:spPr>
          <a:xfrm>
            <a:off x="1" y="1052736"/>
            <a:ext cx="9143999" cy="576064"/>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accent6"/>
                </a:solidFill>
                <a:latin typeface="Cambria" panose="02040503050406030204" pitchFamily="18" charset="0"/>
              </a:rPr>
              <a:t>Speedup</a:t>
            </a:r>
            <a:r>
              <a:rPr lang="en-US" sz="3000" dirty="0">
                <a:solidFill>
                  <a:schemeClr val="tx1"/>
                </a:solidFill>
                <a:latin typeface="Cambria" panose="02040503050406030204" pitchFamily="18" charset="0"/>
              </a:rPr>
              <a:t> by 1.95× (CPU) and 1.03× (FPGA)</a:t>
            </a:r>
            <a:endParaRPr lang="en-US" sz="3000" dirty="0">
              <a:solidFill>
                <a:schemeClr val="accent6"/>
              </a:solidFill>
              <a:latin typeface="Cambria" panose="02040503050406030204" pitchFamily="18" charset="0"/>
            </a:endParaRPr>
          </a:p>
        </p:txBody>
      </p:sp>
      <p:sp>
        <p:nvSpPr>
          <p:cNvPr id="10" name="Rectangle 9">
            <a:extLst>
              <a:ext uri="{FF2B5EF4-FFF2-40B4-BE49-F238E27FC236}">
                <a16:creationId xmlns:a16="http://schemas.microsoft.com/office/drawing/2014/main" id="{54824F70-66F5-091C-0200-F417D703FAF8}"/>
              </a:ext>
            </a:extLst>
          </p:cNvPr>
          <p:cNvSpPr/>
          <p:nvPr/>
        </p:nvSpPr>
        <p:spPr>
          <a:xfrm>
            <a:off x="1" y="1764020"/>
            <a:ext cx="9143999" cy="1016908"/>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Cambria" panose="02040503050406030204" pitchFamily="18" charset="0"/>
              </a:rPr>
              <a:t>Better speedup ratio</a:t>
            </a:r>
            <a:r>
              <a:rPr lang="en-US" sz="3000" dirty="0">
                <a:solidFill>
                  <a:schemeClr val="tx1"/>
                </a:solidFill>
                <a:latin typeface="Cambria" panose="02040503050406030204" pitchFamily="18" charset="0"/>
              </a:rPr>
              <a:t> than protein family search:</a:t>
            </a:r>
          </a:p>
          <a:p>
            <a:pPr algn="ctr"/>
            <a:r>
              <a:rPr lang="en-US" sz="3000" dirty="0">
                <a:solidFill>
                  <a:schemeClr val="accent6"/>
                </a:solidFill>
                <a:latin typeface="Cambria" panose="02040503050406030204" pitchFamily="18" charset="0"/>
              </a:rPr>
              <a:t>Larger portion</a:t>
            </a:r>
            <a:r>
              <a:rPr lang="en-US" sz="3000" dirty="0">
                <a:solidFill>
                  <a:schemeClr val="tx1"/>
                </a:solidFill>
                <a:latin typeface="Cambria" panose="02040503050406030204" pitchFamily="18" charset="0"/>
              </a:rPr>
              <a:t> is accelerated (51.44%)</a:t>
            </a:r>
          </a:p>
        </p:txBody>
      </p:sp>
      <p:sp>
        <p:nvSpPr>
          <p:cNvPr id="11" name="Rectangle 10">
            <a:extLst>
              <a:ext uri="{FF2B5EF4-FFF2-40B4-BE49-F238E27FC236}">
                <a16:creationId xmlns:a16="http://schemas.microsoft.com/office/drawing/2014/main" id="{567AC285-3CEF-71F3-8A91-CB55AEB99952}"/>
              </a:ext>
            </a:extLst>
          </p:cNvPr>
          <p:cNvSpPr/>
          <p:nvPr/>
        </p:nvSpPr>
        <p:spPr>
          <a:xfrm>
            <a:off x="-5882" y="2920340"/>
            <a:ext cx="9143999" cy="939982"/>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Cambria" panose="02040503050406030204" pitchFamily="18" charset="0"/>
              </a:rPr>
              <a:t>ApHMM</a:t>
            </a:r>
            <a:r>
              <a:rPr lang="en-US" sz="3000" dirty="0">
                <a:solidFill>
                  <a:schemeClr val="tx1"/>
                </a:solidFill>
                <a:latin typeface="Cambria" panose="02040503050406030204" pitchFamily="18" charset="0"/>
              </a:rPr>
              <a:t> provides better implementation than FPGA D&amp;C even if we ignore its data movement overheads</a:t>
            </a:r>
          </a:p>
        </p:txBody>
      </p:sp>
    </p:spTree>
    <p:custDataLst>
      <p:tags r:id="rId1"/>
    </p:custDataLst>
    <p:extLst>
      <p:ext uri="{BB962C8B-B14F-4D97-AF65-F5344CB8AC3E}">
        <p14:creationId xmlns:p14="http://schemas.microsoft.com/office/powerpoint/2010/main" val="1619300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a:t>Conclusion</a:t>
            </a:r>
            <a:endParaRPr lang="en-US" dirty="0"/>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14401"/>
            <a:ext cx="8610600" cy="5466928"/>
          </a:xfrm>
        </p:spPr>
        <p:txBody>
          <a:bodyPr>
            <a:normAutofit/>
          </a:bodyPr>
          <a:lstStyle/>
          <a:p>
            <a:r>
              <a:rPr lang="en-US" dirty="0"/>
              <a:t>Accelerating the Baum-Welch algorithm provides </a:t>
            </a:r>
            <a:r>
              <a:rPr lang="en-US" b="1" dirty="0">
                <a:solidFill>
                  <a:schemeClr val="accent6"/>
                </a:solidFill>
              </a:rPr>
              <a:t>substantial performance improvements and energy reductions</a:t>
            </a:r>
          </a:p>
          <a:p>
            <a:endParaRPr lang="en-US" dirty="0"/>
          </a:p>
          <a:p>
            <a:r>
              <a:rPr lang="en-US" b="1" dirty="0"/>
              <a:t>HW-SW co-design</a:t>
            </a:r>
            <a:r>
              <a:rPr lang="en-US" dirty="0"/>
              <a:t> provides the best overall performance</a:t>
            </a:r>
          </a:p>
          <a:p>
            <a:endParaRPr lang="en-US" dirty="0"/>
          </a:p>
          <a:p>
            <a:r>
              <a:rPr lang="en-US" dirty="0">
                <a:solidFill>
                  <a:srgbClr val="C00000"/>
                </a:solidFill>
              </a:rPr>
              <a:t>Data movement</a:t>
            </a:r>
            <a:r>
              <a:rPr lang="en-US" dirty="0"/>
              <a:t> becomes the bottleneck especially for Forward calculation</a:t>
            </a:r>
          </a:p>
          <a:p>
            <a:pPr lvl="1"/>
            <a:r>
              <a:rPr lang="en-US" dirty="0"/>
              <a:t>In-memory or near-memory solutions</a:t>
            </a:r>
          </a:p>
          <a:p>
            <a:pPr lvl="1"/>
            <a:endParaRPr lang="en-US" dirty="0"/>
          </a:p>
          <a:p>
            <a:r>
              <a:rPr lang="en-US" dirty="0"/>
              <a:t>Our GPU implementation is the </a:t>
            </a:r>
            <a:r>
              <a:rPr lang="en-US" b="1" dirty="0"/>
              <a:t>first GPU implementation</a:t>
            </a:r>
            <a:r>
              <a:rPr lang="en-US" dirty="0"/>
              <a:t> of the Baum-Welch algorithm designed </a:t>
            </a:r>
            <a:r>
              <a:rPr lang="en-US" b="1" dirty="0"/>
              <a:t>for </a:t>
            </a:r>
            <a:r>
              <a:rPr lang="en-US" b="1" dirty="0" err="1"/>
              <a:t>pHMMs</a:t>
            </a:r>
            <a:endParaRPr lang="en-US" b="1" dirty="0"/>
          </a:p>
        </p:txBody>
      </p:sp>
      <p:sp>
        <p:nvSpPr>
          <p:cNvPr id="5" name="Slide Number Placeholder 3">
            <a:extLst>
              <a:ext uri="{FF2B5EF4-FFF2-40B4-BE49-F238E27FC236}">
                <a16:creationId xmlns:a16="http://schemas.microsoft.com/office/drawing/2014/main" id="{79F662C5-613B-B44B-A8BF-8515E04CDD5E}"/>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82215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dirty="0">
                <a:latin typeface="Garamond" charset="0"/>
                <a:ea typeface="ＭＳ Ｐゴシック" charset="0"/>
                <a:cs typeface="ＭＳ Ｐゴシック" charset="0"/>
              </a:rPr>
              <a:t>Hardware Acceleration for </a:t>
            </a:r>
            <a:r>
              <a:rPr lang="en-US" dirty="0" err="1">
                <a:latin typeface="Garamond" charset="0"/>
                <a:ea typeface="ＭＳ Ｐゴシック" charset="0"/>
                <a:cs typeface="ＭＳ Ｐゴシック" charset="0"/>
              </a:rPr>
              <a:t>pHMMs</a:t>
            </a:r>
            <a:endParaRPr lang="en-US" dirty="0">
              <a:latin typeface="Garamond" charset="0"/>
              <a:ea typeface="ＭＳ Ｐゴシック" charset="0"/>
              <a:cs typeface="ＭＳ Ｐゴシック" charset="0"/>
            </a:endParaRP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u="sng" dirty="0"/>
              <a:t>Can Firtina</a:t>
            </a:r>
            <a:r>
              <a:rPr lang="en-US" sz="1800" dirty="0"/>
              <a:t>, Kamlesh Pillai, Gurpreet S. Kalsi, </a:t>
            </a:r>
            <a:r>
              <a:rPr lang="en-US" sz="1800" dirty="0" err="1"/>
              <a:t>Bharathwaj</a:t>
            </a:r>
            <a:r>
              <a:rPr lang="en-US" sz="1800" dirty="0"/>
              <a:t> Suresh, </a:t>
            </a:r>
            <a:r>
              <a:rPr lang="en-US" sz="1800" dirty="0" err="1"/>
              <a:t>Damla</a:t>
            </a:r>
            <a:r>
              <a:rPr lang="en-US" sz="1800" dirty="0"/>
              <a:t> </a:t>
            </a:r>
            <a:r>
              <a:rPr lang="en-US" sz="1800" dirty="0" err="1"/>
              <a:t>Senol</a:t>
            </a:r>
            <a:r>
              <a:rPr lang="en-US" sz="1800" dirty="0"/>
              <a:t> Cali, </a:t>
            </a:r>
            <a:r>
              <a:rPr lang="en-US" sz="1800" dirty="0" err="1"/>
              <a:t>Jeremie</a:t>
            </a:r>
            <a:r>
              <a:rPr lang="en-US" sz="1800" dirty="0"/>
              <a:t> S. Kim, Taha </a:t>
            </a:r>
            <a:r>
              <a:rPr lang="en-US" sz="1800" dirty="0" err="1"/>
              <a:t>Shahroodi</a:t>
            </a:r>
            <a:r>
              <a:rPr lang="en-US" sz="1800" dirty="0"/>
              <a:t>, </a:t>
            </a:r>
            <a:r>
              <a:rPr lang="en-US" sz="1800" dirty="0" err="1"/>
              <a:t>Meryem</a:t>
            </a:r>
            <a:r>
              <a:rPr lang="en-US" sz="1800" dirty="0"/>
              <a:t> Banu </a:t>
            </a:r>
            <a:r>
              <a:rPr lang="en-US" sz="1800" dirty="0" err="1"/>
              <a:t>Cavlak</a:t>
            </a:r>
            <a:r>
              <a:rPr lang="en-US" sz="1800" dirty="0"/>
              <a:t>, Joel </a:t>
            </a:r>
            <a:r>
              <a:rPr lang="en-US" sz="1800" dirty="0" err="1"/>
              <a:t>Lindegger</a:t>
            </a:r>
            <a:r>
              <a:rPr lang="en-US" sz="1800" dirty="0"/>
              <a:t>, Mohammed </a:t>
            </a:r>
            <a:r>
              <a:rPr lang="en-US" sz="1800" dirty="0" err="1"/>
              <a:t>Alser</a:t>
            </a:r>
            <a:r>
              <a:rPr lang="en-US" sz="1800" dirty="0"/>
              <a:t>, Juan Gómez-Luna, Sreenivas </a:t>
            </a:r>
            <a:r>
              <a:rPr lang="en-US" sz="1800" dirty="0" err="1"/>
              <a:t>Subramoney</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"ApHMM: A Profile Hidden Markov Model Acceleration Framework for Genome Analysis"</a:t>
            </a:r>
            <a:br>
              <a:rPr lang="en-US" sz="1800" dirty="0"/>
            </a:br>
            <a:r>
              <a:rPr lang="en-US" sz="1800" b="1" i="1" dirty="0" err="1"/>
              <a:t>arXiv</a:t>
            </a:r>
            <a:r>
              <a:rPr lang="en-US" sz="1800" dirty="0"/>
              <a:t>, 2022. </a:t>
            </a:r>
            <a:br>
              <a:rPr lang="en-US" sz="1800" dirty="0"/>
            </a:br>
            <a:r>
              <a:rPr lang="en-US" sz="1800" dirty="0"/>
              <a:t>[</a:t>
            </a:r>
            <a:r>
              <a:rPr lang="en-US" sz="1800" dirty="0">
                <a:hlinkClick r:id="rId3"/>
              </a:rPr>
              <a:t>Source Code</a:t>
            </a:r>
            <a:r>
              <a:rPr lang="en-US" sz="1800" dirty="0"/>
              <a:t> – will be public soon at </a:t>
            </a:r>
            <a:r>
              <a:rPr lang="en-US" sz="1800" dirty="0">
                <a:hlinkClick r:id="rId4"/>
              </a:rPr>
              <a:t>http://github.com/CMU-SAFARI</a:t>
            </a:r>
            <a:r>
              <a:rPr lang="en-US" sz="1800" dirty="0"/>
              <a:t>]</a:t>
            </a:r>
          </a:p>
        </p:txBody>
      </p:sp>
      <p:pic>
        <p:nvPicPr>
          <p:cNvPr id="3" name="Picture 2" descr="Text&#10;&#10;Description automatically generated">
            <a:extLst>
              <a:ext uri="{FF2B5EF4-FFF2-40B4-BE49-F238E27FC236}">
                <a16:creationId xmlns:a16="http://schemas.microsoft.com/office/drawing/2014/main" id="{848BBD98-5DA7-BA0D-5FB0-8DC74A1EBE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5" y="3635431"/>
            <a:ext cx="9144000" cy="2150108"/>
          </a:xfrm>
          <a:prstGeom prst="rect">
            <a:avLst/>
          </a:prstGeom>
        </p:spPr>
      </p:pic>
    </p:spTree>
    <p:extLst>
      <p:ext uri="{BB962C8B-B14F-4D97-AF65-F5344CB8AC3E}">
        <p14:creationId xmlns:p14="http://schemas.microsoft.com/office/powerpoint/2010/main" val="113577750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dirty="0">
                <a:latin typeface="Garamond" charset="0"/>
                <a:ea typeface="ＭＳ Ｐゴシック" charset="0"/>
                <a:cs typeface="ＭＳ Ｐゴシック" charset="0"/>
              </a:rPr>
              <a:t>Assembly Polishing using ML</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u="sng" dirty="0"/>
              <a:t>Can Firtina</a:t>
            </a:r>
            <a:r>
              <a:rPr lang="en-US" sz="1800" dirty="0"/>
              <a:t>, </a:t>
            </a:r>
            <a:r>
              <a:rPr lang="en-US" sz="1800" dirty="0" err="1"/>
              <a:t>Jeremie</a:t>
            </a:r>
            <a:r>
              <a:rPr lang="en-US" sz="1800" dirty="0"/>
              <a:t> S. Kim,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 </a:t>
            </a:r>
            <a:r>
              <a:rPr lang="en-US" sz="1800" dirty="0" err="1"/>
              <a:t>Ercument</a:t>
            </a:r>
            <a:r>
              <a:rPr lang="en-US" sz="1800" dirty="0"/>
              <a:t> </a:t>
            </a:r>
            <a:r>
              <a:rPr lang="en-US" sz="1800" dirty="0" err="1"/>
              <a:t>Cicek</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"Apollo: A Sequencing-Technology-Independent, Scalable, and Accurate Assembly Polishing Algorithm"</a:t>
            </a:r>
            <a:br>
              <a:rPr lang="en-US" sz="1800" dirty="0"/>
            </a:br>
            <a:r>
              <a:rPr lang="en-US" sz="1800" b="1" i="1" dirty="0">
                <a:hlinkClick r:id="rId4"/>
              </a:rPr>
              <a:t>Bioinformatics</a:t>
            </a:r>
            <a:r>
              <a:rPr lang="en-US" sz="1800" dirty="0"/>
              <a:t>, June 2020. </a:t>
            </a:r>
            <a:br>
              <a:rPr lang="en-US" sz="1800" dirty="0"/>
            </a:br>
            <a:r>
              <a:rPr lang="en-US" sz="1800" dirty="0"/>
              <a:t>[</a:t>
            </a:r>
            <a:r>
              <a:rPr lang="en-US" sz="1800" dirty="0">
                <a:hlinkClick r:id="rId5"/>
              </a:rPr>
              <a:t>Source Code</a:t>
            </a:r>
            <a:r>
              <a:rPr lang="en-US" sz="1800" dirty="0"/>
              <a:t>] </a:t>
            </a:r>
            <a:br>
              <a:rPr lang="en-US" sz="1800" dirty="0"/>
            </a:br>
            <a:r>
              <a:rPr lang="en-US" sz="1800" dirty="0"/>
              <a:t>[</a:t>
            </a:r>
            <a:r>
              <a:rPr lang="en-US" sz="1800" dirty="0">
                <a:hlinkClick r:id="rId6"/>
              </a:rPr>
              <a:t>Online link at Bioinformatics Journal</a:t>
            </a:r>
            <a:r>
              <a:rPr lang="en-US" sz="1800" dirty="0"/>
              <a:t>]</a:t>
            </a:r>
          </a:p>
        </p:txBody>
      </p:sp>
      <p:pic>
        <p:nvPicPr>
          <p:cNvPr id="9" name="Content Placeholder 2">
            <a:extLst>
              <a:ext uri="{FF2B5EF4-FFF2-40B4-BE49-F238E27FC236}">
                <a16:creationId xmlns:a16="http://schemas.microsoft.com/office/drawing/2014/main" id="{CB1E2D31-9BEF-6D46-91D6-EF0FF8A3D6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83567" y="3316435"/>
            <a:ext cx="7776865" cy="292720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61318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C1FF-0F33-2240-A42B-31BC6EB2E8F2}"/>
              </a:ext>
            </a:extLst>
          </p:cNvPr>
          <p:cNvSpPr>
            <a:spLocks noGrp="1"/>
          </p:cNvSpPr>
          <p:nvPr>
            <p:ph type="title"/>
          </p:nvPr>
        </p:nvSpPr>
        <p:spPr/>
        <p:txBody>
          <a:bodyPr/>
          <a:lstStyle/>
          <a:p>
            <a:r>
              <a:rPr lang="en-US" dirty="0"/>
              <a:t>Prior Research on Genome Analysis (1/2)</a:t>
            </a:r>
          </a:p>
        </p:txBody>
      </p:sp>
      <p:sp>
        <p:nvSpPr>
          <p:cNvPr id="4" name="Slide Number Placeholder 3">
            <a:extLst>
              <a:ext uri="{FF2B5EF4-FFF2-40B4-BE49-F238E27FC236}">
                <a16:creationId xmlns:a16="http://schemas.microsoft.com/office/drawing/2014/main" id="{95DBA2A2-4B03-7C40-A63D-FCD3AC14A6E2}"/>
              </a:ext>
            </a:extLst>
          </p:cNvPr>
          <p:cNvSpPr>
            <a:spLocks noGrp="1"/>
          </p:cNvSpPr>
          <p:nvPr>
            <p:ph type="sldNum" sz="quarter" idx="11"/>
          </p:nvPr>
        </p:nvSpPr>
        <p:spPr/>
        <p:txBody>
          <a:bodyPr/>
          <a:lstStyle/>
          <a:p>
            <a:fld id="{323594FA-E141-4234-AE05-360401972BE7}" type="slidenum">
              <a:rPr lang="en-US" altLang="en-US" smtClean="0"/>
              <a:pPr/>
              <a:t>115</a:t>
            </a:fld>
            <a:endParaRPr lang="en-US" altLang="en-US"/>
          </a:p>
        </p:txBody>
      </p:sp>
      <p:sp>
        <p:nvSpPr>
          <p:cNvPr id="5" name="Content Placeholder 4">
            <a:extLst>
              <a:ext uri="{FF2B5EF4-FFF2-40B4-BE49-F238E27FC236}">
                <a16:creationId xmlns:a16="http://schemas.microsoft.com/office/drawing/2014/main" id="{D1FC29E2-5557-CB4D-A58E-E7E0E447AD5A}"/>
              </a:ext>
            </a:extLst>
          </p:cNvPr>
          <p:cNvSpPr>
            <a:spLocks noGrp="1"/>
          </p:cNvSpPr>
          <p:nvPr>
            <p:ph idx="4294967295"/>
          </p:nvPr>
        </p:nvSpPr>
        <p:spPr>
          <a:xfrm>
            <a:off x="228600" y="980728"/>
            <a:ext cx="8915400" cy="4708981"/>
          </a:xfrm>
          <a:prstGeom prst="rect">
            <a:avLst/>
          </a:prstGeom>
        </p:spPr>
        <p:txBody>
          <a:bodyPr wrap="square">
            <a:spAutoFit/>
          </a:bodyPr>
          <a:lstStyle/>
          <a:p>
            <a:r>
              <a:rPr lang="en-US" sz="2000" dirty="0">
                <a:solidFill>
                  <a:srgbClr val="222222"/>
                </a:solidFill>
              </a:rPr>
              <a:t>Firtina +, </a:t>
            </a:r>
            <a:r>
              <a:rPr lang="en-US" sz="2000" dirty="0">
                <a:hlinkClick r:id="rId3"/>
              </a:rPr>
              <a:t>"BLEND: A Fast, Memory-Efficient, and Accurate Mechanism to Find Fuzzy Seed Matches”</a:t>
            </a:r>
            <a:r>
              <a:rPr lang="en-US" sz="2000" dirty="0"/>
              <a:t>, </a:t>
            </a:r>
            <a:r>
              <a:rPr lang="en-US" sz="2000" dirty="0" err="1"/>
              <a:t>arXiv</a:t>
            </a:r>
            <a:r>
              <a:rPr lang="en-US" sz="2000" dirty="0"/>
              <a:t>, 2021.</a:t>
            </a:r>
            <a:endParaRPr lang="en-US" sz="2000" dirty="0">
              <a:solidFill>
                <a:srgbClr val="222222"/>
              </a:solidFill>
            </a:endParaRPr>
          </a:p>
          <a:p>
            <a:r>
              <a:rPr lang="en-US" sz="2000" dirty="0" err="1">
                <a:solidFill>
                  <a:srgbClr val="222222"/>
                </a:solidFill>
              </a:rPr>
              <a:t>Alser</a:t>
            </a:r>
            <a:r>
              <a:rPr lang="en-US" sz="2000" dirty="0">
                <a:solidFill>
                  <a:srgbClr val="222222"/>
                </a:solidFill>
              </a:rPr>
              <a:t> +, </a:t>
            </a:r>
            <a:r>
              <a:rPr lang="en-US" sz="2000" dirty="0">
                <a:solidFill>
                  <a:srgbClr val="222222"/>
                </a:solidFill>
                <a:hlinkClick r:id="rId4"/>
              </a:rPr>
              <a:t>"SneakySnake: A Fast and Accurate Universal Genome Pre-Alignment Filter for CPUs, GPUs, and FPGAs."</a:t>
            </a:r>
            <a:r>
              <a:rPr lang="en-US" sz="2000" dirty="0">
                <a:solidFill>
                  <a:srgbClr val="222222"/>
                </a:solidFill>
              </a:rPr>
              <a:t> to appear in </a:t>
            </a:r>
            <a:r>
              <a:rPr lang="en-US" sz="2000" i="1" dirty="0">
                <a:solidFill>
                  <a:srgbClr val="222222"/>
                </a:solidFill>
              </a:rPr>
              <a:t>Bioinformatics, </a:t>
            </a:r>
            <a:r>
              <a:rPr lang="en-US" sz="2000" dirty="0">
                <a:solidFill>
                  <a:srgbClr val="222222"/>
                </a:solidFill>
              </a:rPr>
              <a:t>2020.</a:t>
            </a:r>
          </a:p>
          <a:p>
            <a:r>
              <a:rPr lang="en-US" sz="2000" dirty="0" err="1"/>
              <a:t>Senol</a:t>
            </a:r>
            <a:r>
              <a:rPr lang="en-US" sz="2000" dirty="0"/>
              <a:t> Cali+, "</a:t>
            </a:r>
            <a:r>
              <a:rPr lang="en-US" sz="2000" dirty="0">
                <a:hlinkClick r:id="rId5"/>
              </a:rPr>
              <a:t>GenASM: A High-Performance, Low-Power Approximate String Matching Acceleration Framework for Genome Sequence Analysis</a:t>
            </a:r>
            <a:r>
              <a:rPr lang="en-US" sz="2000" dirty="0"/>
              <a:t>", </a:t>
            </a:r>
            <a:r>
              <a:rPr lang="en-US" sz="2000" i="1" dirty="0"/>
              <a:t>MICRO</a:t>
            </a:r>
            <a:r>
              <a:rPr lang="en-US" sz="2000" dirty="0"/>
              <a:t> 2020.</a:t>
            </a:r>
            <a:endParaRPr lang="en-US" sz="2000" dirty="0">
              <a:solidFill>
                <a:srgbClr val="222222"/>
              </a:solidFill>
            </a:endParaRPr>
          </a:p>
          <a:p>
            <a:r>
              <a:rPr lang="en-US" sz="2000" dirty="0" err="1"/>
              <a:t>Alser</a:t>
            </a:r>
            <a:r>
              <a:rPr lang="en-US" sz="2000" dirty="0"/>
              <a:t>+, "</a:t>
            </a:r>
            <a:r>
              <a:rPr lang="en-US" sz="2000" dirty="0">
                <a:hlinkClick r:id="rId6"/>
              </a:rPr>
              <a:t>Technology dictates algorithms: Recent developments in read alignment</a:t>
            </a:r>
            <a:r>
              <a:rPr lang="en-US" sz="2000" dirty="0"/>
              <a:t>", to appear in </a:t>
            </a:r>
            <a:r>
              <a:rPr lang="en-US" sz="2000" i="1" dirty="0"/>
              <a:t>Genome Biology</a:t>
            </a:r>
            <a:r>
              <a:rPr lang="en-US" sz="2000" dirty="0"/>
              <a:t>, 2021.</a:t>
            </a:r>
          </a:p>
          <a:p>
            <a:r>
              <a:rPr lang="en-US" sz="2000" dirty="0"/>
              <a:t>Kim+, "</a:t>
            </a:r>
            <a:r>
              <a:rPr lang="en-US" sz="2000" dirty="0">
                <a:hlinkClick r:id="rId7"/>
              </a:rPr>
              <a:t>AirLift: A Fast and Comprehensive Technique for Translating Alignments between Reference Genomes</a:t>
            </a:r>
            <a:r>
              <a:rPr lang="en-US" sz="2000" dirty="0"/>
              <a:t>", </a:t>
            </a:r>
            <a:r>
              <a:rPr lang="en-US" sz="2000" i="1" dirty="0" err="1"/>
              <a:t>arXiv</a:t>
            </a:r>
            <a:r>
              <a:rPr lang="en-US" sz="2000" dirty="0"/>
              <a:t>, 2020</a:t>
            </a:r>
          </a:p>
          <a:p>
            <a:r>
              <a:rPr lang="en-US" sz="2000" dirty="0" err="1">
                <a:sym typeface="Calibri"/>
              </a:rPr>
              <a:t>Alser</a:t>
            </a:r>
            <a:r>
              <a:rPr lang="en-US" sz="2000" dirty="0">
                <a:sym typeface="Calibri"/>
              </a:rPr>
              <a:t>+, “</a:t>
            </a:r>
            <a:r>
              <a:rPr lang="en-US" sz="2000" dirty="0">
                <a:sym typeface="Calibri"/>
                <a:hlinkClick r:id="rId8"/>
              </a:rPr>
              <a:t>Accelerating Genome Analysis: A Primer on an Ongoing Journey</a:t>
            </a:r>
            <a:r>
              <a:rPr lang="en-US" sz="2000" dirty="0">
                <a:sym typeface="Calibri"/>
              </a:rPr>
              <a:t>”, </a:t>
            </a:r>
            <a:r>
              <a:rPr lang="en-US" sz="2000" i="1" dirty="0">
                <a:sym typeface="Calibri"/>
              </a:rPr>
              <a:t>IEEE Micro</a:t>
            </a:r>
            <a:r>
              <a:rPr lang="en-US" sz="2000" dirty="0">
                <a:sym typeface="Calibri"/>
              </a:rPr>
              <a:t>, 2020.</a:t>
            </a:r>
          </a:p>
        </p:txBody>
      </p:sp>
    </p:spTree>
    <p:extLst>
      <p:ext uri="{BB962C8B-B14F-4D97-AF65-F5344CB8AC3E}">
        <p14:creationId xmlns:p14="http://schemas.microsoft.com/office/powerpoint/2010/main" val="191007731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1C8B76-249D-534C-B774-30F572DF89A8}"/>
              </a:ext>
            </a:extLst>
          </p:cNvPr>
          <p:cNvSpPr>
            <a:spLocks noGrp="1"/>
          </p:cNvSpPr>
          <p:nvPr>
            <p:ph type="title"/>
          </p:nvPr>
        </p:nvSpPr>
        <p:spPr/>
        <p:txBody>
          <a:bodyPr/>
          <a:lstStyle/>
          <a:p>
            <a:r>
              <a:rPr lang="en-US" dirty="0"/>
              <a:t>Prior Research on Genome Analysis (2/2)</a:t>
            </a:r>
          </a:p>
        </p:txBody>
      </p:sp>
      <p:sp>
        <p:nvSpPr>
          <p:cNvPr id="4" name="Slide Number Placeholder 3">
            <a:extLst>
              <a:ext uri="{FF2B5EF4-FFF2-40B4-BE49-F238E27FC236}">
                <a16:creationId xmlns:a16="http://schemas.microsoft.com/office/drawing/2014/main" id="{38282D96-B23D-414E-B54C-A4CA341069E5}"/>
              </a:ext>
            </a:extLst>
          </p:cNvPr>
          <p:cNvSpPr>
            <a:spLocks noGrp="1"/>
          </p:cNvSpPr>
          <p:nvPr>
            <p:ph type="sldNum" sz="quarter" idx="11"/>
          </p:nvPr>
        </p:nvSpPr>
        <p:spPr/>
        <p:txBody>
          <a:bodyPr/>
          <a:lstStyle/>
          <a:p>
            <a:fld id="{323594FA-E141-4234-AE05-360401972BE7}" type="slidenum">
              <a:rPr lang="en-US" altLang="en-US" smtClean="0"/>
              <a:pPr/>
              <a:t>116</a:t>
            </a:fld>
            <a:endParaRPr lang="en-US" altLang="en-US"/>
          </a:p>
        </p:txBody>
      </p:sp>
      <p:sp>
        <p:nvSpPr>
          <p:cNvPr id="3" name="Content Placeholder 2">
            <a:extLst>
              <a:ext uri="{FF2B5EF4-FFF2-40B4-BE49-F238E27FC236}">
                <a16:creationId xmlns:a16="http://schemas.microsoft.com/office/drawing/2014/main" id="{8DA1F28F-7926-4E47-8BB4-502D6FA9E8FF}"/>
              </a:ext>
            </a:extLst>
          </p:cNvPr>
          <p:cNvSpPr>
            <a:spLocks noGrp="1"/>
          </p:cNvSpPr>
          <p:nvPr>
            <p:ph idx="4294967295"/>
          </p:nvPr>
        </p:nvSpPr>
        <p:spPr>
          <a:xfrm>
            <a:off x="266700" y="1052513"/>
            <a:ext cx="8610600" cy="4876800"/>
          </a:xfrm>
        </p:spPr>
        <p:txBody>
          <a:bodyPr/>
          <a:lstStyle/>
          <a:p>
            <a:r>
              <a:rPr lang="en-US" sz="2000" dirty="0">
                <a:solidFill>
                  <a:srgbClr val="000000"/>
                </a:solidFill>
              </a:rPr>
              <a:t>Firtina+, “</a:t>
            </a:r>
            <a:r>
              <a:rPr lang="en-US" sz="2000" dirty="0">
                <a:solidFill>
                  <a:srgbClr val="000000"/>
                </a:solidFill>
                <a:hlinkClick r:id="rId2"/>
              </a:rPr>
              <a:t>Apollo: a sequencing-technology-independent, scalable and accurate assembly polishing algorithm</a:t>
            </a:r>
            <a:r>
              <a:rPr lang="en-US" sz="2000" dirty="0">
                <a:solidFill>
                  <a:srgbClr val="000000"/>
                </a:solidFill>
              </a:rPr>
              <a:t>”, </a:t>
            </a:r>
            <a:r>
              <a:rPr lang="en-US" sz="2000" i="1" dirty="0">
                <a:solidFill>
                  <a:srgbClr val="000000"/>
                </a:solidFill>
              </a:rPr>
              <a:t>Bioinformatics</a:t>
            </a:r>
            <a:r>
              <a:rPr lang="en-US" sz="2000" dirty="0">
                <a:solidFill>
                  <a:srgbClr val="000000"/>
                </a:solidFill>
              </a:rPr>
              <a:t>, 2020.</a:t>
            </a:r>
          </a:p>
          <a:p>
            <a:endParaRPr lang="en-US" sz="2000" dirty="0">
              <a:solidFill>
                <a:srgbClr val="000000"/>
              </a:solidFill>
            </a:endParaRPr>
          </a:p>
          <a:p>
            <a:r>
              <a:rPr lang="en-US" sz="2000" dirty="0" err="1">
                <a:solidFill>
                  <a:srgbClr val="000000"/>
                </a:solidFill>
              </a:rPr>
              <a:t>Alser</a:t>
            </a:r>
            <a:r>
              <a:rPr lang="en-US" sz="2000" dirty="0">
                <a:solidFill>
                  <a:srgbClr val="000000"/>
                </a:solidFill>
              </a:rPr>
              <a:t>+, </a:t>
            </a:r>
            <a:r>
              <a:rPr lang="en-US" sz="2000" dirty="0">
                <a:solidFill>
                  <a:srgbClr val="000000"/>
                </a:solidFill>
                <a:hlinkClick r:id="rId3"/>
              </a:rPr>
              <a:t>“</a:t>
            </a:r>
            <a:r>
              <a:rPr lang="en-US" sz="2000" u="sng" dirty="0">
                <a:solidFill>
                  <a:srgbClr val="000000"/>
                </a:solidFill>
                <a:hlinkClick r:id="rId3"/>
              </a:rPr>
              <a:t>Shouji: a fast and efficient pre-alignment filter for sequence alignment”</a:t>
            </a:r>
            <a:r>
              <a:rPr lang="en-US" sz="2000" dirty="0"/>
              <a:t>,  </a:t>
            </a:r>
            <a:r>
              <a:rPr lang="en-US" sz="2000" i="1" dirty="0"/>
              <a:t>Bioinformatics</a:t>
            </a:r>
            <a:r>
              <a:rPr lang="en-US" sz="2000" dirty="0"/>
              <a:t> 2019.</a:t>
            </a:r>
          </a:p>
          <a:p>
            <a:endParaRPr lang="en-US" sz="2000" dirty="0"/>
          </a:p>
          <a:p>
            <a:r>
              <a:rPr lang="en-US" sz="2000" dirty="0"/>
              <a:t>Kim+, "</a:t>
            </a:r>
            <a:r>
              <a:rPr lang="en-US" sz="2000" dirty="0">
                <a:hlinkClick r:id="rId4"/>
              </a:rPr>
              <a:t>GRIM-Filter: Fast Seed Location Filtering in DNA Read Mapping Using Processing-in-Memory Technologies</a:t>
            </a:r>
            <a:r>
              <a:rPr lang="en-US" sz="2000" dirty="0"/>
              <a:t>”, </a:t>
            </a:r>
            <a:r>
              <a:rPr lang="en-US" sz="2000" i="1" dirty="0"/>
              <a:t>BMC Genomics</a:t>
            </a:r>
            <a:r>
              <a:rPr lang="en-US" sz="2000" dirty="0"/>
              <a:t>, 2018. </a:t>
            </a:r>
          </a:p>
          <a:p>
            <a:endParaRPr lang="en-US" sz="2000" dirty="0"/>
          </a:p>
          <a:p>
            <a:r>
              <a:rPr lang="en-US" sz="2000" dirty="0" err="1"/>
              <a:t>Alser</a:t>
            </a:r>
            <a:r>
              <a:rPr lang="en-US" sz="2000" dirty="0"/>
              <a:t>+, </a:t>
            </a:r>
            <a:r>
              <a:rPr lang="en-US" sz="2000" dirty="0">
                <a:hlinkClick r:id="rId5"/>
              </a:rPr>
              <a:t>"GateKeeper: A New Hardware Architecture for Accelerating Pre-Alignment in DNA Short Read Mapping”</a:t>
            </a:r>
            <a:r>
              <a:rPr lang="en-US" sz="2000" dirty="0"/>
              <a:t>, </a:t>
            </a:r>
            <a:r>
              <a:rPr lang="en-US" sz="2000" i="1" dirty="0"/>
              <a:t>Bioinformatics</a:t>
            </a:r>
            <a:r>
              <a:rPr lang="en-US" sz="2000" dirty="0"/>
              <a:t>, 2017.</a:t>
            </a:r>
          </a:p>
          <a:p>
            <a:endParaRPr lang="en-US" sz="2000" dirty="0"/>
          </a:p>
          <a:p>
            <a:r>
              <a:rPr lang="en-US" sz="2000" dirty="0" err="1"/>
              <a:t>Alser</a:t>
            </a:r>
            <a:r>
              <a:rPr lang="en-US" sz="2000" dirty="0"/>
              <a:t>+, "</a:t>
            </a:r>
            <a:r>
              <a:rPr lang="en-US" sz="2000" dirty="0">
                <a:hlinkClick r:id="rId6"/>
              </a:rPr>
              <a:t>MAGNET: understanding and improving the accuracy of genome pre-alignment filtering</a:t>
            </a:r>
            <a:r>
              <a:rPr lang="en-US" sz="2000" dirty="0"/>
              <a:t>”, </a:t>
            </a:r>
            <a:r>
              <a:rPr lang="en-US" sz="2000" i="1" dirty="0"/>
              <a:t>IPSI Transaction</a:t>
            </a:r>
            <a:r>
              <a:rPr lang="en-US" sz="2000" dirty="0"/>
              <a:t>, 2017.</a:t>
            </a:r>
          </a:p>
          <a:p>
            <a:endParaRPr lang="en-US" sz="2000" dirty="0"/>
          </a:p>
        </p:txBody>
      </p:sp>
    </p:spTree>
    <p:extLst>
      <p:ext uri="{BB962C8B-B14F-4D97-AF65-F5344CB8AC3E}">
        <p14:creationId xmlns:p14="http://schemas.microsoft.com/office/powerpoint/2010/main" val="417819423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Can Firtina</a:t>
            </a:r>
          </a:p>
          <a:p>
            <a:r>
              <a:rPr lang="en-US" sz="2200" dirty="0">
                <a:hlinkClick r:id="rId3"/>
              </a:rPr>
              <a:t>canfirtina@gmail.com</a:t>
            </a:r>
            <a:r>
              <a:rPr lang="en-US" sz="2200" dirty="0"/>
              <a:t> </a:t>
            </a:r>
          </a:p>
          <a:p>
            <a:endParaRPr lang="en-US" sz="2200" dirty="0"/>
          </a:p>
          <a:p>
            <a:r>
              <a:rPr lang="en-US" sz="2200" dirty="0"/>
              <a:t>27 May 2022</a:t>
            </a:r>
          </a:p>
          <a:p>
            <a:r>
              <a:rPr lang="en-US" sz="2200" dirty="0"/>
              <a:t>Invited Seminar Talk at UC Berkeley</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5"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93DF90B4-9AA1-0247-9894-BE34945D5732}"/>
              </a:ext>
            </a:extLst>
          </p:cNvPr>
          <p:cNvSpPr>
            <a:spLocks noGrp="1"/>
          </p:cNvSpPr>
          <p:nvPr>
            <p:ph type="ctrTitle"/>
          </p:nvPr>
        </p:nvSpPr>
        <p:spPr>
          <a:xfrm>
            <a:off x="381000" y="1227584"/>
            <a:ext cx="8382000" cy="2201416"/>
          </a:xfrm>
        </p:spPr>
        <p:txBody>
          <a:bodyPr>
            <a:normAutofit fontScale="90000"/>
          </a:bodyPr>
          <a:lstStyle/>
          <a:p>
            <a:pPr algn="ctr"/>
            <a:r>
              <a:rPr lang="en-US" sz="4400" dirty="0"/>
              <a:t>Enabling Accurate, Fast, and Memory-Efficient Genome Analysis via Efficient and Intelligent Algorithms</a:t>
            </a:r>
            <a:br>
              <a:rPr lang="en-US" sz="4400" dirty="0"/>
            </a:br>
            <a:endParaRPr lang="en-US" sz="3800" dirty="0">
              <a:solidFill>
                <a:srgbClr val="FF0000"/>
              </a:solidFill>
            </a:endParaRPr>
          </a:p>
        </p:txBody>
      </p:sp>
    </p:spTree>
    <p:extLst>
      <p:ext uri="{BB962C8B-B14F-4D97-AF65-F5344CB8AC3E}">
        <p14:creationId xmlns:p14="http://schemas.microsoft.com/office/powerpoint/2010/main" val="36555868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itle 4">
            <a:extLst>
              <a:ext uri="{FF2B5EF4-FFF2-40B4-BE49-F238E27FC236}">
                <a16:creationId xmlns:a16="http://schemas.microsoft.com/office/drawing/2014/main" id="{2D6E322B-1333-5647-85A1-8292CBEA8131}"/>
              </a:ext>
            </a:extLst>
          </p:cNvPr>
          <p:cNvSpPr>
            <a:spLocks noGrp="1" noChangeArrowheads="1"/>
          </p:cNvSpPr>
          <p:nvPr>
            <p:ph type="ctrTitle"/>
          </p:nvPr>
        </p:nvSpPr>
        <p:spPr/>
        <p:txBody>
          <a:bodyPr/>
          <a:lstStyle/>
          <a:p>
            <a:r>
              <a:rPr lang="en-US" altLang="en-US" dirty="0">
                <a:ea typeface="ＭＳ Ｐゴシック" panose="020B0600070205080204" pitchFamily="34" charset="-128"/>
              </a:rPr>
              <a:t>Backup Slides</a:t>
            </a:r>
          </a:p>
        </p:txBody>
      </p:sp>
      <p:sp>
        <p:nvSpPr>
          <p:cNvPr id="416770" name="Subtitle 5">
            <a:extLst>
              <a:ext uri="{FF2B5EF4-FFF2-40B4-BE49-F238E27FC236}">
                <a16:creationId xmlns:a16="http://schemas.microsoft.com/office/drawing/2014/main" id="{F6FDC6A1-A28F-104C-8DDD-A4BE5C41AC04}"/>
              </a:ext>
            </a:extLst>
          </p:cNvPr>
          <p:cNvSpPr>
            <a:spLocks noGrp="1" noChangeArrowheads="1"/>
          </p:cNvSpPr>
          <p:nvPr>
            <p:ph type="subTitle" idx="1"/>
          </p:nvPr>
        </p:nvSpPr>
        <p:spPr>
          <a:xfrm>
            <a:off x="723900" y="2708920"/>
            <a:ext cx="7848600" cy="567680"/>
          </a:xfrm>
        </p:spPr>
        <p:txBody>
          <a:bodyPr/>
          <a:lstStyle/>
          <a:p>
            <a:endParaRPr lang="en-US" altLang="en-US" dirty="0">
              <a:ea typeface="ＭＳ Ｐゴシック" panose="020B0600070205080204" pitchFamily="34" charset="-128"/>
            </a:endParaRPr>
          </a:p>
        </p:txBody>
      </p:sp>
      <p:sp>
        <p:nvSpPr>
          <p:cNvPr id="6" name="Slide Number Placeholder 3">
            <a:extLst>
              <a:ext uri="{FF2B5EF4-FFF2-40B4-BE49-F238E27FC236}">
                <a16:creationId xmlns:a16="http://schemas.microsoft.com/office/drawing/2014/main" id="{F2C5540D-416B-A14C-98C8-5C4176A8EF37}"/>
              </a:ext>
            </a:extLst>
          </p:cNvPr>
          <p:cNvSpPr txBox="1">
            <a:spLocks/>
          </p:cNvSpPr>
          <p:nvPr/>
        </p:nvSpPr>
        <p:spPr bwMode="auto">
          <a:xfrm>
            <a:off x="8316416" y="6392416"/>
            <a:ext cx="522784" cy="30842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200" kern="1200">
                <a:solidFill>
                  <a:schemeClr val="tx1"/>
                </a:solidFill>
                <a:latin typeface="Garamond"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594FA-E141-4234-AE05-360401972BE7}" type="slidenum">
              <a:rPr lang="en-US" altLang="en-US" smtClean="0"/>
              <a:pPr/>
              <a:t>118</a:t>
            </a:fld>
            <a:endParaRPr lang="en-US" altLang="en-US" dirty="0"/>
          </a:p>
        </p:txBody>
      </p:sp>
    </p:spTree>
    <p:extLst>
      <p:ext uri="{BB962C8B-B14F-4D97-AF65-F5344CB8AC3E}">
        <p14:creationId xmlns:p14="http://schemas.microsoft.com/office/powerpoint/2010/main" val="287692289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BLEND – GC Content of Assemblies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Content Placeholder 4">
            <a:extLst>
              <a:ext uri="{FF2B5EF4-FFF2-40B4-BE49-F238E27FC236}">
                <a16:creationId xmlns:a16="http://schemas.microsoft.com/office/drawing/2014/main" id="{D6E1F0E1-5D84-34A5-E2FB-5A0CB6A1185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85496" y="981075"/>
            <a:ext cx="4096808" cy="5267325"/>
          </a:xfrm>
        </p:spPr>
      </p:pic>
    </p:spTree>
    <p:custDataLst>
      <p:tags r:id="rId1"/>
    </p:custDataLst>
    <p:extLst>
      <p:ext uri="{BB962C8B-B14F-4D97-AF65-F5344CB8AC3E}">
        <p14:creationId xmlns:p14="http://schemas.microsoft.com/office/powerpoint/2010/main" val="21691145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spTree>
    <p:extLst>
      <p:ext uri="{BB962C8B-B14F-4D97-AF65-F5344CB8AC3E}">
        <p14:creationId xmlns:p14="http://schemas.microsoft.com/office/powerpoint/2010/main" val="293864273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BLEND – Read Mapping Quality</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8" name="Content Placeholder 7" descr="Table&#10;&#10;Description automatically generated">
            <a:extLst>
              <a:ext uri="{FF2B5EF4-FFF2-40B4-BE49-F238E27FC236}">
                <a16:creationId xmlns:a16="http://schemas.microsoft.com/office/drawing/2014/main" id="{634DF765-2CDE-5AEA-3C4B-7C4F7F45EE3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38178" y="981075"/>
            <a:ext cx="5391444" cy="5267325"/>
          </a:xfrm>
        </p:spPr>
      </p:pic>
    </p:spTree>
    <p:custDataLst>
      <p:tags r:id="rId1"/>
    </p:custDataLst>
    <p:extLst>
      <p:ext uri="{BB962C8B-B14F-4D97-AF65-F5344CB8AC3E}">
        <p14:creationId xmlns:p14="http://schemas.microsoft.com/office/powerpoint/2010/main" val="19056178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BLEND – Read Mapping Accuracy</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7" name="Content Placeholder 6" descr="A picture containing text, screenshot, receipt&#10;&#10;Description automatically generated">
            <a:extLst>
              <a:ext uri="{FF2B5EF4-FFF2-40B4-BE49-F238E27FC236}">
                <a16:creationId xmlns:a16="http://schemas.microsoft.com/office/drawing/2014/main" id="{F6DE7DC8-1F88-CF45-2027-814C711367E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851"/>
          <a:stretch/>
        </p:blipFill>
        <p:spPr>
          <a:xfrm>
            <a:off x="1290619" y="1700808"/>
            <a:ext cx="6562762" cy="3817355"/>
          </a:xfrm>
        </p:spPr>
      </p:pic>
    </p:spTree>
    <p:custDataLst>
      <p:tags r:id="rId1"/>
    </p:custDataLst>
    <p:extLst>
      <p:ext uri="{BB962C8B-B14F-4D97-AF65-F5344CB8AC3E}">
        <p14:creationId xmlns:p14="http://schemas.microsoft.com/office/powerpoint/2010/main" val="322580028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BLEND – </a:t>
            </a:r>
            <a:r>
              <a:rPr lang="en-US" i="1" dirty="0"/>
              <a:t>BLEND-I</a:t>
            </a:r>
            <a:r>
              <a:rPr lang="en-US" dirty="0"/>
              <a:t> vs. </a:t>
            </a:r>
            <a:r>
              <a:rPr lang="en-US" i="1" dirty="0"/>
              <a:t>BLEND-S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Content Placeholder 4">
            <a:extLst>
              <a:ext uri="{FF2B5EF4-FFF2-40B4-BE49-F238E27FC236}">
                <a16:creationId xmlns:a16="http://schemas.microsoft.com/office/drawing/2014/main" id="{F0934B8A-59AB-6E5D-1385-F55622FC8FD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1462087"/>
            <a:ext cx="8610600" cy="4305300"/>
          </a:xfrm>
        </p:spPr>
      </p:pic>
    </p:spTree>
    <p:custDataLst>
      <p:tags r:id="rId1"/>
    </p:custDataLst>
    <p:extLst>
      <p:ext uri="{BB962C8B-B14F-4D97-AF65-F5344CB8AC3E}">
        <p14:creationId xmlns:p14="http://schemas.microsoft.com/office/powerpoint/2010/main" val="16626281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BLEND – Equal Parameters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Content Placeholder 4">
            <a:extLst>
              <a:ext uri="{FF2B5EF4-FFF2-40B4-BE49-F238E27FC236}">
                <a16:creationId xmlns:a16="http://schemas.microsoft.com/office/drawing/2014/main" id="{A3B5A6B8-133D-F6A3-4400-FD90A48301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1462087"/>
            <a:ext cx="8610600" cy="4305300"/>
          </a:xfrm>
        </p:spPr>
      </p:pic>
    </p:spTree>
    <p:custDataLst>
      <p:tags r:id="rId1"/>
    </p:custDataLst>
    <p:extLst>
      <p:ext uri="{BB962C8B-B14F-4D97-AF65-F5344CB8AC3E}">
        <p14:creationId xmlns:p14="http://schemas.microsoft.com/office/powerpoint/2010/main" val="153404674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BLEND – Equal Parameters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8" name="Content Placeholder 7">
            <a:extLst>
              <a:ext uri="{FF2B5EF4-FFF2-40B4-BE49-F238E27FC236}">
                <a16:creationId xmlns:a16="http://schemas.microsoft.com/office/drawing/2014/main" id="{536E6C8B-105A-E529-428D-65BF5E730A9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1624445"/>
            <a:ext cx="8610600" cy="3913909"/>
          </a:xfrm>
        </p:spPr>
      </p:pic>
    </p:spTree>
    <p:custDataLst>
      <p:tags r:id="rId1"/>
    </p:custDataLst>
    <p:extLst>
      <p:ext uri="{BB962C8B-B14F-4D97-AF65-F5344CB8AC3E}">
        <p14:creationId xmlns:p14="http://schemas.microsoft.com/office/powerpoint/2010/main" val="57177769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BLEND – Equal Parameters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8" name="Content Placeholder 7" descr="Table&#10;&#10;Description automatically generated">
            <a:extLst>
              <a:ext uri="{FF2B5EF4-FFF2-40B4-BE49-F238E27FC236}">
                <a16:creationId xmlns:a16="http://schemas.microsoft.com/office/drawing/2014/main" id="{147B65C3-9622-6913-66EA-632DB84D90E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20342" y="980728"/>
            <a:ext cx="6427115" cy="5334000"/>
          </a:xfrm>
        </p:spPr>
      </p:pic>
    </p:spTree>
    <p:custDataLst>
      <p:tags r:id="rId1"/>
    </p:custDataLst>
    <p:extLst>
      <p:ext uri="{BB962C8B-B14F-4D97-AF65-F5344CB8AC3E}">
        <p14:creationId xmlns:p14="http://schemas.microsoft.com/office/powerpoint/2010/main" val="424974261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p:txBody>
          <a:bodyPr/>
          <a:lstStyle/>
          <a:p>
            <a:r>
              <a:rPr lang="en-US" dirty="0"/>
              <a:t>Resolving deletion errors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08719"/>
            <a:ext cx="4343400" cy="5334919"/>
          </a:xfrm>
        </p:spPr>
        <p:txBody>
          <a:bodyPr>
            <a:normAutofit fontScale="92500" lnSpcReduction="20000"/>
          </a:bodyPr>
          <a:lstStyle/>
          <a:p>
            <a:r>
              <a:rPr lang="en-US" dirty="0"/>
              <a:t>Insertion states </a:t>
            </a:r>
            <a:r>
              <a:rPr lang="en-US" dirty="0">
                <a:solidFill>
                  <a:srgbClr val="FF0000"/>
                </a:solidFill>
              </a:rPr>
              <a:t>to insert </a:t>
            </a:r>
            <a:r>
              <a:rPr lang="en-US" i="1" dirty="0">
                <a:solidFill>
                  <a:srgbClr val="FF0000"/>
                </a:solidFill>
              </a:rPr>
              <a:t>at most l </a:t>
            </a:r>
            <a:r>
              <a:rPr lang="en-US" dirty="0">
                <a:solidFill>
                  <a:srgbClr val="FF0000"/>
                </a:solidFill>
              </a:rPr>
              <a:t>many bases</a:t>
            </a:r>
            <a:r>
              <a:rPr lang="en-US" dirty="0"/>
              <a:t> </a:t>
            </a:r>
            <a:r>
              <a:rPr lang="en-US" i="1" dirty="0"/>
              <a:t>between two bases in a contig</a:t>
            </a:r>
          </a:p>
          <a:p>
            <a:r>
              <a:rPr lang="en-US" dirty="0"/>
              <a:t>To insert “GC” between ”CT”</a:t>
            </a:r>
          </a:p>
          <a:p>
            <a:pPr lvl="1"/>
            <a:r>
              <a:rPr lang="en-US" dirty="0"/>
              <a:t>Visit match state at position t and </a:t>
            </a:r>
            <a:r>
              <a:rPr lang="en-US" i="1" dirty="0"/>
              <a:t>emit C</a:t>
            </a:r>
          </a:p>
          <a:p>
            <a:pPr lvl="1"/>
            <a:r>
              <a:rPr lang="en-US" dirty="0"/>
              <a:t>Visit first </a:t>
            </a:r>
            <a:r>
              <a:rPr lang="en-US" i="1" dirty="0"/>
              <a:t>insertion state</a:t>
            </a:r>
            <a:r>
              <a:rPr lang="en-US" dirty="0"/>
              <a:t> after position t and </a:t>
            </a:r>
            <a:r>
              <a:rPr lang="en-US" i="1" dirty="0"/>
              <a:t>emit G with </a:t>
            </a:r>
            <a:r>
              <a:rPr lang="en-US" b="1" i="1" dirty="0">
                <a:solidFill>
                  <a:srgbClr val="FF0000"/>
                </a:solidFill>
              </a:rPr>
              <a:t>deletion error</a:t>
            </a:r>
            <a:r>
              <a:rPr lang="en-US" i="1" dirty="0">
                <a:solidFill>
                  <a:srgbClr val="FF0000"/>
                </a:solidFill>
              </a:rPr>
              <a:t> probability</a:t>
            </a:r>
          </a:p>
          <a:p>
            <a:pPr lvl="1"/>
            <a:r>
              <a:rPr lang="en-US" dirty="0"/>
              <a:t>Visit second insertion state and </a:t>
            </a:r>
            <a:r>
              <a:rPr lang="en-US" i="1" dirty="0"/>
              <a:t>emit C with </a:t>
            </a:r>
            <a:r>
              <a:rPr lang="en-US" i="1" dirty="0">
                <a:solidFill>
                  <a:srgbClr val="FF0000"/>
                </a:solidFill>
              </a:rPr>
              <a:t>deletion error probability</a:t>
            </a:r>
          </a:p>
          <a:p>
            <a:pPr lvl="1"/>
            <a:r>
              <a:rPr lang="en-US" dirty="0"/>
              <a:t>From second insertion state visit match state at position t+1 and </a:t>
            </a:r>
            <a:r>
              <a:rPr lang="en-US" i="1" dirty="0"/>
              <a:t>emit T</a:t>
            </a:r>
          </a:p>
          <a:p>
            <a:pPr lvl="1"/>
            <a:r>
              <a:rPr lang="en-US" dirty="0"/>
              <a:t>Resulting sequence “CGCT”</a:t>
            </a:r>
          </a:p>
          <a:p>
            <a:r>
              <a:rPr lang="en-US" dirty="0"/>
              <a:t>Maximum number of insertions is a parameter to Apollo</a:t>
            </a:r>
          </a:p>
        </p:txBody>
      </p:sp>
      <p:sp>
        <p:nvSpPr>
          <p:cNvPr id="4" name="Slide Number Placeholder 3">
            <a:extLst>
              <a:ext uri="{FF2B5EF4-FFF2-40B4-BE49-F238E27FC236}">
                <a16:creationId xmlns:a16="http://schemas.microsoft.com/office/drawing/2014/main" id="{847C6B72-E8C5-F146-995B-5525B2BD90AD}"/>
              </a:ext>
            </a:extLst>
          </p:cNvPr>
          <p:cNvSpPr>
            <a:spLocks noGrp="1"/>
          </p:cNvSpPr>
          <p:nvPr>
            <p:ph type="sldNum" sz="quarter" idx="11"/>
          </p:nvPr>
        </p:nvSpPr>
        <p:spPr/>
        <p:txBody>
          <a:bodyPr/>
          <a:lstStyle/>
          <a:p>
            <a:fld id="{323594FA-E141-4234-AE05-360401972BE7}" type="slidenum">
              <a:rPr lang="en-US" altLang="en-US" sz="1200" smtClean="0"/>
              <a:pPr/>
              <a:t>126</a:t>
            </a:fld>
            <a:endParaRPr lang="en-US" altLang="en-US" sz="1200" dirty="0"/>
          </a:p>
        </p:txBody>
      </p:sp>
      <p:pic>
        <p:nvPicPr>
          <p:cNvPr id="7" name="Picture 6">
            <a:extLst>
              <a:ext uri="{FF2B5EF4-FFF2-40B4-BE49-F238E27FC236}">
                <a16:creationId xmlns:a16="http://schemas.microsoft.com/office/drawing/2014/main" id="{5E5BF567-F01D-AC46-9731-E8D7A38C6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653" y="1161022"/>
            <a:ext cx="4202570" cy="4830313"/>
          </a:xfrm>
          <a:prstGeom prst="rect">
            <a:avLst/>
          </a:prstGeom>
        </p:spPr>
      </p:pic>
      <p:sp>
        <p:nvSpPr>
          <p:cNvPr id="5" name="Rounded Rectangle 4">
            <a:extLst>
              <a:ext uri="{FF2B5EF4-FFF2-40B4-BE49-F238E27FC236}">
                <a16:creationId xmlns:a16="http://schemas.microsoft.com/office/drawing/2014/main" id="{999AD7FB-D6C3-544E-A2F4-0AC6F314A3FE}"/>
              </a:ext>
            </a:extLst>
          </p:cNvPr>
          <p:cNvSpPr/>
          <p:nvPr/>
        </p:nvSpPr>
        <p:spPr>
          <a:xfrm>
            <a:off x="5436000" y="4752000"/>
            <a:ext cx="457200" cy="457200"/>
          </a:xfrm>
          <a:prstGeom prst="roundRect">
            <a:avLst/>
          </a:prstGeom>
          <a:solidFill>
            <a:srgbClr val="FFC000">
              <a:alpha val="40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7F4FB08-4804-5C4B-8BA3-24EAC0BAE23E}"/>
              </a:ext>
            </a:extLst>
          </p:cNvPr>
          <p:cNvSpPr/>
          <p:nvPr/>
        </p:nvSpPr>
        <p:spPr>
          <a:xfrm>
            <a:off x="5472000" y="5616000"/>
            <a:ext cx="457200" cy="180000"/>
          </a:xfrm>
          <a:prstGeom prst="roundRect">
            <a:avLst/>
          </a:prstGeom>
          <a:solidFill>
            <a:srgbClr val="FFC000">
              <a:alpha val="40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B840D1E-3EDC-5A46-9AFD-1F2DDCC23AB1}"/>
              </a:ext>
            </a:extLst>
          </p:cNvPr>
          <p:cNvSpPr/>
          <p:nvPr/>
        </p:nvSpPr>
        <p:spPr>
          <a:xfrm>
            <a:off x="5436000" y="3837827"/>
            <a:ext cx="457200" cy="457200"/>
          </a:xfrm>
          <a:prstGeom prst="roundRect">
            <a:avLst/>
          </a:prstGeom>
          <a:solidFill>
            <a:srgbClr val="FFC000">
              <a:alpha val="42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5EEE33A-68B9-2946-8C53-8F66F167228F}"/>
              </a:ext>
            </a:extLst>
          </p:cNvPr>
          <p:cNvSpPr/>
          <p:nvPr/>
        </p:nvSpPr>
        <p:spPr>
          <a:xfrm>
            <a:off x="5624400" y="4365834"/>
            <a:ext cx="304800" cy="325162"/>
          </a:xfrm>
          <a:prstGeom prst="roundRect">
            <a:avLst/>
          </a:prstGeom>
          <a:solidFill>
            <a:srgbClr val="FFC000">
              <a:alpha val="40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55153F1D-21E0-7B4B-BCE7-BDC08421BC7B}"/>
              </a:ext>
            </a:extLst>
          </p:cNvPr>
          <p:cNvSpPr/>
          <p:nvPr/>
        </p:nvSpPr>
        <p:spPr>
          <a:xfrm>
            <a:off x="4999291" y="4034054"/>
            <a:ext cx="457200" cy="1800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1DDCD92A-2A1A-3649-8B13-317031E7915E}"/>
              </a:ext>
            </a:extLst>
          </p:cNvPr>
          <p:cNvSpPr/>
          <p:nvPr/>
        </p:nvSpPr>
        <p:spPr>
          <a:xfrm>
            <a:off x="5444965" y="2906235"/>
            <a:ext cx="457200" cy="457200"/>
          </a:xfrm>
          <a:prstGeom prst="roundRect">
            <a:avLst/>
          </a:prstGeom>
          <a:solidFill>
            <a:srgbClr val="FFC000">
              <a:alpha val="42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BBA3149-7AF8-0F40-A346-CDBA4B7D353B}"/>
              </a:ext>
            </a:extLst>
          </p:cNvPr>
          <p:cNvSpPr/>
          <p:nvPr/>
        </p:nvSpPr>
        <p:spPr>
          <a:xfrm>
            <a:off x="5628242" y="3434477"/>
            <a:ext cx="304800" cy="325162"/>
          </a:xfrm>
          <a:prstGeom prst="roundRect">
            <a:avLst/>
          </a:prstGeom>
          <a:solidFill>
            <a:srgbClr val="FFC000">
              <a:alpha val="40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6AF59D3-3082-5943-8E39-51A40B7C72E3}"/>
              </a:ext>
            </a:extLst>
          </p:cNvPr>
          <p:cNvSpPr/>
          <p:nvPr/>
        </p:nvSpPr>
        <p:spPr>
          <a:xfrm>
            <a:off x="4987765" y="3251027"/>
            <a:ext cx="457200" cy="1800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EDA4B6A-9FE5-7648-95BB-5803575E00DE}"/>
              </a:ext>
            </a:extLst>
          </p:cNvPr>
          <p:cNvSpPr/>
          <p:nvPr/>
        </p:nvSpPr>
        <p:spPr>
          <a:xfrm>
            <a:off x="8396914" y="4752000"/>
            <a:ext cx="457200" cy="457200"/>
          </a:xfrm>
          <a:prstGeom prst="roundRect">
            <a:avLst/>
          </a:prstGeom>
          <a:solidFill>
            <a:srgbClr val="FFC000">
              <a:alpha val="42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91CEBA5A-C94B-E34E-BA00-DC572D92BA8E}"/>
              </a:ext>
            </a:extLst>
          </p:cNvPr>
          <p:cNvSpPr/>
          <p:nvPr/>
        </p:nvSpPr>
        <p:spPr>
          <a:xfrm rot="2215372">
            <a:off x="7086307" y="3864626"/>
            <a:ext cx="304800" cy="325162"/>
          </a:xfrm>
          <a:prstGeom prst="roundRect">
            <a:avLst/>
          </a:prstGeom>
          <a:solidFill>
            <a:srgbClr val="FFC000">
              <a:alpha val="40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931EBD62-4D66-5649-A8DE-689FBB514476}"/>
              </a:ext>
            </a:extLst>
          </p:cNvPr>
          <p:cNvSpPr/>
          <p:nvPr/>
        </p:nvSpPr>
        <p:spPr>
          <a:xfrm>
            <a:off x="8396914" y="5330321"/>
            <a:ext cx="457200" cy="1800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6043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p:txBody>
          <a:bodyPr/>
          <a:lstStyle/>
          <a:p>
            <a:r>
              <a:rPr lang="en-US" dirty="0"/>
              <a:t>Resolving insertion errors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08720"/>
            <a:ext cx="4800600" cy="5334918"/>
          </a:xfrm>
        </p:spPr>
        <p:txBody>
          <a:bodyPr>
            <a:normAutofit lnSpcReduction="10000"/>
          </a:bodyPr>
          <a:lstStyle/>
          <a:p>
            <a:r>
              <a:rPr lang="en-US" dirty="0"/>
              <a:t>Deletion transitions </a:t>
            </a:r>
            <a:r>
              <a:rPr lang="en-US" dirty="0">
                <a:solidFill>
                  <a:srgbClr val="FF0000"/>
                </a:solidFill>
              </a:rPr>
              <a:t>to delete one or many bases in a row</a:t>
            </a:r>
          </a:p>
          <a:p>
            <a:r>
              <a:rPr lang="en-US" dirty="0"/>
              <a:t>To delete the first A in “G</a:t>
            </a:r>
            <a:r>
              <a:rPr lang="en-US" dirty="0">
                <a:solidFill>
                  <a:srgbClr val="FF0000"/>
                </a:solidFill>
              </a:rPr>
              <a:t>A</a:t>
            </a:r>
            <a:r>
              <a:rPr lang="en-US" dirty="0"/>
              <a:t>A”</a:t>
            </a:r>
          </a:p>
          <a:p>
            <a:pPr lvl="1"/>
            <a:r>
              <a:rPr lang="en-US" dirty="0"/>
              <a:t>Visit match state at position t and </a:t>
            </a:r>
            <a:r>
              <a:rPr lang="en-US" i="1" dirty="0"/>
              <a:t>emit G</a:t>
            </a:r>
          </a:p>
          <a:p>
            <a:pPr lvl="1"/>
            <a:r>
              <a:rPr lang="en-US" dirty="0"/>
              <a:t>Visit match state at position </a:t>
            </a:r>
            <a:r>
              <a:rPr lang="en-US" dirty="0">
                <a:solidFill>
                  <a:srgbClr val="FF0000"/>
                </a:solidFill>
              </a:rPr>
              <a:t>t+2</a:t>
            </a:r>
            <a:r>
              <a:rPr lang="en-US" dirty="0"/>
              <a:t> and emit A with </a:t>
            </a:r>
            <a:r>
              <a:rPr lang="en-US" i="1" dirty="0">
                <a:solidFill>
                  <a:srgbClr val="FF0000"/>
                </a:solidFill>
              </a:rPr>
              <a:t>single</a:t>
            </a:r>
            <a:r>
              <a:rPr lang="en-US" dirty="0">
                <a:solidFill>
                  <a:srgbClr val="FF0000"/>
                </a:solidFill>
              </a:rPr>
              <a:t> </a:t>
            </a:r>
            <a:r>
              <a:rPr lang="en-US" b="1" dirty="0">
                <a:solidFill>
                  <a:srgbClr val="FF0000"/>
                </a:solidFill>
              </a:rPr>
              <a:t>insertion error</a:t>
            </a:r>
            <a:r>
              <a:rPr lang="en-US" dirty="0">
                <a:solidFill>
                  <a:srgbClr val="FF0000"/>
                </a:solidFill>
              </a:rPr>
              <a:t> probability</a:t>
            </a:r>
          </a:p>
          <a:p>
            <a:pPr lvl="1"/>
            <a:r>
              <a:rPr lang="en-US" dirty="0"/>
              <a:t>Resulting sequence: “GA”</a:t>
            </a:r>
          </a:p>
          <a:p>
            <a:r>
              <a:rPr lang="en-US" dirty="0"/>
              <a:t>Having single or more deletions in a row may not be necessarily equally likely</a:t>
            </a:r>
          </a:p>
          <a:p>
            <a:r>
              <a:rPr lang="en-US" dirty="0"/>
              <a:t>Maximum number of deletions in a row is a parameter to Apollo</a:t>
            </a:r>
          </a:p>
        </p:txBody>
      </p:sp>
      <p:sp>
        <p:nvSpPr>
          <p:cNvPr id="4" name="Slide Number Placeholder 3">
            <a:extLst>
              <a:ext uri="{FF2B5EF4-FFF2-40B4-BE49-F238E27FC236}">
                <a16:creationId xmlns:a16="http://schemas.microsoft.com/office/drawing/2014/main" id="{847C6B72-E8C5-F146-995B-5525B2BD90AD}"/>
              </a:ext>
            </a:extLst>
          </p:cNvPr>
          <p:cNvSpPr>
            <a:spLocks noGrp="1"/>
          </p:cNvSpPr>
          <p:nvPr>
            <p:ph type="sldNum" sz="quarter" idx="11"/>
          </p:nvPr>
        </p:nvSpPr>
        <p:spPr/>
        <p:txBody>
          <a:bodyPr/>
          <a:lstStyle/>
          <a:p>
            <a:fld id="{323594FA-E141-4234-AE05-360401972BE7}" type="slidenum">
              <a:rPr lang="en-US" altLang="en-US" sz="1200" smtClean="0"/>
              <a:pPr/>
              <a:t>127</a:t>
            </a:fld>
            <a:endParaRPr lang="en-US" altLang="en-US" sz="1200" dirty="0"/>
          </a:p>
        </p:txBody>
      </p:sp>
      <p:pic>
        <p:nvPicPr>
          <p:cNvPr id="7" name="Picture 6">
            <a:extLst>
              <a:ext uri="{FF2B5EF4-FFF2-40B4-BE49-F238E27FC236}">
                <a16:creationId xmlns:a16="http://schemas.microsoft.com/office/drawing/2014/main" id="{E6E3DFFB-9444-6943-A802-7E6AF80D7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905000"/>
            <a:ext cx="4009863" cy="3689487"/>
          </a:xfrm>
          <a:prstGeom prst="rect">
            <a:avLst/>
          </a:prstGeom>
        </p:spPr>
      </p:pic>
      <p:sp>
        <p:nvSpPr>
          <p:cNvPr id="6" name="Rounded Rectangle 5">
            <a:extLst>
              <a:ext uri="{FF2B5EF4-FFF2-40B4-BE49-F238E27FC236}">
                <a16:creationId xmlns:a16="http://schemas.microsoft.com/office/drawing/2014/main" id="{A08C8A0C-B801-0C48-B9A9-7B6B6ED8723B}"/>
              </a:ext>
            </a:extLst>
          </p:cNvPr>
          <p:cNvSpPr/>
          <p:nvPr/>
        </p:nvSpPr>
        <p:spPr>
          <a:xfrm>
            <a:off x="5486400" y="4608000"/>
            <a:ext cx="381000" cy="381000"/>
          </a:xfrm>
          <a:prstGeom prst="roundRect">
            <a:avLst/>
          </a:prstGeom>
          <a:solidFill>
            <a:srgbClr val="FFC000">
              <a:alpha val="40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12C0863-6349-7141-BF15-611D85375233}"/>
              </a:ext>
            </a:extLst>
          </p:cNvPr>
          <p:cNvSpPr/>
          <p:nvPr/>
        </p:nvSpPr>
        <p:spPr>
          <a:xfrm>
            <a:off x="7072231" y="4608000"/>
            <a:ext cx="381000" cy="381000"/>
          </a:xfrm>
          <a:prstGeom prst="roundRect">
            <a:avLst/>
          </a:prstGeom>
          <a:solidFill>
            <a:srgbClr val="FFC000">
              <a:alpha val="40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88850A6-700C-234F-9424-84FBAC687B2A}"/>
              </a:ext>
            </a:extLst>
          </p:cNvPr>
          <p:cNvSpPr/>
          <p:nvPr/>
        </p:nvSpPr>
        <p:spPr>
          <a:xfrm rot="19891504">
            <a:off x="6819900" y="4825654"/>
            <a:ext cx="228600" cy="274781"/>
          </a:xfrm>
          <a:prstGeom prst="roundRect">
            <a:avLst/>
          </a:prstGeom>
          <a:solidFill>
            <a:srgbClr val="FFC000">
              <a:alpha val="40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7325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p:txBody>
          <a:bodyPr/>
          <a:lstStyle/>
          <a:p>
            <a:r>
              <a:rPr lang="en-US" dirty="0"/>
              <a:t>Training</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08720"/>
            <a:ext cx="8610600" cy="1301080"/>
          </a:xfrm>
        </p:spPr>
        <p:txBody>
          <a:bodyPr>
            <a:normAutofit fontScale="70000" lnSpcReduction="20000"/>
          </a:bodyPr>
          <a:lstStyle/>
          <a:p>
            <a:r>
              <a:rPr lang="en-US" dirty="0"/>
              <a:t>Training data:</a:t>
            </a:r>
          </a:p>
          <a:p>
            <a:pPr lvl="1"/>
            <a:r>
              <a:rPr lang="en-US" dirty="0">
                <a:solidFill>
                  <a:srgbClr val="FF0000"/>
                </a:solidFill>
              </a:rPr>
              <a:t>Read</a:t>
            </a:r>
            <a:r>
              <a:rPr lang="en-US" dirty="0"/>
              <a:t> aligned to the </a:t>
            </a:r>
            <a:r>
              <a:rPr lang="en-US" dirty="0">
                <a:solidFill>
                  <a:srgbClr val="FF0000"/>
                </a:solidFill>
              </a:rPr>
              <a:t>location t</a:t>
            </a:r>
            <a:r>
              <a:rPr lang="en-US" dirty="0"/>
              <a:t> of a contig</a:t>
            </a:r>
          </a:p>
          <a:p>
            <a:r>
              <a:rPr lang="en-US" dirty="0"/>
              <a:t>Assume we have the read “CGT” aligned to location t</a:t>
            </a:r>
          </a:p>
          <a:p>
            <a:r>
              <a:rPr lang="en-US" dirty="0"/>
              <a:t>After training the corresponding region of the graph we would expect change in the probabilities </a:t>
            </a:r>
            <a:r>
              <a:rPr lang="en-US" dirty="0">
                <a:solidFill>
                  <a:srgbClr val="FF0000"/>
                </a:solidFill>
              </a:rPr>
              <a:t>so that it will be likely to emit “CGT” </a:t>
            </a:r>
            <a:r>
              <a:rPr lang="en-US" b="1" dirty="0">
                <a:solidFill>
                  <a:srgbClr val="FF0000"/>
                </a:solidFill>
              </a:rPr>
              <a:t>somehow</a:t>
            </a:r>
            <a:endParaRPr lang="en-US" dirty="0"/>
          </a:p>
        </p:txBody>
      </p:sp>
      <p:sp>
        <p:nvSpPr>
          <p:cNvPr id="4" name="Slide Number Placeholder 3">
            <a:extLst>
              <a:ext uri="{FF2B5EF4-FFF2-40B4-BE49-F238E27FC236}">
                <a16:creationId xmlns:a16="http://schemas.microsoft.com/office/drawing/2014/main" id="{847C6B72-E8C5-F146-995B-5525B2BD90AD}"/>
              </a:ext>
            </a:extLst>
          </p:cNvPr>
          <p:cNvSpPr>
            <a:spLocks noGrp="1"/>
          </p:cNvSpPr>
          <p:nvPr>
            <p:ph type="sldNum" sz="quarter" idx="11"/>
          </p:nvPr>
        </p:nvSpPr>
        <p:spPr/>
        <p:txBody>
          <a:bodyPr/>
          <a:lstStyle/>
          <a:p>
            <a:fld id="{323594FA-E141-4234-AE05-360401972BE7}" type="slidenum">
              <a:rPr lang="en-US" altLang="en-US" sz="1200" smtClean="0"/>
              <a:pPr/>
              <a:t>128</a:t>
            </a:fld>
            <a:endParaRPr lang="en-US" altLang="en-US" sz="1200" dirty="0"/>
          </a:p>
        </p:txBody>
      </p:sp>
      <p:pic>
        <p:nvPicPr>
          <p:cNvPr id="8" name="Picture 7">
            <a:extLst>
              <a:ext uri="{FF2B5EF4-FFF2-40B4-BE49-F238E27FC236}">
                <a16:creationId xmlns:a16="http://schemas.microsoft.com/office/drawing/2014/main" id="{5272CA50-B01E-B84A-8327-047216269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719322"/>
            <a:ext cx="4073163" cy="2931996"/>
          </a:xfrm>
          <a:prstGeom prst="rect">
            <a:avLst/>
          </a:prstGeom>
        </p:spPr>
      </p:pic>
      <p:pic>
        <p:nvPicPr>
          <p:cNvPr id="10" name="Picture 9">
            <a:extLst>
              <a:ext uri="{FF2B5EF4-FFF2-40B4-BE49-F238E27FC236}">
                <a16:creationId xmlns:a16="http://schemas.microsoft.com/office/drawing/2014/main" id="{F10D2D93-1ADA-8844-A388-B711F4AE9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491" y="2590800"/>
            <a:ext cx="4317456" cy="3040789"/>
          </a:xfrm>
          <a:prstGeom prst="rect">
            <a:avLst/>
          </a:prstGeom>
        </p:spPr>
      </p:pic>
      <p:pic>
        <p:nvPicPr>
          <p:cNvPr id="12" name="Graphic 11" descr="Line arrow: Straight">
            <a:extLst>
              <a:ext uri="{FF2B5EF4-FFF2-40B4-BE49-F238E27FC236}">
                <a16:creationId xmlns:a16="http://schemas.microsoft.com/office/drawing/2014/main" id="{D438998C-1DA8-ED48-A608-18920FA167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3110338" y="3234825"/>
            <a:ext cx="1614062" cy="914400"/>
          </a:xfrm>
          <a:prstGeom prst="rect">
            <a:avLst/>
          </a:prstGeom>
        </p:spPr>
      </p:pic>
      <p:sp>
        <p:nvSpPr>
          <p:cNvPr id="13" name="TextBox 12">
            <a:extLst>
              <a:ext uri="{FF2B5EF4-FFF2-40B4-BE49-F238E27FC236}">
                <a16:creationId xmlns:a16="http://schemas.microsoft.com/office/drawing/2014/main" id="{090EFD8F-40C3-F048-AC67-725E16505AC1}"/>
              </a:ext>
            </a:extLst>
          </p:cNvPr>
          <p:cNvSpPr txBox="1"/>
          <p:nvPr/>
        </p:nvSpPr>
        <p:spPr>
          <a:xfrm>
            <a:off x="3522482" y="3244334"/>
            <a:ext cx="708972" cy="369332"/>
          </a:xfrm>
          <a:prstGeom prst="rect">
            <a:avLst/>
          </a:prstGeom>
          <a:noFill/>
        </p:spPr>
        <p:txBody>
          <a:bodyPr wrap="square" rtlCol="0">
            <a:spAutoFit/>
          </a:bodyPr>
          <a:lstStyle/>
          <a:p>
            <a:r>
              <a:rPr lang="en-US" dirty="0"/>
              <a:t>C</a:t>
            </a:r>
            <a:r>
              <a:rPr lang="en-US" dirty="0">
                <a:solidFill>
                  <a:srgbClr val="FF0000"/>
                </a:solidFill>
              </a:rPr>
              <a:t>G</a:t>
            </a:r>
            <a:r>
              <a:rPr lang="en-US" dirty="0"/>
              <a:t>T</a:t>
            </a:r>
          </a:p>
        </p:txBody>
      </p:sp>
      <p:sp>
        <p:nvSpPr>
          <p:cNvPr id="14" name="Rounded Rectangle 13">
            <a:extLst>
              <a:ext uri="{FF2B5EF4-FFF2-40B4-BE49-F238E27FC236}">
                <a16:creationId xmlns:a16="http://schemas.microsoft.com/office/drawing/2014/main" id="{71C8612D-E9E0-8C48-9314-C6A3F1049F86}"/>
              </a:ext>
            </a:extLst>
          </p:cNvPr>
          <p:cNvSpPr/>
          <p:nvPr/>
        </p:nvSpPr>
        <p:spPr>
          <a:xfrm>
            <a:off x="4876800" y="3891880"/>
            <a:ext cx="457200" cy="14672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3EDDED0-E0CA-D848-8886-59BF753003C4}"/>
              </a:ext>
            </a:extLst>
          </p:cNvPr>
          <p:cNvSpPr/>
          <p:nvPr/>
        </p:nvSpPr>
        <p:spPr>
          <a:xfrm>
            <a:off x="5334000" y="5451589"/>
            <a:ext cx="457200" cy="1800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900BEF90-0D43-BF4D-852A-DE0064B61F33}"/>
              </a:ext>
            </a:extLst>
          </p:cNvPr>
          <p:cNvSpPr/>
          <p:nvPr/>
        </p:nvSpPr>
        <p:spPr>
          <a:xfrm>
            <a:off x="8305800" y="5181600"/>
            <a:ext cx="457200" cy="1524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8077576D-B8E6-3149-B4E9-0E8E41089FA7}"/>
              </a:ext>
            </a:extLst>
          </p:cNvPr>
          <p:cNvSpPr/>
          <p:nvPr/>
        </p:nvSpPr>
        <p:spPr>
          <a:xfrm>
            <a:off x="576000" y="5361589"/>
            <a:ext cx="457200" cy="1800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1C734A68-81CD-BE48-920B-A76EE60EFBFD}"/>
              </a:ext>
            </a:extLst>
          </p:cNvPr>
          <p:cNvSpPr/>
          <p:nvPr/>
        </p:nvSpPr>
        <p:spPr>
          <a:xfrm>
            <a:off x="3405351" y="5091600"/>
            <a:ext cx="457200" cy="1800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2BBE9986-88D1-264C-A540-5D4D175C2E31}"/>
              </a:ext>
            </a:extLst>
          </p:cNvPr>
          <p:cNvSpPr/>
          <p:nvPr/>
        </p:nvSpPr>
        <p:spPr>
          <a:xfrm>
            <a:off x="1981200" y="4800600"/>
            <a:ext cx="457200" cy="1800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4FA5E4C5-2406-AD46-B093-E920DC1BC76C}"/>
              </a:ext>
            </a:extLst>
          </p:cNvPr>
          <p:cNvSpPr/>
          <p:nvPr/>
        </p:nvSpPr>
        <p:spPr>
          <a:xfrm rot="5400000">
            <a:off x="5450188" y="4249794"/>
            <a:ext cx="457200" cy="1800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658E330C-12F2-BF42-AFF2-89AE4C80F315}"/>
              </a:ext>
            </a:extLst>
          </p:cNvPr>
          <p:cNvSpPr/>
          <p:nvPr/>
        </p:nvSpPr>
        <p:spPr>
          <a:xfrm rot="1251042">
            <a:off x="6875063" y="4186666"/>
            <a:ext cx="457200" cy="180000"/>
          </a:xfrm>
          <a:prstGeom prst="roundRect">
            <a:avLst/>
          </a:prstGeom>
          <a:solidFill>
            <a:srgbClr val="FFC000">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23168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20" grpId="0" animBg="1"/>
      <p:bldP spid="2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p:txBody>
          <a:bodyPr/>
          <a:lstStyle/>
          <a:p>
            <a:r>
              <a:rPr lang="en-US" dirty="0"/>
              <a:t>Inference: The Viterbi algorithm</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08720"/>
            <a:ext cx="8610600" cy="843880"/>
          </a:xfrm>
        </p:spPr>
        <p:txBody>
          <a:bodyPr>
            <a:normAutofit fontScale="70000" lnSpcReduction="20000"/>
          </a:bodyPr>
          <a:lstStyle/>
          <a:p>
            <a:r>
              <a:rPr lang="en-US" dirty="0"/>
              <a:t>Our original contig before polishing was: “AGCACC…GCCT”</a:t>
            </a:r>
          </a:p>
          <a:p>
            <a:r>
              <a:rPr lang="en-US" dirty="0"/>
              <a:t>After updating the probabilities, the most likely path from start to end reveals the corrected contig: “AGATCC…GTAC”</a:t>
            </a:r>
          </a:p>
        </p:txBody>
      </p:sp>
      <p:sp>
        <p:nvSpPr>
          <p:cNvPr id="4" name="Slide Number Placeholder 3">
            <a:extLst>
              <a:ext uri="{FF2B5EF4-FFF2-40B4-BE49-F238E27FC236}">
                <a16:creationId xmlns:a16="http://schemas.microsoft.com/office/drawing/2014/main" id="{847C6B72-E8C5-F146-995B-5525B2BD90AD}"/>
              </a:ext>
            </a:extLst>
          </p:cNvPr>
          <p:cNvSpPr>
            <a:spLocks noGrp="1"/>
          </p:cNvSpPr>
          <p:nvPr>
            <p:ph type="sldNum" sz="quarter" idx="11"/>
          </p:nvPr>
        </p:nvSpPr>
        <p:spPr/>
        <p:txBody>
          <a:bodyPr/>
          <a:lstStyle/>
          <a:p>
            <a:fld id="{323594FA-E141-4234-AE05-360401972BE7}" type="slidenum">
              <a:rPr lang="en-US" altLang="en-US" sz="1200" smtClean="0"/>
              <a:pPr/>
              <a:t>129</a:t>
            </a:fld>
            <a:endParaRPr lang="en-US" altLang="en-US" sz="1200" dirty="0"/>
          </a:p>
        </p:txBody>
      </p:sp>
      <p:sp>
        <p:nvSpPr>
          <p:cNvPr id="13" name="Content Placeholder 2">
            <a:extLst>
              <a:ext uri="{FF2B5EF4-FFF2-40B4-BE49-F238E27FC236}">
                <a16:creationId xmlns:a16="http://schemas.microsoft.com/office/drawing/2014/main" id="{44404A8F-5A50-D849-9B66-7EEAA75F88BD}"/>
              </a:ext>
            </a:extLst>
          </p:cNvPr>
          <p:cNvSpPr txBox="1">
            <a:spLocks/>
          </p:cNvSpPr>
          <p:nvPr/>
        </p:nvSpPr>
        <p:spPr bwMode="auto">
          <a:xfrm>
            <a:off x="266700" y="5238317"/>
            <a:ext cx="8610600" cy="843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None/>
            </a:pPr>
            <a:endParaRPr lang="en-US" kern="0" dirty="0"/>
          </a:p>
        </p:txBody>
      </p:sp>
      <p:pic>
        <p:nvPicPr>
          <p:cNvPr id="9" name="Picture 8">
            <a:extLst>
              <a:ext uri="{FF2B5EF4-FFF2-40B4-BE49-F238E27FC236}">
                <a16:creationId xmlns:a16="http://schemas.microsoft.com/office/drawing/2014/main" id="{B8627ADA-DFAC-2E4F-8B88-0C7E470EC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109" y="1665040"/>
            <a:ext cx="6211781" cy="1953814"/>
          </a:xfrm>
          <a:prstGeom prst="rect">
            <a:avLst/>
          </a:prstGeom>
        </p:spPr>
      </p:pic>
      <p:pic>
        <p:nvPicPr>
          <p:cNvPr id="12" name="Picture 11">
            <a:extLst>
              <a:ext uri="{FF2B5EF4-FFF2-40B4-BE49-F238E27FC236}">
                <a16:creationId xmlns:a16="http://schemas.microsoft.com/office/drawing/2014/main" id="{92ACE09A-4A1B-414C-9DF4-EB816233D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652" y="3780295"/>
            <a:ext cx="6005238" cy="1880018"/>
          </a:xfrm>
          <a:prstGeom prst="rect">
            <a:avLst/>
          </a:prstGeom>
        </p:spPr>
      </p:pic>
    </p:spTree>
    <p:extLst>
      <p:ext uri="{BB962C8B-B14F-4D97-AF65-F5344CB8AC3E}">
        <p14:creationId xmlns:p14="http://schemas.microsoft.com/office/powerpoint/2010/main" val="25062653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314275586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p:txBody>
          <a:bodyPr/>
          <a:lstStyle/>
          <a:p>
            <a:r>
              <a:rPr lang="en-US" dirty="0"/>
              <a:t>Apollo -- Data Sets</a:t>
            </a:r>
          </a:p>
        </p:txBody>
      </p:sp>
      <p:pic>
        <p:nvPicPr>
          <p:cNvPr id="6" name="Content Placeholder 5">
            <a:extLst>
              <a:ext uri="{FF2B5EF4-FFF2-40B4-BE49-F238E27FC236}">
                <a16:creationId xmlns:a16="http://schemas.microsoft.com/office/drawing/2014/main" id="{FB5646A9-10C0-E448-B086-1E18C61E1E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720008"/>
            <a:ext cx="8610600" cy="3711672"/>
          </a:xfrm>
        </p:spPr>
      </p:pic>
      <p:sp>
        <p:nvSpPr>
          <p:cNvPr id="4" name="Slide Number Placeholder 3">
            <a:extLst>
              <a:ext uri="{FF2B5EF4-FFF2-40B4-BE49-F238E27FC236}">
                <a16:creationId xmlns:a16="http://schemas.microsoft.com/office/drawing/2014/main" id="{847C6B72-E8C5-F146-995B-5525B2BD90AD}"/>
              </a:ext>
            </a:extLst>
          </p:cNvPr>
          <p:cNvSpPr>
            <a:spLocks noGrp="1"/>
          </p:cNvSpPr>
          <p:nvPr>
            <p:ph type="sldNum" sz="quarter" idx="11"/>
          </p:nvPr>
        </p:nvSpPr>
        <p:spPr/>
        <p:txBody>
          <a:bodyPr/>
          <a:lstStyle/>
          <a:p>
            <a:fld id="{323594FA-E141-4234-AE05-360401972BE7}" type="slidenum">
              <a:rPr lang="en-US" altLang="en-US" sz="1200" smtClean="0"/>
              <a:pPr/>
              <a:t>130</a:t>
            </a:fld>
            <a:endParaRPr lang="en-US" altLang="en-US" sz="1200" dirty="0"/>
          </a:p>
        </p:txBody>
      </p:sp>
      <p:sp>
        <p:nvSpPr>
          <p:cNvPr id="13" name="Content Placeholder 2">
            <a:extLst>
              <a:ext uri="{FF2B5EF4-FFF2-40B4-BE49-F238E27FC236}">
                <a16:creationId xmlns:a16="http://schemas.microsoft.com/office/drawing/2014/main" id="{44404A8F-5A50-D849-9B66-7EEAA75F88BD}"/>
              </a:ext>
            </a:extLst>
          </p:cNvPr>
          <p:cNvSpPr txBox="1">
            <a:spLocks/>
          </p:cNvSpPr>
          <p:nvPr/>
        </p:nvSpPr>
        <p:spPr bwMode="auto">
          <a:xfrm>
            <a:off x="266700" y="5238317"/>
            <a:ext cx="8610600" cy="843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None/>
            </a:pPr>
            <a:endParaRPr lang="en-US" kern="0" dirty="0"/>
          </a:p>
        </p:txBody>
      </p:sp>
    </p:spTree>
    <p:extLst>
      <p:ext uri="{BB962C8B-B14F-4D97-AF65-F5344CB8AC3E}">
        <p14:creationId xmlns:p14="http://schemas.microsoft.com/office/powerpoint/2010/main" val="139377611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p:txBody>
          <a:bodyPr/>
          <a:lstStyle/>
          <a:p>
            <a:r>
              <a:rPr lang="en-US" dirty="0"/>
              <a:t>Apollo -- Experimental Setup</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08720"/>
            <a:ext cx="8610600" cy="5334918"/>
          </a:xfrm>
        </p:spPr>
        <p:txBody>
          <a:bodyPr>
            <a:normAutofit/>
          </a:bodyPr>
          <a:lstStyle/>
          <a:p>
            <a:r>
              <a:rPr lang="en-US" dirty="0"/>
              <a:t>CPU: </a:t>
            </a:r>
            <a:r>
              <a:rPr lang="en-US" dirty="0" err="1"/>
              <a:t>Intel®Xeon®Gold</a:t>
            </a:r>
            <a:r>
              <a:rPr lang="en-US" dirty="0"/>
              <a:t> 5118 CPU @ 2.30GHz </a:t>
            </a:r>
          </a:p>
          <a:p>
            <a:pPr lvl="1"/>
            <a:r>
              <a:rPr lang="en-US" dirty="0"/>
              <a:t>24 cores (2 threads per core)</a:t>
            </a:r>
          </a:p>
          <a:p>
            <a:r>
              <a:rPr lang="en-US" dirty="0"/>
              <a:t>Max memory: 192GB</a:t>
            </a:r>
          </a:p>
          <a:p>
            <a:r>
              <a:rPr lang="en-US" dirty="0"/>
              <a:t>Assigned 45 threads to all tools</a:t>
            </a:r>
          </a:p>
          <a:p>
            <a:r>
              <a:rPr lang="en-US" dirty="0"/>
              <a:t>Apollo was compared with the state-of-the-art polishing tools</a:t>
            </a:r>
          </a:p>
          <a:p>
            <a:pPr lvl="1"/>
            <a:r>
              <a:rPr lang="en-US" dirty="0"/>
              <a:t>Racon, Pilon, Quiver, </a:t>
            </a:r>
            <a:r>
              <a:rPr lang="en-US" dirty="0" err="1"/>
              <a:t>Nanopolish</a:t>
            </a:r>
            <a:endParaRPr lang="en-US" dirty="0"/>
          </a:p>
        </p:txBody>
      </p:sp>
      <p:sp>
        <p:nvSpPr>
          <p:cNvPr id="4" name="Slide Number Placeholder 3">
            <a:extLst>
              <a:ext uri="{FF2B5EF4-FFF2-40B4-BE49-F238E27FC236}">
                <a16:creationId xmlns:a16="http://schemas.microsoft.com/office/drawing/2014/main" id="{847C6B72-E8C5-F146-995B-5525B2BD90AD}"/>
              </a:ext>
            </a:extLst>
          </p:cNvPr>
          <p:cNvSpPr>
            <a:spLocks noGrp="1"/>
          </p:cNvSpPr>
          <p:nvPr>
            <p:ph type="sldNum" sz="quarter" idx="11"/>
          </p:nvPr>
        </p:nvSpPr>
        <p:spPr/>
        <p:txBody>
          <a:bodyPr/>
          <a:lstStyle/>
          <a:p>
            <a:fld id="{323594FA-E141-4234-AE05-360401972BE7}" type="slidenum">
              <a:rPr lang="en-US" altLang="en-US" sz="1200" smtClean="0"/>
              <a:pPr/>
              <a:t>131</a:t>
            </a:fld>
            <a:endParaRPr lang="en-US" altLang="en-US" sz="1200" dirty="0"/>
          </a:p>
        </p:txBody>
      </p:sp>
      <p:sp>
        <p:nvSpPr>
          <p:cNvPr id="13" name="Content Placeholder 2">
            <a:extLst>
              <a:ext uri="{FF2B5EF4-FFF2-40B4-BE49-F238E27FC236}">
                <a16:creationId xmlns:a16="http://schemas.microsoft.com/office/drawing/2014/main" id="{44404A8F-5A50-D849-9B66-7EEAA75F88BD}"/>
              </a:ext>
            </a:extLst>
          </p:cNvPr>
          <p:cNvSpPr txBox="1">
            <a:spLocks/>
          </p:cNvSpPr>
          <p:nvPr/>
        </p:nvSpPr>
        <p:spPr bwMode="auto">
          <a:xfrm>
            <a:off x="266700" y="5238317"/>
            <a:ext cx="8610600" cy="843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None/>
            </a:pPr>
            <a:endParaRPr lang="en-US" kern="0" dirty="0"/>
          </a:p>
        </p:txBody>
      </p:sp>
    </p:spTree>
    <p:extLst>
      <p:ext uri="{BB962C8B-B14F-4D97-AF65-F5344CB8AC3E}">
        <p14:creationId xmlns:p14="http://schemas.microsoft.com/office/powerpoint/2010/main" val="194449296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err="1"/>
              <a:t>ApHMM</a:t>
            </a:r>
            <a:r>
              <a:rPr lang="en-US" dirty="0"/>
              <a:t> – Execution Flow</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8" name="Content Placeholder 7">
            <a:extLst>
              <a:ext uri="{FF2B5EF4-FFF2-40B4-BE49-F238E27FC236}">
                <a16:creationId xmlns:a16="http://schemas.microsoft.com/office/drawing/2014/main" id="{E78DCFD0-E190-D9E7-ABB1-36F4F18DA91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2134976"/>
            <a:ext cx="8610600" cy="3350047"/>
          </a:xfrm>
        </p:spPr>
      </p:pic>
    </p:spTree>
    <p:custDataLst>
      <p:tags r:id="rId1"/>
    </p:custDataLst>
    <p:extLst>
      <p:ext uri="{BB962C8B-B14F-4D97-AF65-F5344CB8AC3E}">
        <p14:creationId xmlns:p14="http://schemas.microsoft.com/office/powerpoint/2010/main" val="366310839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err="1"/>
              <a:t>ApHMM</a:t>
            </a:r>
            <a:r>
              <a:rPr lang="en-US" dirty="0"/>
              <a:t> – Storage Distribution</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8" name="Content Placeholder 7">
            <a:extLst>
              <a:ext uri="{FF2B5EF4-FFF2-40B4-BE49-F238E27FC236}">
                <a16:creationId xmlns:a16="http://schemas.microsoft.com/office/drawing/2014/main" id="{CE30A285-B850-E457-90E6-C4D2D07868F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98600" y="1286697"/>
            <a:ext cx="6070600" cy="4648200"/>
          </a:xfrm>
        </p:spPr>
      </p:pic>
    </p:spTree>
    <p:custDataLst>
      <p:tags r:id="rId1"/>
    </p:custDataLst>
    <p:extLst>
      <p:ext uri="{BB962C8B-B14F-4D97-AF65-F5344CB8AC3E}">
        <p14:creationId xmlns:p14="http://schemas.microsoft.com/office/powerpoint/2010/main" val="253213360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err="1"/>
              <a:t>ApHMM</a:t>
            </a:r>
            <a:r>
              <a:rPr lang="en-US" dirty="0"/>
              <a:t> – Hardware Configuration</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7" name="Content Placeholder 6">
            <a:extLst>
              <a:ext uri="{FF2B5EF4-FFF2-40B4-BE49-F238E27FC236}">
                <a16:creationId xmlns:a16="http://schemas.microsoft.com/office/drawing/2014/main" id="{69FFBAA4-C84D-1E5D-895C-1BD03CB987A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700" y="1124744"/>
            <a:ext cx="8610600" cy="3303041"/>
          </a:xfrm>
        </p:spPr>
      </p:pic>
      <p:pic>
        <p:nvPicPr>
          <p:cNvPr id="10" name="Picture 9" descr="Text&#10;&#10;Description automatically generated with medium confidence">
            <a:extLst>
              <a:ext uri="{FF2B5EF4-FFF2-40B4-BE49-F238E27FC236}">
                <a16:creationId xmlns:a16="http://schemas.microsoft.com/office/drawing/2014/main" id="{9F1FB2BF-AD1C-6948-07D0-3D4F6F6B48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824" y="4712703"/>
            <a:ext cx="7740352" cy="1553521"/>
          </a:xfrm>
          <a:prstGeom prst="rect">
            <a:avLst/>
          </a:prstGeom>
        </p:spPr>
      </p:pic>
    </p:spTree>
    <p:custDataLst>
      <p:tags r:id="rId1"/>
    </p:custDataLst>
    <p:extLst>
      <p:ext uri="{BB962C8B-B14F-4D97-AF65-F5344CB8AC3E}">
        <p14:creationId xmlns:p14="http://schemas.microsoft.com/office/powerpoint/2010/main" val="326152768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err="1"/>
              <a:t>ApHMM</a:t>
            </a:r>
            <a:r>
              <a:rPr lang="en-US" dirty="0"/>
              <a:t> – Area and Power Breakdown</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7" name="Content Placeholder 6" descr="Table&#10;&#10;Description automatically generated">
            <a:extLst>
              <a:ext uri="{FF2B5EF4-FFF2-40B4-BE49-F238E27FC236}">
                <a16:creationId xmlns:a16="http://schemas.microsoft.com/office/drawing/2014/main" id="{4D22FB1E-398C-F5F2-76BA-4872AE40674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43815" y="2107703"/>
            <a:ext cx="7056370" cy="3193615"/>
          </a:xfrm>
        </p:spPr>
      </p:pic>
    </p:spTree>
    <p:custDataLst>
      <p:tags r:id="rId1"/>
    </p:custDataLst>
    <p:extLst>
      <p:ext uri="{BB962C8B-B14F-4D97-AF65-F5344CB8AC3E}">
        <p14:creationId xmlns:p14="http://schemas.microsoft.com/office/powerpoint/2010/main" val="323678774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77357308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8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800" dirty="0"/>
          </a:p>
          <a:p>
            <a:r>
              <a:rPr lang="en-US" dirty="0"/>
              <a:t>Accelerating Genome Analysis</a:t>
            </a:r>
          </a:p>
          <a:p>
            <a:pPr lvl="1"/>
            <a:r>
              <a:rPr lang="en-US" sz="1300" dirty="0">
                <a:hlinkClick r:id="rId5"/>
              </a:rPr>
              <a:t>https://www.youtube.com/watch?v=r7sn41lH-4A&amp;list=PL5Q2soXY2Zi8D_5MGV6EnXEJHnV2YFBJl&amp;index=41</a:t>
            </a:r>
            <a:r>
              <a:rPr lang="en-US" sz="1300" dirty="0"/>
              <a:t> </a:t>
            </a:r>
          </a:p>
          <a:p>
            <a:pPr lvl="1"/>
            <a:endParaRPr lang="en-US" sz="8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800" dirty="0"/>
          </a:p>
          <a:p>
            <a:r>
              <a:rPr lang="en-US" dirty="0"/>
              <a:t>Intelligent Architectures for Intelligent Machines</a:t>
            </a:r>
          </a:p>
          <a:p>
            <a:pPr lvl="1"/>
            <a:r>
              <a:rPr lang="en-US" sz="1300" dirty="0">
                <a:hlinkClick r:id="rId7"/>
              </a:rPr>
              <a:t>https://www.youtube.com/watch?v=c6_LgzuNdkw&amp;list=PL5Q2soXY2Zi8D_5MGV6EnXEJHnV2YFBJl&amp;index=25</a:t>
            </a:r>
            <a:r>
              <a:rPr lang="en-US" sz="1300" dirty="0"/>
              <a:t> </a:t>
            </a:r>
          </a:p>
          <a:p>
            <a:pPr lvl="1"/>
            <a:endParaRPr lang="en-US" sz="800" dirty="0"/>
          </a:p>
          <a:p>
            <a:r>
              <a:rPr lang="en-US" dirty="0"/>
              <a:t>The Story of RowHammer</a:t>
            </a:r>
          </a:p>
          <a:p>
            <a:pPr lvl="1"/>
            <a:r>
              <a:rPr lang="en-US" sz="1300" dirty="0">
                <a:hlinkClick r:id="rId8"/>
              </a:rPr>
              <a:t>https://www.youtube.com/watch?v=sgd7PHQQ1AI&amp;list=PL5Q2soXY2Zi8D_5MGV6EnXEJHnV2YFBJl&amp;index=39</a:t>
            </a:r>
            <a:r>
              <a:rPr lang="en-US" sz="1300" dirty="0"/>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55569445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63400203"/>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351650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name="Visio" r:id="rId5" imgW="2695276" imgH="2509932" progId="Visio.Drawing.11">
                  <p:embed/>
                </p:oleObj>
              </mc:Choice>
              <mc:Fallback>
                <p:oleObj name="Visio" r:id="rId5" imgW="2695276" imgH="2509932" progId="Visio.Drawing.11">
                  <p:embed/>
                  <p:pic>
                    <p:nvPicPr>
                      <p:cNvPr id="2" name="Object 1"/>
                      <p:cNvPicPr/>
                      <p:nvPr/>
                    </p:nvPicPr>
                    <p:blipFill>
                      <a:blip r:embed="rId6"/>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name="Visio" r:id="rId7" imgW="3859122" imgH="1695796" progId="Visio.Drawing.11">
                  <p:embed/>
                </p:oleObj>
              </mc:Choice>
              <mc:Fallback>
                <p:oleObj name="Visio" r:id="rId7" imgW="3859122" imgH="1695796" progId="Visio.Drawing.11">
                  <p:embed/>
                  <p:pic>
                    <p:nvPicPr>
                      <p:cNvPr id="23" name="Object 22"/>
                      <p:cNvPicPr/>
                      <p:nvPr/>
                    </p:nvPicPr>
                    <p:blipFill>
                      <a:blip r:embed="rId8"/>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921164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5986136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36132371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61609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11055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798327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17596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48471218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67262872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33895751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846558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2D40-9A40-294C-821D-C9F551A98E1F}"/>
              </a:ext>
            </a:extLst>
          </p:cNvPr>
          <p:cNvSpPr>
            <a:spLocks noGrp="1"/>
          </p:cNvSpPr>
          <p:nvPr>
            <p:ph type="title"/>
          </p:nvPr>
        </p:nvSpPr>
        <p:spPr/>
        <p:txBody>
          <a:bodyPr/>
          <a:lstStyle/>
          <a:p>
            <a:r>
              <a:rPr lang="en-US" dirty="0"/>
              <a:t>Lack of Specialized Compute Capability</a:t>
            </a:r>
          </a:p>
        </p:txBody>
      </p:sp>
      <p:sp>
        <p:nvSpPr>
          <p:cNvPr id="3" name="Slide Number Placeholder 2">
            <a:extLst>
              <a:ext uri="{FF2B5EF4-FFF2-40B4-BE49-F238E27FC236}">
                <a16:creationId xmlns:a16="http://schemas.microsoft.com/office/drawing/2014/main" id="{54630187-28DD-9546-9969-9F24222B654F}"/>
              </a:ext>
            </a:extLst>
          </p:cNvPr>
          <p:cNvSpPr>
            <a:spLocks noGrp="1"/>
          </p:cNvSpPr>
          <p:nvPr>
            <p:ph type="sldNum" sz="quarter" idx="11"/>
          </p:nvPr>
        </p:nvSpPr>
        <p:spPr/>
        <p:txBody>
          <a:bodyPr/>
          <a:lstStyle/>
          <a:p>
            <a:fld id="{018A7077-2B78-4FB5-8F56-24239751AEF0}" type="slidenum">
              <a:rPr lang="en-US" altLang="en-US" smtClean="0"/>
              <a:pPr/>
              <a:t>15</a:t>
            </a:fld>
            <a:endParaRPr lang="en-US" altLang="en-US"/>
          </a:p>
        </p:txBody>
      </p:sp>
      <p:grpSp>
        <p:nvGrpSpPr>
          <p:cNvPr id="4" name="Group 3">
            <a:extLst>
              <a:ext uri="{FF2B5EF4-FFF2-40B4-BE49-F238E27FC236}">
                <a16:creationId xmlns:a16="http://schemas.microsoft.com/office/drawing/2014/main" id="{E5A101C6-D963-4545-B3BF-32EF1B31EC2F}"/>
              </a:ext>
            </a:extLst>
          </p:cNvPr>
          <p:cNvGrpSpPr/>
          <p:nvPr/>
        </p:nvGrpSpPr>
        <p:grpSpPr>
          <a:xfrm>
            <a:off x="1509501" y="2249948"/>
            <a:ext cx="1778621" cy="1421454"/>
            <a:chOff x="4343037" y="3937719"/>
            <a:chExt cx="2445779" cy="1954638"/>
          </a:xfrm>
        </p:grpSpPr>
        <p:pic>
          <p:nvPicPr>
            <p:cNvPr id="5" name="Picture 4">
              <a:extLst>
                <a:ext uri="{FF2B5EF4-FFF2-40B4-BE49-F238E27FC236}">
                  <a16:creationId xmlns:a16="http://schemas.microsoft.com/office/drawing/2014/main" id="{AE77F47A-D91D-8C49-8B2B-7D114F7FC6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6" name="Picture 5">
              <a:extLst>
                <a:ext uri="{FF2B5EF4-FFF2-40B4-BE49-F238E27FC236}">
                  <a16:creationId xmlns:a16="http://schemas.microsoft.com/office/drawing/2014/main" id="{C59962F5-2E69-B348-8CF4-AB2C4E8979B8}"/>
                </a:ext>
              </a:extLst>
            </p:cNvPr>
            <p:cNvPicPr>
              <a:picLocks noChangeAspect="1"/>
            </p:cNvPicPr>
            <p:nvPr/>
          </p:nvPicPr>
          <p:blipFill rotWithShape="1">
            <a:blip r:embed="rId4"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 name="Picture 6">
              <a:extLst>
                <a:ext uri="{FF2B5EF4-FFF2-40B4-BE49-F238E27FC236}">
                  <a16:creationId xmlns:a16="http://schemas.microsoft.com/office/drawing/2014/main" id="{CF679DEA-9351-BA4B-A1F0-552F129155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8" name="Text Box 20" descr="90%">
            <a:extLst>
              <a:ext uri="{FF2B5EF4-FFF2-40B4-BE49-F238E27FC236}">
                <a16:creationId xmlns:a16="http://schemas.microsoft.com/office/drawing/2014/main" id="{A802DAD3-ACBC-534D-95D3-1045421DFE0B}"/>
              </a:ext>
            </a:extLst>
          </p:cNvPr>
          <p:cNvSpPr txBox="1">
            <a:spLocks noChangeArrowheads="1"/>
          </p:cNvSpPr>
          <p:nvPr/>
        </p:nvSpPr>
        <p:spPr bwMode="auto">
          <a:xfrm>
            <a:off x="899592" y="3674465"/>
            <a:ext cx="2901030" cy="618631"/>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b="1" kern="0" dirty="0">
                <a:solidFill>
                  <a:srgbClr val="0000FF"/>
                </a:solidFill>
                <a:latin typeface="Arial" pitchFamily="-107" charset="0"/>
                <a:ea typeface="Arial" pitchFamily="-107" charset="0"/>
                <a:cs typeface="Arial" pitchFamily="-107" charset="0"/>
              </a:rPr>
              <a:t>Specialized</a:t>
            </a:r>
            <a:r>
              <a:rPr lang="en-US" kern="0" dirty="0">
                <a:solidFill>
                  <a:sysClr val="windowText" lastClr="000000"/>
                </a:solidFill>
                <a:latin typeface="Arial" pitchFamily="-107" charset="0"/>
                <a:ea typeface="Arial" pitchFamily="-107" charset="0"/>
                <a:cs typeface="Arial" pitchFamily="-107" charset="0"/>
              </a:rPr>
              <a:t> Machine</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for Sequencing</a:t>
            </a:r>
          </a:p>
        </p:txBody>
      </p:sp>
      <p:sp>
        <p:nvSpPr>
          <p:cNvPr id="9" name="Line 15">
            <a:extLst>
              <a:ext uri="{FF2B5EF4-FFF2-40B4-BE49-F238E27FC236}">
                <a16:creationId xmlns:a16="http://schemas.microsoft.com/office/drawing/2014/main" id="{92AD9E27-F44D-F440-8D0E-43BB6C91B087}"/>
              </a:ext>
            </a:extLst>
          </p:cNvPr>
          <p:cNvSpPr>
            <a:spLocks noChangeShapeType="1"/>
          </p:cNvSpPr>
          <p:nvPr/>
        </p:nvSpPr>
        <p:spPr bwMode="auto">
          <a:xfrm flipH="1">
            <a:off x="4093340" y="2927404"/>
            <a:ext cx="659019" cy="0"/>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10" name="Picture 9">
            <a:extLst>
              <a:ext uri="{FF2B5EF4-FFF2-40B4-BE49-F238E27FC236}">
                <a16:creationId xmlns:a16="http://schemas.microsoft.com/office/drawing/2014/main" id="{A98FBFE4-7E5C-BB48-892C-374ED0A83A23}"/>
              </a:ext>
            </a:extLst>
          </p:cNvPr>
          <p:cNvPicPr>
            <a:picLocks noChangeAspect="1"/>
          </p:cNvPicPr>
          <p:nvPr/>
        </p:nvPicPr>
        <p:blipFill>
          <a:blip r:embed="rId6"/>
          <a:stretch>
            <a:fillRect/>
          </a:stretch>
        </p:blipFill>
        <p:spPr>
          <a:xfrm>
            <a:off x="5353733" y="1964166"/>
            <a:ext cx="2016224" cy="2016224"/>
          </a:xfrm>
          <a:prstGeom prst="rect">
            <a:avLst/>
          </a:prstGeom>
        </p:spPr>
      </p:pic>
      <p:sp>
        <p:nvSpPr>
          <p:cNvPr id="11" name="Text Box 20" descr="90%">
            <a:extLst>
              <a:ext uri="{FF2B5EF4-FFF2-40B4-BE49-F238E27FC236}">
                <a16:creationId xmlns:a16="http://schemas.microsoft.com/office/drawing/2014/main" id="{C0521839-D35E-E242-8EC9-AB75DD55C357}"/>
              </a:ext>
            </a:extLst>
          </p:cNvPr>
          <p:cNvSpPr txBox="1">
            <a:spLocks noChangeArrowheads="1"/>
          </p:cNvSpPr>
          <p:nvPr/>
        </p:nvSpPr>
        <p:spPr bwMode="auto">
          <a:xfrm>
            <a:off x="4911330" y="3649791"/>
            <a:ext cx="2901030" cy="618631"/>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b="1" kern="0" dirty="0">
                <a:solidFill>
                  <a:srgbClr val="0000FF"/>
                </a:solidFill>
                <a:latin typeface="Arial" pitchFamily="-107" charset="0"/>
                <a:ea typeface="Arial" pitchFamily="-107" charset="0"/>
                <a:cs typeface="Arial" pitchFamily="-107" charset="0"/>
              </a:rPr>
              <a:t>General-Purpose</a:t>
            </a:r>
            <a:r>
              <a:rPr lang="en-US" kern="0" dirty="0">
                <a:solidFill>
                  <a:sysClr val="windowText" lastClr="000000"/>
                </a:solidFill>
                <a:latin typeface="Arial" pitchFamily="-107" charset="0"/>
                <a:ea typeface="Arial" pitchFamily="-107" charset="0"/>
                <a:cs typeface="Arial" pitchFamily="-107" charset="0"/>
              </a:rPr>
              <a:t> Machine</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for Analysis</a:t>
            </a:r>
          </a:p>
        </p:txBody>
      </p:sp>
      <p:sp>
        <p:nvSpPr>
          <p:cNvPr id="12" name="Line 15">
            <a:extLst>
              <a:ext uri="{FF2B5EF4-FFF2-40B4-BE49-F238E27FC236}">
                <a16:creationId xmlns:a16="http://schemas.microsoft.com/office/drawing/2014/main" id="{FA4115C1-BC57-9A42-BB17-9423BC135CC1}"/>
              </a:ext>
            </a:extLst>
          </p:cNvPr>
          <p:cNvSpPr>
            <a:spLocks noChangeShapeType="1"/>
          </p:cNvSpPr>
          <p:nvPr/>
        </p:nvSpPr>
        <p:spPr bwMode="auto">
          <a:xfrm flipH="1">
            <a:off x="4090742" y="3228703"/>
            <a:ext cx="661615" cy="410204"/>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13" name="Line 15">
            <a:extLst>
              <a:ext uri="{FF2B5EF4-FFF2-40B4-BE49-F238E27FC236}">
                <a16:creationId xmlns:a16="http://schemas.microsoft.com/office/drawing/2014/main" id="{7730E787-E4D8-8144-BA30-E8D5145213DF}"/>
              </a:ext>
            </a:extLst>
          </p:cNvPr>
          <p:cNvSpPr>
            <a:spLocks noChangeShapeType="1"/>
          </p:cNvSpPr>
          <p:nvPr/>
        </p:nvSpPr>
        <p:spPr bwMode="auto">
          <a:xfrm flipH="1" flipV="1">
            <a:off x="4090743" y="2307537"/>
            <a:ext cx="661613" cy="256943"/>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14" name="Picture 13">
            <a:extLst>
              <a:ext uri="{FF2B5EF4-FFF2-40B4-BE49-F238E27FC236}">
                <a16:creationId xmlns:a16="http://schemas.microsoft.com/office/drawing/2014/main" id="{9BA03765-45CD-944B-B578-84948DA26504}"/>
              </a:ext>
            </a:extLst>
          </p:cNvPr>
          <p:cNvPicPr>
            <a:picLocks noChangeAspect="1"/>
          </p:cNvPicPr>
          <p:nvPr/>
        </p:nvPicPr>
        <p:blipFill rotWithShape="1">
          <a:blip r:embed="rId7"/>
          <a:srcRect r="-5153" b="30267"/>
          <a:stretch/>
        </p:blipFill>
        <p:spPr>
          <a:xfrm>
            <a:off x="5872655" y="2401969"/>
            <a:ext cx="585093" cy="525435"/>
          </a:xfrm>
          <a:prstGeom prst="rect">
            <a:avLst/>
          </a:prstGeom>
        </p:spPr>
      </p:pic>
      <p:sp>
        <p:nvSpPr>
          <p:cNvPr id="15" name="TextBox 14">
            <a:extLst>
              <a:ext uri="{FF2B5EF4-FFF2-40B4-BE49-F238E27FC236}">
                <a16:creationId xmlns:a16="http://schemas.microsoft.com/office/drawing/2014/main" id="{8E85EC62-DB59-024F-AEF7-95137CD1711B}"/>
              </a:ext>
            </a:extLst>
          </p:cNvPr>
          <p:cNvSpPr txBox="1"/>
          <p:nvPr/>
        </p:nvSpPr>
        <p:spPr>
          <a:xfrm>
            <a:off x="1587851" y="4716433"/>
            <a:ext cx="5667395" cy="584775"/>
          </a:xfrm>
          <a:prstGeom prst="rect">
            <a:avLst/>
          </a:prstGeom>
          <a:noFill/>
        </p:spPr>
        <p:txBody>
          <a:bodyPr wrap="square" rtlCol="0">
            <a:spAutoFit/>
          </a:bodyPr>
          <a:lstStyle/>
          <a:p>
            <a:pPr algn="ctr"/>
            <a:r>
              <a:rPr lang="en-US" sz="3200" b="1" dirty="0">
                <a:solidFill>
                  <a:srgbClr val="00B050"/>
                </a:solidFill>
                <a:latin typeface="Comic Sans MS" panose="030F0902030302020204" pitchFamily="66" charset="0"/>
              </a:rPr>
              <a:t>FAST                       </a:t>
            </a:r>
            <a:r>
              <a:rPr lang="en-US" sz="3200" b="1" dirty="0">
                <a:solidFill>
                  <a:srgbClr val="FF0000"/>
                </a:solidFill>
                <a:latin typeface="Comic Sans MS" panose="030F0902030302020204" pitchFamily="66" charset="0"/>
              </a:rPr>
              <a:t>SLOW</a:t>
            </a:r>
          </a:p>
        </p:txBody>
      </p:sp>
    </p:spTree>
    <p:extLst>
      <p:ext uri="{BB962C8B-B14F-4D97-AF65-F5344CB8AC3E}">
        <p14:creationId xmlns:p14="http://schemas.microsoft.com/office/powerpoint/2010/main" val="156005374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Jeremie Kim,</a:t>
            </a:r>
            <a:br>
              <a:rPr lang="en-US" sz="2000" dirty="0"/>
            </a:br>
            <a:r>
              <a:rPr lang="en-US" sz="2000" b="1" dirty="0">
                <a:hlinkClick r:id="rId2"/>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(30 minutes)]</a:t>
            </a:r>
          </a:p>
          <a:p>
            <a:pPr marL="0" indent="0">
              <a:buNone/>
            </a:pP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63578203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69063551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0969886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SAFARI</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08425971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SAFARI</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2420223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SAFARI</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24911915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226141413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9697031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solidFill>
                  <a:srgbClr val="0432FF"/>
                </a:solidFill>
              </a:rPr>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solidFill>
                  <a:srgbClr val="0432FF"/>
                </a:solidFill>
              </a:rPr>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1215947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"Some Reflections (on DRAM)"</a:t>
            </a:r>
            <a:br>
              <a:rPr lang="en-US" sz="1800" dirty="0">
                <a:solidFill>
                  <a:srgbClr val="0432FF"/>
                </a:solidFill>
              </a:rPr>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solidFill>
                  <a:srgbClr val="0432FF"/>
                </a:solidFill>
                <a:hlinkClick r:id="rId10">
                  <a:extLst>
                    <a:ext uri="{A12FA001-AC4F-418D-AE19-62706E023703}">
                      <ahyp:hlinkClr xmlns:ahyp="http://schemas.microsoft.com/office/drawing/2018/hyperlinkcolor" val="tx"/>
                    </a:ext>
                  </a:extLst>
                </a:hlinkClick>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4828290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C21F8C4-A4BD-F342-B893-ACC0C0441149}"/>
              </a:ext>
            </a:extLst>
          </p:cNvPr>
          <p:cNvSpPr>
            <a:spLocks noGrp="1"/>
          </p:cNvSpPr>
          <p:nvPr>
            <p:ph type="title"/>
          </p:nvPr>
        </p:nvSpPr>
        <p:spPr/>
        <p:txBody>
          <a:bodyPr/>
          <a:lstStyle/>
          <a:p>
            <a:r>
              <a:rPr lang="en-US" altLang="en-US" dirty="0">
                <a:ea typeface="ＭＳ Ｐゴシック" panose="020B0600070205080204" pitchFamily="34" charset="-128"/>
              </a:rPr>
              <a:t>Data Movement Dominates Performance</a:t>
            </a:r>
          </a:p>
        </p:txBody>
      </p:sp>
      <p:sp>
        <p:nvSpPr>
          <p:cNvPr id="359427" name="Slide Number Placeholder 3">
            <a:extLst>
              <a:ext uri="{FF2B5EF4-FFF2-40B4-BE49-F238E27FC236}">
                <a16:creationId xmlns:a16="http://schemas.microsoft.com/office/drawing/2014/main" id="{EE5BCB2C-877E-BB4C-985E-EA8345D5B15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316E0BE0-92DE-564F-8AC4-9DC0B3754473}" type="slidenum">
              <a:rPr lang="en-US" altLang="en-US" sz="1600" smtClean="0">
                <a:solidFill>
                  <a:srgbClr val="000000"/>
                </a:solidFill>
                <a:latin typeface="Garamond" panose="02020404030301010803" pitchFamily="18" charset="0"/>
              </a:rPr>
              <a:pPr>
                <a:spcBef>
                  <a:spcPct val="0"/>
                </a:spcBef>
                <a:buClrTx/>
                <a:buSzTx/>
                <a:buFontTx/>
                <a:buNone/>
              </a:pPr>
              <a:t>16</a:t>
            </a:fld>
            <a:endParaRPr lang="en-US" altLang="en-US" sz="1600">
              <a:solidFill>
                <a:srgbClr val="000000"/>
              </a:solidFill>
              <a:latin typeface="Garamond" panose="02020404030301010803" pitchFamily="18" charset="0"/>
            </a:endParaRPr>
          </a:p>
        </p:txBody>
      </p:sp>
      <p:pic>
        <p:nvPicPr>
          <p:cNvPr id="359428" name="Picture 23" descr="http://i.ehow.com/images/a04/ac/qb/format-hard-drive-xp-800X800.jpg">
            <a:extLst>
              <a:ext uri="{FF2B5EF4-FFF2-40B4-BE49-F238E27FC236}">
                <a16:creationId xmlns:a16="http://schemas.microsoft.com/office/drawing/2014/main" id="{D36802EE-6578-9C4B-BCA1-A3FA302A92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6144">
            <a:off x="2415429" y="247236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3" descr="90%">
            <a:extLst>
              <a:ext uri="{FF2B5EF4-FFF2-40B4-BE49-F238E27FC236}">
                <a16:creationId xmlns:a16="http://schemas.microsoft.com/office/drawing/2014/main" id="{6F32E859-5F34-F640-8427-FEE47715067A}"/>
              </a:ext>
            </a:extLst>
          </p:cNvPr>
          <p:cNvSpPr txBox="1">
            <a:spLocks noChangeArrowheads="1"/>
          </p:cNvSpPr>
          <p:nvPr/>
        </p:nvSpPr>
        <p:spPr bwMode="auto">
          <a:xfrm>
            <a:off x="7380312" y="4311823"/>
            <a:ext cx="1706563"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Microprocessor</a:t>
            </a:r>
          </a:p>
        </p:txBody>
      </p:sp>
      <p:sp>
        <p:nvSpPr>
          <p:cNvPr id="21" name="Text Box 20" descr="90%">
            <a:extLst>
              <a:ext uri="{FF2B5EF4-FFF2-40B4-BE49-F238E27FC236}">
                <a16:creationId xmlns:a16="http://schemas.microsoft.com/office/drawing/2014/main" id="{C79557CA-A236-7C4E-B477-393C491C8211}"/>
              </a:ext>
            </a:extLst>
          </p:cNvPr>
          <p:cNvSpPr txBox="1">
            <a:spLocks noChangeArrowheads="1"/>
          </p:cNvSpPr>
          <p:nvPr/>
        </p:nvSpPr>
        <p:spPr bwMode="auto">
          <a:xfrm>
            <a:off x="5292377" y="4306843"/>
            <a:ext cx="1527175" cy="342900"/>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2" name="Line 15">
            <a:extLst>
              <a:ext uri="{FF2B5EF4-FFF2-40B4-BE49-F238E27FC236}">
                <a16:creationId xmlns:a16="http://schemas.microsoft.com/office/drawing/2014/main" id="{852FFA8D-3F15-7A4B-A63D-75B522C5548E}"/>
              </a:ext>
            </a:extLst>
          </p:cNvPr>
          <p:cNvSpPr>
            <a:spLocks noChangeShapeType="1"/>
          </p:cNvSpPr>
          <p:nvPr/>
        </p:nvSpPr>
        <p:spPr bwMode="auto">
          <a:xfrm flipV="1">
            <a:off x="6770712" y="3607212"/>
            <a:ext cx="696912"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59432" name="Text Box 24" descr="90%">
            <a:extLst>
              <a:ext uri="{FF2B5EF4-FFF2-40B4-BE49-F238E27FC236}">
                <a16:creationId xmlns:a16="http://schemas.microsoft.com/office/drawing/2014/main" id="{617718C0-0A76-5A4B-BB80-665B9C60A130}"/>
              </a:ext>
            </a:extLst>
          </p:cNvPr>
          <p:cNvSpPr txBox="1">
            <a:spLocks noChangeArrowheads="1"/>
          </p:cNvSpPr>
          <p:nvPr/>
        </p:nvSpPr>
        <p:spPr bwMode="auto">
          <a:xfrm>
            <a:off x="2372205" y="4299431"/>
            <a:ext cx="219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dirty="0">
                <a:solidFill>
                  <a:srgbClr val="000000"/>
                </a:solidFill>
                <a:latin typeface="Arial" panose="020B0604020202020204" pitchFamily="34" charset="0"/>
              </a:rPr>
              <a:t>Storage (SSD/HDD)</a:t>
            </a:r>
          </a:p>
        </p:txBody>
      </p:sp>
      <p:pic>
        <p:nvPicPr>
          <p:cNvPr id="359433" name="Content Placeholder 6" descr="barcelona-die-photo-color.jpg">
            <a:extLst>
              <a:ext uri="{FF2B5EF4-FFF2-40B4-BE49-F238E27FC236}">
                <a16:creationId xmlns:a16="http://schemas.microsoft.com/office/drawing/2014/main" id="{A9208372-6C1F-8840-9277-DC1A22EBF5B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13649" y="2930812"/>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15">
            <a:extLst>
              <a:ext uri="{FF2B5EF4-FFF2-40B4-BE49-F238E27FC236}">
                <a16:creationId xmlns:a16="http://schemas.microsoft.com/office/drawing/2014/main" id="{2D950223-5AAD-004C-A0AD-97C70C5F7C60}"/>
              </a:ext>
            </a:extLst>
          </p:cNvPr>
          <p:cNvSpPr>
            <a:spLocks noChangeShapeType="1"/>
          </p:cNvSpPr>
          <p:nvPr/>
        </p:nvSpPr>
        <p:spPr bwMode="auto">
          <a:xfrm flipV="1">
            <a:off x="4227264" y="3577237"/>
            <a:ext cx="696913"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359435" name="Picture 25" descr="dimm.png">
            <a:extLst>
              <a:ext uri="{FF2B5EF4-FFF2-40B4-BE49-F238E27FC236}">
                <a16:creationId xmlns:a16="http://schemas.microsoft.com/office/drawing/2014/main" id="{1152FD62-BB72-0448-ADA3-5E80AC6B933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8775023" flipV="1">
            <a:off x="4729714" y="3204770"/>
            <a:ext cx="1924215"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6" name="Picture 26" descr="dimm.png">
            <a:extLst>
              <a:ext uri="{FF2B5EF4-FFF2-40B4-BE49-F238E27FC236}">
                <a16:creationId xmlns:a16="http://schemas.microsoft.com/office/drawing/2014/main" id="{09A67BF0-325D-8D4D-B529-2A3BFDAFC03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8775023" flipV="1">
            <a:off x="5072821" y="3337227"/>
            <a:ext cx="1925541"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2B34AEFB-1A8C-8942-B0E5-ADBF1DE82C1D}"/>
              </a:ext>
            </a:extLst>
          </p:cNvPr>
          <p:cNvGrpSpPr/>
          <p:nvPr/>
        </p:nvGrpSpPr>
        <p:grpSpPr>
          <a:xfrm>
            <a:off x="194816" y="2693398"/>
            <a:ext cx="1778621" cy="1421454"/>
            <a:chOff x="4343037" y="3937719"/>
            <a:chExt cx="2445779" cy="1954638"/>
          </a:xfrm>
        </p:grpSpPr>
        <p:pic>
          <p:nvPicPr>
            <p:cNvPr id="16" name="Picture 15">
              <a:extLst>
                <a:ext uri="{FF2B5EF4-FFF2-40B4-BE49-F238E27FC236}">
                  <a16:creationId xmlns:a16="http://schemas.microsoft.com/office/drawing/2014/main" id="{16D068F6-192D-544E-9599-B657AC0D25F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17" name="Picture 16">
              <a:extLst>
                <a:ext uri="{FF2B5EF4-FFF2-40B4-BE49-F238E27FC236}">
                  <a16:creationId xmlns:a16="http://schemas.microsoft.com/office/drawing/2014/main" id="{B924DC76-5545-3946-81FF-497DE318BF72}"/>
                </a:ext>
              </a:extLst>
            </p:cNvPr>
            <p:cNvPicPr>
              <a:picLocks noChangeAspect="1"/>
            </p:cNvPicPr>
            <p:nvPr/>
          </p:nvPicPr>
          <p:blipFill rotWithShape="1">
            <a:blip r:embed="rId7"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18" name="Picture 17">
              <a:extLst>
                <a:ext uri="{FF2B5EF4-FFF2-40B4-BE49-F238E27FC236}">
                  <a16:creationId xmlns:a16="http://schemas.microsoft.com/office/drawing/2014/main" id="{FA9B10A5-EAB2-1644-87E2-D6E9DE89EC4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19" name="Line 15">
            <a:extLst>
              <a:ext uri="{FF2B5EF4-FFF2-40B4-BE49-F238E27FC236}">
                <a16:creationId xmlns:a16="http://schemas.microsoft.com/office/drawing/2014/main" id="{B92EFAAB-0E92-1844-B38B-F52DF024D492}"/>
              </a:ext>
            </a:extLst>
          </p:cNvPr>
          <p:cNvSpPr>
            <a:spLocks noChangeShapeType="1"/>
          </p:cNvSpPr>
          <p:nvPr/>
        </p:nvSpPr>
        <p:spPr bwMode="auto">
          <a:xfrm flipH="1">
            <a:off x="2128085" y="3556801"/>
            <a:ext cx="659019" cy="0"/>
          </a:xfrm>
          <a:prstGeom prst="line">
            <a:avLst/>
          </a:prstGeom>
          <a:noFill/>
          <a:ln w="76200">
            <a:solidFill>
              <a:srgbClr val="0000FF"/>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23" name="Text Box 20" descr="90%">
            <a:extLst>
              <a:ext uri="{FF2B5EF4-FFF2-40B4-BE49-F238E27FC236}">
                <a16:creationId xmlns:a16="http://schemas.microsoft.com/office/drawing/2014/main" id="{35431800-D8F9-DD49-B834-1BA4AA1FA953}"/>
              </a:ext>
            </a:extLst>
          </p:cNvPr>
          <p:cNvSpPr txBox="1">
            <a:spLocks noChangeArrowheads="1"/>
          </p:cNvSpPr>
          <p:nvPr/>
        </p:nvSpPr>
        <p:spPr bwMode="auto">
          <a:xfrm>
            <a:off x="402212" y="4268581"/>
            <a:ext cx="1411669" cy="618631"/>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Sequencing </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Machine</a:t>
            </a:r>
          </a:p>
        </p:txBody>
      </p:sp>
      <p:sp>
        <p:nvSpPr>
          <p:cNvPr id="26" name="Content Placeholder 2">
            <a:extLst>
              <a:ext uri="{FF2B5EF4-FFF2-40B4-BE49-F238E27FC236}">
                <a16:creationId xmlns:a16="http://schemas.microsoft.com/office/drawing/2014/main" id="{FFE4AEA4-D589-F149-B8D4-2DC4AB545A5B}"/>
              </a:ext>
            </a:extLst>
          </p:cNvPr>
          <p:cNvSpPr>
            <a:spLocks noGrp="1"/>
          </p:cNvSpPr>
          <p:nvPr>
            <p:ph idx="1"/>
          </p:nvPr>
        </p:nvSpPr>
        <p:spPr>
          <a:xfrm>
            <a:off x="228600" y="908719"/>
            <a:ext cx="8610600" cy="2060794"/>
          </a:xfrm>
        </p:spPr>
        <p:txBody>
          <a:bodyPr>
            <a:noAutofit/>
          </a:bodyPr>
          <a:lstStyle/>
          <a:p>
            <a:r>
              <a:rPr lang="en-US" b="1" dirty="0">
                <a:solidFill>
                  <a:srgbClr val="FF0000"/>
                </a:solidFill>
                <a:cs typeface="Adobe Garamond Pro"/>
              </a:rPr>
              <a:t>Data movement </a:t>
            </a:r>
            <a:r>
              <a:rPr lang="en-US" dirty="0">
                <a:cs typeface="Adobe Garamond Pro"/>
              </a:rPr>
              <a:t>dominates performance and is a </a:t>
            </a:r>
            <a:r>
              <a:rPr lang="en-US" b="1" dirty="0">
                <a:cs typeface="Adobe Garamond Pro"/>
              </a:rPr>
              <a:t>major</a:t>
            </a:r>
            <a:r>
              <a:rPr lang="en-US" dirty="0">
                <a:cs typeface="Adobe Garamond Pro"/>
              </a:rPr>
              <a:t> system </a:t>
            </a:r>
            <a:r>
              <a:rPr lang="en-US" b="1" dirty="0">
                <a:solidFill>
                  <a:srgbClr val="FF0000"/>
                </a:solidFill>
                <a:cs typeface="Adobe Garamond Pro"/>
              </a:rPr>
              <a:t>energy bottleneck </a:t>
            </a:r>
            <a:r>
              <a:rPr lang="en-US" dirty="0">
                <a:cs typeface="Adobe Garamond Pro"/>
              </a:rPr>
              <a:t>(accounting for 40%-62%)</a:t>
            </a:r>
          </a:p>
        </p:txBody>
      </p:sp>
      <p:sp>
        <p:nvSpPr>
          <p:cNvPr id="27" name="TextBox 26">
            <a:extLst>
              <a:ext uri="{FF2B5EF4-FFF2-40B4-BE49-F238E27FC236}">
                <a16:creationId xmlns:a16="http://schemas.microsoft.com/office/drawing/2014/main" id="{082DDDB6-3EAB-6D42-8A46-E72A92BD0AC9}"/>
              </a:ext>
            </a:extLst>
          </p:cNvPr>
          <p:cNvSpPr txBox="1"/>
          <p:nvPr/>
        </p:nvSpPr>
        <p:spPr>
          <a:xfrm>
            <a:off x="95300" y="5733256"/>
            <a:ext cx="7489551" cy="553998"/>
          </a:xfrm>
          <a:prstGeom prst="rect">
            <a:avLst/>
          </a:prstGeom>
          <a:noFill/>
        </p:spPr>
        <p:txBody>
          <a:bodyPr wrap="none" rtlCol="0">
            <a:spAutoFit/>
          </a:bodyPr>
          <a:lstStyle/>
          <a:p>
            <a:r>
              <a:rPr lang="en-US" sz="1000" baseline="30000" dirty="0"/>
              <a:t>✻ </a:t>
            </a:r>
            <a:r>
              <a:rPr lang="en-US" sz="1000" dirty="0" err="1"/>
              <a:t>Boroumand</a:t>
            </a:r>
            <a:r>
              <a:rPr lang="en-US" sz="1000" dirty="0"/>
              <a:t> et al., “Google Workloads for Consumer Devices: Mitigating Data Movement Bottlenecks,” ASPLOS 2018</a:t>
            </a:r>
          </a:p>
          <a:p>
            <a:r>
              <a:rPr lang="en-US" sz="1000" baseline="30000" dirty="0"/>
              <a:t>★ </a:t>
            </a:r>
            <a:r>
              <a:rPr lang="en-US" sz="1000" dirty="0" err="1"/>
              <a:t>Kestor</a:t>
            </a:r>
            <a:r>
              <a:rPr lang="en-US" sz="1000" dirty="0"/>
              <a:t> et al., “Quantifying the Energy Cost of Data Movement in Scientific Applications,” IISWC 2013 </a:t>
            </a:r>
          </a:p>
          <a:p>
            <a:r>
              <a:rPr lang="en-US" sz="1000" baseline="30000" dirty="0"/>
              <a:t>☆ </a:t>
            </a:r>
            <a:r>
              <a:rPr lang="en-US" sz="1000" dirty="0" err="1"/>
              <a:t>Pandiyan</a:t>
            </a:r>
            <a:r>
              <a:rPr lang="en-US" sz="1000" dirty="0"/>
              <a:t> and Wu, “Quantifying the energy cost of data movement for emerging smart phone workloads on mobile platforms,” IISWC 2014</a:t>
            </a:r>
          </a:p>
        </p:txBody>
      </p:sp>
      <p:sp>
        <p:nvSpPr>
          <p:cNvPr id="29" name="TextBox 28">
            <a:extLst>
              <a:ext uri="{FF2B5EF4-FFF2-40B4-BE49-F238E27FC236}">
                <a16:creationId xmlns:a16="http://schemas.microsoft.com/office/drawing/2014/main" id="{C07DF297-CD7A-6242-A8A2-777888002EF8}"/>
              </a:ext>
            </a:extLst>
          </p:cNvPr>
          <p:cNvSpPr txBox="1"/>
          <p:nvPr/>
        </p:nvSpPr>
        <p:spPr>
          <a:xfrm>
            <a:off x="3563888" y="2044098"/>
            <a:ext cx="2746920" cy="400110"/>
          </a:xfrm>
          <a:prstGeom prst="rect">
            <a:avLst/>
          </a:prstGeom>
          <a:noFill/>
          <a:ln>
            <a:noFill/>
          </a:ln>
        </p:spPr>
        <p:txBody>
          <a:bodyPr wrap="square" rtlCol="0">
            <a:spAutoFit/>
          </a:bodyPr>
          <a:lstStyle/>
          <a:p>
            <a:pPr algn="ctr"/>
            <a:r>
              <a:rPr lang="en-US" sz="2000" i="1" dirty="0">
                <a:solidFill>
                  <a:srgbClr val="FF0000"/>
                </a:solidFill>
              </a:rPr>
              <a:t>Data Movement</a:t>
            </a:r>
          </a:p>
        </p:txBody>
      </p:sp>
      <p:sp>
        <p:nvSpPr>
          <p:cNvPr id="31" name="Rectangle 30">
            <a:extLst>
              <a:ext uri="{FF2B5EF4-FFF2-40B4-BE49-F238E27FC236}">
                <a16:creationId xmlns:a16="http://schemas.microsoft.com/office/drawing/2014/main" id="{6A985C0C-27FF-8A4D-BFDA-870A8D0BFDE1}"/>
              </a:ext>
            </a:extLst>
          </p:cNvPr>
          <p:cNvSpPr/>
          <p:nvPr/>
        </p:nvSpPr>
        <p:spPr>
          <a:xfrm>
            <a:off x="2915816" y="4869160"/>
            <a:ext cx="6054541" cy="646331"/>
          </a:xfrm>
          <a:prstGeom prst="rect">
            <a:avLst/>
          </a:prstGeom>
        </p:spPr>
        <p:txBody>
          <a:bodyPr wrap="square">
            <a:spAutoFit/>
          </a:bodyPr>
          <a:lstStyle/>
          <a:p>
            <a:r>
              <a:rPr lang="en-US" dirty="0"/>
              <a:t>Single </a:t>
            </a:r>
            <a:r>
              <a:rPr lang="en-US" dirty="0">
                <a:solidFill>
                  <a:srgbClr val="0000FF"/>
                </a:solidFill>
              </a:rPr>
              <a:t>memory</a:t>
            </a:r>
            <a:r>
              <a:rPr lang="en-US" dirty="0"/>
              <a:t> request </a:t>
            </a:r>
            <a:r>
              <a:rPr lang="en-US" dirty="0">
                <a:solidFill>
                  <a:srgbClr val="FF0000"/>
                </a:solidFill>
              </a:rPr>
              <a:t>consumes</a:t>
            </a:r>
            <a:r>
              <a:rPr lang="en-US" dirty="0"/>
              <a:t> &gt;160x-800x </a:t>
            </a:r>
            <a:r>
              <a:rPr lang="en-US" dirty="0">
                <a:solidFill>
                  <a:srgbClr val="FF0000"/>
                </a:solidFill>
              </a:rPr>
              <a:t>more energy</a:t>
            </a:r>
            <a:r>
              <a:rPr lang="en-US" dirty="0"/>
              <a:t> compared to performing an </a:t>
            </a:r>
            <a:r>
              <a:rPr lang="en-US" dirty="0">
                <a:solidFill>
                  <a:srgbClr val="0000FF"/>
                </a:solidFill>
              </a:rPr>
              <a:t>addition operation  </a:t>
            </a:r>
          </a:p>
        </p:txBody>
      </p:sp>
      <p:sp>
        <p:nvSpPr>
          <p:cNvPr id="3" name="Freeform 2">
            <a:extLst>
              <a:ext uri="{FF2B5EF4-FFF2-40B4-BE49-F238E27FC236}">
                <a16:creationId xmlns:a16="http://schemas.microsoft.com/office/drawing/2014/main" id="{899CBF8F-8997-5A45-A21E-372F4C86898A}"/>
              </a:ext>
            </a:extLst>
          </p:cNvPr>
          <p:cNvSpPr/>
          <p:nvPr/>
        </p:nvSpPr>
        <p:spPr>
          <a:xfrm>
            <a:off x="2506134" y="2401231"/>
            <a:ext cx="1305636" cy="951569"/>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1048968 w 1574800"/>
              <a:gd name="connsiteY1" fmla="*/ 97536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277568" y="41092"/>
                  <a:pt x="1048968" y="97536"/>
                </a:cubicBezTo>
                <a:cubicBezTo>
                  <a:pt x="820368" y="153981"/>
                  <a:pt x="378028" y="179945"/>
                  <a:pt x="203200" y="338667"/>
                </a:cubicBezTo>
                <a:cubicBezTo>
                  <a:pt x="28372" y="497389"/>
                  <a:pt x="42333" y="901700"/>
                  <a:pt x="0" y="1049867"/>
                </a:cubicBezTo>
              </a:path>
            </a:pathLst>
          </a:custGeom>
          <a:noFill/>
          <a:ln w="28575">
            <a:solidFill>
              <a:srgbClr val="FF00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571E385F-4684-0848-80DA-23FEB30EDE91}"/>
              </a:ext>
            </a:extLst>
          </p:cNvPr>
          <p:cNvCxnSpPr>
            <a:cxnSpLocks/>
          </p:cNvCxnSpPr>
          <p:nvPr/>
        </p:nvCxnSpPr>
        <p:spPr>
          <a:xfrm flipH="1">
            <a:off x="4603559" y="2509535"/>
            <a:ext cx="160837" cy="829501"/>
          </a:xfrm>
          <a:prstGeom prst="straightConnector1">
            <a:avLst/>
          </a:prstGeom>
          <a:ln w="28575">
            <a:solidFill>
              <a:srgbClr val="FF000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EBC179B5-F213-AE46-B1B4-A7C60DF48C0A}"/>
              </a:ext>
            </a:extLst>
          </p:cNvPr>
          <p:cNvSpPr/>
          <p:nvPr/>
        </p:nvSpPr>
        <p:spPr>
          <a:xfrm flipH="1">
            <a:off x="6084167" y="2427425"/>
            <a:ext cx="1072211" cy="935112"/>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932790 w 1574800"/>
              <a:gd name="connsiteY1" fmla="*/ 78444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161390" y="22000"/>
                  <a:pt x="932790" y="78444"/>
                </a:cubicBezTo>
                <a:cubicBezTo>
                  <a:pt x="704190" y="134889"/>
                  <a:pt x="358665" y="176763"/>
                  <a:pt x="203200" y="338667"/>
                </a:cubicBezTo>
                <a:cubicBezTo>
                  <a:pt x="47735" y="500571"/>
                  <a:pt x="42333" y="901700"/>
                  <a:pt x="0" y="1049867"/>
                </a:cubicBezTo>
              </a:path>
            </a:pathLst>
          </a:custGeom>
          <a:noFill/>
          <a:ln w="28575">
            <a:solidFill>
              <a:srgbClr val="FF00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57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 grpId="0" animBg="1"/>
      <p:bldP spid="33"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solidFill>
                  <a:srgbClr val="000000"/>
                </a:solidFill>
              </a:rPr>
              <a:pPr/>
              <a:t>160</a:t>
            </a:fld>
            <a:endParaRPr lang="en-US">
              <a:solidFill>
                <a:srgbClr val="000000"/>
              </a:solidFill>
            </a:endParaRPr>
          </a:p>
        </p:txBody>
      </p:sp>
    </p:spTree>
    <p:extLst>
      <p:ext uri="{BB962C8B-B14F-4D97-AF65-F5344CB8AC3E}">
        <p14:creationId xmlns:p14="http://schemas.microsoft.com/office/powerpoint/2010/main" val="102092610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F055-FE6A-6F4C-84FE-2FE797E3A6AC}"/>
              </a:ext>
            </a:extLst>
          </p:cNvPr>
          <p:cNvSpPr>
            <a:spLocks noGrp="1"/>
          </p:cNvSpPr>
          <p:nvPr>
            <p:ph type="title"/>
          </p:nvPr>
        </p:nvSpPr>
        <p:spPr/>
        <p:txBody>
          <a:bodyPr/>
          <a:lstStyle/>
          <a:p>
            <a:r>
              <a:rPr lang="en-US" dirty="0"/>
              <a:t>Read Mapping Execution Time</a:t>
            </a:r>
          </a:p>
        </p:txBody>
      </p:sp>
      <p:sp>
        <p:nvSpPr>
          <p:cNvPr id="4" name="Slide Number Placeholder 3">
            <a:extLst>
              <a:ext uri="{FF2B5EF4-FFF2-40B4-BE49-F238E27FC236}">
                <a16:creationId xmlns:a16="http://schemas.microsoft.com/office/drawing/2014/main" id="{D858D5EF-C3C4-224D-BF69-BBABCA729D63}"/>
              </a:ext>
            </a:extLst>
          </p:cNvPr>
          <p:cNvSpPr>
            <a:spLocks noGrp="1"/>
          </p:cNvSpPr>
          <p:nvPr>
            <p:ph type="sldNum" sz="quarter" idx="11"/>
          </p:nvPr>
        </p:nvSpPr>
        <p:spPr/>
        <p:txBody>
          <a:bodyPr/>
          <a:lstStyle/>
          <a:p>
            <a:fld id="{323594FA-E141-4234-AE05-360401972BE7}" type="slidenum">
              <a:rPr lang="en-US" altLang="en-US" smtClean="0"/>
              <a:pPr/>
              <a:t>17</a:t>
            </a:fld>
            <a:endParaRPr lang="en-US" altLang="en-US"/>
          </a:p>
        </p:txBody>
      </p:sp>
      <p:sp>
        <p:nvSpPr>
          <p:cNvPr id="9" name="Rectangle 8">
            <a:extLst>
              <a:ext uri="{FF2B5EF4-FFF2-40B4-BE49-F238E27FC236}">
                <a16:creationId xmlns:a16="http://schemas.microsoft.com/office/drawing/2014/main" id="{1151993D-B0AE-A249-A47B-03097BF6AAD6}"/>
              </a:ext>
            </a:extLst>
          </p:cNvPr>
          <p:cNvSpPr/>
          <p:nvPr/>
        </p:nvSpPr>
        <p:spPr>
          <a:xfrm>
            <a:off x="590575" y="6032321"/>
            <a:ext cx="7886650" cy="276999"/>
          </a:xfrm>
          <a:prstGeom prst="rect">
            <a:avLst/>
          </a:prstGeom>
        </p:spPr>
        <p:txBody>
          <a:bodyPr wrap="square">
            <a:spAutoFit/>
          </a:bodyPr>
          <a:lstStyle/>
          <a:p>
            <a:r>
              <a:rPr lang="en-US" sz="1200" dirty="0">
                <a:solidFill>
                  <a:schemeClr val="bg1">
                    <a:lumMod val="50000"/>
                  </a:schemeClr>
                </a:solidFill>
                <a:latin typeface="Arial" panose="020B0604020202020204" pitchFamily="34" charset="0"/>
              </a:rPr>
              <a:t>ONT FASTQ size: 103MB (151 reads), Mean length: 356,403 </a:t>
            </a:r>
            <a:r>
              <a:rPr lang="en-US" sz="1200" dirty="0" err="1">
                <a:solidFill>
                  <a:schemeClr val="bg1">
                    <a:lumMod val="50000"/>
                  </a:schemeClr>
                </a:solidFill>
                <a:latin typeface="Arial" panose="020B0604020202020204" pitchFamily="34" charset="0"/>
              </a:rPr>
              <a:t>bp</a:t>
            </a:r>
            <a:r>
              <a:rPr lang="en-US" sz="1200" dirty="0">
                <a:solidFill>
                  <a:schemeClr val="bg1">
                    <a:lumMod val="50000"/>
                  </a:schemeClr>
                </a:solidFill>
              </a:rPr>
              <a:t>, </a:t>
            </a:r>
            <a:r>
              <a:rPr lang="en-US" sz="1200" dirty="0" err="1">
                <a:solidFill>
                  <a:schemeClr val="bg1">
                    <a:lumMod val="50000"/>
                  </a:schemeClr>
                </a:solidFill>
                <a:latin typeface="Arial" panose="020B0604020202020204" pitchFamily="34" charset="0"/>
              </a:rPr>
              <a:t>std</a:t>
            </a:r>
            <a:r>
              <a:rPr lang="en-US" sz="1200" dirty="0">
                <a:solidFill>
                  <a:schemeClr val="bg1">
                    <a:lumMod val="50000"/>
                  </a:schemeClr>
                </a:solidFill>
                <a:latin typeface="Arial" panose="020B0604020202020204" pitchFamily="34" charset="0"/>
              </a:rPr>
              <a:t>: 173,168 </a:t>
            </a:r>
            <a:r>
              <a:rPr lang="en-US" sz="1200" dirty="0" err="1">
                <a:solidFill>
                  <a:schemeClr val="bg1">
                    <a:lumMod val="50000"/>
                  </a:schemeClr>
                </a:solidFill>
                <a:latin typeface="Arial" panose="020B0604020202020204" pitchFamily="34" charset="0"/>
              </a:rPr>
              <a:t>bp</a:t>
            </a:r>
            <a:r>
              <a:rPr lang="en-US" sz="1200" dirty="0">
                <a:solidFill>
                  <a:schemeClr val="bg1">
                    <a:lumMod val="50000"/>
                  </a:schemeClr>
                </a:solidFill>
                <a:latin typeface="Arial" panose="020B0604020202020204" pitchFamily="34" charset="0"/>
              </a:rPr>
              <a:t>, longest length: 817,917 </a:t>
            </a:r>
            <a:r>
              <a:rPr lang="en-US" sz="1200" dirty="0" err="1">
                <a:solidFill>
                  <a:schemeClr val="bg1">
                    <a:lumMod val="50000"/>
                  </a:schemeClr>
                </a:solidFill>
                <a:latin typeface="Arial" panose="020B0604020202020204" pitchFamily="34" charset="0"/>
              </a:rPr>
              <a:t>bp</a:t>
            </a:r>
            <a:endParaRPr lang="en-US" sz="1200" dirty="0">
              <a:solidFill>
                <a:schemeClr val="bg1">
                  <a:lumMod val="50000"/>
                </a:schemeClr>
              </a:solidFill>
            </a:endParaRPr>
          </a:p>
        </p:txBody>
      </p:sp>
      <p:graphicFrame>
        <p:nvGraphicFramePr>
          <p:cNvPr id="11" name="Chart 10">
            <a:extLst>
              <a:ext uri="{FF2B5EF4-FFF2-40B4-BE49-F238E27FC236}">
                <a16:creationId xmlns:a16="http://schemas.microsoft.com/office/drawing/2014/main" id="{FEE93E47-1020-D843-8A6D-90E0E81738CF}"/>
              </a:ext>
            </a:extLst>
          </p:cNvPr>
          <p:cNvGraphicFramePr/>
          <p:nvPr/>
        </p:nvGraphicFramePr>
        <p:xfrm>
          <a:off x="4788024" y="1212329"/>
          <a:ext cx="487186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C4E0DE36-8B6E-6040-9C4E-9FADC1D18A87}"/>
              </a:ext>
            </a:extLst>
          </p:cNvPr>
          <p:cNvSpPr>
            <a:spLocks noGrp="1"/>
          </p:cNvSpPr>
          <p:nvPr>
            <p:ph idx="1"/>
          </p:nvPr>
        </p:nvSpPr>
        <p:spPr>
          <a:xfrm>
            <a:off x="605115" y="2020907"/>
            <a:ext cx="4185216" cy="1603420"/>
          </a:xfrm>
        </p:spPr>
        <p:txBody>
          <a:bodyPr/>
          <a:lstStyle/>
          <a:p>
            <a:pPr marL="0" indent="0">
              <a:buNone/>
            </a:pPr>
            <a:r>
              <a:rPr lang="en-US" sz="8000" b="1" dirty="0">
                <a:solidFill>
                  <a:srgbClr val="FF0000"/>
                </a:solidFill>
                <a:effectLst>
                  <a:outerShdw blurRad="38100" dist="38100" dir="2700000" algn="tl">
                    <a:srgbClr val="000000">
                      <a:alpha val="43137"/>
                    </a:srgbClr>
                  </a:outerShdw>
                </a:effectLst>
              </a:rPr>
              <a:t>&gt;60%</a:t>
            </a:r>
            <a:endParaRPr lang="en-US" sz="1800" b="1" dirty="0">
              <a:solidFill>
                <a:srgbClr val="FF0000"/>
              </a:solidFill>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26A0118B-D4E0-2F42-B612-54E1D844078F}"/>
              </a:ext>
            </a:extLst>
          </p:cNvPr>
          <p:cNvSpPr/>
          <p:nvPr/>
        </p:nvSpPr>
        <p:spPr>
          <a:xfrm>
            <a:off x="473795" y="3429000"/>
            <a:ext cx="4017640" cy="1200329"/>
          </a:xfrm>
          <a:prstGeom prst="rect">
            <a:avLst/>
          </a:prstGeom>
        </p:spPr>
        <p:txBody>
          <a:bodyPr wrap="square">
            <a:spAutoFit/>
          </a:bodyPr>
          <a:lstStyle/>
          <a:p>
            <a:pPr algn="ctr">
              <a:spcAft>
                <a:spcPts val="1200"/>
              </a:spcAft>
            </a:pPr>
            <a:r>
              <a:rPr lang="en-US" sz="2400" b="1" dirty="0">
                <a:solidFill>
                  <a:srgbClr val="FF0000"/>
                </a:solidFill>
              </a:rPr>
              <a:t>of the read mapper’s execution time is spent in sequence alignment</a:t>
            </a:r>
          </a:p>
        </p:txBody>
      </p:sp>
      <p:sp>
        <p:nvSpPr>
          <p:cNvPr id="3" name="Rectangle 2">
            <a:extLst>
              <a:ext uri="{FF2B5EF4-FFF2-40B4-BE49-F238E27FC236}">
                <a16:creationId xmlns:a16="http://schemas.microsoft.com/office/drawing/2014/main" id="{8C49314D-337A-B142-9CB8-7CA24C4A31C9}"/>
              </a:ext>
            </a:extLst>
          </p:cNvPr>
          <p:cNvSpPr/>
          <p:nvPr/>
        </p:nvSpPr>
        <p:spPr>
          <a:xfrm>
            <a:off x="6631486" y="5287422"/>
            <a:ext cx="1184940" cy="369332"/>
          </a:xfrm>
          <a:prstGeom prst="rect">
            <a:avLst/>
          </a:prstGeom>
        </p:spPr>
        <p:txBody>
          <a:bodyPr wrap="none">
            <a:spAutoFit/>
          </a:bodyPr>
          <a:lstStyle/>
          <a:p>
            <a:r>
              <a:rPr lang="en-US" dirty="0">
                <a:solidFill>
                  <a:schemeClr val="bg1">
                    <a:lumMod val="50000"/>
                  </a:schemeClr>
                </a:solidFill>
                <a:latin typeface="Arial" panose="020B0604020202020204" pitchFamily="34" charset="0"/>
              </a:rPr>
              <a:t>minimap2</a:t>
            </a:r>
            <a:endParaRPr lang="en-US" dirty="0"/>
          </a:p>
        </p:txBody>
      </p:sp>
    </p:spTree>
    <p:extLst>
      <p:ext uri="{BB962C8B-B14F-4D97-AF65-F5344CB8AC3E}">
        <p14:creationId xmlns:p14="http://schemas.microsoft.com/office/powerpoint/2010/main" val="1929870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Search Space for Mapping Location</a:t>
            </a:r>
          </a:p>
        </p:txBody>
      </p:sp>
      <p:sp>
        <p:nvSpPr>
          <p:cNvPr id="30" name="Rectangle 29"/>
          <p:cNvSpPr/>
          <p:nvPr/>
        </p:nvSpPr>
        <p:spPr>
          <a:xfrm>
            <a:off x="5184150" y="3106685"/>
            <a:ext cx="3132536" cy="1414554"/>
          </a:xfrm>
          <a:prstGeom prst="rect">
            <a:avLst/>
          </a:prstGeom>
        </p:spPr>
        <p:txBody>
          <a:bodyPr wrap="square">
            <a:spAutoFit/>
          </a:bodyPr>
          <a:lstStyle/>
          <a:p>
            <a:pPr algn="ctr">
              <a:lnSpc>
                <a:spcPct val="150000"/>
              </a:lnSpc>
              <a:spcAft>
                <a:spcPts val="1200"/>
              </a:spcAft>
            </a:pPr>
            <a:r>
              <a:rPr lang="en-US" sz="2000" b="1" dirty="0">
                <a:solidFill>
                  <a:srgbClr val="FF0000"/>
                </a:solidFill>
                <a:effectLst>
                  <a:outerShdw blurRad="38100" dist="38100" dir="2700000" algn="tl">
                    <a:srgbClr val="000000">
                      <a:alpha val="43137"/>
                    </a:srgbClr>
                  </a:outerShdw>
                </a:effectLst>
              </a:rPr>
              <a:t>of candidate locations have high dissimilarity with a given read</a:t>
            </a:r>
          </a:p>
        </p:txBody>
      </p:sp>
      <p:sp>
        <p:nvSpPr>
          <p:cNvPr id="31" name="Rectangle 30"/>
          <p:cNvSpPr/>
          <p:nvPr/>
        </p:nvSpPr>
        <p:spPr>
          <a:xfrm>
            <a:off x="5271233" y="1897627"/>
            <a:ext cx="3304110" cy="1446550"/>
          </a:xfrm>
          <a:prstGeom prst="rect">
            <a:avLst/>
          </a:prstGeom>
        </p:spPr>
        <p:txBody>
          <a:bodyPr wrap="none">
            <a:spAutoFit/>
          </a:bodyPr>
          <a:lstStyle/>
          <a:p>
            <a:r>
              <a:rPr lang="en-US" sz="8800" b="1" dirty="0">
                <a:solidFill>
                  <a:srgbClr val="FF0000"/>
                </a:solidFill>
                <a:effectLst>
                  <a:outerShdw blurRad="38100" dist="38100" dir="2700000" algn="tl">
                    <a:srgbClr val="000000">
                      <a:alpha val="43137"/>
                    </a:srgbClr>
                  </a:outerShdw>
                </a:effectLst>
              </a:rPr>
              <a:t>98% </a:t>
            </a:r>
            <a:endParaRPr lang="en-US" sz="8800" dirty="0">
              <a:solidFill>
                <a:prstClr val="black"/>
              </a:solidFill>
              <a:effectLst>
                <a:outerShdw blurRad="38100" dist="38100" dir="2700000" algn="tl">
                  <a:srgbClr val="000000">
                    <a:alpha val="43137"/>
                  </a:srgbClr>
                </a:outerShdw>
              </a:effectLst>
            </a:endParaRPr>
          </a:p>
        </p:txBody>
      </p:sp>
      <p:sp>
        <p:nvSpPr>
          <p:cNvPr id="36" name="Rectangle 35"/>
          <p:cNvSpPr/>
          <p:nvPr/>
        </p:nvSpPr>
        <p:spPr>
          <a:xfrm>
            <a:off x="4548728" y="5614605"/>
            <a:ext cx="4290472" cy="584775"/>
          </a:xfrm>
          <a:prstGeom prst="rect">
            <a:avLst/>
          </a:prstGeom>
        </p:spPr>
        <p:txBody>
          <a:bodyPr wrap="square">
            <a:spAutoFit/>
          </a:bodyPr>
          <a:lstStyle/>
          <a:p>
            <a:pPr algn="r"/>
            <a:r>
              <a:rPr lang="en-US" sz="1600" dirty="0">
                <a:solidFill>
                  <a:prstClr val="black"/>
                </a:solidFill>
              </a:rPr>
              <a:t>Cheng</a:t>
            </a:r>
            <a:r>
              <a:rPr lang="en-US" sz="1600" i="1" dirty="0">
                <a:solidFill>
                  <a:prstClr val="black"/>
                </a:solidFill>
              </a:rPr>
              <a:t> et al</a:t>
            </a:r>
            <a:r>
              <a:rPr lang="en-US" sz="1600" dirty="0">
                <a:solidFill>
                  <a:prstClr val="black"/>
                </a:solidFill>
              </a:rPr>
              <a:t>, </a:t>
            </a:r>
            <a:r>
              <a:rPr lang="en-US" sz="1600" i="1" dirty="0">
                <a:solidFill>
                  <a:prstClr val="black"/>
                </a:solidFill>
              </a:rPr>
              <a:t>BMC bioinformatics (</a:t>
            </a:r>
            <a:r>
              <a:rPr lang="en-US" sz="1600" dirty="0">
                <a:solidFill>
                  <a:prstClr val="black"/>
                </a:solidFill>
              </a:rPr>
              <a:t>2015)</a:t>
            </a:r>
          </a:p>
          <a:p>
            <a:pPr algn="r"/>
            <a:r>
              <a:rPr lang="en-US" sz="1600" dirty="0">
                <a:solidFill>
                  <a:prstClr val="black"/>
                </a:solidFill>
              </a:rPr>
              <a:t>Xin</a:t>
            </a:r>
            <a:r>
              <a:rPr lang="en-US" sz="1600" i="1" dirty="0">
                <a:solidFill>
                  <a:prstClr val="black"/>
                </a:solidFill>
              </a:rPr>
              <a:t> et al, BMC genomics (</a:t>
            </a:r>
            <a:r>
              <a:rPr lang="en-US" sz="1600" dirty="0">
                <a:solidFill>
                  <a:prstClr val="black"/>
                </a:solidFill>
              </a:rPr>
              <a:t>2013)</a:t>
            </a:r>
          </a:p>
        </p:txBody>
      </p:sp>
      <p:graphicFrame>
        <p:nvGraphicFramePr>
          <p:cNvPr id="37" name="Object 36"/>
          <p:cNvGraphicFramePr>
            <a:graphicFrameLocks noChangeAspect="1"/>
          </p:cNvGraphicFramePr>
          <p:nvPr/>
        </p:nvGraphicFramePr>
        <p:xfrm>
          <a:off x="84346" y="1524813"/>
          <a:ext cx="4420475" cy="4224373"/>
        </p:xfrm>
        <a:graphic>
          <a:graphicData uri="http://schemas.openxmlformats.org/presentationml/2006/ole">
            <mc:AlternateContent xmlns:mc="http://schemas.openxmlformats.org/markup-compatibility/2006">
              <mc:Choice xmlns:v="urn:schemas-microsoft-com:vml" Requires="v">
                <p:oleObj name="Visio" r:id="rId3" imgW="2695276" imgH="2509932" progId="Visio.Drawing.11">
                  <p:embed/>
                </p:oleObj>
              </mc:Choice>
              <mc:Fallback>
                <p:oleObj name="Visio" r:id="rId3" imgW="2695276" imgH="2509932" progId="Visio.Drawing.11">
                  <p:embed/>
                  <p:pic>
                    <p:nvPicPr>
                      <p:cNvPr id="37" name="Object 36"/>
                      <p:cNvPicPr/>
                      <p:nvPr/>
                    </p:nvPicPr>
                    <p:blipFill>
                      <a:blip r:embed="rId4"/>
                      <a:stretch>
                        <a:fillRect/>
                      </a:stretch>
                    </p:blipFill>
                    <p:spPr>
                      <a:xfrm>
                        <a:off x="84346" y="1524813"/>
                        <a:ext cx="4420475" cy="4224373"/>
                      </a:xfrm>
                      <a:prstGeom prst="rect">
                        <a:avLst/>
                      </a:prstGeom>
                    </p:spPr>
                  </p:pic>
                </p:oleObj>
              </mc:Fallback>
            </mc:AlternateContent>
          </a:graphicData>
        </a:graphic>
      </p:graphicFrame>
      <p:pic>
        <p:nvPicPr>
          <p:cNvPr id="38"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rcRect/>
          <a:stretch/>
        </p:blipFill>
        <p:spPr bwMode="auto">
          <a:xfrm>
            <a:off x="1012845" y="3672224"/>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p:blipFill>
        <p:spPr bwMode="auto">
          <a:xfrm>
            <a:off x="2936956" y="3727199"/>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a:stretch/>
        </p:blipFill>
        <p:spPr bwMode="auto">
          <a:xfrm>
            <a:off x="2277256" y="2935568"/>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2" name="Picture 2" descr="Image result for tick mark 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63355" y="4211960"/>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tick mark 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94526" y="4211960"/>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tick mark 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94526" y="2760633"/>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a:ext>
            </a:extLst>
          </a:blip>
          <a:srcRect/>
          <a:stretch/>
        </p:blipFill>
        <p:spPr bwMode="auto">
          <a:xfrm>
            <a:off x="1694526" y="3803351"/>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Slide Number Placeholder 1">
            <a:extLst>
              <a:ext uri="{FF2B5EF4-FFF2-40B4-BE49-F238E27FC236}">
                <a16:creationId xmlns:a16="http://schemas.microsoft.com/office/drawing/2014/main" id="{0D5208B7-05F7-2C43-88E0-01F7B5DD7977}"/>
              </a:ext>
            </a:extLst>
          </p:cNvPr>
          <p:cNvSpPr>
            <a:spLocks noGrp="1"/>
          </p:cNvSpPr>
          <p:nvPr>
            <p:ph type="sldNum" sz="quarter" idx="11"/>
          </p:nvPr>
        </p:nvSpPr>
        <p:spPr>
          <a:xfrm>
            <a:off x="6553200" y="6243638"/>
            <a:ext cx="2133600" cy="457200"/>
          </a:xfrm>
        </p:spPr>
        <p:txBody>
          <a:bodyPr/>
          <a:lstStyle/>
          <a:p>
            <a:fld id="{6E86574E-FA2E-425B-A84C-39F9592E9ECB}" type="slidenum">
              <a:rPr lang="en-US" altLang="en-US" smtClean="0"/>
              <a:pPr/>
              <a:t>18</a:t>
            </a:fld>
            <a:endParaRPr lang="en-US" altLang="en-US"/>
          </a:p>
        </p:txBody>
      </p:sp>
      <p:pic>
        <p:nvPicPr>
          <p:cNvPr id="32"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a:ext>
            </a:extLst>
          </a:blip>
          <a:srcRect/>
          <a:stretch/>
        </p:blipFill>
        <p:spPr bwMode="auto">
          <a:xfrm>
            <a:off x="1023841" y="2583726"/>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1256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3"/>
              </a:rPr>
              <a:t>Open arxiv.org version</a:t>
            </a:r>
            <a:r>
              <a:rPr lang="en-US" dirty="0"/>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63945165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43C69FE7-585A-FB4A-B11F-C0E67AE19A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5265" y="0"/>
            <a:ext cx="1463746" cy="1638970"/>
          </a:xfrm>
          <a:prstGeom prst="rect">
            <a:avLst/>
          </a:prstGeom>
        </p:spPr>
      </p:pic>
      <p:sp>
        <p:nvSpPr>
          <p:cNvPr id="8" name="Content Placeholder 2">
            <a:extLst>
              <a:ext uri="{FF2B5EF4-FFF2-40B4-BE49-F238E27FC236}">
                <a16:creationId xmlns:a16="http://schemas.microsoft.com/office/drawing/2014/main" id="{B6F2CA95-64A6-6843-9199-3A38F94E206B}"/>
              </a:ext>
            </a:extLst>
          </p:cNvPr>
          <p:cNvSpPr txBox="1">
            <a:spLocks noChangeArrowheads="1"/>
          </p:cNvSpPr>
          <p:nvPr/>
        </p:nvSpPr>
        <p:spPr bwMode="auto">
          <a:xfrm>
            <a:off x="228600" y="855928"/>
            <a:ext cx="8610600" cy="5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altLang="en-US" sz="2000" kern="0" dirty="0">
                <a:ea typeface="ＭＳ Ｐゴシック" panose="020B0600070205080204" pitchFamily="34" charset="-128"/>
              </a:rPr>
              <a:t>Ph.D. Student in the SAFARI Research Group</a:t>
            </a:r>
          </a:p>
          <a:p>
            <a:endParaRPr lang="en-US" altLang="en-US" sz="2000" kern="0" dirty="0">
              <a:ea typeface="ＭＳ Ｐゴシック" panose="020B0600070205080204" pitchFamily="34" charset="-128"/>
            </a:endParaRPr>
          </a:p>
          <a:p>
            <a:r>
              <a:rPr lang="en-US" sz="2000" kern="0" dirty="0">
                <a:ea typeface="ＭＳ Ｐゴシック" panose="020B0600070205080204" pitchFamily="34" charset="-128"/>
              </a:rPr>
              <a:t>Research interests:</a:t>
            </a:r>
          </a:p>
          <a:p>
            <a:pPr lvl="1"/>
            <a:r>
              <a:rPr lang="en-US" sz="1800" kern="0" dirty="0">
                <a:ea typeface="ＭＳ Ｐゴシック" panose="020B0600070205080204" pitchFamily="34" charset="-128"/>
              </a:rPr>
              <a:t>Computational biology, accelerating genome analysis, genome editing</a:t>
            </a:r>
          </a:p>
          <a:p>
            <a:pPr lvl="1"/>
            <a:endParaRPr lang="en-US" sz="1800" kern="0" dirty="0">
              <a:ea typeface="ＭＳ Ｐゴシック" panose="020B0600070205080204" pitchFamily="34" charset="-128"/>
            </a:endParaRPr>
          </a:p>
          <a:p>
            <a:r>
              <a:rPr lang="en-US" sz="2000" kern="0" dirty="0">
                <a:ea typeface="ＭＳ Ｐゴシック" panose="020B0600070205080204" pitchFamily="34" charset="-128"/>
              </a:rPr>
              <a:t>Some selected works:</a:t>
            </a:r>
          </a:p>
          <a:p>
            <a:pPr lvl="1"/>
            <a:r>
              <a:rPr lang="en-GB" sz="1600" kern="0" dirty="0"/>
              <a:t>C. Firtina+, "</a:t>
            </a:r>
            <a:r>
              <a:rPr lang="en-US" sz="1600" dirty="0">
                <a:hlinkClick r:id="rId4"/>
              </a:rPr>
              <a:t>ApHMM: A Profile Hidden Markov Model Acceleration Framework for Genome Analysis</a:t>
            </a:r>
            <a:r>
              <a:rPr lang="en-GB" sz="1600" kern="0" dirty="0"/>
              <a:t>," </a:t>
            </a:r>
            <a:r>
              <a:rPr lang="en-GB" sz="1600" i="1" kern="0" dirty="0" err="1"/>
              <a:t>arXiv</a:t>
            </a:r>
            <a:r>
              <a:rPr lang="en-GB" sz="1600" kern="0" dirty="0"/>
              <a:t>, May 2022.</a:t>
            </a:r>
          </a:p>
          <a:p>
            <a:pPr lvl="1"/>
            <a:r>
              <a:rPr lang="en-GB" sz="1600" kern="0" dirty="0"/>
              <a:t>C. Firtina+, "</a:t>
            </a:r>
            <a:r>
              <a:rPr lang="en-US" sz="1600" dirty="0">
                <a:hlinkClick r:id="rId4"/>
              </a:rPr>
              <a:t>BLEND: A Fast, Memory-Efficient, and Accurate Mechanism to Find Fuzzy Seed Matches</a:t>
            </a:r>
            <a:r>
              <a:rPr lang="en-GB" sz="1600" kern="0" dirty="0"/>
              <a:t>," </a:t>
            </a:r>
            <a:r>
              <a:rPr lang="en-GB" sz="1600" i="1" kern="0" dirty="0" err="1"/>
              <a:t>arXiv</a:t>
            </a:r>
            <a:r>
              <a:rPr lang="en-GB" sz="1600" kern="0" dirty="0"/>
              <a:t>, December 2021.</a:t>
            </a:r>
            <a:endParaRPr lang="en-US" sz="1600" kern="0" dirty="0">
              <a:ea typeface="ＭＳ Ｐゴシック" panose="020B0600070205080204" pitchFamily="34" charset="-128"/>
            </a:endParaRPr>
          </a:p>
          <a:p>
            <a:pPr lvl="1"/>
            <a:r>
              <a:rPr lang="en-GB" sz="1600" kern="0" dirty="0" err="1"/>
              <a:t>Jeremie</a:t>
            </a:r>
            <a:r>
              <a:rPr lang="en-GB" sz="1600" kern="0" dirty="0"/>
              <a:t> S. Kim, C. Firtina+ "</a:t>
            </a:r>
            <a:r>
              <a:rPr lang="en-GB" sz="1600" kern="0" dirty="0">
                <a:hlinkClick r:id="rId5"/>
              </a:rPr>
              <a:t>AirLift: A Fast and Comprehensive Technique for Translating Alignments between Reference Genomes</a:t>
            </a:r>
            <a:r>
              <a:rPr lang="en-GB" sz="1600" kern="0" dirty="0"/>
              <a:t>," </a:t>
            </a:r>
            <a:r>
              <a:rPr lang="en-GB" sz="1600" i="1" kern="0" dirty="0" err="1"/>
              <a:t>bioRxiv</a:t>
            </a:r>
            <a:r>
              <a:rPr lang="en-GB" sz="1600" kern="0" dirty="0"/>
              <a:t>, Feb. 2021.</a:t>
            </a:r>
          </a:p>
          <a:p>
            <a:pPr lvl="1"/>
            <a:r>
              <a:rPr lang="en-GB" sz="1600" kern="0" dirty="0"/>
              <a:t>C. Firtina+, "</a:t>
            </a:r>
            <a:r>
              <a:rPr lang="en-GB" sz="1600" kern="0" dirty="0">
                <a:hlinkClick r:id="rId6"/>
              </a:rPr>
              <a:t>Apollo: a sequencing-technology-independent, scalable and accurate assembly polishing algorithm</a:t>
            </a:r>
            <a:r>
              <a:rPr lang="en-GB" sz="1600" kern="0" dirty="0"/>
              <a:t>," </a:t>
            </a:r>
            <a:r>
              <a:rPr lang="en-GB" sz="1600" i="1" kern="0" dirty="0"/>
              <a:t>Bioinformatics</a:t>
            </a:r>
            <a:r>
              <a:rPr lang="en-GB" sz="1600" kern="0" dirty="0"/>
              <a:t>, Jun. 2020.</a:t>
            </a:r>
          </a:p>
          <a:p>
            <a:pPr lvl="1"/>
            <a:endParaRPr lang="en-GB" sz="1600" kern="0" dirty="0"/>
          </a:p>
          <a:p>
            <a:r>
              <a:rPr lang="en-US" altLang="en-US" sz="2000" kern="0" dirty="0">
                <a:ea typeface="ＭＳ Ｐゴシック" panose="020B0600070205080204" pitchFamily="34" charset="-128"/>
              </a:rPr>
              <a:t>Get to know us and our research</a:t>
            </a:r>
          </a:p>
          <a:p>
            <a:pPr lvl="1"/>
            <a:r>
              <a:rPr lang="en-US" altLang="en-US" sz="1800" kern="0" dirty="0">
                <a:ea typeface="ＭＳ Ｐゴシック" panose="020B0600070205080204" pitchFamily="34" charset="-128"/>
                <a:hlinkClick r:id="rId7"/>
              </a:rPr>
              <a:t>https://safari.ethz.ch/</a:t>
            </a:r>
            <a:endParaRPr lang="en-US" altLang="en-US" sz="1800" kern="0" dirty="0">
              <a:ea typeface="ＭＳ Ｐゴシック" panose="020B0600070205080204" pitchFamily="34" charset="-128"/>
            </a:endParaRPr>
          </a:p>
          <a:p>
            <a:pPr lvl="1"/>
            <a:r>
              <a:rPr lang="en-US" altLang="en-US" sz="1800" kern="0" dirty="0">
                <a:ea typeface="ＭＳ Ｐゴシック" panose="020B0600070205080204" pitchFamily="34" charset="-128"/>
              </a:rPr>
              <a:t>Contact me: </a:t>
            </a:r>
            <a:r>
              <a:rPr lang="en-US" altLang="en-US" sz="1800" kern="0" dirty="0">
                <a:ea typeface="ＭＳ Ｐゴシック" panose="020B0600070205080204" pitchFamily="34" charset="-128"/>
                <a:hlinkClick r:id="rId8"/>
              </a:rPr>
              <a:t>canfirtina@gmail.com</a:t>
            </a:r>
            <a:r>
              <a:rPr lang="en-US" altLang="en-US" sz="1800" kern="0" dirty="0">
                <a:ea typeface="ＭＳ Ｐゴシック" panose="020B0600070205080204" pitchFamily="34" charset="-128"/>
              </a:rPr>
              <a:t>. Personal website: </a:t>
            </a:r>
            <a:r>
              <a:rPr lang="en-US" altLang="en-US" sz="1800" kern="0" dirty="0">
                <a:ea typeface="ＭＳ Ｐゴシック" panose="020B0600070205080204" pitchFamily="34" charset="-128"/>
                <a:hlinkClick r:id="rId9"/>
              </a:rPr>
              <a:t>https://cfirtina.com</a:t>
            </a:r>
            <a:endParaRPr lang="en-US" altLang="en-US" sz="1800" kern="0" dirty="0">
              <a:ea typeface="ＭＳ Ｐゴシック" panose="020B0600070205080204" pitchFamily="34" charset="-128"/>
            </a:endParaRPr>
          </a:p>
        </p:txBody>
      </p:sp>
    </p:spTree>
    <p:extLst>
      <p:ext uri="{BB962C8B-B14F-4D97-AF65-F5344CB8AC3E}">
        <p14:creationId xmlns:p14="http://schemas.microsoft.com/office/powerpoint/2010/main" val="4106519213"/>
      </p:ext>
    </p:extLst>
  </p:cSld>
  <p:clrMapOvr>
    <a:masterClrMapping/>
  </p:clrMapOvr>
  <p:transition spd="slow"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8995032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0" y="1124744"/>
            <a:ext cx="9144000" cy="5001491"/>
          </a:xfrm>
        </p:spPr>
        <p:txBody>
          <a:bodyPr anchor="ctr" anchorCtr="0">
            <a:normAutofit/>
          </a:bodyPr>
          <a:lstStyle/>
          <a:p>
            <a:pPr marL="0" indent="0" algn="ctr">
              <a:lnSpc>
                <a:spcPct val="120000"/>
              </a:lnSpc>
              <a:spcBef>
                <a:spcPts val="0"/>
              </a:spcBef>
              <a:spcAft>
                <a:spcPts val="0"/>
              </a:spcAft>
              <a:buNone/>
            </a:pPr>
            <a:r>
              <a:rPr lang="en-US" sz="4800" dirty="0"/>
              <a:t>We need </a:t>
            </a:r>
            <a:r>
              <a:rPr lang="en-US" sz="4800" dirty="0">
                <a:solidFill>
                  <a:srgbClr val="0000FF"/>
                </a:solidFill>
              </a:rPr>
              <a:t>intelligent algorithms </a:t>
            </a:r>
            <a:r>
              <a:rPr lang="en-US" sz="4800" dirty="0"/>
              <a:t>and </a:t>
            </a:r>
            <a:r>
              <a:rPr lang="en-US" sz="4800" dirty="0">
                <a:solidFill>
                  <a:srgbClr val="0000FF"/>
                </a:solidFill>
              </a:rPr>
              <a:t>intelligent architectures</a:t>
            </a:r>
            <a:r>
              <a:rPr lang="en-US" sz="4800" dirty="0"/>
              <a:t> </a:t>
            </a:r>
          </a:p>
          <a:p>
            <a:pPr marL="179388" indent="0" algn="ctr">
              <a:lnSpc>
                <a:spcPct val="120000"/>
              </a:lnSpc>
              <a:spcBef>
                <a:spcPts val="0"/>
              </a:spcBef>
              <a:spcAft>
                <a:spcPts val="0"/>
              </a:spcAft>
              <a:buNone/>
            </a:pPr>
            <a:r>
              <a:rPr lang="en-US" sz="4800" dirty="0"/>
              <a:t>that </a:t>
            </a:r>
            <a:r>
              <a:rPr lang="en-US" sz="4800" dirty="0">
                <a:solidFill>
                  <a:srgbClr val="FF0000"/>
                </a:solidFill>
              </a:rPr>
              <a:t>handle data well</a:t>
            </a:r>
          </a:p>
        </p:txBody>
      </p:sp>
      <p:sp>
        <p:nvSpPr>
          <p:cNvPr id="6" name="Slide Number Placeholder 3">
            <a:extLst>
              <a:ext uri="{FF2B5EF4-FFF2-40B4-BE49-F238E27FC236}">
                <a16:creationId xmlns:a16="http://schemas.microsoft.com/office/drawing/2014/main" id="{0704270D-059B-4A4C-B2FA-6930CFF565AC}"/>
              </a:ext>
            </a:extLst>
          </p:cNvPr>
          <p:cNvSpPr>
            <a:spLocks noGrp="1"/>
          </p:cNvSpPr>
          <p:nvPr>
            <p:ph type="sldNum" sz="quarter" idx="11"/>
          </p:nvPr>
        </p:nvSpPr>
        <p:spPr>
          <a:xfrm>
            <a:off x="6553200" y="6243638"/>
            <a:ext cx="2133600" cy="457200"/>
          </a:xfrm>
        </p:spPr>
        <p:txBody>
          <a:bodyPr/>
          <a:lstStyle/>
          <a:p>
            <a:fld id="{323594FA-E141-4234-AE05-360401972BE7}" type="slidenum">
              <a:rPr lang="en-US" altLang="en-US" smtClean="0"/>
              <a:pPr/>
              <a:t>21</a:t>
            </a:fld>
            <a:endParaRPr lang="en-US" altLang="en-US"/>
          </a:p>
        </p:txBody>
      </p:sp>
    </p:spTree>
    <p:extLst>
      <p:ext uri="{BB962C8B-B14F-4D97-AF65-F5344CB8AC3E}">
        <p14:creationId xmlns:p14="http://schemas.microsoft.com/office/powerpoint/2010/main" val="16294224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3">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4"/>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5"/>
              </a:rPr>
              <a:t>Slides (pptx)</a:t>
            </a:r>
            <a:r>
              <a:rPr lang="en-US" sz="1700" dirty="0">
                <a:hlinkClick r:id="rId6"/>
              </a:rPr>
              <a:t>(pdf)</a:t>
            </a:r>
            <a:r>
              <a:rPr lang="en-US" sz="1700" dirty="0"/>
              <a:t>]</a:t>
            </a:r>
            <a:br>
              <a:rPr lang="en-US" sz="1700" dirty="0"/>
            </a:br>
            <a:r>
              <a:rPr lang="en-US" sz="1700" dirty="0"/>
              <a:t>[</a:t>
            </a:r>
            <a:r>
              <a:rPr lang="en-US" sz="1700" dirty="0">
                <a:hlinkClick r:id="rId7"/>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22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8"/>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80347771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Specialized Hardware for Pre-alignment Filtering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105867"/>
            <a:ext cx="8476676" cy="2539157"/>
          </a:xfrm>
          <a:prstGeom prst="rect">
            <a:avLst/>
          </a:prstGeom>
        </p:spPr>
        <p:txBody>
          <a:bodyPr wrap="square">
            <a:spAutoFit/>
          </a:bodyPr>
          <a:lstStyle/>
          <a:p>
            <a:r>
              <a:rPr lang="en-US" dirty="0"/>
              <a:t>Mohammed Alser, Taha Shahroodi, Juan-Gomez Luna, Can Alkan, and Onur Mutlu,</a:t>
            </a:r>
            <a:br>
              <a:rPr lang="en-US" dirty="0"/>
            </a:br>
            <a:r>
              <a:rPr lang="en-US" b="1" dirty="0">
                <a:solidFill>
                  <a:srgbClr val="0000FF"/>
                </a:solidFill>
                <a:hlinkClick r:id="rId3">
                  <a:extLst>
                    <a:ext uri="{A12FA001-AC4F-418D-AE19-62706E023703}">
                      <ahyp:hlinkClr xmlns:ahyp="http://schemas.microsoft.com/office/drawing/2018/hyperlinkcolor" val="tx"/>
                    </a:ext>
                  </a:extLst>
                </a:hlinkClick>
              </a:rPr>
              <a:t>"SneakySnake: A Fast and Accurate Universal Genome Pre-Alignment Filter for CPUs, GPUs, and FPGAs"</a:t>
            </a:r>
            <a:br>
              <a:rPr lang="en-US" dirty="0"/>
            </a:br>
            <a:r>
              <a:rPr lang="en-US" b="1" i="1" dirty="0">
                <a:hlinkClick r:id="rId4"/>
              </a:rPr>
              <a:t>Bioinformatics</a:t>
            </a:r>
            <a:r>
              <a:rPr lang="en-US" dirty="0"/>
              <a:t>, 2020.</a:t>
            </a:r>
            <a:br>
              <a:rPr lang="en-US" dirty="0"/>
            </a:br>
            <a:r>
              <a:rPr lang="en-US" dirty="0"/>
              <a:t>[</a:t>
            </a:r>
            <a:r>
              <a:rPr lang="en-US" dirty="0">
                <a:hlinkClick r:id="rId5"/>
              </a:rPr>
              <a:t>Source Code</a:t>
            </a:r>
            <a:r>
              <a:rPr lang="en-US" dirty="0"/>
              <a:t>]</a:t>
            </a:r>
            <a:br>
              <a:rPr lang="en-US" dirty="0"/>
            </a:br>
            <a:r>
              <a:rPr lang="en-US" dirty="0"/>
              <a:t>[</a:t>
            </a:r>
            <a:r>
              <a:rPr lang="en-US" dirty="0">
                <a:hlinkClick r:id="rId6"/>
              </a:rPr>
              <a:t>Online link at Bioinformatics Journal</a:t>
            </a:r>
            <a:r>
              <a:rPr lang="en-US" dirty="0"/>
              <a:t>]</a:t>
            </a:r>
          </a:p>
          <a:p>
            <a:br>
              <a:rPr lang="en-US" sz="1600" dirty="0"/>
            </a:b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a:extLst>
              <a:ext uri="{FF2B5EF4-FFF2-40B4-BE49-F238E27FC236}">
                <a16:creationId xmlns:a16="http://schemas.microsoft.com/office/drawing/2014/main" id="{46D0455D-7A35-0246-98C9-E0ED41374309}"/>
              </a:ext>
            </a:extLst>
          </p:cNvPr>
          <p:cNvPicPr>
            <a:picLocks noChangeAspect="1"/>
          </p:cNvPicPr>
          <p:nvPr/>
        </p:nvPicPr>
        <p:blipFill rotWithShape="1">
          <a:blip r:embed="rId7">
            <a:extLst>
              <a:ext uri="{28A0092B-C50C-407E-A947-70E740481C1C}">
                <a14:useLocalDpi xmlns:a14="http://schemas.microsoft.com/office/drawing/2010/main" val="0"/>
              </a:ext>
            </a:extLst>
          </a:blip>
          <a:srcRect t="59356"/>
          <a:stretch/>
        </p:blipFill>
        <p:spPr>
          <a:xfrm>
            <a:off x="-5951" y="4537803"/>
            <a:ext cx="9155902" cy="1786797"/>
          </a:xfrm>
          <a:prstGeom prst="rect">
            <a:avLst/>
          </a:prstGeom>
        </p:spPr>
      </p:pic>
      <p:pic>
        <p:nvPicPr>
          <p:cNvPr id="7" name="Picture 6">
            <a:extLst>
              <a:ext uri="{FF2B5EF4-FFF2-40B4-BE49-F238E27FC236}">
                <a16:creationId xmlns:a16="http://schemas.microsoft.com/office/drawing/2014/main" id="{A08821D2-B489-FE46-8774-8E485E661240}"/>
              </a:ext>
            </a:extLst>
          </p:cNvPr>
          <p:cNvPicPr>
            <a:picLocks noChangeAspect="1"/>
          </p:cNvPicPr>
          <p:nvPr/>
        </p:nvPicPr>
        <p:blipFill rotWithShape="1">
          <a:blip r:embed="rId7">
            <a:extLst>
              <a:ext uri="{28A0092B-C50C-407E-A947-70E740481C1C}">
                <a14:useLocalDpi xmlns:a14="http://schemas.microsoft.com/office/drawing/2010/main" val="0"/>
              </a:ext>
            </a:extLst>
          </a:blip>
          <a:srcRect b="74000"/>
          <a:stretch/>
        </p:blipFill>
        <p:spPr>
          <a:xfrm>
            <a:off x="-5950" y="3048000"/>
            <a:ext cx="9155900" cy="1143000"/>
          </a:xfrm>
          <a:prstGeom prst="rect">
            <a:avLst/>
          </a:prstGeom>
        </p:spPr>
      </p:pic>
    </p:spTree>
    <p:extLst>
      <p:ext uri="{BB962C8B-B14F-4D97-AF65-F5344CB8AC3E}">
        <p14:creationId xmlns:p14="http://schemas.microsoft.com/office/powerpoint/2010/main" val="2405934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3">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4"/>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5"/>
              </a:rPr>
              <a:t>Lighting Talk Video</a:t>
            </a:r>
            <a:r>
              <a:rPr lang="en-US" sz="1500" dirty="0"/>
              <a:t> (1.5 minutes)]</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Talk Video</a:t>
            </a:r>
            <a:r>
              <a:rPr lang="en-US" sz="1500" dirty="0"/>
              <a:t> (18 minutes)]</a:t>
            </a:r>
            <a:br>
              <a:rPr lang="en-US" sz="1500" dirty="0"/>
            </a:br>
            <a:r>
              <a:rPr lang="en-US" sz="1500" dirty="0"/>
              <a:t>[</a:t>
            </a:r>
            <a:r>
              <a:rPr lang="en-US" sz="1500" dirty="0">
                <a:hlinkClick r:id="rId9"/>
              </a:rPr>
              <a:t>Slides (pptx)</a:t>
            </a:r>
            <a:r>
              <a:rPr lang="en-US" sz="1500" dirty="0"/>
              <a:t> </a:t>
            </a:r>
            <a:r>
              <a:rPr lang="en-US" sz="1500" dirty="0">
                <a:hlinkClick r:id="rId10"/>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1"/>
          <a:stretch>
            <a:fillRect/>
          </a:stretch>
        </p:blipFill>
        <p:spPr>
          <a:xfrm>
            <a:off x="0" y="4013776"/>
            <a:ext cx="9144000" cy="2442505"/>
          </a:xfrm>
          <a:prstGeom prst="rect">
            <a:avLst/>
          </a:prstGeom>
        </p:spPr>
      </p:pic>
    </p:spTree>
    <p:extLst>
      <p:ext uri="{BB962C8B-B14F-4D97-AF65-F5344CB8AC3E}">
        <p14:creationId xmlns:p14="http://schemas.microsoft.com/office/powerpoint/2010/main" val="33828072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48F5-FDF4-534F-AAAB-5955037D0B8E}"/>
              </a:ext>
            </a:extLst>
          </p:cNvPr>
          <p:cNvSpPr>
            <a:spLocks noGrp="1"/>
          </p:cNvSpPr>
          <p:nvPr>
            <p:ph type="title"/>
          </p:nvPr>
        </p:nvSpPr>
        <p:spPr/>
        <p:txBody>
          <a:bodyPr/>
          <a:lstStyle/>
          <a:p>
            <a:r>
              <a:rPr lang="en-US" dirty="0"/>
              <a:t>New Applications: Genome Graphs</a:t>
            </a:r>
          </a:p>
        </p:txBody>
      </p:sp>
      <p:sp>
        <p:nvSpPr>
          <p:cNvPr id="4" name="Slide Number Placeholder 3">
            <a:extLst>
              <a:ext uri="{FF2B5EF4-FFF2-40B4-BE49-F238E27FC236}">
                <a16:creationId xmlns:a16="http://schemas.microsoft.com/office/drawing/2014/main" id="{A7DA9BB8-F5D0-C544-98D9-2D5366AC5BD6}"/>
              </a:ext>
            </a:extLst>
          </p:cNvPr>
          <p:cNvSpPr>
            <a:spLocks noGrp="1"/>
          </p:cNvSpPr>
          <p:nvPr>
            <p:ph type="sldNum" sz="quarter" idx="11"/>
          </p:nvPr>
        </p:nvSpPr>
        <p:spPr/>
        <p:txBody>
          <a:bodyPr/>
          <a:lstStyle/>
          <a:p>
            <a:fld id="{323594FA-E141-4234-AE05-360401972BE7}" type="slidenum">
              <a:rPr lang="en-US" altLang="en-US" smtClean="0"/>
              <a:pPr/>
              <a:t>25</a:t>
            </a:fld>
            <a:endParaRPr lang="en-US" altLang="en-US"/>
          </a:p>
        </p:txBody>
      </p:sp>
      <p:sp>
        <p:nvSpPr>
          <p:cNvPr id="6" name="TextBox 5">
            <a:extLst>
              <a:ext uri="{FF2B5EF4-FFF2-40B4-BE49-F238E27FC236}">
                <a16:creationId xmlns:a16="http://schemas.microsoft.com/office/drawing/2014/main" id="{06B72AE5-89B3-9A4C-BD3A-87EFEB041B7B}"/>
              </a:ext>
            </a:extLst>
          </p:cNvPr>
          <p:cNvSpPr txBox="1"/>
          <p:nvPr/>
        </p:nvSpPr>
        <p:spPr>
          <a:xfrm>
            <a:off x="3069641" y="6472237"/>
            <a:ext cx="2872902" cy="369332"/>
          </a:xfrm>
          <a:prstGeom prst="rect">
            <a:avLst/>
          </a:prstGeom>
          <a:noFill/>
        </p:spPr>
        <p:txBody>
          <a:bodyPr wrap="none" rtlCol="0">
            <a:spAutoFit/>
          </a:bodyPr>
          <a:lstStyle/>
          <a:p>
            <a:r>
              <a:rPr lang="en-US" dirty="0">
                <a:solidFill>
                  <a:srgbClr val="0000FF"/>
                </a:solidFill>
              </a:rPr>
              <a:t>Coming Up at </a:t>
            </a:r>
            <a:r>
              <a:rPr lang="en-US" b="1" dirty="0">
                <a:solidFill>
                  <a:srgbClr val="0000FF"/>
                </a:solidFill>
              </a:rPr>
              <a:t>ISCA 2022</a:t>
            </a:r>
          </a:p>
        </p:txBody>
      </p:sp>
      <p:pic>
        <p:nvPicPr>
          <p:cNvPr id="8" name="Picture 7" descr="Text&#10;&#10;Description automatically generated">
            <a:extLst>
              <a:ext uri="{FF2B5EF4-FFF2-40B4-BE49-F238E27FC236}">
                <a16:creationId xmlns:a16="http://schemas.microsoft.com/office/drawing/2014/main" id="{507F16AC-8A02-539B-A7B9-05FACD64A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0644"/>
            <a:ext cx="9144000" cy="2416712"/>
          </a:xfrm>
          <a:prstGeom prst="rect">
            <a:avLst/>
          </a:prstGeom>
        </p:spPr>
      </p:pic>
    </p:spTree>
    <p:extLst>
      <p:ext uri="{BB962C8B-B14F-4D97-AF65-F5344CB8AC3E}">
        <p14:creationId xmlns:p14="http://schemas.microsoft.com/office/powerpoint/2010/main" val="300870690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p:txBody>
          <a:bodyPr/>
          <a:lstStyle/>
          <a:p>
            <a:r>
              <a:rPr lang="en-US" dirty="0"/>
              <a:t>In-Storage Genome Filtering </a:t>
            </a:r>
            <a:r>
              <a:rPr lang="en-US" sz="3000" b="1" dirty="0">
                <a:solidFill>
                  <a:srgbClr val="006633"/>
                </a:solidFill>
              </a:rPr>
              <a:t>[ASPLOS 2022]</a:t>
            </a:r>
            <a:r>
              <a:rPr lang="en-US"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6209358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143" y="3969960"/>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6150579"/>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142" y="1775512"/>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784391"/>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4039373"/>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4540875"/>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
        <p:nvSpPr>
          <p:cNvPr id="10" name="Slide Number Placeholder 2">
            <a:extLst>
              <a:ext uri="{FF2B5EF4-FFF2-40B4-BE49-F238E27FC236}">
                <a16:creationId xmlns:a16="http://schemas.microsoft.com/office/drawing/2014/main" id="{6C9A6BE0-035D-4D45-AA88-9C10BDC56A6E}"/>
              </a:ext>
            </a:extLst>
          </p:cNvPr>
          <p:cNvSpPr>
            <a:spLocks noGrp="1"/>
          </p:cNvSpPr>
          <p:nvPr>
            <p:ph type="sldNum" sz="quarter" idx="11"/>
          </p:nvPr>
        </p:nvSpPr>
        <p:spPr>
          <a:xfrm>
            <a:off x="6946900" y="6373813"/>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2976BE83-CBB8-5848-A3B9-9F433A948BCE}"/>
              </a:ext>
            </a:extLst>
          </p:cNvPr>
          <p:cNvSpPr/>
          <p:nvPr/>
        </p:nvSpPr>
        <p:spPr>
          <a:xfrm>
            <a:off x="76200" y="910043"/>
            <a:ext cx="894378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Mohammed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Alser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Zülal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Bingöl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Damla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Senol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Cali,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Jeremie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Kim,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Saugata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Ghose, Can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Alkan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Onur Mutlu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hlinkClick r:id="rId5">
                  <a:extLst>
                    <a:ext uri="{A12FA001-AC4F-418D-AE19-62706E023703}">
                      <ahyp:hlinkClr xmlns:ahyp="http://schemas.microsoft.com/office/drawing/2018/hyperlinkcolor" val="tx"/>
                    </a:ext>
                  </a:extLst>
                </a:hlinkClick>
              </a:rPr>
              <a:t>“Accelerating Genome Analysis: A Primer on an Ongoing Journey” </a:t>
            </a: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 August 2020.</a:t>
            </a:r>
          </a:p>
        </p:txBody>
      </p:sp>
      <p:pic>
        <p:nvPicPr>
          <p:cNvPr id="3" name="Picture 2">
            <a:extLst>
              <a:ext uri="{FF2B5EF4-FFF2-40B4-BE49-F238E27FC236}">
                <a16:creationId xmlns:a16="http://schemas.microsoft.com/office/drawing/2014/main" id="{4D51AC44-75A3-4349-9946-96683AA9B4E8}"/>
              </a:ext>
            </a:extLst>
          </p:cNvPr>
          <p:cNvPicPr>
            <a:picLocks noChangeAspect="1"/>
          </p:cNvPicPr>
          <p:nvPr/>
        </p:nvPicPr>
        <p:blipFill>
          <a:blip r:embed="rId6"/>
          <a:stretch>
            <a:fillRect/>
          </a:stretch>
        </p:blipFill>
        <p:spPr>
          <a:xfrm>
            <a:off x="4810204" y="1702419"/>
            <a:ext cx="3577446" cy="633799"/>
          </a:xfrm>
          <a:prstGeom prst="rect">
            <a:avLst/>
          </a:prstGeom>
        </p:spPr>
      </p:pic>
      <p:pic>
        <p:nvPicPr>
          <p:cNvPr id="6" name="Picture 5">
            <a:extLst>
              <a:ext uri="{FF2B5EF4-FFF2-40B4-BE49-F238E27FC236}">
                <a16:creationId xmlns:a16="http://schemas.microsoft.com/office/drawing/2014/main" id="{869A8184-11C2-4146-99A6-DC2DD45B8BBF}"/>
              </a:ext>
            </a:extLst>
          </p:cNvPr>
          <p:cNvPicPr>
            <a:picLocks noChangeAspect="1"/>
          </p:cNvPicPr>
          <p:nvPr/>
        </p:nvPicPr>
        <p:blipFill>
          <a:blip r:embed="rId7"/>
          <a:stretch>
            <a:fillRect/>
          </a:stretch>
        </p:blipFill>
        <p:spPr>
          <a:xfrm>
            <a:off x="4803425" y="2638622"/>
            <a:ext cx="3584225" cy="635000"/>
          </a:xfrm>
          <a:prstGeom prst="rect">
            <a:avLst/>
          </a:prstGeom>
        </p:spPr>
      </p:pic>
    </p:spTree>
    <p:extLst>
      <p:ext uri="{BB962C8B-B14F-4D97-AF65-F5344CB8AC3E}">
        <p14:creationId xmlns:p14="http://schemas.microsoft.com/office/powerpoint/2010/main" val="64653653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1C88-80BD-3F42-8E64-1DBA0E566073}"/>
              </a:ext>
            </a:extLst>
          </p:cNvPr>
          <p:cNvSpPr>
            <a:spLocks noGrp="1"/>
          </p:cNvSpPr>
          <p:nvPr>
            <p:ph type="title"/>
          </p:nvPr>
        </p:nvSpPr>
        <p:spPr/>
        <p:txBody>
          <a:bodyPr/>
          <a:lstStyle/>
          <a:p>
            <a:r>
              <a:rPr lang="en-US"/>
              <a:t>Read Mapping in 111 pages! </a:t>
            </a:r>
          </a:p>
        </p:txBody>
      </p:sp>
      <p:sp>
        <p:nvSpPr>
          <p:cNvPr id="4" name="Slide Number Placeholder 3">
            <a:extLst>
              <a:ext uri="{FF2B5EF4-FFF2-40B4-BE49-F238E27FC236}">
                <a16:creationId xmlns:a16="http://schemas.microsoft.com/office/drawing/2014/main" id="{38622231-A3EC-3A4A-952B-4A50B5E1861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28</a:t>
            </a:fld>
            <a:endParaRPr lang="en-US" altLang="en-US" dirty="0">
              <a:solidFill>
                <a:srgbClr val="000000"/>
              </a:solidFill>
            </a:endParaRPr>
          </a:p>
        </p:txBody>
      </p:sp>
      <p:sp>
        <p:nvSpPr>
          <p:cNvPr id="7" name="Rectangle 6">
            <a:extLst>
              <a:ext uri="{FF2B5EF4-FFF2-40B4-BE49-F238E27FC236}">
                <a16:creationId xmlns:a16="http://schemas.microsoft.com/office/drawing/2014/main" id="{13FF36B7-4AC0-1540-86E7-03D1A14C2BD6}"/>
              </a:ext>
            </a:extLst>
          </p:cNvPr>
          <p:cNvSpPr/>
          <p:nvPr/>
        </p:nvSpPr>
        <p:spPr>
          <a:xfrm>
            <a:off x="344693" y="1469683"/>
            <a:ext cx="8475779" cy="2031325"/>
          </a:xfrm>
          <a:prstGeom prst="rect">
            <a:avLst/>
          </a:prstGeom>
        </p:spPr>
        <p:txBody>
          <a:bodyPr wrap="square">
            <a:spAutoFit/>
          </a:bodyPr>
          <a:lstStyle/>
          <a:p>
            <a:r>
              <a:rPr lang="en-US" dirty="0"/>
              <a:t>Mohammed </a:t>
            </a:r>
            <a:r>
              <a:rPr lang="en-US" dirty="0" err="1"/>
              <a:t>Alser</a:t>
            </a:r>
            <a:r>
              <a:rPr lang="en-US" dirty="0"/>
              <a:t>, Jeremy </a:t>
            </a:r>
            <a:r>
              <a:rPr lang="en-US" dirty="0" err="1"/>
              <a:t>Rotman</a:t>
            </a:r>
            <a:r>
              <a:rPr lang="en-US" dirty="0"/>
              <a:t>, </a:t>
            </a:r>
            <a:r>
              <a:rPr lang="en-US" dirty="0" err="1"/>
              <a:t>Dhrithi</a:t>
            </a:r>
            <a:r>
              <a:rPr lang="en-US" dirty="0"/>
              <a:t> Deshpande, </a:t>
            </a:r>
            <a:r>
              <a:rPr lang="en-US" dirty="0" err="1"/>
              <a:t>Kodi</a:t>
            </a:r>
            <a:r>
              <a:rPr lang="en-US" dirty="0"/>
              <a:t> </a:t>
            </a:r>
            <a:r>
              <a:rPr lang="en-US" dirty="0" err="1"/>
              <a:t>Taraszka</a:t>
            </a:r>
            <a:r>
              <a:rPr lang="en-US" dirty="0"/>
              <a:t>, </a:t>
            </a:r>
            <a:r>
              <a:rPr lang="en-US" dirty="0" err="1"/>
              <a:t>Huwenbo</a:t>
            </a:r>
            <a:r>
              <a:rPr lang="en-US" dirty="0"/>
              <a:t> Shi, </a:t>
            </a:r>
            <a:r>
              <a:rPr lang="en-US" dirty="0" err="1"/>
              <a:t>Pelin</a:t>
            </a:r>
            <a:r>
              <a:rPr lang="en-US" dirty="0"/>
              <a:t> </a:t>
            </a:r>
            <a:r>
              <a:rPr lang="en-US" dirty="0" err="1"/>
              <a:t>Icer</a:t>
            </a:r>
            <a:r>
              <a:rPr lang="en-US" dirty="0"/>
              <a:t> Baykal, Harry </a:t>
            </a:r>
            <a:r>
              <a:rPr lang="en-US" dirty="0" err="1"/>
              <a:t>Taegyun</a:t>
            </a:r>
            <a:r>
              <a:rPr lang="en-US" dirty="0"/>
              <a:t> Yang, Victor </a:t>
            </a:r>
            <a:r>
              <a:rPr lang="en-US" dirty="0" err="1"/>
              <a:t>Xue</a:t>
            </a:r>
            <a:r>
              <a:rPr lang="en-US" dirty="0"/>
              <a:t>, Sergey Knyazev, Benjamin D. Singer, Brunilda </a:t>
            </a:r>
            <a:r>
              <a:rPr lang="en-US" dirty="0" err="1"/>
              <a:t>Balliu</a:t>
            </a:r>
            <a:r>
              <a:rPr lang="en-US" dirty="0"/>
              <a:t>, David </a:t>
            </a:r>
            <a:r>
              <a:rPr lang="en-US" dirty="0" err="1"/>
              <a:t>Koslicki</a:t>
            </a:r>
            <a:r>
              <a:rPr lang="en-US" dirty="0"/>
              <a:t>, Pavel </a:t>
            </a:r>
            <a:r>
              <a:rPr lang="en-US" dirty="0" err="1"/>
              <a:t>Skums</a:t>
            </a:r>
            <a:r>
              <a:rPr lang="en-US" dirty="0"/>
              <a:t>, Alex </a:t>
            </a:r>
            <a:r>
              <a:rPr lang="en-US" dirty="0" err="1"/>
              <a:t>Zelikovsky</a:t>
            </a:r>
            <a:r>
              <a:rPr lang="en-US" dirty="0"/>
              <a:t>, Can </a:t>
            </a:r>
            <a:r>
              <a:rPr lang="en-US" dirty="0" err="1"/>
              <a:t>Alkan</a:t>
            </a:r>
            <a:r>
              <a:rPr lang="en-US" dirty="0"/>
              <a:t>, </a:t>
            </a:r>
            <a:r>
              <a:rPr lang="en-US" dirty="0" err="1"/>
              <a:t>Onur</a:t>
            </a:r>
            <a:r>
              <a:rPr lang="en-US" dirty="0"/>
              <a:t> </a:t>
            </a:r>
            <a:r>
              <a:rPr lang="en-US" dirty="0" err="1"/>
              <a:t>Mutlu</a:t>
            </a:r>
            <a:r>
              <a:rPr lang="en-US" dirty="0"/>
              <a:t>, </a:t>
            </a:r>
            <a:r>
              <a:rPr lang="en-US" dirty="0" err="1"/>
              <a:t>Serghei</a:t>
            </a:r>
            <a:r>
              <a:rPr lang="en-US" dirty="0"/>
              <a:t> </a:t>
            </a:r>
            <a:r>
              <a:rPr lang="en-US" dirty="0" err="1"/>
              <a:t>Mangul</a:t>
            </a:r>
            <a:r>
              <a:rPr lang="en-US" dirty="0"/>
              <a:t> </a:t>
            </a:r>
          </a:p>
          <a:p>
            <a:r>
              <a:rPr lang="en-US" dirty="0">
                <a:solidFill>
                  <a:srgbClr val="0000FF"/>
                </a:solidFill>
              </a:rPr>
              <a:t>"</a:t>
            </a:r>
            <a:r>
              <a:rPr lang="en-US" dirty="0">
                <a:solidFill>
                  <a:srgbClr val="0000FF"/>
                </a:solidFill>
                <a:hlinkClick r:id="rId3">
                  <a:extLst>
                    <a:ext uri="{A12FA001-AC4F-418D-AE19-62706E023703}">
                      <ahyp:hlinkClr xmlns:ahyp="http://schemas.microsoft.com/office/drawing/2018/hyperlinkcolor" val="tx"/>
                    </a:ext>
                  </a:extLst>
                </a:hlinkClick>
              </a:rPr>
              <a:t>Technology dictates algorithms: Recent developments in read alignment</a:t>
            </a:r>
            <a:r>
              <a:rPr lang="en-US" dirty="0">
                <a:solidFill>
                  <a:srgbClr val="0000FF"/>
                </a:solidFill>
              </a:rPr>
              <a:t>" </a:t>
            </a:r>
          </a:p>
          <a:p>
            <a:r>
              <a:rPr lang="en-US" dirty="0"/>
              <a:t>Genome Biology, 2021</a:t>
            </a:r>
          </a:p>
          <a:p>
            <a:r>
              <a:rPr lang="en-US" dirty="0"/>
              <a:t>[</a:t>
            </a:r>
            <a:r>
              <a:rPr lang="en-US" dirty="0">
                <a:hlinkClick r:id="rId4"/>
              </a:rPr>
              <a:t>Source code</a:t>
            </a:r>
            <a:r>
              <a:rPr lang="en-US" dirty="0"/>
              <a:t>]</a:t>
            </a:r>
          </a:p>
        </p:txBody>
      </p:sp>
      <p:pic>
        <p:nvPicPr>
          <p:cNvPr id="5" name="Picture 4">
            <a:extLst>
              <a:ext uri="{FF2B5EF4-FFF2-40B4-BE49-F238E27FC236}">
                <a16:creationId xmlns:a16="http://schemas.microsoft.com/office/drawing/2014/main" id="{D081A5BD-206E-BD4D-AAE3-B6EA838517B5}"/>
              </a:ext>
            </a:extLst>
          </p:cNvPr>
          <p:cNvPicPr>
            <a:picLocks noChangeAspect="1"/>
          </p:cNvPicPr>
          <p:nvPr/>
        </p:nvPicPr>
        <p:blipFill rotWithShape="1">
          <a:blip r:embed="rId5">
            <a:extLst>
              <a:ext uri="{28A0092B-C50C-407E-A947-70E740481C1C}">
                <a14:useLocalDpi xmlns:a14="http://schemas.microsoft.com/office/drawing/2010/main" val="0"/>
              </a:ext>
            </a:extLst>
          </a:blip>
          <a:srcRect l="21650" t="34033" r="21651" b="40240"/>
          <a:stretch/>
        </p:blipFill>
        <p:spPr>
          <a:xfrm>
            <a:off x="640455" y="4005064"/>
            <a:ext cx="7863090" cy="2302982"/>
          </a:xfrm>
          <a:prstGeom prst="rect">
            <a:avLst/>
          </a:prstGeom>
        </p:spPr>
      </p:pic>
      <p:sp>
        <p:nvSpPr>
          <p:cNvPr id="9" name="Rectangle 8">
            <a:extLst>
              <a:ext uri="{FF2B5EF4-FFF2-40B4-BE49-F238E27FC236}">
                <a16:creationId xmlns:a16="http://schemas.microsoft.com/office/drawing/2014/main" id="{7DF5FE91-7986-3D40-AF0B-D3341371BC00}"/>
              </a:ext>
            </a:extLst>
          </p:cNvPr>
          <p:cNvSpPr/>
          <p:nvPr/>
        </p:nvSpPr>
        <p:spPr>
          <a:xfrm>
            <a:off x="1831058" y="924807"/>
            <a:ext cx="5481885" cy="369332"/>
          </a:xfrm>
          <a:prstGeom prst="rect">
            <a:avLst/>
          </a:prstGeom>
        </p:spPr>
        <p:txBody>
          <a:bodyPr wrap="none">
            <a:spAutoFit/>
          </a:bodyPr>
          <a:lstStyle/>
          <a:p>
            <a:pPr algn="ctr"/>
            <a:r>
              <a:rPr lang="en-US" dirty="0">
                <a:solidFill>
                  <a:srgbClr val="FF0000"/>
                </a:solidFill>
              </a:rPr>
              <a:t>In-depth analysis of 107 read mappers (1988-2020)</a:t>
            </a:r>
          </a:p>
        </p:txBody>
      </p:sp>
      <p:pic>
        <p:nvPicPr>
          <p:cNvPr id="11" name="Picture 10">
            <a:extLst>
              <a:ext uri="{FF2B5EF4-FFF2-40B4-BE49-F238E27FC236}">
                <a16:creationId xmlns:a16="http://schemas.microsoft.com/office/drawing/2014/main" id="{72D46847-8A4F-DA49-90EB-F4B9ADAD6B22}"/>
              </a:ext>
            </a:extLst>
          </p:cNvPr>
          <p:cNvPicPr>
            <a:picLocks noChangeAspect="1"/>
          </p:cNvPicPr>
          <p:nvPr/>
        </p:nvPicPr>
        <p:blipFill rotWithShape="1">
          <a:blip r:embed="rId5">
            <a:extLst>
              <a:ext uri="{28A0092B-C50C-407E-A947-70E740481C1C}">
                <a14:useLocalDpi xmlns:a14="http://schemas.microsoft.com/office/drawing/2010/main" val="0"/>
              </a:ext>
            </a:extLst>
          </a:blip>
          <a:srcRect l="21650" t="24380" r="21651" b="69391"/>
          <a:stretch/>
        </p:blipFill>
        <p:spPr>
          <a:xfrm>
            <a:off x="640455" y="3501008"/>
            <a:ext cx="7863090" cy="557572"/>
          </a:xfrm>
          <a:prstGeom prst="rect">
            <a:avLst/>
          </a:prstGeom>
        </p:spPr>
      </p:pic>
    </p:spTree>
    <p:extLst>
      <p:ext uri="{BB962C8B-B14F-4D97-AF65-F5344CB8AC3E}">
        <p14:creationId xmlns:p14="http://schemas.microsoft.com/office/powerpoint/2010/main" val="648746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3">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4"/>
              </a:rPr>
              <a:t>Technion</a:t>
            </a:r>
            <a:r>
              <a:rPr lang="en-US" sz="1600" dirty="0"/>
              <a:t>, Virtual, 26 January 2021.</a:t>
            </a:r>
            <a:br>
              <a:rPr lang="en-US" sz="1600" dirty="0"/>
            </a:br>
            <a:r>
              <a:rPr lang="en-US" sz="1600" dirty="0"/>
              <a:t>[</a:t>
            </a:r>
            <a:r>
              <a:rPr lang="en-US" sz="1600" dirty="0">
                <a:solidFill>
                  <a:srgbClr val="FFC000"/>
                </a:solidFill>
                <a:hlinkClick r:id="rId3"/>
              </a:rPr>
              <a:t>Slides (pptx) </a:t>
            </a:r>
            <a:r>
              <a:rPr lang="en-US" sz="1600" dirty="0">
                <a:hlinkClick r:id="rId5"/>
              </a:rPr>
              <a:t>(pdf)</a:t>
            </a:r>
            <a:r>
              <a:rPr lang="en-US" sz="1600" dirty="0"/>
              <a:t>]</a:t>
            </a:r>
            <a:br>
              <a:rPr lang="en-US" sz="1600" dirty="0"/>
            </a:br>
            <a:r>
              <a:rPr lang="en-US" sz="1600" dirty="0"/>
              <a:t>[</a:t>
            </a:r>
            <a:r>
              <a:rPr lang="en-US" sz="1600" dirty="0">
                <a:hlinkClick r:id="rId6"/>
              </a:rPr>
              <a:t>Talk Video </a:t>
            </a:r>
            <a:r>
              <a:rPr lang="en-US" sz="1600" dirty="0"/>
              <a:t>(1 hour 37 minutes, including Q&amp;A)]</a:t>
            </a:r>
            <a:br>
              <a:rPr lang="en-US" sz="1600" dirty="0"/>
            </a:br>
            <a:r>
              <a:rPr lang="en-US" sz="1600" dirty="0"/>
              <a:t>[</a:t>
            </a:r>
            <a:r>
              <a:rPr lang="en-US" sz="1600" dirty="0">
                <a:hlinkClick r:id="rId7"/>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8"/>
          <a:stretch>
            <a:fillRect/>
          </a:stretch>
        </p:blipFill>
        <p:spPr>
          <a:xfrm>
            <a:off x="1399080" y="2507031"/>
            <a:ext cx="6345839" cy="4315761"/>
          </a:xfrm>
          <a:prstGeom prst="rect">
            <a:avLst/>
          </a:prstGeom>
        </p:spPr>
      </p:pic>
      <p:sp>
        <p:nvSpPr>
          <p:cNvPr id="5" name="TextBox 4">
            <a:extLst>
              <a:ext uri="{FF2B5EF4-FFF2-40B4-BE49-F238E27FC236}">
                <a16:creationId xmlns:a16="http://schemas.microsoft.com/office/drawing/2014/main" id="{25539279-48A3-BE4E-B6C7-1E37C771F1BB}"/>
              </a:ext>
            </a:extLst>
          </p:cNvPr>
          <p:cNvSpPr txBox="1"/>
          <p:nvPr/>
        </p:nvSpPr>
        <p:spPr>
          <a:xfrm>
            <a:off x="2788947" y="6541128"/>
            <a:ext cx="3566104" cy="276999"/>
          </a:xfrm>
          <a:prstGeom prst="rect">
            <a:avLst/>
          </a:prstGeom>
          <a:noFill/>
        </p:spPr>
        <p:txBody>
          <a:bodyPr wrap="none" rtlCol="0">
            <a:spAutoFit/>
          </a:bodyPr>
          <a:lstStyle/>
          <a:p>
            <a:r>
              <a:rPr lang="en-US" sz="1200" dirty="0">
                <a:solidFill>
                  <a:srgbClr val="0432FF"/>
                </a:solidFill>
                <a:hlinkClick r:id="rId6">
                  <a:extLst>
                    <a:ext uri="{A12FA001-AC4F-418D-AE19-62706E023703}">
                      <ahyp:hlinkClr xmlns:ahyp="http://schemas.microsoft.com/office/drawing/2018/hyperlinkcolor" val="tx"/>
                    </a:ext>
                  </a:extLst>
                </a:hlinkClick>
              </a:rPr>
              <a:t>https://www.youtube.com/watch?v=r7sn41lH-4A</a:t>
            </a:r>
            <a:r>
              <a:rPr lang="en-US" sz="1200" dirty="0">
                <a:solidFill>
                  <a:srgbClr val="0432FF"/>
                </a:solidFill>
              </a:rPr>
              <a:t> </a:t>
            </a:r>
          </a:p>
        </p:txBody>
      </p:sp>
    </p:spTree>
    <p:extLst>
      <p:ext uri="{BB962C8B-B14F-4D97-AF65-F5344CB8AC3E}">
        <p14:creationId xmlns:p14="http://schemas.microsoft.com/office/powerpoint/2010/main" val="181577621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1400" kern="0" dirty="0">
                <a:solidFill>
                  <a:srgbClr val="0000FF"/>
                </a:solidFill>
                <a:latin typeface="Arial"/>
                <a:ea typeface="ＭＳ Ｐゴシック" panose="020B0600070205080204" pitchFamily="34" charset="-128"/>
                <a:cs typeface="Arial"/>
                <a:sym typeface="Arial"/>
              </a:rPr>
              <a:t>40</a:t>
            </a: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5">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Tree>
    <p:extLst>
      <p:ext uri="{BB962C8B-B14F-4D97-AF65-F5344CB8AC3E}">
        <p14:creationId xmlns:p14="http://schemas.microsoft.com/office/powerpoint/2010/main" val="268997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5">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6">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744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F852-247E-8E45-911F-917B88B448CC}"/>
              </a:ext>
            </a:extLst>
          </p:cNvPr>
          <p:cNvSpPr>
            <a:spLocks noGrp="1"/>
          </p:cNvSpPr>
          <p:nvPr>
            <p:ph type="title"/>
          </p:nvPr>
        </p:nvSpPr>
        <p:spPr>
          <a:xfrm>
            <a:off x="228600" y="152400"/>
            <a:ext cx="8879904" cy="1066800"/>
          </a:xfrm>
        </p:spPr>
        <p:txBody>
          <a:bodyPr/>
          <a:lstStyle/>
          <a:p>
            <a:r>
              <a:rPr lang="en-US" sz="3400" dirty="0"/>
              <a:t>A Blueprint for Fundamentally Better Architectures</a:t>
            </a:r>
          </a:p>
        </p:txBody>
      </p:sp>
      <p:sp>
        <p:nvSpPr>
          <p:cNvPr id="3" name="Content Placeholder 2">
            <a:extLst>
              <a:ext uri="{FF2B5EF4-FFF2-40B4-BE49-F238E27FC236}">
                <a16:creationId xmlns:a16="http://schemas.microsoft.com/office/drawing/2014/main" id="{33D775C0-662F-E944-BE80-00AD35D75816}"/>
              </a:ext>
            </a:extLst>
          </p:cNvPr>
          <p:cNvSpPr>
            <a:spLocks noGrp="1"/>
          </p:cNvSpPr>
          <p:nvPr>
            <p:ph idx="1"/>
          </p:nvPr>
        </p:nvSpPr>
        <p:spPr>
          <a:xfrm>
            <a:off x="228600" y="1052736"/>
            <a:ext cx="8610600" cy="5195664"/>
          </a:xfrm>
        </p:spPr>
        <p:txBody>
          <a:bodyPr/>
          <a:lstStyle/>
          <a:p>
            <a:r>
              <a:rPr lang="en-US" sz="2000" dirty="0"/>
              <a:t>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"Intelligent Architectures for Intelligent Computing Systems"</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Virtual, February 2021.</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br>
              <a:rPr lang="en-US" sz="2000" dirty="0"/>
            </a:br>
            <a:r>
              <a:rPr lang="en-US" sz="2000" dirty="0"/>
              <a:t>[</a:t>
            </a:r>
            <a:r>
              <a:rPr lang="en-US" sz="2000" dirty="0">
                <a:hlinkClick r:id="rId7"/>
              </a:rPr>
              <a:t>IEDM Tutorial Slides (pptx)</a:t>
            </a:r>
            <a:r>
              <a:rPr lang="en-US" sz="2000" dirty="0"/>
              <a:t> </a:t>
            </a:r>
            <a:r>
              <a:rPr lang="en-US" sz="2000" dirty="0">
                <a:hlinkClick r:id="rId8"/>
              </a:rPr>
              <a:t>(pdf)</a:t>
            </a:r>
            <a:r>
              <a:rPr lang="en-US" sz="2000" dirty="0"/>
              <a:t>]</a:t>
            </a:r>
            <a:br>
              <a:rPr lang="en-US" sz="2000" dirty="0"/>
            </a:br>
            <a:r>
              <a:rPr lang="en-US" sz="2000" dirty="0"/>
              <a:t>[</a:t>
            </a:r>
            <a:r>
              <a:rPr lang="en-US" sz="2000" dirty="0">
                <a:hlinkClick r:id="rId9"/>
              </a:rPr>
              <a:t>Short DATE Talk Video</a:t>
            </a:r>
            <a:r>
              <a:rPr lang="en-US" sz="2000" dirty="0"/>
              <a:t> (11 minutes)]</a:t>
            </a:r>
            <a:br>
              <a:rPr lang="en-US" sz="2000" dirty="0"/>
            </a:br>
            <a:r>
              <a:rPr lang="en-US" sz="2000" dirty="0"/>
              <a:t>[</a:t>
            </a:r>
            <a:r>
              <a:rPr lang="en-US" sz="2000" dirty="0">
                <a:hlinkClick r:id="rId10"/>
              </a:rPr>
              <a:t>Longer IEDM Tutorial Video</a:t>
            </a:r>
            <a:r>
              <a:rPr lang="en-US" sz="2000" dirty="0"/>
              <a:t> (1 </a:t>
            </a:r>
            <a:r>
              <a:rPr lang="en-US" sz="2000" dirty="0" err="1"/>
              <a:t>hr</a:t>
            </a:r>
            <a:r>
              <a:rPr lang="en-US" sz="2000" dirty="0"/>
              <a:t> 51 minutes)]</a:t>
            </a:r>
          </a:p>
          <a:p>
            <a:endParaRPr lang="en-US" sz="2000" dirty="0"/>
          </a:p>
        </p:txBody>
      </p:sp>
      <p:sp>
        <p:nvSpPr>
          <p:cNvPr id="4" name="Slide Number Placeholder 3">
            <a:extLst>
              <a:ext uri="{FF2B5EF4-FFF2-40B4-BE49-F238E27FC236}">
                <a16:creationId xmlns:a16="http://schemas.microsoft.com/office/drawing/2014/main" id="{A902EC93-2093-4A4C-9A55-4B63386A8D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A91863D-16AC-D747-BA17-510BFEEF04EF}"/>
              </a:ext>
            </a:extLst>
          </p:cNvPr>
          <p:cNvPicPr>
            <a:picLocks noChangeAspect="1"/>
          </p:cNvPicPr>
          <p:nvPr/>
        </p:nvPicPr>
        <p:blipFill>
          <a:blip r:embed="rId11"/>
          <a:stretch>
            <a:fillRect/>
          </a:stretch>
        </p:blipFill>
        <p:spPr>
          <a:xfrm>
            <a:off x="0" y="4399550"/>
            <a:ext cx="9144000" cy="1549730"/>
          </a:xfrm>
          <a:prstGeom prst="rect">
            <a:avLst/>
          </a:prstGeom>
        </p:spPr>
      </p:pic>
    </p:spTree>
    <p:extLst>
      <p:ext uri="{BB962C8B-B14F-4D97-AF65-F5344CB8AC3E}">
        <p14:creationId xmlns:p14="http://schemas.microsoft.com/office/powerpoint/2010/main" val="28276490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F852-247E-8E45-911F-917B88B448CC}"/>
              </a:ext>
            </a:extLst>
          </p:cNvPr>
          <p:cNvSpPr>
            <a:spLocks noGrp="1"/>
          </p:cNvSpPr>
          <p:nvPr>
            <p:ph type="title"/>
          </p:nvPr>
        </p:nvSpPr>
        <p:spPr>
          <a:xfrm>
            <a:off x="228600" y="152400"/>
            <a:ext cx="8879904" cy="686470"/>
          </a:xfrm>
        </p:spPr>
        <p:txBody>
          <a:bodyPr/>
          <a:lstStyle/>
          <a:p>
            <a:r>
              <a:rPr lang="en-US" sz="3400" dirty="0"/>
              <a:t>Analysis of first publicly available PIM Architecture</a:t>
            </a:r>
          </a:p>
        </p:txBody>
      </p:sp>
      <p:sp>
        <p:nvSpPr>
          <p:cNvPr id="3" name="Content Placeholder 2">
            <a:extLst>
              <a:ext uri="{FF2B5EF4-FFF2-40B4-BE49-F238E27FC236}">
                <a16:creationId xmlns:a16="http://schemas.microsoft.com/office/drawing/2014/main" id="{33D775C0-662F-E944-BE80-00AD35D75816}"/>
              </a:ext>
            </a:extLst>
          </p:cNvPr>
          <p:cNvSpPr>
            <a:spLocks noGrp="1"/>
          </p:cNvSpPr>
          <p:nvPr>
            <p:ph idx="1"/>
          </p:nvPr>
        </p:nvSpPr>
        <p:spPr>
          <a:xfrm>
            <a:off x="239308" y="980728"/>
            <a:ext cx="8610600" cy="5195664"/>
          </a:xfrm>
        </p:spPr>
        <p:txBody>
          <a:bodyPr/>
          <a:lstStyle/>
          <a:p>
            <a:r>
              <a:rPr lang="en-US" sz="2000" dirty="0"/>
              <a:t>Juan Gomez-Luna, Izzat El Hajj, Ivan Fernandez, Christina </a:t>
            </a:r>
            <a:r>
              <a:rPr lang="en-US" sz="2000" dirty="0" err="1"/>
              <a:t>Giannoula</a:t>
            </a:r>
            <a:r>
              <a:rPr lang="en-US" sz="2000" dirty="0"/>
              <a:t>, Geraldo F. Oliveira, and </a:t>
            </a:r>
            <a:r>
              <a:rPr lang="en-US" sz="2000" u="sng" dirty="0" err="1"/>
              <a:t>Onur</a:t>
            </a:r>
            <a:r>
              <a:rPr lang="en-US" sz="2000" u="sng" dirty="0"/>
              <a:t> </a:t>
            </a:r>
            <a:r>
              <a:rPr lang="en-US" sz="2000" u="sng" dirty="0" err="1"/>
              <a:t>Mutlu</a:t>
            </a:r>
            <a:r>
              <a:rPr lang="en-US" sz="2000" dirty="0"/>
              <a:t>,</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2000" dirty="0">
                <a:solidFill>
                  <a:srgbClr val="0000FF"/>
                </a:solidFill>
              </a:rPr>
            </a:br>
            <a:r>
              <a:rPr lang="en-US" sz="2000" i="1" dirty="0"/>
              <a:t>Invited Paper at </a:t>
            </a:r>
            <a:r>
              <a:rPr lang="en-US" sz="2000" i="1" dirty="0">
                <a:hlinkClick r:id="rId4"/>
              </a:rPr>
              <a:t>Workshop on Computing with Unconventional Technologies</a:t>
            </a:r>
            <a:r>
              <a:rPr lang="en-US" sz="2000" i="1" dirty="0"/>
              <a:t> (</a:t>
            </a:r>
            <a:r>
              <a:rPr lang="en-US" sz="2000" b="1" i="1" dirty="0"/>
              <a:t>CUT</a:t>
            </a:r>
            <a:r>
              <a:rPr lang="en-US" sz="2000" i="1" dirty="0"/>
              <a:t>)</a:t>
            </a:r>
            <a:r>
              <a:rPr lang="en-US" sz="2000" dirty="0"/>
              <a:t>, Virtual, October 2021.</a:t>
            </a:r>
            <a:br>
              <a:rPr lang="en-US" sz="2000" dirty="0"/>
            </a:br>
            <a:r>
              <a:rPr lang="en-US" sz="2000" dirty="0"/>
              <a:t>[</a:t>
            </a:r>
            <a:r>
              <a:rPr lang="en-US" sz="2000" dirty="0">
                <a:hlinkClick r:id="rId5"/>
              </a:rPr>
              <a:t>arXiv version</a:t>
            </a:r>
            <a:r>
              <a:rPr lang="en-US" sz="2000" dirty="0"/>
              <a:t>]</a:t>
            </a:r>
            <a:br>
              <a:rPr lang="en-US" sz="2000" dirty="0"/>
            </a:br>
            <a:r>
              <a:rPr lang="en-US" sz="2000" dirty="0"/>
              <a:t>[</a:t>
            </a:r>
            <a:r>
              <a:rPr lang="en-US" sz="2000" dirty="0">
                <a:hlinkClick r:id="rId6"/>
              </a:rPr>
              <a:t>PrIM Benchmarks Source Code</a:t>
            </a:r>
            <a:r>
              <a:rPr lang="en-US" sz="2000" dirty="0"/>
              <a:t>]</a:t>
            </a:r>
            <a:br>
              <a:rPr lang="en-US" sz="2000" dirty="0"/>
            </a:br>
            <a:r>
              <a:rPr lang="en-US" sz="2000" dirty="0"/>
              <a:t>[</a:t>
            </a:r>
            <a:r>
              <a:rPr lang="en-US" sz="2000" dirty="0">
                <a:hlinkClick r:id="rId7"/>
              </a:rPr>
              <a:t>Slides (pptx)</a:t>
            </a:r>
            <a:r>
              <a:rPr lang="en-US" sz="2000" dirty="0"/>
              <a:t> </a:t>
            </a:r>
            <a:r>
              <a:rPr lang="en-US" sz="2000" dirty="0">
                <a:hlinkClick r:id="rId8"/>
              </a:rPr>
              <a:t>(pdf)</a:t>
            </a:r>
            <a:r>
              <a:rPr lang="en-US" sz="2000" dirty="0"/>
              <a:t>]</a:t>
            </a:r>
            <a:br>
              <a:rPr lang="en-US" sz="2000" dirty="0"/>
            </a:br>
            <a:r>
              <a:rPr lang="en-US" sz="2000" dirty="0"/>
              <a:t>[</a:t>
            </a:r>
            <a:r>
              <a:rPr lang="en-US" sz="2000" dirty="0">
                <a:hlinkClick r:id="rId9"/>
              </a:rPr>
              <a:t>Talk Video</a:t>
            </a:r>
            <a:r>
              <a:rPr lang="en-US" sz="2000" dirty="0"/>
              <a:t> (37 minutes)]</a:t>
            </a:r>
            <a:br>
              <a:rPr lang="en-US" sz="2000" dirty="0"/>
            </a:br>
            <a:r>
              <a:rPr lang="en-US" sz="2000" dirty="0"/>
              <a:t>[</a:t>
            </a:r>
            <a:r>
              <a:rPr lang="en-US" sz="2000" dirty="0">
                <a:hlinkClick r:id="rId10"/>
              </a:rPr>
              <a:t>Lightning Talk Video</a:t>
            </a:r>
            <a:r>
              <a:rPr lang="en-US" sz="2000" dirty="0"/>
              <a:t> (3 minutes)]</a:t>
            </a:r>
          </a:p>
          <a:p>
            <a:endParaRPr lang="en-US" sz="2000" dirty="0"/>
          </a:p>
        </p:txBody>
      </p:sp>
      <p:sp>
        <p:nvSpPr>
          <p:cNvPr id="4" name="Slide Number Placeholder 3">
            <a:extLst>
              <a:ext uri="{FF2B5EF4-FFF2-40B4-BE49-F238E27FC236}">
                <a16:creationId xmlns:a16="http://schemas.microsoft.com/office/drawing/2014/main" id="{A902EC93-2093-4A4C-9A55-4B63386A8D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descr="Text&#10;&#10;Description automatically generated">
            <a:extLst>
              <a:ext uri="{FF2B5EF4-FFF2-40B4-BE49-F238E27FC236}">
                <a16:creationId xmlns:a16="http://schemas.microsoft.com/office/drawing/2014/main" id="{F43F70C3-DB34-7248-A6D6-D715BABAAE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437112"/>
            <a:ext cx="9144000" cy="2003640"/>
          </a:xfrm>
          <a:prstGeom prst="rect">
            <a:avLst/>
          </a:prstGeom>
        </p:spPr>
      </p:pic>
    </p:spTree>
    <p:extLst>
      <p:ext uri="{BB962C8B-B14F-4D97-AF65-F5344CB8AC3E}">
        <p14:creationId xmlns:p14="http://schemas.microsoft.com/office/powerpoint/2010/main" val="18734620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More on Processing in Memory</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228600" y="1094517"/>
            <a:ext cx="8591872" cy="23215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4"/>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6"/>
          <a:stretch>
            <a:fillRect/>
          </a:stretch>
        </p:blipFill>
        <p:spPr>
          <a:xfrm>
            <a:off x="0" y="3526679"/>
            <a:ext cx="9144000" cy="2744353"/>
          </a:xfrm>
          <a:prstGeom prst="rect">
            <a:avLst/>
          </a:prstGeom>
        </p:spPr>
      </p:pic>
    </p:spTree>
    <p:extLst>
      <p:ext uri="{BB962C8B-B14F-4D97-AF65-F5344CB8AC3E}">
        <p14:creationId xmlns:p14="http://schemas.microsoft.com/office/powerpoint/2010/main" val="427409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3">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4"/>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br>
              <a:rPr lang="en-US" sz="1800" dirty="0"/>
            </a:br>
            <a:r>
              <a:rPr lang="en-US" sz="1800" dirty="0"/>
              <a:t>[</a:t>
            </a:r>
            <a:r>
              <a:rPr lang="en-US" sz="1800" dirty="0">
                <a:hlinkClick r:id="rId7"/>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8"/>
          <a:stretch>
            <a:fillRect/>
          </a:stretch>
        </p:blipFill>
        <p:spPr>
          <a:xfrm>
            <a:off x="0" y="3794547"/>
            <a:ext cx="9144000" cy="1794693"/>
          </a:xfrm>
          <a:prstGeom prst="rect">
            <a:avLst/>
          </a:prstGeom>
        </p:spPr>
      </p:pic>
    </p:spTree>
    <p:extLst>
      <p:ext uri="{BB962C8B-B14F-4D97-AF65-F5344CB8AC3E}">
        <p14:creationId xmlns:p14="http://schemas.microsoft.com/office/powerpoint/2010/main" val="231339157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0" y="1124744"/>
            <a:ext cx="9144000" cy="5001491"/>
          </a:xfrm>
        </p:spPr>
        <p:txBody>
          <a:bodyPr anchor="ctr" anchorCtr="0">
            <a:normAutofit/>
          </a:bodyPr>
          <a:lstStyle/>
          <a:p>
            <a:pPr marL="0" indent="0" algn="ctr">
              <a:lnSpc>
                <a:spcPct val="120000"/>
              </a:lnSpc>
              <a:spcBef>
                <a:spcPts val="0"/>
              </a:spcBef>
              <a:spcAft>
                <a:spcPts val="0"/>
              </a:spcAft>
              <a:buNone/>
            </a:pPr>
            <a:r>
              <a:rPr lang="en-US" sz="4800" dirty="0"/>
              <a:t>We need </a:t>
            </a:r>
            <a:r>
              <a:rPr lang="en-US" sz="4800" dirty="0">
                <a:solidFill>
                  <a:srgbClr val="0000FF"/>
                </a:solidFill>
              </a:rPr>
              <a:t>intelligent algorithms </a:t>
            </a:r>
            <a:r>
              <a:rPr lang="en-US" sz="4800" dirty="0"/>
              <a:t>and </a:t>
            </a:r>
            <a:r>
              <a:rPr lang="en-US" sz="4800" dirty="0">
                <a:solidFill>
                  <a:srgbClr val="0000FF"/>
                </a:solidFill>
              </a:rPr>
              <a:t>intelligent architectures</a:t>
            </a:r>
            <a:r>
              <a:rPr lang="en-US" sz="4800" dirty="0"/>
              <a:t> </a:t>
            </a:r>
          </a:p>
          <a:p>
            <a:pPr marL="179388" indent="0" algn="ctr">
              <a:lnSpc>
                <a:spcPct val="120000"/>
              </a:lnSpc>
              <a:spcBef>
                <a:spcPts val="0"/>
              </a:spcBef>
              <a:spcAft>
                <a:spcPts val="0"/>
              </a:spcAft>
              <a:buNone/>
            </a:pPr>
            <a:r>
              <a:rPr lang="en-US" sz="4800" dirty="0"/>
              <a:t>that </a:t>
            </a:r>
            <a:r>
              <a:rPr lang="en-US" sz="4800" dirty="0">
                <a:solidFill>
                  <a:srgbClr val="FF0000"/>
                </a:solidFill>
              </a:rPr>
              <a:t>handle data well</a:t>
            </a:r>
          </a:p>
        </p:txBody>
      </p:sp>
      <p:sp>
        <p:nvSpPr>
          <p:cNvPr id="6" name="Slide Number Placeholder 3">
            <a:extLst>
              <a:ext uri="{FF2B5EF4-FFF2-40B4-BE49-F238E27FC236}">
                <a16:creationId xmlns:a16="http://schemas.microsoft.com/office/drawing/2014/main" id="{0704270D-059B-4A4C-B2FA-6930CFF565AC}"/>
              </a:ext>
            </a:extLst>
          </p:cNvPr>
          <p:cNvSpPr>
            <a:spLocks noGrp="1"/>
          </p:cNvSpPr>
          <p:nvPr>
            <p:ph type="sldNum" sz="quarter" idx="11"/>
          </p:nvPr>
        </p:nvSpPr>
        <p:spPr>
          <a:xfrm>
            <a:off x="6553200" y="6243638"/>
            <a:ext cx="2133600" cy="457200"/>
          </a:xfrm>
        </p:spPr>
        <p:txBody>
          <a:bodyPr/>
          <a:lstStyle/>
          <a:p>
            <a:fld id="{323594FA-E141-4234-AE05-360401972BE7}" type="slidenum">
              <a:rPr lang="en-US" altLang="en-US" smtClean="0"/>
              <a:pPr/>
              <a:t>35</a:t>
            </a:fld>
            <a:endParaRPr lang="en-US" altLang="en-US"/>
          </a:p>
        </p:txBody>
      </p:sp>
    </p:spTree>
    <p:extLst>
      <p:ext uri="{BB962C8B-B14F-4D97-AF65-F5344CB8AC3E}">
        <p14:creationId xmlns:p14="http://schemas.microsoft.com/office/powerpoint/2010/main" val="309550942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a:xfrm>
            <a:off x="228600" y="152400"/>
            <a:ext cx="8610600" cy="745232"/>
          </a:xfrm>
        </p:spPr>
        <p:txBody>
          <a:bodyPr/>
          <a:lstStyle/>
          <a:p>
            <a:r>
              <a:rPr lang="en-US" dirty="0"/>
              <a:t>Agenda for Today - Intelligent Algorithms</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980728"/>
            <a:ext cx="8610600" cy="5400600"/>
          </a:xfrm>
        </p:spPr>
        <p:txBody>
          <a:bodyPr/>
          <a:lstStyle/>
          <a:p>
            <a:endParaRPr lang="en-US" dirty="0"/>
          </a:p>
          <a:p>
            <a:r>
              <a:rPr lang="en-US" dirty="0"/>
              <a:t>BLEND</a:t>
            </a:r>
          </a:p>
          <a:p>
            <a:pPr lvl="1"/>
            <a:r>
              <a:rPr lang="en-US" dirty="0"/>
              <a:t>Finding approximate (fuzzy) seed matches with a single lookup</a:t>
            </a:r>
          </a:p>
          <a:p>
            <a:pPr marL="0" indent="0">
              <a:buNone/>
            </a:pPr>
            <a:endParaRPr lang="en-US" dirty="0"/>
          </a:p>
          <a:p>
            <a:r>
              <a:rPr lang="en-US" dirty="0" err="1"/>
              <a:t>AirLift</a:t>
            </a:r>
            <a:endParaRPr lang="en-US" dirty="0"/>
          </a:p>
          <a:p>
            <a:pPr lvl="1"/>
            <a:r>
              <a:rPr lang="en-US" dirty="0"/>
              <a:t>Avoiding redundant computations when moving from one reference genome to another</a:t>
            </a:r>
          </a:p>
          <a:p>
            <a:endParaRPr lang="en-US" dirty="0"/>
          </a:p>
          <a:p>
            <a:r>
              <a:rPr lang="en-US" dirty="0"/>
              <a:t>Apollo &amp; </a:t>
            </a:r>
            <a:r>
              <a:rPr lang="en-US" dirty="0" err="1"/>
              <a:t>ApHMM</a:t>
            </a:r>
            <a:endParaRPr lang="en-US" dirty="0"/>
          </a:p>
          <a:p>
            <a:pPr lvl="1"/>
            <a:r>
              <a:rPr lang="en-US" dirty="0"/>
              <a:t>Error correction using profile Hidden Markov Models (</a:t>
            </a:r>
            <a:r>
              <a:rPr lang="en-US" dirty="0" err="1"/>
              <a:t>pHMMs</a:t>
            </a:r>
            <a:r>
              <a:rPr lang="en-US" dirty="0"/>
              <a:t>) and accelerating </a:t>
            </a:r>
            <a:r>
              <a:rPr lang="en-US" dirty="0" err="1"/>
              <a:t>pHMMs</a:t>
            </a:r>
            <a:endParaRPr lang="en-US" dirty="0"/>
          </a:p>
          <a:p>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36</a:t>
            </a:fld>
            <a:endParaRPr lang="en-US" altLang="en-US"/>
          </a:p>
        </p:txBody>
      </p:sp>
    </p:spTree>
    <p:extLst>
      <p:ext uri="{BB962C8B-B14F-4D97-AF65-F5344CB8AC3E}">
        <p14:creationId xmlns:p14="http://schemas.microsoft.com/office/powerpoint/2010/main" val="253088024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a:xfrm>
            <a:off x="228600" y="152400"/>
            <a:ext cx="8610600" cy="745232"/>
          </a:xfrm>
        </p:spPr>
        <p:txBody>
          <a:bodyPr/>
          <a:lstStyle/>
          <a:p>
            <a:r>
              <a:rPr lang="en-US" dirty="0"/>
              <a:t>Agenda for Today - Intelligent Algorithms</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980728"/>
            <a:ext cx="8610600" cy="5400600"/>
          </a:xfrm>
        </p:spPr>
        <p:txBody>
          <a:bodyPr/>
          <a:lstStyle/>
          <a:p>
            <a:endParaRPr lang="en-US" dirty="0"/>
          </a:p>
          <a:p>
            <a:r>
              <a:rPr lang="en-US" dirty="0">
                <a:solidFill>
                  <a:srgbClr val="4472C4"/>
                </a:solidFill>
              </a:rPr>
              <a:t>BLEND</a:t>
            </a:r>
          </a:p>
          <a:p>
            <a:pPr lvl="1"/>
            <a:r>
              <a:rPr lang="en-US" dirty="0">
                <a:solidFill>
                  <a:srgbClr val="4472C4"/>
                </a:solidFill>
              </a:rPr>
              <a:t>Finding approximate (fuzzy) seed matches with a single lookup</a:t>
            </a:r>
          </a:p>
          <a:p>
            <a:pPr marL="0" indent="0">
              <a:buNone/>
            </a:pPr>
            <a:endParaRPr lang="en-US" dirty="0"/>
          </a:p>
          <a:p>
            <a:r>
              <a:rPr lang="en-US" dirty="0" err="1"/>
              <a:t>AirLift</a:t>
            </a:r>
            <a:endParaRPr lang="en-US" dirty="0"/>
          </a:p>
          <a:p>
            <a:pPr lvl="1"/>
            <a:r>
              <a:rPr lang="en-US" dirty="0"/>
              <a:t>Avoiding redundant computations when moving from one reference genome to another</a:t>
            </a:r>
          </a:p>
          <a:p>
            <a:endParaRPr lang="en-US" dirty="0"/>
          </a:p>
          <a:p>
            <a:r>
              <a:rPr lang="en-US" dirty="0"/>
              <a:t>Apollo &amp; </a:t>
            </a:r>
            <a:r>
              <a:rPr lang="en-US" dirty="0" err="1"/>
              <a:t>ApHMM</a:t>
            </a:r>
            <a:endParaRPr lang="en-US" dirty="0"/>
          </a:p>
          <a:p>
            <a:pPr lvl="1"/>
            <a:r>
              <a:rPr lang="en-US" dirty="0"/>
              <a:t>Error correction using profile Hidden Markov Models (</a:t>
            </a:r>
            <a:r>
              <a:rPr lang="en-US" dirty="0" err="1"/>
              <a:t>pHMMs</a:t>
            </a:r>
            <a:r>
              <a:rPr lang="en-US" dirty="0"/>
              <a:t>) and accelerating </a:t>
            </a:r>
            <a:r>
              <a:rPr lang="en-US" dirty="0" err="1"/>
              <a:t>pHMMs</a:t>
            </a:r>
            <a:endParaRPr lang="en-US" dirty="0"/>
          </a:p>
          <a:p>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37</a:t>
            </a:fld>
            <a:endParaRPr lang="en-US" altLang="en-US"/>
          </a:p>
        </p:txBody>
      </p:sp>
    </p:spTree>
    <p:extLst>
      <p:ext uri="{BB962C8B-B14F-4D97-AF65-F5344CB8AC3E}">
        <p14:creationId xmlns:p14="http://schemas.microsoft.com/office/powerpoint/2010/main" val="60779564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86800" cy="749300"/>
          </a:xfrm>
        </p:spPr>
        <p:txBody>
          <a:bodyPr>
            <a:normAutofit/>
          </a:bodyPr>
          <a:lstStyle/>
          <a:p>
            <a:r>
              <a:rPr lang="en-US" sz="3800" dirty="0">
                <a:latin typeface="Garamond" charset="0"/>
                <a:ea typeface="ＭＳ Ｐゴシック" charset="0"/>
                <a:cs typeface="ＭＳ Ｐゴシック" charset="0"/>
              </a:rPr>
              <a:t>Finding Approximate Seed Matches</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u="sng" dirty="0"/>
              <a:t>Can Firtina</a:t>
            </a:r>
            <a:r>
              <a:rPr lang="en-US" sz="1800" dirty="0"/>
              <a:t>, </a:t>
            </a:r>
            <a:r>
              <a:rPr lang="en-US" sz="1800" dirty="0" err="1"/>
              <a:t>Jisung</a:t>
            </a:r>
            <a:r>
              <a:rPr lang="en-US" sz="1800" dirty="0"/>
              <a:t> Park, Mohammed </a:t>
            </a:r>
            <a:r>
              <a:rPr lang="en-US" sz="1800" dirty="0" err="1"/>
              <a:t>Alser</a:t>
            </a:r>
            <a:r>
              <a:rPr lang="en-US" sz="1800" dirty="0"/>
              <a:t>, </a:t>
            </a:r>
            <a:r>
              <a:rPr lang="en-US" sz="1800" dirty="0" err="1"/>
              <a:t>Jeremie</a:t>
            </a:r>
            <a:r>
              <a:rPr lang="en-US" sz="1800" dirty="0"/>
              <a:t> S. Kim, </a:t>
            </a:r>
            <a:r>
              <a:rPr lang="en-US" sz="1800" dirty="0" err="1"/>
              <a:t>Damla</a:t>
            </a:r>
            <a:r>
              <a:rPr lang="en-US" sz="1800" dirty="0"/>
              <a:t> </a:t>
            </a:r>
            <a:r>
              <a:rPr lang="en-US" sz="1800" dirty="0" err="1"/>
              <a:t>Senol</a:t>
            </a:r>
            <a:r>
              <a:rPr lang="en-US" sz="1800" dirty="0"/>
              <a:t> Cali, Taha </a:t>
            </a:r>
            <a:r>
              <a:rPr lang="en-US" sz="1800" dirty="0" err="1"/>
              <a:t>Shahroodi</a:t>
            </a:r>
            <a:r>
              <a:rPr lang="en-US" sz="1800" dirty="0"/>
              <a:t>, Nika Mansouri-</a:t>
            </a:r>
            <a:r>
              <a:rPr lang="en-US" sz="1800" dirty="0" err="1"/>
              <a:t>Ghiasi</a:t>
            </a:r>
            <a:r>
              <a:rPr lang="en-US" sz="1800" dirty="0"/>
              <a:t>, Gagandeep Singh, Konstantinos </a:t>
            </a:r>
            <a:r>
              <a:rPr lang="en-US" sz="1800" dirty="0" err="1"/>
              <a:t>Kanellopoulos</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"BLEND: A Fast, Memory-Efficient, and Accurate Mechanism to Find Fuzzy Seed Matches"</a:t>
            </a:r>
            <a:br>
              <a:rPr lang="en-US" sz="1800" dirty="0"/>
            </a:br>
            <a:r>
              <a:rPr lang="en-US" sz="1800" i="1" dirty="0"/>
              <a:t>Preprint in </a:t>
            </a:r>
            <a:r>
              <a:rPr lang="en-US" sz="1800" b="1" i="1" dirty="0">
                <a:hlinkClick r:id="rId4"/>
              </a:rPr>
              <a:t>arXiv</a:t>
            </a:r>
            <a:r>
              <a:rPr lang="en-US" sz="1800" dirty="0"/>
              <a:t>, December 2021. </a:t>
            </a:r>
            <a:br>
              <a:rPr lang="en-US" sz="1800" dirty="0"/>
            </a:br>
            <a:r>
              <a:rPr lang="en-US" sz="1800" dirty="0"/>
              <a:t>[</a:t>
            </a:r>
            <a:r>
              <a:rPr lang="en-US" sz="1800" dirty="0">
                <a:hlinkClick r:id="rId3"/>
              </a:rPr>
              <a:t>arXiv preprint</a:t>
            </a:r>
            <a:r>
              <a:rPr lang="en-US" sz="1800" dirty="0"/>
              <a:t>] </a:t>
            </a:r>
            <a:br>
              <a:rPr lang="en-US" sz="1800" dirty="0"/>
            </a:br>
            <a:r>
              <a:rPr lang="en-US" sz="1800" dirty="0"/>
              <a:t>[</a:t>
            </a:r>
            <a:r>
              <a:rPr lang="en-US" sz="1800" dirty="0">
                <a:hlinkClick r:id="rId5"/>
              </a:rPr>
              <a:t>BLEND Source Code and Data</a:t>
            </a:r>
            <a:r>
              <a:rPr lang="en-US" sz="1800" dirty="0"/>
              <a:t>]</a:t>
            </a:r>
          </a:p>
        </p:txBody>
      </p:sp>
      <p:pic>
        <p:nvPicPr>
          <p:cNvPr id="3" name="Picture 2" descr="Text&#10;&#10;Description automatically generated">
            <a:extLst>
              <a:ext uri="{FF2B5EF4-FFF2-40B4-BE49-F238E27FC236}">
                <a16:creationId xmlns:a16="http://schemas.microsoft.com/office/drawing/2014/main" id="{FD75247A-2C39-0AA3-1122-15454A8EDD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41514"/>
            <a:ext cx="9144000" cy="2005086"/>
          </a:xfrm>
          <a:prstGeom prst="rect">
            <a:avLst/>
          </a:prstGeom>
        </p:spPr>
      </p:pic>
    </p:spTree>
    <p:extLst>
      <p:ext uri="{BB962C8B-B14F-4D97-AF65-F5344CB8AC3E}">
        <p14:creationId xmlns:p14="http://schemas.microsoft.com/office/powerpoint/2010/main" val="40468781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Background – Seeds</a:t>
            </a:r>
          </a:p>
        </p:txBody>
      </p:sp>
      <p:sp>
        <p:nvSpPr>
          <p:cNvPr id="42" name="Slide Number Placeholder 3">
            <a:extLst>
              <a:ext uri="{FF2B5EF4-FFF2-40B4-BE49-F238E27FC236}">
                <a16:creationId xmlns:a16="http://schemas.microsoft.com/office/drawing/2014/main" id="{70EC371F-D854-9948-8468-1AD9494EB457}"/>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
        <p:nvSpPr>
          <p:cNvPr id="35" name="Rounded Rectangle 34">
            <a:extLst>
              <a:ext uri="{FF2B5EF4-FFF2-40B4-BE49-F238E27FC236}">
                <a16:creationId xmlns:a16="http://schemas.microsoft.com/office/drawing/2014/main" id="{BCD72348-F4F9-2892-657A-8CC8BEABA6D0}"/>
              </a:ext>
            </a:extLst>
          </p:cNvPr>
          <p:cNvSpPr>
            <a:spLocks noChangeAspect="1"/>
          </p:cNvSpPr>
          <p:nvPr/>
        </p:nvSpPr>
        <p:spPr>
          <a:xfrm>
            <a:off x="5292390" y="2164874"/>
            <a:ext cx="2952562" cy="514800"/>
          </a:xfrm>
          <a:prstGeom prst="roundRect">
            <a:avLst/>
          </a:prstGeom>
          <a:solidFill>
            <a:srgbClr val="FFE79A"/>
          </a:solidFill>
          <a:ln w="38100" cap="flat" cmpd="sng" algn="ctr">
            <a:solidFill>
              <a:srgbClr val="BF9001"/>
            </a:solidFill>
            <a:prstDash val="solid"/>
          </a:ln>
          <a:effectLst/>
        </p:spPr>
        <p:txBody>
          <a:bodyPr rtlCol="0" anchor="ctr"/>
          <a:lstStyle/>
          <a:p>
            <a:pPr lvl="0" algn="ctr" defTabSz="1600847"/>
            <a:r>
              <a:rPr lang="en-US" sz="2000" dirty="0">
                <a:latin typeface="Cambria" panose="02040503050406030204" pitchFamily="18" charset="0"/>
              </a:rPr>
              <a:t>AGGCTATAACCCTAATGT</a:t>
            </a:r>
            <a:endParaRPr kumimoji="0" lang="en-US" sz="5400" b="0" i="0" u="none" strike="noStrike" kern="0" cap="none" spc="0" normalizeH="0" baseline="0" noProof="0" dirty="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339D2EDC-513E-2A06-8024-6B7E429C74A4}"/>
              </a:ext>
            </a:extLst>
          </p:cNvPr>
          <p:cNvSpPr/>
          <p:nvPr/>
        </p:nvSpPr>
        <p:spPr>
          <a:xfrm>
            <a:off x="228601" y="975081"/>
            <a:ext cx="8610600" cy="830997"/>
          </a:xfrm>
          <a:prstGeom prst="rect">
            <a:avLst/>
          </a:prstGeom>
        </p:spPr>
        <p:txBody>
          <a:bodyPr wrap="square">
            <a:spAutoFit/>
          </a:bodyPr>
          <a:lstStyle/>
          <a:p>
            <a:r>
              <a:rPr lang="en-US" sz="2400" b="1" dirty="0"/>
              <a:t>Goal:</a:t>
            </a:r>
            <a:r>
              <a:rPr lang="en-US" sz="2400" dirty="0"/>
              <a:t> Quickly identify matching subsequences between genomic sequence pairs</a:t>
            </a:r>
          </a:p>
        </p:txBody>
      </p:sp>
      <p:sp>
        <p:nvSpPr>
          <p:cNvPr id="39" name="TextBox 38">
            <a:extLst>
              <a:ext uri="{FF2B5EF4-FFF2-40B4-BE49-F238E27FC236}">
                <a16:creationId xmlns:a16="http://schemas.microsoft.com/office/drawing/2014/main" id="{C6D03183-7219-194B-276B-119F1FF2A4AB}"/>
              </a:ext>
            </a:extLst>
          </p:cNvPr>
          <p:cNvSpPr txBox="1"/>
          <p:nvPr/>
        </p:nvSpPr>
        <p:spPr>
          <a:xfrm>
            <a:off x="1043608" y="1764764"/>
            <a:ext cx="1746247" cy="400110"/>
          </a:xfrm>
          <a:prstGeom prst="rect">
            <a:avLst/>
          </a:prstGeom>
          <a:noFill/>
        </p:spPr>
        <p:txBody>
          <a:bodyPr wrap="none" rtlCol="0">
            <a:spAutoFit/>
          </a:bodyPr>
          <a:lstStyle/>
          <a:p>
            <a:r>
              <a:rPr lang="en-US" sz="2000" b="1" dirty="0">
                <a:solidFill>
                  <a:srgbClr val="385623"/>
                </a:solidFill>
                <a:latin typeface="Cambria" panose="02040503050406030204" pitchFamily="18" charset="0"/>
              </a:rPr>
              <a:t>Sequence #1:</a:t>
            </a:r>
          </a:p>
        </p:txBody>
      </p:sp>
      <p:sp>
        <p:nvSpPr>
          <p:cNvPr id="51" name="Rounded Rectangle 50">
            <a:extLst>
              <a:ext uri="{FF2B5EF4-FFF2-40B4-BE49-F238E27FC236}">
                <a16:creationId xmlns:a16="http://schemas.microsoft.com/office/drawing/2014/main" id="{BF95B1D8-A225-AC76-F774-B4F9A4D978E3}"/>
              </a:ext>
            </a:extLst>
          </p:cNvPr>
          <p:cNvSpPr/>
          <p:nvPr/>
        </p:nvSpPr>
        <p:spPr>
          <a:xfrm>
            <a:off x="1043608" y="3056772"/>
            <a:ext cx="7313288" cy="524387"/>
          </a:xfrm>
          <a:prstGeom prst="roundRect">
            <a:avLst/>
          </a:prstGeom>
          <a:solidFill>
            <a:srgbClr val="54A5DB"/>
          </a:solidFill>
          <a:ln w="38100" cap="flat" cmpd="sng" algn="ctr">
            <a:solidFill>
              <a:schemeClr val="tx1"/>
            </a:solidFill>
            <a:prstDash val="solid"/>
          </a:ln>
          <a:effectLst/>
        </p:spPr>
        <p:txBody>
          <a:bodyPr rtlCol="0" anchor="ctr"/>
          <a:lstStyle/>
          <a:p>
            <a:pPr lvl="0" algn="ctr" defTabSz="1600847"/>
            <a:r>
              <a:rPr lang="en-US" sz="2000" b="1" dirty="0">
                <a:latin typeface="Cambria" panose="02040503050406030204" pitchFamily="18" charset="0"/>
              </a:rPr>
              <a:t>Hash Function</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A9D37E86-CC90-9B09-6396-0743C74220B9}"/>
              </a:ext>
            </a:extLst>
          </p:cNvPr>
          <p:cNvSpPr txBox="1"/>
          <p:nvPr/>
        </p:nvSpPr>
        <p:spPr>
          <a:xfrm>
            <a:off x="5292390" y="1764764"/>
            <a:ext cx="1746247" cy="400110"/>
          </a:xfrm>
          <a:prstGeom prst="rect">
            <a:avLst/>
          </a:prstGeom>
          <a:noFill/>
        </p:spPr>
        <p:txBody>
          <a:bodyPr wrap="none" rtlCol="0">
            <a:spAutoFit/>
          </a:bodyPr>
          <a:lstStyle/>
          <a:p>
            <a:r>
              <a:rPr lang="en-US" sz="2000" b="1" dirty="0">
                <a:solidFill>
                  <a:srgbClr val="385623"/>
                </a:solidFill>
                <a:latin typeface="Cambria" panose="02040503050406030204" pitchFamily="18" charset="0"/>
              </a:rPr>
              <a:t>Sequence</a:t>
            </a:r>
            <a:r>
              <a:rPr lang="en-US" sz="2000" b="1" dirty="0">
                <a:solidFill>
                  <a:schemeClr val="accent6">
                    <a:lumMod val="50000"/>
                  </a:schemeClr>
                </a:solidFill>
                <a:latin typeface="Cambria" panose="02040503050406030204" pitchFamily="18" charset="0"/>
              </a:rPr>
              <a:t> #2:</a:t>
            </a:r>
          </a:p>
        </p:txBody>
      </p:sp>
      <p:sp>
        <p:nvSpPr>
          <p:cNvPr id="59" name="Rectangle 58">
            <a:extLst>
              <a:ext uri="{FF2B5EF4-FFF2-40B4-BE49-F238E27FC236}">
                <a16:creationId xmlns:a16="http://schemas.microsoft.com/office/drawing/2014/main" id="{FACD96F6-E8F9-93BD-B70C-6BE6A64E171B}"/>
              </a:ext>
            </a:extLst>
          </p:cNvPr>
          <p:cNvSpPr/>
          <p:nvPr/>
        </p:nvSpPr>
        <p:spPr>
          <a:xfrm>
            <a:off x="1119753" y="4042676"/>
            <a:ext cx="757645" cy="514800"/>
          </a:xfrm>
          <a:prstGeom prst="rect">
            <a:avLst/>
          </a:prstGeom>
          <a:solidFill>
            <a:srgbClr val="FFEADC"/>
          </a:solidFill>
          <a:ln w="3810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0x01</a:t>
            </a:r>
            <a:endParaRPr lang="en-US" sz="2400" dirty="0">
              <a:solidFill>
                <a:schemeClr val="tx1"/>
              </a:solidFill>
              <a:latin typeface="Cambria" panose="02040503050406030204" pitchFamily="18" charset="0"/>
            </a:endParaRPr>
          </a:p>
        </p:txBody>
      </p:sp>
      <p:sp>
        <p:nvSpPr>
          <p:cNvPr id="64" name="Rounded Rectangle 63">
            <a:extLst>
              <a:ext uri="{FF2B5EF4-FFF2-40B4-BE49-F238E27FC236}">
                <a16:creationId xmlns:a16="http://schemas.microsoft.com/office/drawing/2014/main" id="{0FD90B4F-ACD3-9369-78A1-A98FD50FF8BC}"/>
              </a:ext>
            </a:extLst>
          </p:cNvPr>
          <p:cNvSpPr/>
          <p:nvPr/>
        </p:nvSpPr>
        <p:spPr>
          <a:xfrm rot="16200000">
            <a:off x="2407756" y="3962802"/>
            <a:ext cx="728394" cy="3446115"/>
          </a:xfrm>
          <a:prstGeom prst="roundRect">
            <a:avLst/>
          </a:prstGeom>
          <a:solidFill>
            <a:srgbClr val="FFF3CC"/>
          </a:solidFill>
          <a:ln w="38100" cap="flat" cmpd="sng" algn="ctr">
            <a:solidFill>
              <a:schemeClr val="tx1"/>
            </a:solidFill>
            <a:prstDash val="solid"/>
          </a:ln>
          <a:effectLst/>
        </p:spPr>
        <p:txBody>
          <a:bodyPr rtlCol="0" anchor="ctr"/>
          <a:lstStyle/>
          <a:p>
            <a:pPr lvl="0" algn="ctr" defTabSz="1600847"/>
            <a:endParaRPr kumimoji="0" lang="en-US" sz="6256" b="1" i="0" u="none" strike="noStrike" kern="0" cap="none" spc="0" normalizeH="0" baseline="0" noProof="0" dirty="0">
              <a:ln>
                <a:noFill/>
              </a:ln>
              <a:solidFill>
                <a:prstClr val="white"/>
              </a:solidFill>
              <a:effectLst/>
              <a:uLnTx/>
              <a:uFillTx/>
              <a:latin typeface="Calibri"/>
              <a:ea typeface="+mn-ea"/>
              <a:cs typeface="+mn-cs"/>
            </a:endParaRPr>
          </a:p>
        </p:txBody>
      </p:sp>
      <p:sp>
        <p:nvSpPr>
          <p:cNvPr id="68" name="TextBox 67">
            <a:extLst>
              <a:ext uri="{FF2B5EF4-FFF2-40B4-BE49-F238E27FC236}">
                <a16:creationId xmlns:a16="http://schemas.microsoft.com/office/drawing/2014/main" id="{083F2D19-DF00-2066-8A0E-4450338451CF}"/>
              </a:ext>
            </a:extLst>
          </p:cNvPr>
          <p:cNvSpPr txBox="1"/>
          <p:nvPr/>
        </p:nvSpPr>
        <p:spPr>
          <a:xfrm>
            <a:off x="2031622" y="5984431"/>
            <a:ext cx="1480662" cy="400110"/>
          </a:xfrm>
          <a:prstGeom prst="rect">
            <a:avLst/>
          </a:prstGeom>
          <a:noFill/>
        </p:spPr>
        <p:txBody>
          <a:bodyPr wrap="none" rtlCol="0">
            <a:spAutoFit/>
          </a:bodyPr>
          <a:lstStyle/>
          <a:p>
            <a:r>
              <a:rPr lang="en-US" sz="2000" b="1" dirty="0">
                <a:latin typeface="Cambria" panose="02040503050406030204" pitchFamily="18" charset="0"/>
              </a:rPr>
              <a:t>Hash Table</a:t>
            </a:r>
          </a:p>
        </p:txBody>
      </p:sp>
      <p:sp>
        <p:nvSpPr>
          <p:cNvPr id="72" name="TextBox 71">
            <a:extLst>
              <a:ext uri="{FF2B5EF4-FFF2-40B4-BE49-F238E27FC236}">
                <a16:creationId xmlns:a16="http://schemas.microsoft.com/office/drawing/2014/main" id="{BEBE4DCC-2ADD-3349-15E2-65417882B75D}"/>
              </a:ext>
            </a:extLst>
          </p:cNvPr>
          <p:cNvSpPr txBox="1"/>
          <p:nvPr/>
        </p:nvSpPr>
        <p:spPr>
          <a:xfrm rot="16200000">
            <a:off x="965128" y="4754295"/>
            <a:ext cx="740780" cy="369332"/>
          </a:xfrm>
          <a:prstGeom prst="rect">
            <a:avLst/>
          </a:prstGeom>
          <a:noFill/>
        </p:spPr>
        <p:txBody>
          <a:bodyPr wrap="none" rtlCol="0">
            <a:spAutoFit/>
          </a:bodyPr>
          <a:lstStyle/>
          <a:p>
            <a:r>
              <a:rPr lang="en-US" b="1" dirty="0">
                <a:latin typeface="Cambria" panose="02040503050406030204" pitchFamily="18" charset="0"/>
              </a:rPr>
              <a:t>Store</a:t>
            </a:r>
            <a:endParaRPr lang="en-US" sz="2000" b="1" dirty="0">
              <a:latin typeface="Cambria" panose="02040503050406030204" pitchFamily="18" charset="0"/>
            </a:endParaRPr>
          </a:p>
        </p:txBody>
      </p:sp>
      <p:cxnSp>
        <p:nvCxnSpPr>
          <p:cNvPr id="75" name="Elbow Connector 74">
            <a:extLst>
              <a:ext uri="{FF2B5EF4-FFF2-40B4-BE49-F238E27FC236}">
                <a16:creationId xmlns:a16="http://schemas.microsoft.com/office/drawing/2014/main" id="{DBCD990F-2D45-00A9-38EE-B884D668CB30}"/>
              </a:ext>
            </a:extLst>
          </p:cNvPr>
          <p:cNvCxnSpPr>
            <a:cxnSpLocks/>
          </p:cNvCxnSpPr>
          <p:nvPr/>
        </p:nvCxnSpPr>
        <p:spPr>
          <a:xfrm rot="10800000" flipV="1">
            <a:off x="4507034" y="4558717"/>
            <a:ext cx="1543719" cy="965193"/>
          </a:xfrm>
          <a:prstGeom prst="bentConnector3">
            <a:avLst>
              <a:gd name="adj1" fmla="val -48"/>
            </a:avLst>
          </a:prstGeom>
          <a:ln w="22225">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7668ADD-B81C-AC0A-4C66-D4F7C89A7825}"/>
              </a:ext>
            </a:extLst>
          </p:cNvPr>
          <p:cNvSpPr txBox="1"/>
          <p:nvPr/>
        </p:nvSpPr>
        <p:spPr>
          <a:xfrm rot="16200000">
            <a:off x="5442112" y="4788949"/>
            <a:ext cx="832279" cy="369332"/>
          </a:xfrm>
          <a:prstGeom prst="rect">
            <a:avLst/>
          </a:prstGeom>
          <a:noFill/>
        </p:spPr>
        <p:txBody>
          <a:bodyPr wrap="none" rtlCol="0">
            <a:spAutoFit/>
          </a:bodyPr>
          <a:lstStyle/>
          <a:p>
            <a:r>
              <a:rPr lang="en-US" b="1" dirty="0">
                <a:solidFill>
                  <a:srgbClr val="4472C4"/>
                </a:solidFill>
                <a:latin typeface="Cambria" panose="02040503050406030204" pitchFamily="18" charset="0"/>
              </a:rPr>
              <a:t>Query</a:t>
            </a:r>
          </a:p>
        </p:txBody>
      </p:sp>
      <p:sp>
        <p:nvSpPr>
          <p:cNvPr id="79" name="TextBox 78">
            <a:extLst>
              <a:ext uri="{FF2B5EF4-FFF2-40B4-BE49-F238E27FC236}">
                <a16:creationId xmlns:a16="http://schemas.microsoft.com/office/drawing/2014/main" id="{ED2F7A71-AD55-22F2-19B7-93DF3770A581}"/>
              </a:ext>
            </a:extLst>
          </p:cNvPr>
          <p:cNvSpPr txBox="1"/>
          <p:nvPr/>
        </p:nvSpPr>
        <p:spPr>
          <a:xfrm>
            <a:off x="4502174" y="5163915"/>
            <a:ext cx="832344" cy="369332"/>
          </a:xfrm>
          <a:prstGeom prst="rect">
            <a:avLst/>
          </a:prstGeom>
          <a:noFill/>
        </p:spPr>
        <p:txBody>
          <a:bodyPr wrap="none" rtlCol="0">
            <a:spAutoFit/>
          </a:bodyPr>
          <a:lstStyle/>
          <a:p>
            <a:r>
              <a:rPr lang="en-US" b="1" dirty="0">
                <a:solidFill>
                  <a:schemeClr val="accent6"/>
                </a:solidFill>
                <a:latin typeface="Cambria" panose="02040503050406030204" pitchFamily="18" charset="0"/>
              </a:rPr>
              <a:t>Match</a:t>
            </a:r>
          </a:p>
        </p:txBody>
      </p:sp>
      <p:sp>
        <p:nvSpPr>
          <p:cNvPr id="80" name="TextBox 79">
            <a:extLst>
              <a:ext uri="{FF2B5EF4-FFF2-40B4-BE49-F238E27FC236}">
                <a16:creationId xmlns:a16="http://schemas.microsoft.com/office/drawing/2014/main" id="{B6CEDEDC-5F52-0FCB-EE39-08BEDC04D63E}"/>
              </a:ext>
            </a:extLst>
          </p:cNvPr>
          <p:cNvSpPr txBox="1"/>
          <p:nvPr/>
        </p:nvSpPr>
        <p:spPr>
          <a:xfrm>
            <a:off x="4502174" y="5815154"/>
            <a:ext cx="1172180" cy="369332"/>
          </a:xfrm>
          <a:prstGeom prst="rect">
            <a:avLst/>
          </a:prstGeom>
          <a:noFill/>
        </p:spPr>
        <p:txBody>
          <a:bodyPr wrap="none" rtlCol="0">
            <a:spAutoFit/>
          </a:bodyPr>
          <a:lstStyle/>
          <a:p>
            <a:r>
              <a:rPr lang="en-US" b="1" dirty="0">
                <a:solidFill>
                  <a:srgbClr val="C00000"/>
                </a:solidFill>
                <a:latin typeface="Cambria" panose="02040503050406030204" pitchFamily="18" charset="0"/>
              </a:rPr>
              <a:t>No Match</a:t>
            </a:r>
          </a:p>
        </p:txBody>
      </p:sp>
      <p:sp>
        <p:nvSpPr>
          <p:cNvPr id="83" name="TextBox 82">
            <a:extLst>
              <a:ext uri="{FF2B5EF4-FFF2-40B4-BE49-F238E27FC236}">
                <a16:creationId xmlns:a16="http://schemas.microsoft.com/office/drawing/2014/main" id="{80BDB8F9-5779-6ED5-7F3F-90D66EACB17A}"/>
              </a:ext>
            </a:extLst>
          </p:cNvPr>
          <p:cNvSpPr txBox="1"/>
          <p:nvPr/>
        </p:nvSpPr>
        <p:spPr>
          <a:xfrm>
            <a:off x="3751167" y="1556792"/>
            <a:ext cx="744371" cy="400110"/>
          </a:xfrm>
          <a:prstGeom prst="rect">
            <a:avLst/>
          </a:prstGeom>
          <a:noFill/>
        </p:spPr>
        <p:txBody>
          <a:bodyPr wrap="none" rtlCol="0">
            <a:spAutoFit/>
          </a:bodyPr>
          <a:lstStyle/>
          <a:p>
            <a:r>
              <a:rPr lang="en-US" sz="2000" b="1" dirty="0">
                <a:solidFill>
                  <a:srgbClr val="2F528F"/>
                </a:solidFill>
                <a:latin typeface="Cambria" panose="02040503050406030204" pitchFamily="18" charset="0"/>
              </a:rPr>
              <a:t>Seed</a:t>
            </a:r>
          </a:p>
        </p:txBody>
      </p:sp>
      <p:sp>
        <p:nvSpPr>
          <p:cNvPr id="84" name="Rounded Rectangle 83">
            <a:extLst>
              <a:ext uri="{FF2B5EF4-FFF2-40B4-BE49-F238E27FC236}">
                <a16:creationId xmlns:a16="http://schemas.microsoft.com/office/drawing/2014/main" id="{2A1D347E-9B91-11EE-DB68-8066BFC37A3F}"/>
              </a:ext>
            </a:extLst>
          </p:cNvPr>
          <p:cNvSpPr/>
          <p:nvPr/>
        </p:nvSpPr>
        <p:spPr>
          <a:xfrm>
            <a:off x="1043608" y="2164874"/>
            <a:ext cx="3702641" cy="514800"/>
          </a:xfrm>
          <a:prstGeom prst="roundRect">
            <a:avLst/>
          </a:prstGeom>
          <a:solidFill>
            <a:srgbClr val="F79646">
              <a:lumMod val="20000"/>
              <a:lumOff val="80000"/>
            </a:srgbClr>
          </a:solidFill>
          <a:ln w="38100" cap="flat" cmpd="sng" algn="ctr">
            <a:solidFill>
              <a:srgbClr val="F79646">
                <a:lumMod val="75000"/>
              </a:srgbClr>
            </a:solidFill>
            <a:prstDash val="solid"/>
          </a:ln>
          <a:effectLst/>
        </p:spPr>
        <p:txBody>
          <a:bodyPr rtlCol="0" anchor="ctr"/>
          <a:lstStyle/>
          <a:p>
            <a:pPr lvl="0" algn="ctr" defTabSz="1600847"/>
            <a:r>
              <a:rPr lang="en-US" sz="2000" dirty="0">
                <a:latin typeface="Cambria" panose="02040503050406030204" pitchFamily="18" charset="0"/>
              </a:rPr>
              <a:t>GCTATTACCTTAATGTGATGGAC</a:t>
            </a:r>
            <a:endParaRPr kumimoji="0" lang="en-US" sz="5400" b="0" i="0" u="none" strike="noStrike" kern="0" cap="none" spc="0" normalizeH="0" baseline="0" noProof="0" dirty="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E88246CB-C032-3AD3-943E-D6D529BFB22A}"/>
              </a:ext>
            </a:extLst>
          </p:cNvPr>
          <p:cNvSpPr/>
          <p:nvPr/>
        </p:nvSpPr>
        <p:spPr>
          <a:xfrm>
            <a:off x="1210544" y="2232133"/>
            <a:ext cx="576064" cy="379770"/>
          </a:xfrm>
          <a:prstGeom prst="rect">
            <a:avLst/>
          </a:prstGeom>
          <a:noFill/>
          <a:ln w="2222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p:txBody>
      </p:sp>
      <p:cxnSp>
        <p:nvCxnSpPr>
          <p:cNvPr id="45" name="Straight Connector 44">
            <a:extLst>
              <a:ext uri="{FF2B5EF4-FFF2-40B4-BE49-F238E27FC236}">
                <a16:creationId xmlns:a16="http://schemas.microsoft.com/office/drawing/2014/main" id="{2EA620C3-5A0E-163D-465D-FE4DFAE0C558}"/>
              </a:ext>
            </a:extLst>
          </p:cNvPr>
          <p:cNvCxnSpPr>
            <a:cxnSpLocks/>
            <a:stCxn id="40" idx="2"/>
          </p:cNvCxnSpPr>
          <p:nvPr/>
        </p:nvCxnSpPr>
        <p:spPr>
          <a:xfrm>
            <a:off x="1498576" y="2611903"/>
            <a:ext cx="0" cy="444869"/>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91F4E276-B1E8-BA76-BB13-E1FAD48D786E}"/>
              </a:ext>
            </a:extLst>
          </p:cNvPr>
          <p:cNvSpPr/>
          <p:nvPr/>
        </p:nvSpPr>
        <p:spPr>
          <a:xfrm>
            <a:off x="2213790" y="2232133"/>
            <a:ext cx="724945" cy="379770"/>
          </a:xfrm>
          <a:prstGeom prst="rect">
            <a:avLst/>
          </a:prstGeom>
          <a:noFill/>
          <a:ln w="2222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p:txBody>
      </p:sp>
      <p:cxnSp>
        <p:nvCxnSpPr>
          <p:cNvPr id="89" name="Straight Connector 88">
            <a:extLst>
              <a:ext uri="{FF2B5EF4-FFF2-40B4-BE49-F238E27FC236}">
                <a16:creationId xmlns:a16="http://schemas.microsoft.com/office/drawing/2014/main" id="{AB245DC4-D4C4-D624-5D21-A8BC697ABEC9}"/>
              </a:ext>
            </a:extLst>
          </p:cNvPr>
          <p:cNvCxnSpPr>
            <a:cxnSpLocks/>
          </p:cNvCxnSpPr>
          <p:nvPr/>
        </p:nvCxnSpPr>
        <p:spPr>
          <a:xfrm flipH="1">
            <a:off x="2575756" y="2611903"/>
            <a:ext cx="1" cy="444869"/>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395FFE4E-B066-6858-031D-5F381AA23ACB}"/>
              </a:ext>
            </a:extLst>
          </p:cNvPr>
          <p:cNvSpPr/>
          <p:nvPr/>
        </p:nvSpPr>
        <p:spPr>
          <a:xfrm>
            <a:off x="3802832" y="2232133"/>
            <a:ext cx="648072" cy="379770"/>
          </a:xfrm>
          <a:prstGeom prst="rect">
            <a:avLst/>
          </a:prstGeom>
          <a:noFill/>
          <a:ln w="2222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p:txBody>
      </p:sp>
      <p:sp>
        <p:nvSpPr>
          <p:cNvPr id="82" name="Left Brace 81">
            <a:extLst>
              <a:ext uri="{FF2B5EF4-FFF2-40B4-BE49-F238E27FC236}">
                <a16:creationId xmlns:a16="http://schemas.microsoft.com/office/drawing/2014/main" id="{9ECDCFB0-49DD-B9DF-3461-0453668D935E}"/>
              </a:ext>
            </a:extLst>
          </p:cNvPr>
          <p:cNvSpPr/>
          <p:nvPr/>
        </p:nvSpPr>
        <p:spPr>
          <a:xfrm rot="5400000">
            <a:off x="4018123" y="1709684"/>
            <a:ext cx="210461" cy="641044"/>
          </a:xfrm>
          <a:prstGeom prst="leftBrace">
            <a:avLst/>
          </a:prstGeom>
          <a:noFill/>
          <a:ln w="22225" cap="flat" cmpd="sng" algn="ctr">
            <a:solidFill>
              <a:srgbClr val="2F528F"/>
            </a:solidFill>
            <a:prstDash val="solid"/>
            <a:miter lim="800000"/>
          </a:ln>
          <a:effectLst/>
        </p:spPr>
        <p:txBody>
          <a:bodyPr rtlCol="0" anchor="ctr"/>
          <a:lstStyle/>
          <a:p>
            <a:pPr algn="ctr" defTabSz="914296">
              <a:defRPr/>
            </a:pPr>
            <a:endParaRPr lang="en-CH" kern="0">
              <a:solidFill>
                <a:prstClr val="black"/>
              </a:solidFill>
              <a:latin typeface="Calibri" panose="020F0502020204030204"/>
            </a:endParaRPr>
          </a:p>
        </p:txBody>
      </p:sp>
      <p:sp>
        <p:nvSpPr>
          <p:cNvPr id="96" name="Rectangle 95">
            <a:extLst>
              <a:ext uri="{FF2B5EF4-FFF2-40B4-BE49-F238E27FC236}">
                <a16:creationId xmlns:a16="http://schemas.microsoft.com/office/drawing/2014/main" id="{E43D41C6-6AD2-446E-312C-21EE014D31F6}"/>
              </a:ext>
            </a:extLst>
          </p:cNvPr>
          <p:cNvSpPr/>
          <p:nvPr/>
        </p:nvSpPr>
        <p:spPr>
          <a:xfrm>
            <a:off x="5757356" y="2232133"/>
            <a:ext cx="565756" cy="379770"/>
          </a:xfrm>
          <a:prstGeom prst="rect">
            <a:avLst/>
          </a:prstGeom>
          <a:noFill/>
          <a:ln w="2222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p:txBody>
      </p:sp>
      <p:sp>
        <p:nvSpPr>
          <p:cNvPr id="97" name="Rectangle 96">
            <a:extLst>
              <a:ext uri="{FF2B5EF4-FFF2-40B4-BE49-F238E27FC236}">
                <a16:creationId xmlns:a16="http://schemas.microsoft.com/office/drawing/2014/main" id="{F61B907E-A8C9-F5D7-DF30-6FF475D621D9}"/>
              </a:ext>
            </a:extLst>
          </p:cNvPr>
          <p:cNvSpPr/>
          <p:nvPr/>
        </p:nvSpPr>
        <p:spPr>
          <a:xfrm>
            <a:off x="7210128" y="2232133"/>
            <a:ext cx="565756" cy="379770"/>
          </a:xfrm>
          <a:prstGeom prst="rect">
            <a:avLst/>
          </a:prstGeom>
          <a:noFill/>
          <a:ln w="22225">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p:txBody>
      </p:sp>
      <p:cxnSp>
        <p:nvCxnSpPr>
          <p:cNvPr id="103" name="Straight Connector 102">
            <a:extLst>
              <a:ext uri="{FF2B5EF4-FFF2-40B4-BE49-F238E27FC236}">
                <a16:creationId xmlns:a16="http://schemas.microsoft.com/office/drawing/2014/main" id="{AACD1485-7F2C-65B3-E955-4A83D4A2C861}"/>
              </a:ext>
            </a:extLst>
          </p:cNvPr>
          <p:cNvCxnSpPr>
            <a:cxnSpLocks/>
          </p:cNvCxnSpPr>
          <p:nvPr/>
        </p:nvCxnSpPr>
        <p:spPr>
          <a:xfrm>
            <a:off x="4126868" y="2611903"/>
            <a:ext cx="0" cy="444869"/>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A00527E-63AF-18BB-607B-5C398E10BB4A}"/>
              </a:ext>
            </a:extLst>
          </p:cNvPr>
          <p:cNvCxnSpPr>
            <a:cxnSpLocks/>
          </p:cNvCxnSpPr>
          <p:nvPr/>
        </p:nvCxnSpPr>
        <p:spPr>
          <a:xfrm>
            <a:off x="6040234" y="2611903"/>
            <a:ext cx="0" cy="446400"/>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B5C9F5E-6D59-F0D5-A284-ABA319E045E4}"/>
              </a:ext>
            </a:extLst>
          </p:cNvPr>
          <p:cNvCxnSpPr>
            <a:cxnSpLocks/>
          </p:cNvCxnSpPr>
          <p:nvPr/>
        </p:nvCxnSpPr>
        <p:spPr>
          <a:xfrm>
            <a:off x="7493006" y="2611903"/>
            <a:ext cx="0" cy="444869"/>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0700E7-1AFF-121E-042E-EB38C3EB9D9E}"/>
              </a:ext>
            </a:extLst>
          </p:cNvPr>
          <p:cNvCxnSpPr>
            <a:cxnSpLocks/>
          </p:cNvCxnSpPr>
          <p:nvPr/>
        </p:nvCxnSpPr>
        <p:spPr>
          <a:xfrm>
            <a:off x="1498575" y="3581159"/>
            <a:ext cx="0" cy="444869"/>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72BB7EE-0F58-6F19-23D9-A2A0EC549310}"/>
              </a:ext>
            </a:extLst>
          </p:cNvPr>
          <p:cNvCxnSpPr>
            <a:cxnSpLocks/>
          </p:cNvCxnSpPr>
          <p:nvPr/>
        </p:nvCxnSpPr>
        <p:spPr>
          <a:xfrm>
            <a:off x="2575756" y="3581159"/>
            <a:ext cx="0" cy="444869"/>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7D4FA74-8626-F438-2B2F-1ECAE0C50231}"/>
              </a:ext>
            </a:extLst>
          </p:cNvPr>
          <p:cNvCxnSpPr>
            <a:cxnSpLocks/>
          </p:cNvCxnSpPr>
          <p:nvPr/>
        </p:nvCxnSpPr>
        <p:spPr>
          <a:xfrm>
            <a:off x="4126868" y="3581159"/>
            <a:ext cx="0" cy="444869"/>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2A13C78-8BB3-08CE-282F-6F1967B17E02}"/>
              </a:ext>
            </a:extLst>
          </p:cNvPr>
          <p:cNvCxnSpPr>
            <a:cxnSpLocks/>
          </p:cNvCxnSpPr>
          <p:nvPr/>
        </p:nvCxnSpPr>
        <p:spPr>
          <a:xfrm>
            <a:off x="6040234" y="3581158"/>
            <a:ext cx="0" cy="446400"/>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25A06AA-9D06-2B0C-C287-5F2E0F7B8713}"/>
              </a:ext>
            </a:extLst>
          </p:cNvPr>
          <p:cNvCxnSpPr>
            <a:cxnSpLocks/>
          </p:cNvCxnSpPr>
          <p:nvPr/>
        </p:nvCxnSpPr>
        <p:spPr>
          <a:xfrm>
            <a:off x="7493006" y="3581158"/>
            <a:ext cx="0" cy="444870"/>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871D3915-2687-90E2-0970-33D4E008157E}"/>
              </a:ext>
            </a:extLst>
          </p:cNvPr>
          <p:cNvSpPr/>
          <p:nvPr/>
        </p:nvSpPr>
        <p:spPr>
          <a:xfrm>
            <a:off x="2193723" y="4042676"/>
            <a:ext cx="757645" cy="514800"/>
          </a:xfrm>
          <a:prstGeom prst="rect">
            <a:avLst/>
          </a:prstGeom>
          <a:solidFill>
            <a:srgbClr val="FFEADC"/>
          </a:solidFill>
          <a:ln w="3810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0xA4</a:t>
            </a:r>
            <a:endParaRPr lang="en-US" sz="2400" dirty="0">
              <a:solidFill>
                <a:schemeClr val="tx1"/>
              </a:solidFill>
              <a:latin typeface="Cambria" panose="02040503050406030204" pitchFamily="18" charset="0"/>
            </a:endParaRPr>
          </a:p>
        </p:txBody>
      </p:sp>
      <p:sp>
        <p:nvSpPr>
          <p:cNvPr id="131" name="Rectangle 130">
            <a:extLst>
              <a:ext uri="{FF2B5EF4-FFF2-40B4-BE49-F238E27FC236}">
                <a16:creationId xmlns:a16="http://schemas.microsoft.com/office/drawing/2014/main" id="{5544F6B7-1B21-53A0-1ABB-0EC72FD27DA8}"/>
              </a:ext>
            </a:extLst>
          </p:cNvPr>
          <p:cNvSpPr/>
          <p:nvPr/>
        </p:nvSpPr>
        <p:spPr>
          <a:xfrm>
            <a:off x="3737893" y="4042676"/>
            <a:ext cx="757645" cy="514800"/>
          </a:xfrm>
          <a:prstGeom prst="rect">
            <a:avLst/>
          </a:prstGeom>
          <a:solidFill>
            <a:srgbClr val="FFEADC"/>
          </a:solidFill>
          <a:ln w="3810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0x41</a:t>
            </a:r>
            <a:endParaRPr lang="en-US" sz="2400" dirty="0">
              <a:solidFill>
                <a:schemeClr val="tx1"/>
              </a:solidFill>
              <a:latin typeface="Cambria" panose="02040503050406030204" pitchFamily="18" charset="0"/>
            </a:endParaRPr>
          </a:p>
        </p:txBody>
      </p:sp>
      <p:sp>
        <p:nvSpPr>
          <p:cNvPr id="132" name="Rectangle 131">
            <a:extLst>
              <a:ext uri="{FF2B5EF4-FFF2-40B4-BE49-F238E27FC236}">
                <a16:creationId xmlns:a16="http://schemas.microsoft.com/office/drawing/2014/main" id="{E1FAAE3D-0EEC-5654-A34C-D5029A5F1AAC}"/>
              </a:ext>
            </a:extLst>
          </p:cNvPr>
          <p:cNvSpPr/>
          <p:nvPr/>
        </p:nvSpPr>
        <p:spPr>
          <a:xfrm>
            <a:off x="5661411" y="4042676"/>
            <a:ext cx="757645" cy="514800"/>
          </a:xfrm>
          <a:prstGeom prst="rect">
            <a:avLst/>
          </a:prstGeom>
          <a:solidFill>
            <a:srgbClr val="FFE79A"/>
          </a:solidFill>
          <a:ln w="3810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0x01</a:t>
            </a:r>
            <a:endParaRPr lang="en-US" sz="2400" dirty="0">
              <a:solidFill>
                <a:schemeClr val="tx1"/>
              </a:solidFill>
              <a:latin typeface="Cambria" panose="02040503050406030204" pitchFamily="18" charset="0"/>
            </a:endParaRPr>
          </a:p>
        </p:txBody>
      </p:sp>
      <p:sp>
        <p:nvSpPr>
          <p:cNvPr id="133" name="Rectangle 132">
            <a:extLst>
              <a:ext uri="{FF2B5EF4-FFF2-40B4-BE49-F238E27FC236}">
                <a16:creationId xmlns:a16="http://schemas.microsoft.com/office/drawing/2014/main" id="{BFDD1072-589D-611E-0ECC-AAB9C01EB51A}"/>
              </a:ext>
            </a:extLst>
          </p:cNvPr>
          <p:cNvSpPr/>
          <p:nvPr/>
        </p:nvSpPr>
        <p:spPr>
          <a:xfrm>
            <a:off x="7114183" y="4042676"/>
            <a:ext cx="757645" cy="514800"/>
          </a:xfrm>
          <a:prstGeom prst="rect">
            <a:avLst/>
          </a:prstGeom>
          <a:solidFill>
            <a:srgbClr val="FFE79A"/>
          </a:solidFill>
          <a:ln w="3810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0xFE</a:t>
            </a:r>
            <a:endParaRPr lang="en-US" sz="2400" dirty="0">
              <a:solidFill>
                <a:schemeClr val="tx1"/>
              </a:solidFill>
              <a:latin typeface="Cambria" panose="02040503050406030204" pitchFamily="18" charset="0"/>
            </a:endParaRPr>
          </a:p>
        </p:txBody>
      </p:sp>
      <p:cxnSp>
        <p:nvCxnSpPr>
          <p:cNvPr id="134" name="Straight Connector 133">
            <a:extLst>
              <a:ext uri="{FF2B5EF4-FFF2-40B4-BE49-F238E27FC236}">
                <a16:creationId xmlns:a16="http://schemas.microsoft.com/office/drawing/2014/main" id="{4A6FD81D-E17E-B9DB-0FBB-236A6F2A2335}"/>
              </a:ext>
            </a:extLst>
          </p:cNvPr>
          <p:cNvCxnSpPr>
            <a:cxnSpLocks/>
            <a:stCxn id="59" idx="2"/>
          </p:cNvCxnSpPr>
          <p:nvPr/>
        </p:nvCxnSpPr>
        <p:spPr>
          <a:xfrm>
            <a:off x="1498576" y="4557476"/>
            <a:ext cx="0" cy="739422"/>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B50E485-25CF-FD86-017B-AC49864CEFF6}"/>
              </a:ext>
            </a:extLst>
          </p:cNvPr>
          <p:cNvCxnSpPr>
            <a:cxnSpLocks/>
          </p:cNvCxnSpPr>
          <p:nvPr/>
        </p:nvCxnSpPr>
        <p:spPr>
          <a:xfrm flipH="1">
            <a:off x="2572545" y="4557476"/>
            <a:ext cx="3211" cy="739422"/>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B527749-17A3-D5DA-131F-3C28F0BFDD1E}"/>
              </a:ext>
            </a:extLst>
          </p:cNvPr>
          <p:cNvCxnSpPr>
            <a:cxnSpLocks/>
            <a:stCxn id="131" idx="2"/>
          </p:cNvCxnSpPr>
          <p:nvPr/>
        </p:nvCxnSpPr>
        <p:spPr>
          <a:xfrm flipH="1">
            <a:off x="4116715" y="4557476"/>
            <a:ext cx="1" cy="739422"/>
          </a:xfrm>
          <a:prstGeom prst="line">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A38A7D6A-A567-2709-5129-C477C5C750C4}"/>
              </a:ext>
            </a:extLst>
          </p:cNvPr>
          <p:cNvSpPr/>
          <p:nvPr/>
        </p:nvSpPr>
        <p:spPr>
          <a:xfrm>
            <a:off x="1246876" y="5428459"/>
            <a:ext cx="757645" cy="514800"/>
          </a:xfrm>
          <a:prstGeom prst="rect">
            <a:avLst/>
          </a:prstGeom>
          <a:solidFill>
            <a:srgbClr val="FFEADC"/>
          </a:solidFill>
          <a:ln w="3810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0x01</a:t>
            </a:r>
            <a:endParaRPr lang="en-US" sz="2400" dirty="0">
              <a:solidFill>
                <a:schemeClr val="tx1"/>
              </a:solidFill>
              <a:latin typeface="Cambria" panose="02040503050406030204" pitchFamily="18" charset="0"/>
            </a:endParaRPr>
          </a:p>
        </p:txBody>
      </p:sp>
      <p:sp>
        <p:nvSpPr>
          <p:cNvPr id="148" name="Rectangle 147">
            <a:extLst>
              <a:ext uri="{FF2B5EF4-FFF2-40B4-BE49-F238E27FC236}">
                <a16:creationId xmlns:a16="http://schemas.microsoft.com/office/drawing/2014/main" id="{93CBE409-677D-D4D5-5F9A-DBFB64C06549}"/>
              </a:ext>
            </a:extLst>
          </p:cNvPr>
          <p:cNvSpPr/>
          <p:nvPr/>
        </p:nvSpPr>
        <p:spPr>
          <a:xfrm>
            <a:off x="2408339" y="5428459"/>
            <a:ext cx="757645" cy="514800"/>
          </a:xfrm>
          <a:prstGeom prst="rect">
            <a:avLst/>
          </a:prstGeom>
          <a:solidFill>
            <a:srgbClr val="FFEADC"/>
          </a:solidFill>
          <a:ln w="3810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0xA4</a:t>
            </a:r>
            <a:endParaRPr lang="en-US" sz="2400" dirty="0">
              <a:solidFill>
                <a:schemeClr val="tx1"/>
              </a:solidFill>
              <a:latin typeface="Cambria" panose="02040503050406030204" pitchFamily="18" charset="0"/>
            </a:endParaRPr>
          </a:p>
        </p:txBody>
      </p:sp>
      <p:sp>
        <p:nvSpPr>
          <p:cNvPr id="149" name="Rectangle 148">
            <a:extLst>
              <a:ext uri="{FF2B5EF4-FFF2-40B4-BE49-F238E27FC236}">
                <a16:creationId xmlns:a16="http://schemas.microsoft.com/office/drawing/2014/main" id="{4631A8A1-5DED-BC42-05FF-227233ED1F26}"/>
              </a:ext>
            </a:extLst>
          </p:cNvPr>
          <p:cNvSpPr/>
          <p:nvPr/>
        </p:nvSpPr>
        <p:spPr>
          <a:xfrm>
            <a:off x="3569802" y="5428459"/>
            <a:ext cx="757645" cy="514800"/>
          </a:xfrm>
          <a:prstGeom prst="rect">
            <a:avLst/>
          </a:prstGeom>
          <a:solidFill>
            <a:srgbClr val="FFEADC"/>
          </a:solidFill>
          <a:ln w="38100">
            <a:solidFill>
              <a:srgbClr val="2F5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0x41</a:t>
            </a:r>
            <a:endParaRPr lang="en-US" sz="2400" dirty="0">
              <a:solidFill>
                <a:schemeClr val="tx1"/>
              </a:solidFill>
              <a:latin typeface="Cambria" panose="02040503050406030204" pitchFamily="18" charset="0"/>
            </a:endParaRPr>
          </a:p>
        </p:txBody>
      </p:sp>
      <p:sp>
        <p:nvSpPr>
          <p:cNvPr id="153" name="TextBox 152">
            <a:extLst>
              <a:ext uri="{FF2B5EF4-FFF2-40B4-BE49-F238E27FC236}">
                <a16:creationId xmlns:a16="http://schemas.microsoft.com/office/drawing/2014/main" id="{223D8BC9-2D6F-C59E-B46B-2F78C3757BBA}"/>
              </a:ext>
            </a:extLst>
          </p:cNvPr>
          <p:cNvSpPr txBox="1"/>
          <p:nvPr/>
        </p:nvSpPr>
        <p:spPr>
          <a:xfrm rot="16200000">
            <a:off x="2032412" y="4754295"/>
            <a:ext cx="740780" cy="369332"/>
          </a:xfrm>
          <a:prstGeom prst="rect">
            <a:avLst/>
          </a:prstGeom>
          <a:noFill/>
        </p:spPr>
        <p:txBody>
          <a:bodyPr wrap="none" rtlCol="0">
            <a:spAutoFit/>
          </a:bodyPr>
          <a:lstStyle/>
          <a:p>
            <a:r>
              <a:rPr lang="en-US" b="1" dirty="0">
                <a:latin typeface="Cambria" panose="02040503050406030204" pitchFamily="18" charset="0"/>
              </a:rPr>
              <a:t>Store</a:t>
            </a:r>
            <a:endParaRPr lang="en-US" sz="2000" b="1" dirty="0">
              <a:latin typeface="Cambria" panose="02040503050406030204" pitchFamily="18" charset="0"/>
            </a:endParaRPr>
          </a:p>
        </p:txBody>
      </p:sp>
      <p:sp>
        <p:nvSpPr>
          <p:cNvPr id="156" name="TextBox 155">
            <a:extLst>
              <a:ext uri="{FF2B5EF4-FFF2-40B4-BE49-F238E27FC236}">
                <a16:creationId xmlns:a16="http://schemas.microsoft.com/office/drawing/2014/main" id="{A8C4D0D3-F31C-8078-DF8F-174A96CB250C}"/>
              </a:ext>
            </a:extLst>
          </p:cNvPr>
          <p:cNvSpPr txBox="1"/>
          <p:nvPr/>
        </p:nvSpPr>
        <p:spPr>
          <a:xfrm rot="16200000">
            <a:off x="3568296" y="4754295"/>
            <a:ext cx="740780" cy="369332"/>
          </a:xfrm>
          <a:prstGeom prst="rect">
            <a:avLst/>
          </a:prstGeom>
          <a:noFill/>
        </p:spPr>
        <p:txBody>
          <a:bodyPr wrap="none" rtlCol="0">
            <a:spAutoFit/>
          </a:bodyPr>
          <a:lstStyle/>
          <a:p>
            <a:r>
              <a:rPr lang="en-US" b="1" dirty="0">
                <a:latin typeface="Cambria" panose="02040503050406030204" pitchFamily="18" charset="0"/>
              </a:rPr>
              <a:t>Store</a:t>
            </a:r>
            <a:endParaRPr lang="en-US" sz="2000" b="1" dirty="0">
              <a:latin typeface="Cambria" panose="02040503050406030204" pitchFamily="18" charset="0"/>
            </a:endParaRPr>
          </a:p>
        </p:txBody>
      </p:sp>
      <p:cxnSp>
        <p:nvCxnSpPr>
          <p:cNvPr id="162" name="Elbow Connector 161">
            <a:extLst>
              <a:ext uri="{FF2B5EF4-FFF2-40B4-BE49-F238E27FC236}">
                <a16:creationId xmlns:a16="http://schemas.microsoft.com/office/drawing/2014/main" id="{5EC2CF36-2E02-1397-DEBF-484E26C31B20}"/>
              </a:ext>
            </a:extLst>
          </p:cNvPr>
          <p:cNvCxnSpPr>
            <a:cxnSpLocks/>
          </p:cNvCxnSpPr>
          <p:nvPr/>
        </p:nvCxnSpPr>
        <p:spPr>
          <a:xfrm rot="10800000" flipV="1">
            <a:off x="4522912" y="4575456"/>
            <a:ext cx="2970094" cy="1280095"/>
          </a:xfrm>
          <a:prstGeom prst="bentConnector3">
            <a:avLst>
              <a:gd name="adj1" fmla="val -231"/>
            </a:avLst>
          </a:prstGeom>
          <a:ln w="22225">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29DBEA5C-0942-DBE0-0084-6DA678C7D6B7}"/>
              </a:ext>
            </a:extLst>
          </p:cNvPr>
          <p:cNvSpPr txBox="1"/>
          <p:nvPr/>
        </p:nvSpPr>
        <p:spPr>
          <a:xfrm rot="16200000">
            <a:off x="6896119" y="4788949"/>
            <a:ext cx="832279" cy="369332"/>
          </a:xfrm>
          <a:prstGeom prst="rect">
            <a:avLst/>
          </a:prstGeom>
          <a:noFill/>
        </p:spPr>
        <p:txBody>
          <a:bodyPr wrap="none" rtlCol="0">
            <a:spAutoFit/>
          </a:bodyPr>
          <a:lstStyle/>
          <a:p>
            <a:r>
              <a:rPr lang="en-US" b="1" dirty="0">
                <a:solidFill>
                  <a:srgbClr val="4472C4"/>
                </a:solidFill>
                <a:latin typeface="Cambria" panose="02040503050406030204" pitchFamily="18" charset="0"/>
              </a:rPr>
              <a:t>Query</a:t>
            </a:r>
          </a:p>
        </p:txBody>
      </p:sp>
    </p:spTree>
    <p:extLst>
      <p:ext uri="{BB962C8B-B14F-4D97-AF65-F5344CB8AC3E}">
        <p14:creationId xmlns:p14="http://schemas.microsoft.com/office/powerpoint/2010/main" val="3121710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6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6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p:bldP spid="51" grpId="0" animBg="1"/>
      <p:bldP spid="55" grpId="0"/>
      <p:bldP spid="59" grpId="0" animBg="1"/>
      <p:bldP spid="64" grpId="0" animBg="1"/>
      <p:bldP spid="68" grpId="0"/>
      <p:bldP spid="72" grpId="0"/>
      <p:bldP spid="77" grpId="0"/>
      <p:bldP spid="79" grpId="0"/>
      <p:bldP spid="80" grpId="0"/>
      <p:bldP spid="83" grpId="0"/>
      <p:bldP spid="84" grpId="0" animBg="1"/>
      <p:bldP spid="40" grpId="0" animBg="1"/>
      <p:bldP spid="88" grpId="0" animBg="1"/>
      <p:bldP spid="93" grpId="0" animBg="1"/>
      <p:bldP spid="82" grpId="0" animBg="1"/>
      <p:bldP spid="96" grpId="0" animBg="1"/>
      <p:bldP spid="97" grpId="0" animBg="1"/>
      <p:bldP spid="130" grpId="0" animBg="1"/>
      <p:bldP spid="131" grpId="0" animBg="1"/>
      <p:bldP spid="132" grpId="0" animBg="1"/>
      <p:bldP spid="133" grpId="0" animBg="1"/>
      <p:bldP spid="147" grpId="0" animBg="1"/>
      <p:bldP spid="148" grpId="0" animBg="1"/>
      <p:bldP spid="149" grpId="0" animBg="1"/>
      <p:bldP spid="153" grpId="0"/>
      <p:bldP spid="156" grpId="0"/>
      <p:bldP spid="1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Professor </a:t>
            </a:r>
            <a:r>
              <a:rPr lang="en-US" altLang="en-US" dirty="0" err="1">
                <a:ea typeface="ＭＳ Ｐゴシック" panose="020B0600070205080204" pitchFamily="34" charset="-128"/>
              </a:rPr>
              <a:t>Mutlu</a:t>
            </a:r>
            <a:endParaRPr lang="en-US" altLang="en-US" dirty="0">
              <a:ea typeface="ＭＳ Ｐゴシック" panose="020B0600070205080204" pitchFamily="34" charset="-128"/>
            </a:endParaRP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3"/>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4"/>
              </a:rPr>
              <a:t>omutlu@gmail.com</a:t>
            </a:r>
            <a:r>
              <a:rPr lang="en-US" altLang="en-US" sz="1800" dirty="0">
                <a:ea typeface="ＭＳ Ｐゴシック" panose="020B0600070205080204" pitchFamily="34" charset="-128"/>
              </a:rPr>
              <a:t> (Best way to reach)</a:t>
            </a:r>
          </a:p>
          <a:p>
            <a:pPr lvl="1"/>
            <a:r>
              <a:rPr lang="en-US" sz="1800" dirty="0">
                <a:latin typeface="Tahoma" charset="0"/>
                <a:ea typeface="ＭＳ Ｐゴシック" charset="0"/>
                <a:hlinkClick r:id="rId5"/>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733897"/>
      </p:ext>
    </p:extLst>
  </p:cSld>
  <p:clrMapOvr>
    <a:masterClrMapping/>
  </p:clrMapOvr>
  <p:transition spd="slow"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Background – Matching Seeds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75951"/>
            <a:ext cx="8610600" cy="5405377"/>
          </a:xfrm>
        </p:spPr>
        <p:txBody>
          <a:bodyPr>
            <a:normAutofit/>
          </a:bodyPr>
          <a:lstStyle/>
          <a:p>
            <a:r>
              <a:rPr lang="en-US" b="1" dirty="0"/>
              <a:t>Hash tables</a:t>
            </a:r>
            <a:r>
              <a:rPr lang="en-US" dirty="0"/>
              <a:t> enable finding seed matches with a </a:t>
            </a:r>
            <a:r>
              <a:rPr lang="en-US" dirty="0">
                <a:solidFill>
                  <a:schemeClr val="accent6"/>
                </a:solidFill>
              </a:rPr>
              <a:t>single lookup</a:t>
            </a:r>
            <a:r>
              <a:rPr lang="en-US" dirty="0"/>
              <a:t> of hash values</a:t>
            </a:r>
          </a:p>
          <a:p>
            <a:pPr lvl="1"/>
            <a:r>
              <a:rPr lang="en-US" b="1" dirty="0"/>
              <a:t>Finds exact-matching seeds</a:t>
            </a:r>
            <a:r>
              <a:rPr lang="en-US" dirty="0"/>
              <a:t> based on their hash values</a:t>
            </a:r>
          </a:p>
          <a:p>
            <a:endParaRPr lang="en-US" dirty="0"/>
          </a:p>
          <a:p>
            <a:r>
              <a:rPr lang="en-US" dirty="0"/>
              <a:t>There are many seeding techniques</a:t>
            </a:r>
          </a:p>
          <a:p>
            <a:pPr lvl="1"/>
            <a:r>
              <a:rPr lang="en-US" b="1" dirty="0"/>
              <a:t>Minimizers:</a:t>
            </a:r>
            <a:r>
              <a:rPr lang="en-US" dirty="0"/>
              <a:t> </a:t>
            </a:r>
            <a:r>
              <a:rPr lang="en-US" dirty="0">
                <a:solidFill>
                  <a:schemeClr val="accent6"/>
                </a:solidFill>
              </a:rPr>
              <a:t>Sample k-</a:t>
            </a:r>
            <a:r>
              <a:rPr lang="en-US" dirty="0" err="1">
                <a:solidFill>
                  <a:schemeClr val="accent6"/>
                </a:solidFill>
              </a:rPr>
              <a:t>mers</a:t>
            </a:r>
            <a:r>
              <a:rPr lang="en-US" dirty="0"/>
              <a:t> based on their hash values</a:t>
            </a:r>
          </a:p>
          <a:p>
            <a:pPr lvl="1"/>
            <a:r>
              <a:rPr lang="en-US" b="1" dirty="0"/>
              <a:t>Spaced seeds:</a:t>
            </a:r>
            <a:r>
              <a:rPr lang="en-US" dirty="0"/>
              <a:t> Ignore characters at certain positions of k-</a:t>
            </a:r>
            <a:r>
              <a:rPr lang="en-US" dirty="0" err="1"/>
              <a:t>mers</a:t>
            </a:r>
            <a:r>
              <a:rPr lang="en-US" dirty="0"/>
              <a:t> to </a:t>
            </a:r>
            <a:r>
              <a:rPr lang="en-US" dirty="0">
                <a:solidFill>
                  <a:schemeClr val="accent6"/>
                </a:solidFill>
              </a:rPr>
              <a:t>tolerate substitutions</a:t>
            </a:r>
            <a:r>
              <a:rPr lang="en-US" dirty="0"/>
              <a:t> between seeds</a:t>
            </a:r>
          </a:p>
          <a:p>
            <a:pPr lvl="1"/>
            <a:r>
              <a:rPr lang="en-US" b="1" dirty="0"/>
              <a:t>Linked k-</a:t>
            </a:r>
            <a:r>
              <a:rPr lang="en-US" b="1" dirty="0" err="1"/>
              <a:t>mers</a:t>
            </a:r>
            <a:r>
              <a:rPr lang="en-US" b="1" dirty="0"/>
              <a:t> (e.g., </a:t>
            </a:r>
            <a:r>
              <a:rPr lang="en-US" b="1" dirty="0" err="1"/>
              <a:t>strobemers</a:t>
            </a:r>
            <a:r>
              <a:rPr lang="en-US" b="1" dirty="0"/>
              <a:t>):</a:t>
            </a:r>
            <a:r>
              <a:rPr lang="en-US" dirty="0"/>
              <a:t> Ignore gaps between sampled k-</a:t>
            </a:r>
            <a:r>
              <a:rPr lang="en-US" dirty="0" err="1"/>
              <a:t>mers</a:t>
            </a:r>
            <a:r>
              <a:rPr lang="en-US" dirty="0"/>
              <a:t> to </a:t>
            </a:r>
            <a:r>
              <a:rPr lang="en-US" dirty="0">
                <a:solidFill>
                  <a:schemeClr val="accent6"/>
                </a:solidFill>
              </a:rPr>
              <a:t>tolerate both indels and substitutions</a:t>
            </a:r>
            <a:endParaRPr lang="en-US" dirty="0"/>
          </a:p>
        </p:txBody>
      </p:sp>
      <p:sp>
        <p:nvSpPr>
          <p:cNvPr id="42" name="Slide Number Placeholder 3">
            <a:extLst>
              <a:ext uri="{FF2B5EF4-FFF2-40B4-BE49-F238E27FC236}">
                <a16:creationId xmlns:a16="http://schemas.microsoft.com/office/drawing/2014/main" id="{70EC371F-D854-9948-8468-1AD9494EB457}"/>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430949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solidFill>
                  <a:srgbClr val="C00000"/>
                </a:solidFill>
              </a:rPr>
              <a:t>Problem</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75951"/>
            <a:ext cx="8610600" cy="5405377"/>
          </a:xfrm>
        </p:spPr>
        <p:txBody>
          <a:bodyPr>
            <a:normAutofit fontScale="92500" lnSpcReduction="10000"/>
          </a:bodyPr>
          <a:lstStyle/>
          <a:p>
            <a:r>
              <a:rPr lang="en-US" dirty="0"/>
              <a:t>All of the seeding approaches use hash functions with</a:t>
            </a:r>
            <a:r>
              <a:rPr lang="en-US" dirty="0">
                <a:solidFill>
                  <a:srgbClr val="7030A0"/>
                </a:solidFill>
              </a:rPr>
              <a:t> </a:t>
            </a:r>
            <a:r>
              <a:rPr lang="en-US" b="1" dirty="0">
                <a:solidFill>
                  <a:srgbClr val="7030A0"/>
                </a:solidFill>
              </a:rPr>
              <a:t>low collision rates</a:t>
            </a:r>
          </a:p>
          <a:p>
            <a:pPr lvl="1"/>
            <a:r>
              <a:rPr lang="en-US" b="1" dirty="0">
                <a:solidFill>
                  <a:srgbClr val="C00000"/>
                </a:solidFill>
              </a:rPr>
              <a:t>Seeds must exactly match</a:t>
            </a:r>
            <a:r>
              <a:rPr lang="en-US" dirty="0"/>
              <a:t> to find seed matches using their hash values</a:t>
            </a:r>
          </a:p>
          <a:p>
            <a:pPr lvl="1"/>
            <a:r>
              <a:rPr lang="en-US" b="1" dirty="0"/>
              <a:t>Dissimilar</a:t>
            </a:r>
            <a:r>
              <a:rPr lang="en-US" dirty="0"/>
              <a:t> seeds have </a:t>
            </a:r>
            <a:r>
              <a:rPr lang="en-US" b="1" dirty="0">
                <a:solidFill>
                  <a:schemeClr val="accent6"/>
                </a:solidFill>
              </a:rPr>
              <a:t>different hash values</a:t>
            </a:r>
          </a:p>
          <a:p>
            <a:pPr lvl="1"/>
            <a:r>
              <a:rPr lang="en-US" dirty="0"/>
              <a:t>Highly </a:t>
            </a:r>
            <a:r>
              <a:rPr lang="en-US" b="1" dirty="0"/>
              <a:t>similar</a:t>
            </a:r>
            <a:r>
              <a:rPr lang="en-US" b="1" dirty="0">
                <a:solidFill>
                  <a:schemeClr val="accent6"/>
                </a:solidFill>
              </a:rPr>
              <a:t> </a:t>
            </a:r>
            <a:r>
              <a:rPr lang="en-US" dirty="0"/>
              <a:t>seeds have </a:t>
            </a:r>
            <a:r>
              <a:rPr lang="en-US" b="1" dirty="0">
                <a:solidFill>
                  <a:srgbClr val="C00000"/>
                </a:solidFill>
              </a:rPr>
              <a:t>different hash values</a:t>
            </a:r>
          </a:p>
          <a:p>
            <a:endParaRPr lang="en-US" dirty="0"/>
          </a:p>
          <a:p>
            <a:r>
              <a:rPr lang="en-US" dirty="0"/>
              <a:t>The </a:t>
            </a:r>
            <a:r>
              <a:rPr lang="en-US" b="1" dirty="0"/>
              <a:t>length</a:t>
            </a:r>
            <a:r>
              <a:rPr lang="en-US" dirty="0"/>
              <a:t> and </a:t>
            </a:r>
            <a:r>
              <a:rPr lang="en-US" b="1" dirty="0"/>
              <a:t>number of seed matches</a:t>
            </a:r>
            <a:r>
              <a:rPr lang="en-US" dirty="0"/>
              <a:t> ➞ </a:t>
            </a:r>
            <a:r>
              <a:rPr lang="en-US" b="1" dirty="0"/>
              <a:t>sensitivity</a:t>
            </a:r>
            <a:r>
              <a:rPr lang="en-US" dirty="0"/>
              <a:t>, </a:t>
            </a:r>
            <a:r>
              <a:rPr lang="en-US" b="1" dirty="0"/>
              <a:t>performance</a:t>
            </a:r>
            <a:r>
              <a:rPr lang="en-US" dirty="0"/>
              <a:t>, and </a:t>
            </a:r>
            <a:r>
              <a:rPr lang="en-US" b="1" dirty="0"/>
              <a:t>memory footprint</a:t>
            </a:r>
          </a:p>
          <a:p>
            <a:pPr lvl="1"/>
            <a:r>
              <a:rPr lang="en-US" b="1" dirty="0">
                <a:solidFill>
                  <a:srgbClr val="C00000"/>
                </a:solidFill>
              </a:rPr>
              <a:t>Exact-matching requirements</a:t>
            </a:r>
            <a:r>
              <a:rPr lang="en-US" dirty="0"/>
              <a:t> introduce challenges for determining these parameters</a:t>
            </a:r>
          </a:p>
          <a:p>
            <a:pPr lvl="1"/>
            <a:endParaRPr lang="en-US" dirty="0"/>
          </a:p>
          <a:p>
            <a:r>
              <a:rPr lang="en-US" dirty="0"/>
              <a:t>Existing attempts optimizing seed matches </a:t>
            </a:r>
            <a:r>
              <a:rPr lang="en-US" b="1" dirty="0">
                <a:solidFill>
                  <a:srgbClr val="C00000"/>
                </a:solidFill>
              </a:rPr>
              <a:t>suffer from</a:t>
            </a:r>
            <a:r>
              <a:rPr lang="en-US" dirty="0"/>
              <a:t> either </a:t>
            </a:r>
          </a:p>
          <a:p>
            <a:pPr lvl="1"/>
            <a:r>
              <a:rPr lang="en-US" b="1" dirty="0">
                <a:solidFill>
                  <a:srgbClr val="C00000"/>
                </a:solidFill>
              </a:rPr>
              <a:t>Increasing the use of the costly sequence alignment step</a:t>
            </a:r>
            <a:r>
              <a:rPr lang="en-US" dirty="0"/>
              <a:t> due to many seed matches </a:t>
            </a:r>
          </a:p>
          <a:p>
            <a:pPr lvl="1"/>
            <a:r>
              <a:rPr lang="en-US" b="1" dirty="0">
                <a:solidFill>
                  <a:srgbClr val="C00000"/>
                </a:solidFill>
              </a:rPr>
              <a:t>Limited sensitivity </a:t>
            </a:r>
            <a:r>
              <a:rPr lang="en-US" dirty="0"/>
              <a:t>when finding seed matches</a:t>
            </a:r>
          </a:p>
        </p:txBody>
      </p:sp>
      <p:sp>
        <p:nvSpPr>
          <p:cNvPr id="42" name="Slide Number Placeholder 3">
            <a:extLst>
              <a:ext uri="{FF2B5EF4-FFF2-40B4-BE49-F238E27FC236}">
                <a16:creationId xmlns:a16="http://schemas.microsoft.com/office/drawing/2014/main" id="{70EC371F-D854-9948-8468-1AD9494EB457}"/>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665646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Goal</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75951"/>
            <a:ext cx="8610600" cy="5405377"/>
          </a:xfrm>
        </p:spPr>
        <p:txBody>
          <a:bodyPr>
            <a:normAutofit/>
          </a:bodyPr>
          <a:lstStyle/>
          <a:p>
            <a:r>
              <a:rPr lang="en-US" b="1" dirty="0">
                <a:solidFill>
                  <a:schemeClr val="accent6"/>
                </a:solidFill>
              </a:rPr>
              <a:t>Enable finding fuzzy (i.e., approximate) matches</a:t>
            </a:r>
            <a:r>
              <a:rPr lang="en-US" dirty="0"/>
              <a:t> of seeds with a </a:t>
            </a:r>
            <a:r>
              <a:rPr lang="en-US" b="1" dirty="0">
                <a:solidFill>
                  <a:schemeClr val="accent6"/>
                </a:solidFill>
              </a:rPr>
              <a:t>single lookup of hash values</a:t>
            </a:r>
            <a:r>
              <a:rPr lang="en-US" dirty="0"/>
              <a:t> of these seeds</a:t>
            </a:r>
          </a:p>
          <a:p>
            <a:endParaRPr lang="en-US" dirty="0"/>
          </a:p>
          <a:p>
            <a:endParaRPr lang="en-US" dirty="0"/>
          </a:p>
          <a:p>
            <a:r>
              <a:rPr lang="en-US" dirty="0"/>
              <a:t>Provide a mechanism for any seeding technique to </a:t>
            </a:r>
            <a:r>
              <a:rPr lang="en-US" b="1" dirty="0">
                <a:solidFill>
                  <a:schemeClr val="accent6"/>
                </a:solidFill>
              </a:rPr>
              <a:t>generate the same hash values for highly similar seeds</a:t>
            </a:r>
          </a:p>
          <a:p>
            <a:endParaRPr lang="en-US" b="1" dirty="0">
              <a:solidFill>
                <a:schemeClr val="accent6"/>
              </a:solidFill>
            </a:endParaRPr>
          </a:p>
          <a:p>
            <a:endParaRPr lang="en-US" b="1" dirty="0">
              <a:solidFill>
                <a:schemeClr val="accent6"/>
              </a:solidFill>
            </a:endParaRPr>
          </a:p>
          <a:p>
            <a:r>
              <a:rPr lang="en-US" kern="1200" dirty="0">
                <a:solidFill>
                  <a:srgbClr val="ED7D31">
                    <a:lumMod val="75000"/>
                  </a:srgbClr>
                </a:solidFill>
              </a:rPr>
              <a:t>To this end, we propose </a:t>
            </a:r>
            <a:r>
              <a:rPr lang="en-US" b="1" kern="1200" dirty="0">
                <a:solidFill>
                  <a:srgbClr val="ED7D31">
                    <a:lumMod val="75000"/>
                  </a:srgbClr>
                </a:solidFill>
              </a:rPr>
              <a:t>BLEND, a fast, memory-</a:t>
            </a:r>
            <a:r>
              <a:rPr lang="en-US" b="1" kern="1200" dirty="0">
                <a:solidFill>
                  <a:srgbClr val="C55911"/>
                </a:solidFill>
              </a:rPr>
              <a:t>efficient, and accurate mechanism that can find </a:t>
            </a:r>
            <a:r>
              <a:rPr lang="en-US" b="1" kern="1200" dirty="0">
                <a:solidFill>
                  <a:srgbClr val="ED7D31">
                    <a:lumMod val="75000"/>
                  </a:srgbClr>
                </a:solidFill>
              </a:rPr>
              <a:t>fuzzy seed matches</a:t>
            </a:r>
            <a:endParaRPr lang="en-US" sz="2000" dirty="0"/>
          </a:p>
        </p:txBody>
      </p:sp>
      <p:sp>
        <p:nvSpPr>
          <p:cNvPr id="42" name="Slide Number Placeholder 3">
            <a:extLst>
              <a:ext uri="{FF2B5EF4-FFF2-40B4-BE49-F238E27FC236}">
                <a16:creationId xmlns:a16="http://schemas.microsoft.com/office/drawing/2014/main" id="{70EC371F-D854-9948-8468-1AD9494EB457}"/>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344597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Key Ideas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75951"/>
            <a:ext cx="8610600" cy="5405377"/>
          </a:xfrm>
        </p:spPr>
        <p:txBody>
          <a:bodyPr>
            <a:normAutofit/>
          </a:bodyPr>
          <a:lstStyle/>
          <a:p>
            <a:r>
              <a:rPr lang="en-US" sz="2200" kern="1200" dirty="0">
                <a:solidFill>
                  <a:prstClr val="black"/>
                </a:solidFill>
              </a:rPr>
              <a:t>Exploit the key characteristics of the </a:t>
            </a:r>
            <a:r>
              <a:rPr lang="en-US" sz="2200" b="1" kern="1200" dirty="0">
                <a:solidFill>
                  <a:srgbClr val="ED7D31">
                    <a:lumMod val="75000"/>
                  </a:srgbClr>
                </a:solidFill>
              </a:rPr>
              <a:t>SimHash technique</a:t>
            </a:r>
          </a:p>
          <a:p>
            <a:pPr lvl="1"/>
            <a:r>
              <a:rPr lang="en-US" sz="2000" b="1" kern="1200" dirty="0">
                <a:solidFill>
                  <a:schemeClr val="accent6"/>
                </a:solidFill>
                <a:ea typeface="+mn-ea"/>
                <a:cs typeface="+mn-cs"/>
              </a:rPr>
              <a:t>Same hash value for highly similar seeds</a:t>
            </a:r>
            <a:r>
              <a:rPr lang="en-US" sz="2000" kern="1200" dirty="0">
                <a:solidFill>
                  <a:prstClr val="black"/>
                </a:solidFill>
                <a:ea typeface="+mn-ea"/>
                <a:cs typeface="+mn-cs"/>
              </a:rPr>
              <a:t> without imposing exact matches of seeds</a:t>
            </a:r>
          </a:p>
          <a:p>
            <a:pPr lvl="1"/>
            <a:r>
              <a:rPr lang="en-US" sz="2000" dirty="0"/>
              <a:t>Fuzzy seed matches with a </a:t>
            </a:r>
            <a:r>
              <a:rPr lang="en-US" sz="2000" b="1" dirty="0">
                <a:solidFill>
                  <a:schemeClr val="accent6"/>
                </a:solidFill>
              </a:rPr>
              <a:t>single lookup </a:t>
            </a:r>
            <a:r>
              <a:rPr lang="en-US" sz="2000" dirty="0"/>
              <a:t>while providing </a:t>
            </a:r>
            <a:r>
              <a:rPr lang="en-US" sz="2000" b="1" dirty="0"/>
              <a:t>window guarantees for minimizers</a:t>
            </a:r>
          </a:p>
          <a:p>
            <a:pPr lvl="1"/>
            <a:r>
              <a:rPr lang="en-US" sz="2000" b="1" dirty="0">
                <a:solidFill>
                  <a:schemeClr val="accent6"/>
                </a:solidFill>
              </a:rPr>
              <a:t>Increased the collision rate for similar seeds</a:t>
            </a:r>
            <a:r>
              <a:rPr lang="en-US" sz="2000" dirty="0"/>
              <a:t> while </a:t>
            </a:r>
            <a:r>
              <a:rPr lang="en-US" sz="2000" b="1" dirty="0">
                <a:solidFill>
                  <a:schemeClr val="accent6"/>
                </a:solidFill>
              </a:rPr>
              <a:t>preserving the low collision rate for dissimilar seeds</a:t>
            </a:r>
          </a:p>
          <a:p>
            <a:pPr lvl="1"/>
            <a:endParaRPr lang="en-US" sz="2000" b="1" dirty="0">
              <a:solidFill>
                <a:schemeClr val="accent6"/>
              </a:solidFill>
            </a:endParaRPr>
          </a:p>
          <a:p>
            <a:r>
              <a:rPr lang="en-US" sz="2200" dirty="0"/>
              <a:t>A </a:t>
            </a:r>
            <a:r>
              <a:rPr lang="en-US" sz="2200" b="1" dirty="0"/>
              <a:t>mechanism for converting seeds into sets of k-</a:t>
            </a:r>
            <a:r>
              <a:rPr lang="en-US" sz="2200" b="1" dirty="0" err="1"/>
              <a:t>mers</a:t>
            </a:r>
            <a:r>
              <a:rPr lang="en-US" sz="2200" dirty="0"/>
              <a:t> to use these sets with the SimHash technique</a:t>
            </a:r>
            <a:endParaRPr lang="en-US" sz="2200" b="1" dirty="0">
              <a:solidFill>
                <a:schemeClr val="accent6"/>
              </a:solidFill>
            </a:endParaRPr>
          </a:p>
        </p:txBody>
      </p:sp>
      <p:sp>
        <p:nvSpPr>
          <p:cNvPr id="42" name="Slide Number Placeholder 3">
            <a:extLst>
              <a:ext uri="{FF2B5EF4-FFF2-40B4-BE49-F238E27FC236}">
                <a16:creationId xmlns:a16="http://schemas.microsoft.com/office/drawing/2014/main" id="{70EC371F-D854-9948-8468-1AD9494EB457}"/>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271577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The SimHash Technique</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75951"/>
            <a:ext cx="8610600" cy="5405377"/>
          </a:xfrm>
        </p:spPr>
        <p:txBody>
          <a:bodyPr>
            <a:normAutofit/>
          </a:bodyPr>
          <a:lstStyle/>
          <a:p>
            <a:r>
              <a:rPr lang="en-US" dirty="0"/>
              <a:t>Used for detecting near-duplicates mainly for web crawling by Google</a:t>
            </a:r>
          </a:p>
          <a:p>
            <a:endParaRPr lang="en-US" sz="2600" b="1" dirty="0">
              <a:solidFill>
                <a:schemeClr val="accent6"/>
              </a:solidFill>
            </a:endParaRPr>
          </a:p>
          <a:p>
            <a:r>
              <a:rPr lang="en-US" b="1" dirty="0"/>
              <a:t>Insight:</a:t>
            </a:r>
            <a:r>
              <a:rPr lang="en-US" dirty="0"/>
              <a:t> Two sets are similar if their content is highly similar</a:t>
            </a:r>
          </a:p>
          <a:p>
            <a:r>
              <a:rPr lang="en-US" b="1" dirty="0"/>
              <a:t>Goal:</a:t>
            </a:r>
            <a:r>
              <a:rPr lang="en-US" dirty="0"/>
              <a:t> Use the insight to enable generating the same hash value for highly similar sets</a:t>
            </a:r>
          </a:p>
          <a:p>
            <a:r>
              <a:rPr lang="en-US" b="1" dirty="0"/>
              <a:t>Input:</a:t>
            </a:r>
            <a:r>
              <a:rPr lang="en-US" dirty="0"/>
              <a:t> Hash values of  a set of items (e.g., words in a sentence)</a:t>
            </a:r>
          </a:p>
          <a:p>
            <a:r>
              <a:rPr lang="en-US" b="1" dirty="0"/>
              <a:t>Output:</a:t>
            </a:r>
            <a:r>
              <a:rPr lang="en-US" dirty="0"/>
              <a:t> A hash value for the entire set (e.g., hash value of the sentence)</a:t>
            </a:r>
            <a:endParaRPr lang="en-US" b="1" dirty="0">
              <a:solidFill>
                <a:schemeClr val="accent6"/>
              </a:solidFill>
            </a:endParaRPr>
          </a:p>
        </p:txBody>
      </p:sp>
      <p:sp>
        <p:nvSpPr>
          <p:cNvPr id="42" name="Slide Number Placeholder 3">
            <a:extLst>
              <a:ext uri="{FF2B5EF4-FFF2-40B4-BE49-F238E27FC236}">
                <a16:creationId xmlns:a16="http://schemas.microsoft.com/office/drawing/2014/main" id="{70EC371F-D854-9948-8468-1AD9494EB457}"/>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916651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The SimHash Technique - Example</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75951"/>
            <a:ext cx="8610600" cy="5405377"/>
          </a:xfrm>
        </p:spPr>
        <p:txBody>
          <a:bodyPr>
            <a:normAutofit/>
          </a:bodyPr>
          <a:lstStyle/>
          <a:p>
            <a:r>
              <a:rPr lang="en-US" b="1" dirty="0"/>
              <a:t>Input set:</a:t>
            </a:r>
            <a:r>
              <a:rPr lang="en-US" dirty="0"/>
              <a:t> A sentence</a:t>
            </a:r>
          </a:p>
          <a:p>
            <a:pPr lvl="1"/>
            <a:r>
              <a:rPr lang="en-US" sz="2000" b="1" dirty="0"/>
              <a:t>Items</a:t>
            </a:r>
            <a:r>
              <a:rPr lang="en-US" sz="2000" dirty="0"/>
              <a:t>: Words</a:t>
            </a:r>
          </a:p>
          <a:p>
            <a:pPr marL="0" indent="0">
              <a:buNone/>
            </a:pPr>
            <a:endParaRPr lang="en-US" sz="2000" dirty="0"/>
          </a:p>
          <a:p>
            <a:pPr marL="0" indent="0" algn="ctr">
              <a:buNone/>
            </a:pPr>
            <a:r>
              <a:rPr lang="en-US" sz="2000" dirty="0"/>
              <a:t>This is an example sentence to generate a hash value with SimHash</a:t>
            </a:r>
            <a:endParaRPr lang="en-US" dirty="0"/>
          </a:p>
        </p:txBody>
      </p:sp>
      <p:sp>
        <p:nvSpPr>
          <p:cNvPr id="42" name="Slide Number Placeholder 3">
            <a:extLst>
              <a:ext uri="{FF2B5EF4-FFF2-40B4-BE49-F238E27FC236}">
                <a16:creationId xmlns:a16="http://schemas.microsoft.com/office/drawing/2014/main" id="{70EC371F-D854-9948-8468-1AD9494EB457}"/>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
        <p:nvSpPr>
          <p:cNvPr id="5" name="Rectangle 4">
            <a:extLst>
              <a:ext uri="{FF2B5EF4-FFF2-40B4-BE49-F238E27FC236}">
                <a16:creationId xmlns:a16="http://schemas.microsoft.com/office/drawing/2014/main" id="{E54BC1A6-89BB-3C1B-6D2B-B4DBD428E5BA}"/>
              </a:ext>
            </a:extLst>
          </p:cNvPr>
          <p:cNvSpPr/>
          <p:nvPr/>
        </p:nvSpPr>
        <p:spPr>
          <a:xfrm>
            <a:off x="228600" y="2656944"/>
            <a:ext cx="2467000" cy="1477328"/>
          </a:xfrm>
          <a:prstGeom prst="rect">
            <a:avLst/>
          </a:prstGeom>
        </p:spPr>
        <p:txBody>
          <a:bodyPr wrap="square">
            <a:spAutoFit/>
          </a:bodyPr>
          <a:lstStyle/>
          <a:p>
            <a:r>
              <a:rPr lang="en-US" b="1" u="sng" dirty="0">
                <a:solidFill>
                  <a:srgbClr val="C55911"/>
                </a:solidFill>
                <a:latin typeface="Cambria" panose="02040503050406030204" pitchFamily="18" charset="0"/>
              </a:rPr>
              <a:t>Word</a:t>
            </a:r>
            <a:r>
              <a:rPr lang="en-US" dirty="0">
                <a:latin typeface="Cambria" panose="02040503050406030204" pitchFamily="18" charset="0"/>
              </a:rPr>
              <a:t>	</a:t>
            </a:r>
            <a:r>
              <a:rPr lang="en-US" b="1" u="sng" dirty="0">
                <a:solidFill>
                  <a:srgbClr val="2F528E"/>
                </a:solidFill>
                <a:latin typeface="Cambria" panose="02040503050406030204" pitchFamily="18" charset="0"/>
              </a:rPr>
              <a:t>Hash Value</a:t>
            </a:r>
          </a:p>
          <a:p>
            <a:r>
              <a:rPr lang="en-US" dirty="0">
                <a:latin typeface="Cambria" panose="02040503050406030204" pitchFamily="18" charset="0"/>
              </a:rPr>
              <a:t>This	0b01110100</a:t>
            </a:r>
          </a:p>
          <a:p>
            <a:r>
              <a:rPr lang="en-US" dirty="0">
                <a:latin typeface="Cambria" panose="02040503050406030204" pitchFamily="18" charset="0"/>
              </a:rPr>
              <a:t>is	0b11011101</a:t>
            </a:r>
          </a:p>
          <a:p>
            <a:r>
              <a:rPr lang="en-US" dirty="0">
                <a:latin typeface="Cambria" panose="02040503050406030204" pitchFamily="18" charset="0"/>
              </a:rPr>
              <a:t>an	0b00011100</a:t>
            </a:r>
          </a:p>
          <a:p>
            <a:r>
              <a:rPr lang="en-US" dirty="0">
                <a:latin typeface="Cambria" panose="02040503050406030204" pitchFamily="18" charset="0"/>
              </a:rPr>
              <a:t>example	0b01000001</a:t>
            </a:r>
          </a:p>
        </p:txBody>
      </p:sp>
      <p:sp>
        <p:nvSpPr>
          <p:cNvPr id="6" name="Rectangle 5">
            <a:extLst>
              <a:ext uri="{FF2B5EF4-FFF2-40B4-BE49-F238E27FC236}">
                <a16:creationId xmlns:a16="http://schemas.microsoft.com/office/drawing/2014/main" id="{3F05595B-91EF-DFFD-1E24-949DBE2BC54F}"/>
              </a:ext>
            </a:extLst>
          </p:cNvPr>
          <p:cNvSpPr/>
          <p:nvPr/>
        </p:nvSpPr>
        <p:spPr>
          <a:xfrm>
            <a:off x="3300400" y="2656944"/>
            <a:ext cx="2467000" cy="1477328"/>
          </a:xfrm>
          <a:prstGeom prst="rect">
            <a:avLst/>
          </a:prstGeom>
        </p:spPr>
        <p:txBody>
          <a:bodyPr wrap="square">
            <a:spAutoFit/>
          </a:bodyPr>
          <a:lstStyle/>
          <a:p>
            <a:r>
              <a:rPr lang="en-US" b="1" u="sng" dirty="0">
                <a:solidFill>
                  <a:srgbClr val="C55911"/>
                </a:solidFill>
                <a:latin typeface="Cambria" panose="02040503050406030204" pitchFamily="18" charset="0"/>
              </a:rPr>
              <a:t>Word</a:t>
            </a:r>
            <a:r>
              <a:rPr lang="en-US" dirty="0">
                <a:latin typeface="Cambria" panose="02040503050406030204" pitchFamily="18" charset="0"/>
              </a:rPr>
              <a:t>	</a:t>
            </a:r>
            <a:r>
              <a:rPr lang="en-US" b="1" u="sng" dirty="0">
                <a:solidFill>
                  <a:srgbClr val="2F528E"/>
                </a:solidFill>
                <a:latin typeface="Cambria" panose="02040503050406030204" pitchFamily="18" charset="0"/>
              </a:rPr>
              <a:t>Hash Value</a:t>
            </a:r>
          </a:p>
          <a:p>
            <a:r>
              <a:rPr lang="en-US" dirty="0">
                <a:latin typeface="Cambria" panose="02040503050406030204" pitchFamily="18" charset="0"/>
              </a:rPr>
              <a:t>sentence	0b11110000</a:t>
            </a:r>
          </a:p>
          <a:p>
            <a:r>
              <a:rPr lang="en-US" dirty="0">
                <a:latin typeface="Cambria" panose="02040503050406030204" pitchFamily="18" charset="0"/>
              </a:rPr>
              <a:t>to	0b01111101</a:t>
            </a:r>
          </a:p>
          <a:p>
            <a:r>
              <a:rPr lang="en-US" dirty="0">
                <a:latin typeface="Cambria" panose="02040503050406030204" pitchFamily="18" charset="0"/>
              </a:rPr>
              <a:t>generate	0b10011100</a:t>
            </a:r>
          </a:p>
          <a:p>
            <a:r>
              <a:rPr lang="en-US" dirty="0">
                <a:latin typeface="Cambria" panose="02040503050406030204" pitchFamily="18" charset="0"/>
              </a:rPr>
              <a:t>a	0b11000001</a:t>
            </a:r>
          </a:p>
        </p:txBody>
      </p:sp>
      <p:sp>
        <p:nvSpPr>
          <p:cNvPr id="7" name="Rectangle 6">
            <a:extLst>
              <a:ext uri="{FF2B5EF4-FFF2-40B4-BE49-F238E27FC236}">
                <a16:creationId xmlns:a16="http://schemas.microsoft.com/office/drawing/2014/main" id="{41DD3BE5-6342-7A18-2022-216A97F1F71D}"/>
              </a:ext>
            </a:extLst>
          </p:cNvPr>
          <p:cNvSpPr/>
          <p:nvPr/>
        </p:nvSpPr>
        <p:spPr>
          <a:xfrm>
            <a:off x="6372200" y="2656944"/>
            <a:ext cx="2467000" cy="1477328"/>
          </a:xfrm>
          <a:prstGeom prst="rect">
            <a:avLst/>
          </a:prstGeom>
        </p:spPr>
        <p:txBody>
          <a:bodyPr wrap="square">
            <a:spAutoFit/>
          </a:bodyPr>
          <a:lstStyle/>
          <a:p>
            <a:r>
              <a:rPr lang="en-US" b="1" u="sng" dirty="0">
                <a:solidFill>
                  <a:srgbClr val="C55911"/>
                </a:solidFill>
                <a:latin typeface="Cambria" panose="02040503050406030204" pitchFamily="18" charset="0"/>
              </a:rPr>
              <a:t>Word</a:t>
            </a:r>
            <a:r>
              <a:rPr lang="en-US" dirty="0">
                <a:latin typeface="Cambria" panose="02040503050406030204" pitchFamily="18" charset="0"/>
              </a:rPr>
              <a:t>	</a:t>
            </a:r>
            <a:r>
              <a:rPr lang="en-US" b="1" u="sng" dirty="0">
                <a:solidFill>
                  <a:srgbClr val="2F528E"/>
                </a:solidFill>
                <a:latin typeface="Cambria" panose="02040503050406030204" pitchFamily="18" charset="0"/>
              </a:rPr>
              <a:t>Hash Value</a:t>
            </a:r>
          </a:p>
          <a:p>
            <a:r>
              <a:rPr lang="en-US" dirty="0">
                <a:latin typeface="Cambria" panose="02040503050406030204" pitchFamily="18" charset="0"/>
              </a:rPr>
              <a:t>hash	0b11111101</a:t>
            </a:r>
          </a:p>
          <a:p>
            <a:r>
              <a:rPr lang="en-US" dirty="0">
                <a:latin typeface="Cambria" panose="02040503050406030204" pitchFamily="18" charset="0"/>
              </a:rPr>
              <a:t>value	0b00100001</a:t>
            </a:r>
          </a:p>
          <a:p>
            <a:r>
              <a:rPr lang="en-US" dirty="0">
                <a:latin typeface="Cambria" panose="02040503050406030204" pitchFamily="18" charset="0"/>
              </a:rPr>
              <a:t>with	0b01010101</a:t>
            </a:r>
          </a:p>
          <a:p>
            <a:r>
              <a:rPr lang="en-US" dirty="0">
                <a:latin typeface="Cambria" panose="02040503050406030204" pitchFamily="18" charset="0"/>
              </a:rPr>
              <a:t>SimHash	0b11001110</a:t>
            </a:r>
          </a:p>
        </p:txBody>
      </p:sp>
      <p:sp>
        <p:nvSpPr>
          <p:cNvPr id="8" name="Rectangle 7">
            <a:extLst>
              <a:ext uri="{FF2B5EF4-FFF2-40B4-BE49-F238E27FC236}">
                <a16:creationId xmlns:a16="http://schemas.microsoft.com/office/drawing/2014/main" id="{500842FE-B3E1-D69F-168B-9CBE47441EF7}"/>
              </a:ext>
            </a:extLst>
          </p:cNvPr>
          <p:cNvSpPr/>
          <p:nvPr/>
        </p:nvSpPr>
        <p:spPr>
          <a:xfrm>
            <a:off x="2106000" y="2957910"/>
            <a:ext cx="144000" cy="1176362"/>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56E55C2F-449F-D85D-58E5-1D3D5159FAC2}"/>
              </a:ext>
            </a:extLst>
          </p:cNvPr>
          <p:cNvSpPr/>
          <p:nvPr/>
        </p:nvSpPr>
        <p:spPr>
          <a:xfrm>
            <a:off x="5184000" y="2957910"/>
            <a:ext cx="144000" cy="1176362"/>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CB5E9B56-2C26-A92A-90B9-91B71B22B4D6}"/>
              </a:ext>
            </a:extLst>
          </p:cNvPr>
          <p:cNvSpPr/>
          <p:nvPr/>
        </p:nvSpPr>
        <p:spPr>
          <a:xfrm>
            <a:off x="8244424" y="2957910"/>
            <a:ext cx="144000" cy="1176362"/>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Left Bracket 10">
            <a:extLst>
              <a:ext uri="{FF2B5EF4-FFF2-40B4-BE49-F238E27FC236}">
                <a16:creationId xmlns:a16="http://schemas.microsoft.com/office/drawing/2014/main" id="{A319D405-3B16-B237-55D4-5EC53153DC6B}"/>
              </a:ext>
            </a:extLst>
          </p:cNvPr>
          <p:cNvSpPr/>
          <p:nvPr/>
        </p:nvSpPr>
        <p:spPr>
          <a:xfrm rot="16200000">
            <a:off x="4867599" y="3435179"/>
            <a:ext cx="143495" cy="1398186"/>
          </a:xfrm>
          <a:prstGeom prst="leftBracket">
            <a:avLst/>
          </a:prstGeom>
          <a:ln w="28575">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2" name="Left Bracket 11">
            <a:extLst>
              <a:ext uri="{FF2B5EF4-FFF2-40B4-BE49-F238E27FC236}">
                <a16:creationId xmlns:a16="http://schemas.microsoft.com/office/drawing/2014/main" id="{DAFA11F2-64C0-FD27-3D2D-68B52079D611}"/>
              </a:ext>
            </a:extLst>
          </p:cNvPr>
          <p:cNvSpPr/>
          <p:nvPr/>
        </p:nvSpPr>
        <p:spPr>
          <a:xfrm rot="16200000">
            <a:off x="7974563" y="3435179"/>
            <a:ext cx="143495" cy="1398186"/>
          </a:xfrm>
          <a:prstGeom prst="leftBracket">
            <a:avLst/>
          </a:prstGeom>
          <a:ln w="28575">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cxnSp>
        <p:nvCxnSpPr>
          <p:cNvPr id="13" name="Elbow Connector 12">
            <a:extLst>
              <a:ext uri="{FF2B5EF4-FFF2-40B4-BE49-F238E27FC236}">
                <a16:creationId xmlns:a16="http://schemas.microsoft.com/office/drawing/2014/main" id="{CDCAF864-F47F-73A1-4DA7-990E302299AD}"/>
              </a:ext>
            </a:extLst>
          </p:cNvPr>
          <p:cNvCxnSpPr>
            <a:cxnSpLocks/>
            <a:stCxn id="17" idx="1"/>
          </p:cNvCxnSpPr>
          <p:nvPr/>
        </p:nvCxnSpPr>
        <p:spPr>
          <a:xfrm rot="16200000" flipH="1">
            <a:off x="3296854" y="2792745"/>
            <a:ext cx="230521" cy="3054464"/>
          </a:xfrm>
          <a:prstGeom prst="bentConnector4">
            <a:avLst>
              <a:gd name="adj1" fmla="val 99167"/>
              <a:gd name="adj2" fmla="val 51174"/>
            </a:avLst>
          </a:prstGeom>
          <a:ln w="22225">
            <a:solidFill>
              <a:srgbClr val="4472C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98174321-6C20-5017-83C4-4B7DE2E156F4}"/>
              </a:ext>
            </a:extLst>
          </p:cNvPr>
          <p:cNvCxnSpPr>
            <a:cxnSpLocks/>
            <a:stCxn id="12" idx="1"/>
          </p:cNvCxnSpPr>
          <p:nvPr/>
        </p:nvCxnSpPr>
        <p:spPr>
          <a:xfrm rot="5400000">
            <a:off x="6378220" y="2767147"/>
            <a:ext cx="229218" cy="3106965"/>
          </a:xfrm>
          <a:prstGeom prst="bentConnector4">
            <a:avLst>
              <a:gd name="adj1" fmla="val 99730"/>
              <a:gd name="adj2" fmla="val 51155"/>
            </a:avLst>
          </a:prstGeom>
          <a:ln w="22225">
            <a:solidFill>
              <a:srgbClr val="4472C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518E2D-AB7F-BEFE-3508-9F3F4FA9D0FB}"/>
              </a:ext>
            </a:extLst>
          </p:cNvPr>
          <p:cNvCxnSpPr>
            <a:cxnSpLocks/>
            <a:stCxn id="11" idx="1"/>
            <a:endCxn id="23" idx="0"/>
          </p:cNvCxnSpPr>
          <p:nvPr/>
        </p:nvCxnSpPr>
        <p:spPr>
          <a:xfrm flipH="1">
            <a:off x="4939346" y="4206020"/>
            <a:ext cx="1" cy="548633"/>
          </a:xfrm>
          <a:prstGeom prst="straightConnector1">
            <a:avLst/>
          </a:prstGeom>
          <a:ln w="22225">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7" name="Left Bracket 16">
            <a:extLst>
              <a:ext uri="{FF2B5EF4-FFF2-40B4-BE49-F238E27FC236}">
                <a16:creationId xmlns:a16="http://schemas.microsoft.com/office/drawing/2014/main" id="{8746F25A-B7B4-3E75-71A2-B96C05215FA2}"/>
              </a:ext>
            </a:extLst>
          </p:cNvPr>
          <p:cNvSpPr/>
          <p:nvPr/>
        </p:nvSpPr>
        <p:spPr>
          <a:xfrm rot="16200000">
            <a:off x="1813134" y="3433876"/>
            <a:ext cx="143495" cy="1398186"/>
          </a:xfrm>
          <a:prstGeom prst="leftBracket">
            <a:avLst/>
          </a:prstGeom>
          <a:ln w="28575">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23" name="Rounded Rectangle 22">
            <a:extLst>
              <a:ext uri="{FF2B5EF4-FFF2-40B4-BE49-F238E27FC236}">
                <a16:creationId xmlns:a16="http://schemas.microsoft.com/office/drawing/2014/main" id="{8D76180E-B5F8-B73F-7EAB-CDAE84321DBA}"/>
              </a:ext>
            </a:extLst>
          </p:cNvPr>
          <p:cNvSpPr/>
          <p:nvPr/>
        </p:nvSpPr>
        <p:spPr>
          <a:xfrm>
            <a:off x="1486414" y="4754653"/>
            <a:ext cx="6905864" cy="495173"/>
          </a:xfrm>
          <a:prstGeom prst="roundRect">
            <a:avLst/>
          </a:prstGeom>
          <a:solidFill>
            <a:srgbClr val="E3F0D9"/>
          </a:solidFill>
          <a:ln w="38100" cap="flat" cmpd="sng" algn="ctr">
            <a:solidFill>
              <a:schemeClr val="tx1"/>
            </a:solidFill>
            <a:prstDash val="solid"/>
          </a:ln>
          <a:effectLst/>
        </p:spPr>
        <p:txBody>
          <a:bodyPr rtlCol="0" anchor="ctr"/>
          <a:lstStyle/>
          <a:p>
            <a:pPr lvl="0" algn="ctr" defTabSz="1600847"/>
            <a:r>
              <a:rPr lang="en-US" b="1" dirty="0">
                <a:latin typeface="Cambria" panose="02040503050406030204" pitchFamily="18" charset="0"/>
              </a:rPr>
              <a:t>Bitwise Weighted Sum (Weight = -1 if bit 0, 1 if bit 1)</a:t>
            </a:r>
            <a:endParaRPr kumimoji="0" lang="en-US" sz="48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7" name="Straight Arrow Connector 26">
            <a:extLst>
              <a:ext uri="{FF2B5EF4-FFF2-40B4-BE49-F238E27FC236}">
                <a16:creationId xmlns:a16="http://schemas.microsoft.com/office/drawing/2014/main" id="{28705F54-2C50-BF20-E836-F367B1BF5717}"/>
              </a:ext>
            </a:extLst>
          </p:cNvPr>
          <p:cNvCxnSpPr>
            <a:cxnSpLocks/>
            <a:stCxn id="23" idx="2"/>
          </p:cNvCxnSpPr>
          <p:nvPr/>
        </p:nvCxnSpPr>
        <p:spPr>
          <a:xfrm>
            <a:off x="4939346" y="5249826"/>
            <a:ext cx="0" cy="361774"/>
          </a:xfrm>
          <a:prstGeom prst="straightConnector1">
            <a:avLst/>
          </a:prstGeom>
          <a:ln w="22225">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B84D624-583C-F6C1-AAAC-2D6DAA202508}"/>
              </a:ext>
            </a:extLst>
          </p:cNvPr>
          <p:cNvSpPr/>
          <p:nvPr/>
        </p:nvSpPr>
        <p:spPr>
          <a:xfrm>
            <a:off x="3852528" y="5551738"/>
            <a:ext cx="2173636" cy="369332"/>
          </a:xfrm>
          <a:prstGeom prst="rect">
            <a:avLst/>
          </a:prstGeom>
        </p:spPr>
        <p:txBody>
          <a:bodyPr wrap="square">
            <a:spAutoFit/>
          </a:bodyPr>
          <a:lstStyle/>
          <a:p>
            <a:r>
              <a:rPr lang="en-US" dirty="0">
                <a:latin typeface="Cambria" panose="02040503050406030204" pitchFamily="18" charset="0"/>
              </a:rPr>
              <a:t>0, 6, -2, 4, 0, 4, -10, 2</a:t>
            </a:r>
          </a:p>
        </p:txBody>
      </p:sp>
      <p:cxnSp>
        <p:nvCxnSpPr>
          <p:cNvPr id="34" name="Straight Arrow Connector 33">
            <a:extLst>
              <a:ext uri="{FF2B5EF4-FFF2-40B4-BE49-F238E27FC236}">
                <a16:creationId xmlns:a16="http://schemas.microsoft.com/office/drawing/2014/main" id="{8F836FE9-9656-5412-609B-BB8902AF9B4B}"/>
              </a:ext>
            </a:extLst>
          </p:cNvPr>
          <p:cNvCxnSpPr>
            <a:cxnSpLocks/>
            <a:stCxn id="32" idx="3"/>
            <a:endCxn id="35" idx="1"/>
          </p:cNvCxnSpPr>
          <p:nvPr/>
        </p:nvCxnSpPr>
        <p:spPr>
          <a:xfrm>
            <a:off x="6026164" y="5736404"/>
            <a:ext cx="428042" cy="2450"/>
          </a:xfrm>
          <a:prstGeom prst="straightConnector1">
            <a:avLst/>
          </a:prstGeom>
          <a:ln w="22225">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AB72D4D-AA8E-4AB0-D34E-28876267AF3A}"/>
              </a:ext>
            </a:extLst>
          </p:cNvPr>
          <p:cNvSpPr/>
          <p:nvPr/>
        </p:nvSpPr>
        <p:spPr>
          <a:xfrm>
            <a:off x="6454206" y="5554188"/>
            <a:ext cx="1521884" cy="369332"/>
          </a:xfrm>
          <a:prstGeom prst="rect">
            <a:avLst/>
          </a:prstGeom>
        </p:spPr>
        <p:txBody>
          <a:bodyPr wrap="square">
            <a:spAutoFit/>
          </a:bodyPr>
          <a:lstStyle/>
          <a:p>
            <a:r>
              <a:rPr lang="en-US" dirty="0">
                <a:latin typeface="Cambria" panose="02040503050406030204" pitchFamily="18" charset="0"/>
              </a:rPr>
              <a:t>0b01010101</a:t>
            </a:r>
          </a:p>
        </p:txBody>
      </p:sp>
      <p:sp>
        <p:nvSpPr>
          <p:cNvPr id="38" name="Rectangle 37">
            <a:extLst>
              <a:ext uri="{FF2B5EF4-FFF2-40B4-BE49-F238E27FC236}">
                <a16:creationId xmlns:a16="http://schemas.microsoft.com/office/drawing/2014/main" id="{4C153554-0A2E-E7D2-A8EB-709D9B999355}"/>
              </a:ext>
            </a:extLst>
          </p:cNvPr>
          <p:cNvSpPr/>
          <p:nvPr/>
        </p:nvSpPr>
        <p:spPr>
          <a:xfrm>
            <a:off x="5134750" y="5611600"/>
            <a:ext cx="144000" cy="27045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ectangle 38">
            <a:extLst>
              <a:ext uri="{FF2B5EF4-FFF2-40B4-BE49-F238E27FC236}">
                <a16:creationId xmlns:a16="http://schemas.microsoft.com/office/drawing/2014/main" id="{E535E933-E551-4FB0-F025-859315E17A1B}"/>
              </a:ext>
            </a:extLst>
          </p:cNvPr>
          <p:cNvSpPr/>
          <p:nvPr/>
        </p:nvSpPr>
        <p:spPr>
          <a:xfrm>
            <a:off x="7416000" y="5611600"/>
            <a:ext cx="144000" cy="27045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031547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animBg="1"/>
      <p:bldP spid="11" grpId="0" animBg="1"/>
      <p:bldP spid="12" grpId="0" animBg="1"/>
      <p:bldP spid="17" grpId="0" animBg="1"/>
      <p:bldP spid="23" grpId="0" animBg="1"/>
      <p:bldP spid="32" grpId="0"/>
      <p:bldP spid="35" grpId="0"/>
      <p:bldP spid="38" grpId="0" animBg="1"/>
      <p:bldP spid="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56320"/>
          </a:xfrm>
        </p:spPr>
        <p:txBody>
          <a:bodyPr>
            <a:normAutofit/>
          </a:bodyPr>
          <a:lstStyle/>
          <a:p>
            <a:r>
              <a:rPr lang="en-US" dirty="0"/>
              <a:t>High-Level Overview of BLEND</a:t>
            </a:r>
          </a:p>
        </p:txBody>
      </p:sp>
      <p:pic>
        <p:nvPicPr>
          <p:cNvPr id="5" name="Picture 4">
            <a:extLst>
              <a:ext uri="{FF2B5EF4-FFF2-40B4-BE49-F238E27FC236}">
                <a16:creationId xmlns:a16="http://schemas.microsoft.com/office/drawing/2014/main" id="{6CBD355F-213A-3341-9A87-7CDFC18A1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536" y="3682998"/>
            <a:ext cx="5292928" cy="2335596"/>
          </a:xfrm>
          <a:prstGeom prst="rect">
            <a:avLst/>
          </a:prstGeom>
        </p:spPr>
      </p:pic>
      <p:sp>
        <p:nvSpPr>
          <p:cNvPr id="9" name="Content Placeholder 2">
            <a:extLst>
              <a:ext uri="{FF2B5EF4-FFF2-40B4-BE49-F238E27FC236}">
                <a16:creationId xmlns:a16="http://schemas.microsoft.com/office/drawing/2014/main" id="{D095A055-0574-2746-B869-F5B99953A2F4}"/>
              </a:ext>
            </a:extLst>
          </p:cNvPr>
          <p:cNvSpPr>
            <a:spLocks noGrp="1"/>
          </p:cNvSpPr>
          <p:nvPr>
            <p:ph idx="1"/>
          </p:nvPr>
        </p:nvSpPr>
        <p:spPr>
          <a:xfrm>
            <a:off x="228600" y="997527"/>
            <a:ext cx="8610600" cy="2685471"/>
          </a:xfrm>
        </p:spPr>
        <p:txBody>
          <a:bodyPr>
            <a:normAutofit/>
          </a:bodyPr>
          <a:lstStyle/>
          <a:p>
            <a:r>
              <a:rPr lang="en-US" dirty="0"/>
              <a:t>We find fuzzy seed matches between two sets of sequences</a:t>
            </a:r>
          </a:p>
          <a:p>
            <a:pPr lvl="1"/>
            <a:r>
              <a:rPr lang="en-US" b="1" dirty="0"/>
              <a:t>Target</a:t>
            </a:r>
            <a:r>
              <a:rPr lang="en-US" dirty="0"/>
              <a:t> sequences (e.g., a reference genome)</a:t>
            </a:r>
          </a:p>
          <a:p>
            <a:pPr lvl="1"/>
            <a:r>
              <a:rPr lang="en-US" b="1" dirty="0"/>
              <a:t>Query</a:t>
            </a:r>
            <a:r>
              <a:rPr lang="en-US" dirty="0"/>
              <a:t> sequences (e.g., read sequences)</a:t>
            </a:r>
          </a:p>
          <a:p>
            <a:pPr lvl="1"/>
            <a:endParaRPr lang="en-US" dirty="0"/>
          </a:p>
          <a:p>
            <a:r>
              <a:rPr lang="en-US" dirty="0"/>
              <a:t>BLEND can generate </a:t>
            </a:r>
            <a:r>
              <a:rPr lang="en-US" dirty="0">
                <a:solidFill>
                  <a:schemeClr val="accent6"/>
                </a:solidFill>
              </a:rPr>
              <a:t>the </a:t>
            </a:r>
            <a:r>
              <a:rPr lang="en-US" b="1" dirty="0">
                <a:solidFill>
                  <a:schemeClr val="accent6"/>
                </a:solidFill>
              </a:rPr>
              <a:t>same hash value</a:t>
            </a:r>
            <a:r>
              <a:rPr lang="en-US" dirty="0">
                <a:solidFill>
                  <a:schemeClr val="accent6"/>
                </a:solidFill>
              </a:rPr>
              <a:t> for highly similar seeds</a:t>
            </a:r>
          </a:p>
        </p:txBody>
      </p:sp>
      <p:sp>
        <p:nvSpPr>
          <p:cNvPr id="7" name="Slide Number Placeholder 3">
            <a:extLst>
              <a:ext uri="{FF2B5EF4-FFF2-40B4-BE49-F238E27FC236}">
                <a16:creationId xmlns:a16="http://schemas.microsoft.com/office/drawing/2014/main" id="{9F0E7C2B-87D2-F34C-89B1-4511511C0CB1}"/>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280170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Walkthrough – Generating Hash Values</a:t>
            </a:r>
          </a:p>
        </p:txBody>
      </p:sp>
      <p:sp>
        <p:nvSpPr>
          <p:cNvPr id="6" name="Slide Number Placeholder 3">
            <a:extLst>
              <a:ext uri="{FF2B5EF4-FFF2-40B4-BE49-F238E27FC236}">
                <a16:creationId xmlns:a16="http://schemas.microsoft.com/office/drawing/2014/main" id="{DA12F840-F9D2-304D-810D-6716B8E5E861}"/>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
        <p:nvSpPr>
          <p:cNvPr id="12" name="Content Placeholder 2">
            <a:extLst>
              <a:ext uri="{FF2B5EF4-FFF2-40B4-BE49-F238E27FC236}">
                <a16:creationId xmlns:a16="http://schemas.microsoft.com/office/drawing/2014/main" id="{EA7B92EF-9880-2D08-EC2E-A1C06FD71991}"/>
              </a:ext>
            </a:extLst>
          </p:cNvPr>
          <p:cNvSpPr>
            <a:spLocks noGrp="1"/>
          </p:cNvSpPr>
          <p:nvPr>
            <p:ph idx="1"/>
          </p:nvPr>
        </p:nvSpPr>
        <p:spPr>
          <a:xfrm>
            <a:off x="228600" y="939800"/>
            <a:ext cx="8610600" cy="2477194"/>
          </a:xfrm>
        </p:spPr>
        <p:txBody>
          <a:bodyPr>
            <a:normAutofit/>
          </a:bodyPr>
          <a:lstStyle/>
          <a:p>
            <a:r>
              <a:rPr lang="en-US" b="1" dirty="0"/>
              <a:t>Input set:</a:t>
            </a:r>
            <a:r>
              <a:rPr lang="en-US" dirty="0"/>
              <a:t> A seed</a:t>
            </a:r>
          </a:p>
          <a:p>
            <a:pPr lvl="1"/>
            <a:r>
              <a:rPr lang="en-US" b="1" dirty="0"/>
              <a:t>Items:</a:t>
            </a:r>
            <a:r>
              <a:rPr lang="en-US" dirty="0"/>
              <a:t> Selected substrings (k-</a:t>
            </a:r>
            <a:r>
              <a:rPr lang="en-US" dirty="0" err="1"/>
              <a:t>mers</a:t>
            </a:r>
            <a:r>
              <a:rPr lang="en-US" dirty="0"/>
              <a:t>) of the seed</a:t>
            </a:r>
          </a:p>
          <a:p>
            <a:pPr lvl="1"/>
            <a:endParaRPr lang="en-US" dirty="0"/>
          </a:p>
          <a:p>
            <a:r>
              <a:rPr lang="en-US" b="1" dirty="0"/>
              <a:t>Goal:</a:t>
            </a:r>
            <a:r>
              <a:rPr lang="en-US" dirty="0"/>
              <a:t> Generate the hash value of the seed using the SimHash technique</a:t>
            </a:r>
          </a:p>
        </p:txBody>
      </p:sp>
      <p:pic>
        <p:nvPicPr>
          <p:cNvPr id="14" name="Picture 13">
            <a:extLst>
              <a:ext uri="{FF2B5EF4-FFF2-40B4-BE49-F238E27FC236}">
                <a16:creationId xmlns:a16="http://schemas.microsoft.com/office/drawing/2014/main" id="{D57D962F-B491-6E17-FC09-7D9C2CD0C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660" y="3212976"/>
            <a:ext cx="6278680" cy="2855133"/>
          </a:xfrm>
          <a:prstGeom prst="rect">
            <a:avLst/>
          </a:prstGeom>
        </p:spPr>
      </p:pic>
      <p:cxnSp>
        <p:nvCxnSpPr>
          <p:cNvPr id="15" name="Straight Arrow Connector 14">
            <a:extLst>
              <a:ext uri="{FF2B5EF4-FFF2-40B4-BE49-F238E27FC236}">
                <a16:creationId xmlns:a16="http://schemas.microsoft.com/office/drawing/2014/main" id="{D625805A-4201-F806-7053-354BB3CA1BEA}"/>
              </a:ext>
            </a:extLst>
          </p:cNvPr>
          <p:cNvCxnSpPr>
            <a:cxnSpLocks/>
          </p:cNvCxnSpPr>
          <p:nvPr/>
        </p:nvCxnSpPr>
        <p:spPr>
          <a:xfrm flipH="1">
            <a:off x="1331640" y="5813947"/>
            <a:ext cx="1120622" cy="0"/>
          </a:xfrm>
          <a:prstGeom prst="straightConnector1">
            <a:avLst/>
          </a:prstGeom>
          <a:ln w="22225">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153DDBD-B9F9-EC82-D8E5-2BD86B7569C2}"/>
              </a:ext>
            </a:extLst>
          </p:cNvPr>
          <p:cNvSpPr txBox="1"/>
          <p:nvPr/>
        </p:nvSpPr>
        <p:spPr>
          <a:xfrm>
            <a:off x="-36512" y="5589240"/>
            <a:ext cx="1480662" cy="400110"/>
          </a:xfrm>
          <a:prstGeom prst="rect">
            <a:avLst/>
          </a:prstGeom>
          <a:noFill/>
        </p:spPr>
        <p:txBody>
          <a:bodyPr wrap="none" rtlCol="0">
            <a:spAutoFit/>
          </a:bodyPr>
          <a:lstStyle/>
          <a:p>
            <a:r>
              <a:rPr lang="en-US" sz="2000" b="1" dirty="0">
                <a:latin typeface="Cambria" panose="02040503050406030204" pitchFamily="18" charset="0"/>
              </a:rPr>
              <a:t>Hash Table</a:t>
            </a:r>
          </a:p>
        </p:txBody>
      </p:sp>
      <p:sp>
        <p:nvSpPr>
          <p:cNvPr id="19" name="Rectangle 18">
            <a:extLst>
              <a:ext uri="{FF2B5EF4-FFF2-40B4-BE49-F238E27FC236}">
                <a16:creationId xmlns:a16="http://schemas.microsoft.com/office/drawing/2014/main" id="{1A3209B7-8CA1-BC05-B3EF-A455E0AD5700}"/>
              </a:ext>
            </a:extLst>
          </p:cNvPr>
          <p:cNvSpPr/>
          <p:nvPr/>
        </p:nvSpPr>
        <p:spPr>
          <a:xfrm>
            <a:off x="2452262" y="5678722"/>
            <a:ext cx="679578" cy="270450"/>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423628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8"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fontScale="90000"/>
          </a:bodyPr>
          <a:lstStyle/>
          <a:p>
            <a:r>
              <a:rPr lang="en-US" dirty="0"/>
              <a:t>Walkthrough – Selecting k-</a:t>
            </a:r>
            <a:r>
              <a:rPr lang="en-US" dirty="0" err="1"/>
              <a:t>mers</a:t>
            </a:r>
            <a:r>
              <a:rPr lang="en-US" dirty="0"/>
              <a:t> from Seeds</a:t>
            </a:r>
          </a:p>
        </p:txBody>
      </p:sp>
      <p:sp>
        <p:nvSpPr>
          <p:cNvPr id="6" name="Slide Number Placeholder 3">
            <a:extLst>
              <a:ext uri="{FF2B5EF4-FFF2-40B4-BE49-F238E27FC236}">
                <a16:creationId xmlns:a16="http://schemas.microsoft.com/office/drawing/2014/main" id="{9F70AAA5-58DD-134B-891B-73214F0464D3}"/>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
        <p:nvSpPr>
          <p:cNvPr id="7" name="Content Placeholder 6">
            <a:extLst>
              <a:ext uri="{FF2B5EF4-FFF2-40B4-BE49-F238E27FC236}">
                <a16:creationId xmlns:a16="http://schemas.microsoft.com/office/drawing/2014/main" id="{11F02F7B-C47A-966D-0C3C-655B9982F53A}"/>
              </a:ext>
            </a:extLst>
          </p:cNvPr>
          <p:cNvSpPr>
            <a:spLocks noGrp="1"/>
          </p:cNvSpPr>
          <p:nvPr>
            <p:ph idx="1"/>
          </p:nvPr>
        </p:nvSpPr>
        <p:spPr>
          <a:xfrm>
            <a:off x="228600" y="980728"/>
            <a:ext cx="8610600" cy="5267672"/>
          </a:xfrm>
        </p:spPr>
        <p:txBody>
          <a:bodyPr/>
          <a:lstStyle/>
          <a:p>
            <a:r>
              <a:rPr lang="en-US" b="1" i="1" dirty="0"/>
              <a:t>BLEND-I</a:t>
            </a:r>
          </a:p>
          <a:p>
            <a:pPr lvl="1"/>
            <a:r>
              <a:rPr lang="en-US" dirty="0"/>
              <a:t>Include </a:t>
            </a:r>
            <a:r>
              <a:rPr lang="en-US" b="1" dirty="0">
                <a:solidFill>
                  <a:srgbClr val="4472C4"/>
                </a:solidFill>
              </a:rPr>
              <a:t>all overlapping k-</a:t>
            </a:r>
            <a:r>
              <a:rPr lang="en-US" b="1" dirty="0" err="1">
                <a:solidFill>
                  <a:srgbClr val="4472C4"/>
                </a:solidFill>
              </a:rPr>
              <a:t>mers</a:t>
            </a:r>
            <a:r>
              <a:rPr lang="en-US" dirty="0"/>
              <a:t> of a seed in the set for hashing</a:t>
            </a:r>
            <a:endParaRPr lang="en-US" dirty="0">
              <a:latin typeface="Cambria" panose="02040503050406030204" pitchFamily="18" charset="0"/>
            </a:endParaRPr>
          </a:p>
          <a:p>
            <a:r>
              <a:rPr lang="en-US" dirty="0">
                <a:solidFill>
                  <a:schemeClr val="accent6"/>
                </a:solidFill>
              </a:rPr>
              <a:t>More sensitive</a:t>
            </a:r>
            <a:r>
              <a:rPr lang="en-US" dirty="0"/>
              <a:t> to substitutions</a:t>
            </a:r>
          </a:p>
        </p:txBody>
      </p:sp>
      <p:pic>
        <p:nvPicPr>
          <p:cNvPr id="10" name="Picture 9">
            <a:extLst>
              <a:ext uri="{FF2B5EF4-FFF2-40B4-BE49-F238E27FC236}">
                <a16:creationId xmlns:a16="http://schemas.microsoft.com/office/drawing/2014/main" id="{1E4FEB69-7CAE-3300-ED26-6224FEB9D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0" y="2996952"/>
            <a:ext cx="6731000" cy="2895600"/>
          </a:xfrm>
          <a:prstGeom prst="rect">
            <a:avLst/>
          </a:prstGeom>
        </p:spPr>
      </p:pic>
    </p:spTree>
    <p:extLst>
      <p:ext uri="{BB962C8B-B14F-4D97-AF65-F5344CB8AC3E}">
        <p14:creationId xmlns:p14="http://schemas.microsoft.com/office/powerpoint/2010/main" val="201326347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fontScale="90000"/>
          </a:bodyPr>
          <a:lstStyle/>
          <a:p>
            <a:r>
              <a:rPr lang="en-US" dirty="0"/>
              <a:t>Walkthrough – Selecting k-</a:t>
            </a:r>
            <a:r>
              <a:rPr lang="en-US" dirty="0" err="1"/>
              <a:t>mers</a:t>
            </a:r>
            <a:r>
              <a:rPr lang="en-US" dirty="0"/>
              <a:t> from Seeds</a:t>
            </a:r>
          </a:p>
        </p:txBody>
      </p:sp>
      <p:sp>
        <p:nvSpPr>
          <p:cNvPr id="6" name="Slide Number Placeholder 3">
            <a:extLst>
              <a:ext uri="{FF2B5EF4-FFF2-40B4-BE49-F238E27FC236}">
                <a16:creationId xmlns:a16="http://schemas.microsoft.com/office/drawing/2014/main" id="{9F70AAA5-58DD-134B-891B-73214F0464D3}"/>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
        <p:nvSpPr>
          <p:cNvPr id="7" name="Content Placeholder 6">
            <a:extLst>
              <a:ext uri="{FF2B5EF4-FFF2-40B4-BE49-F238E27FC236}">
                <a16:creationId xmlns:a16="http://schemas.microsoft.com/office/drawing/2014/main" id="{11F02F7B-C47A-966D-0C3C-655B9982F53A}"/>
              </a:ext>
            </a:extLst>
          </p:cNvPr>
          <p:cNvSpPr>
            <a:spLocks noGrp="1"/>
          </p:cNvSpPr>
          <p:nvPr>
            <p:ph idx="1"/>
          </p:nvPr>
        </p:nvSpPr>
        <p:spPr>
          <a:xfrm>
            <a:off x="228600" y="980728"/>
            <a:ext cx="8610600" cy="5267672"/>
          </a:xfrm>
        </p:spPr>
        <p:txBody>
          <a:bodyPr/>
          <a:lstStyle/>
          <a:p>
            <a:r>
              <a:rPr lang="en-US" b="1" i="1" dirty="0"/>
              <a:t>BLEND-S</a:t>
            </a:r>
            <a:endParaRPr lang="en-US" dirty="0">
              <a:latin typeface="Cambria" panose="02040503050406030204" pitchFamily="18" charset="0"/>
            </a:endParaRPr>
          </a:p>
          <a:p>
            <a:pPr marL="801687" lvl="1" indent="-457200">
              <a:buSzPct val="100000"/>
              <a:buFont typeface="+mj-lt"/>
              <a:buAutoNum type="arabicPeriod"/>
            </a:pPr>
            <a:r>
              <a:rPr lang="en-US" dirty="0"/>
              <a:t>Find minimizers using regular hash functions</a:t>
            </a:r>
          </a:p>
          <a:p>
            <a:pPr marL="801687" lvl="1" indent="-457200">
              <a:buSzPct val="100000"/>
              <a:buFont typeface="+mj-lt"/>
              <a:buAutoNum type="arabicPeriod"/>
            </a:pPr>
            <a:r>
              <a:rPr lang="en-US" dirty="0"/>
              <a:t>Link every n consecutive minimizers to generate a seed</a:t>
            </a:r>
          </a:p>
          <a:p>
            <a:pPr marL="801687" lvl="1" indent="-457200">
              <a:buSzPct val="100000"/>
              <a:buFont typeface="+mj-lt"/>
              <a:buAutoNum type="arabicPeriod"/>
            </a:pPr>
            <a:r>
              <a:rPr lang="en-US" dirty="0"/>
              <a:t>Include </a:t>
            </a:r>
            <a:r>
              <a:rPr lang="en-US" b="1" dirty="0">
                <a:solidFill>
                  <a:srgbClr val="4472C4"/>
                </a:solidFill>
              </a:rPr>
              <a:t>all linked k-</a:t>
            </a:r>
            <a:r>
              <a:rPr lang="en-US" b="1" dirty="0" err="1">
                <a:solidFill>
                  <a:srgbClr val="4472C4"/>
                </a:solidFill>
              </a:rPr>
              <a:t>mers</a:t>
            </a:r>
            <a:r>
              <a:rPr lang="en-US" dirty="0"/>
              <a:t> in the set for hashing</a:t>
            </a:r>
          </a:p>
          <a:p>
            <a:r>
              <a:rPr lang="en-US" dirty="0"/>
              <a:t>Higher </a:t>
            </a:r>
            <a:r>
              <a:rPr lang="en-US" dirty="0">
                <a:solidFill>
                  <a:schemeClr val="accent6"/>
                </a:solidFill>
              </a:rPr>
              <a:t>tolerance for indels and substitutions</a:t>
            </a:r>
          </a:p>
        </p:txBody>
      </p:sp>
      <p:pic>
        <p:nvPicPr>
          <p:cNvPr id="4" name="Picture 3">
            <a:extLst>
              <a:ext uri="{FF2B5EF4-FFF2-40B4-BE49-F238E27FC236}">
                <a16:creationId xmlns:a16="http://schemas.microsoft.com/office/drawing/2014/main" id="{DD4CC8DE-25EF-B9CA-8030-763B96694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0" y="3429000"/>
            <a:ext cx="6731000" cy="2730500"/>
          </a:xfrm>
          <a:prstGeom prst="rect">
            <a:avLst/>
          </a:prstGeom>
        </p:spPr>
      </p:pic>
    </p:spTree>
    <p:extLst>
      <p:ext uri="{BB962C8B-B14F-4D97-AF65-F5344CB8AC3E}">
        <p14:creationId xmlns:p14="http://schemas.microsoft.com/office/powerpoint/2010/main" val="3662665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65" y="4191392"/>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328" y="1979091"/>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278575103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56320"/>
          </a:xfrm>
        </p:spPr>
        <p:txBody>
          <a:bodyPr>
            <a:normAutofit/>
          </a:bodyPr>
          <a:lstStyle/>
          <a:p>
            <a:r>
              <a:rPr lang="en-US" dirty="0"/>
              <a:t>Finding Fuzzy Seed Matches</a:t>
            </a:r>
          </a:p>
        </p:txBody>
      </p:sp>
      <p:pic>
        <p:nvPicPr>
          <p:cNvPr id="5" name="Picture 4">
            <a:extLst>
              <a:ext uri="{FF2B5EF4-FFF2-40B4-BE49-F238E27FC236}">
                <a16:creationId xmlns:a16="http://schemas.microsoft.com/office/drawing/2014/main" id="{6CBD355F-213A-3341-9A87-7CDFC18A1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536" y="3682998"/>
            <a:ext cx="5292928" cy="2335596"/>
          </a:xfrm>
          <a:prstGeom prst="rect">
            <a:avLst/>
          </a:prstGeom>
        </p:spPr>
      </p:pic>
      <p:sp>
        <p:nvSpPr>
          <p:cNvPr id="9" name="Content Placeholder 2">
            <a:extLst>
              <a:ext uri="{FF2B5EF4-FFF2-40B4-BE49-F238E27FC236}">
                <a16:creationId xmlns:a16="http://schemas.microsoft.com/office/drawing/2014/main" id="{D095A055-0574-2746-B869-F5B99953A2F4}"/>
              </a:ext>
            </a:extLst>
          </p:cNvPr>
          <p:cNvSpPr>
            <a:spLocks noGrp="1"/>
          </p:cNvSpPr>
          <p:nvPr>
            <p:ph idx="1"/>
          </p:nvPr>
        </p:nvSpPr>
        <p:spPr>
          <a:xfrm>
            <a:off x="228600" y="997527"/>
            <a:ext cx="8610600" cy="2575489"/>
          </a:xfrm>
        </p:spPr>
        <p:txBody>
          <a:bodyPr>
            <a:normAutofit/>
          </a:bodyPr>
          <a:lstStyle/>
          <a:p>
            <a:r>
              <a:rPr lang="en-US" dirty="0"/>
              <a:t>BLEND can generate </a:t>
            </a:r>
            <a:r>
              <a:rPr lang="en-US" dirty="0">
                <a:solidFill>
                  <a:schemeClr val="accent6"/>
                </a:solidFill>
              </a:rPr>
              <a:t>the </a:t>
            </a:r>
            <a:r>
              <a:rPr lang="en-US" b="1" dirty="0">
                <a:solidFill>
                  <a:schemeClr val="accent6"/>
                </a:solidFill>
              </a:rPr>
              <a:t>same hash value</a:t>
            </a:r>
            <a:r>
              <a:rPr lang="en-US" dirty="0">
                <a:solidFill>
                  <a:schemeClr val="accent6"/>
                </a:solidFill>
              </a:rPr>
              <a:t> for highly similar seeds</a:t>
            </a:r>
          </a:p>
          <a:p>
            <a:endParaRPr lang="en-US" dirty="0">
              <a:solidFill>
                <a:schemeClr val="accent6"/>
              </a:solidFill>
            </a:endParaRPr>
          </a:p>
          <a:p>
            <a:r>
              <a:rPr lang="en-US" dirty="0">
                <a:solidFill>
                  <a:schemeClr val="accent6"/>
                </a:solidFill>
              </a:rPr>
              <a:t>Single lookup of hash values </a:t>
            </a:r>
            <a:r>
              <a:rPr lang="en-US" dirty="0"/>
              <a:t>from hash table return both </a:t>
            </a:r>
            <a:r>
              <a:rPr lang="en-US" dirty="0">
                <a:solidFill>
                  <a:schemeClr val="accent6"/>
                </a:solidFill>
              </a:rPr>
              <a:t>exact and fuzzy seed matches</a:t>
            </a:r>
          </a:p>
        </p:txBody>
      </p:sp>
      <p:sp>
        <p:nvSpPr>
          <p:cNvPr id="7" name="Slide Number Placeholder 3">
            <a:extLst>
              <a:ext uri="{FF2B5EF4-FFF2-40B4-BE49-F238E27FC236}">
                <a16:creationId xmlns:a16="http://schemas.microsoft.com/office/drawing/2014/main" id="{9F0E7C2B-87D2-F34C-89B1-4511511C0CB1}"/>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1247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Evaluation Methodology</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14400"/>
            <a:ext cx="8610600" cy="5538935"/>
          </a:xfrm>
        </p:spPr>
        <p:txBody>
          <a:bodyPr>
            <a:normAutofit/>
          </a:bodyPr>
          <a:lstStyle/>
          <a:p>
            <a:r>
              <a:rPr lang="en-US" dirty="0"/>
              <a:t>We integrate the BLEND mechanism into Minimap2</a:t>
            </a:r>
          </a:p>
          <a:p>
            <a:endParaRPr lang="en-US" dirty="0"/>
          </a:p>
          <a:p>
            <a:r>
              <a:rPr lang="en-US" dirty="0"/>
              <a:t>Real and simulated datasets</a:t>
            </a:r>
          </a:p>
          <a:p>
            <a:endParaRPr lang="en-US" dirty="0"/>
          </a:p>
          <a:p>
            <a:endParaRPr lang="en-US" dirty="0"/>
          </a:p>
          <a:p>
            <a:endParaRPr lang="en-US" dirty="0"/>
          </a:p>
          <a:p>
            <a:endParaRPr lang="en-US" dirty="0"/>
          </a:p>
          <a:p>
            <a:endParaRPr lang="en-US" dirty="0"/>
          </a:p>
          <a:p>
            <a:endParaRPr lang="en-US" dirty="0"/>
          </a:p>
          <a:p>
            <a:r>
              <a:rPr lang="en-US" dirty="0"/>
              <a:t>Use Cases</a:t>
            </a:r>
          </a:p>
          <a:p>
            <a:pPr lvl="1"/>
            <a:r>
              <a:rPr lang="en-US" dirty="0"/>
              <a:t>Read overlapping</a:t>
            </a:r>
          </a:p>
          <a:p>
            <a:pPr lvl="1"/>
            <a:r>
              <a:rPr lang="en-US" dirty="0"/>
              <a:t>Read mapping</a:t>
            </a:r>
          </a:p>
        </p:txBody>
      </p:sp>
      <p:sp>
        <p:nvSpPr>
          <p:cNvPr id="5" name="Slide Number Placeholder 3">
            <a:extLst>
              <a:ext uri="{FF2B5EF4-FFF2-40B4-BE49-F238E27FC236}">
                <a16:creationId xmlns:a16="http://schemas.microsoft.com/office/drawing/2014/main" id="{0AD3A4A8-AC84-7541-A06A-827E11A31FEE}"/>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pic>
        <p:nvPicPr>
          <p:cNvPr id="6" name="Picture 5" descr="Table&#10;&#10;Description automatically generated">
            <a:extLst>
              <a:ext uri="{FF2B5EF4-FFF2-40B4-BE49-F238E27FC236}">
                <a16:creationId xmlns:a16="http://schemas.microsoft.com/office/drawing/2014/main" id="{4952A090-D94D-DC84-A4B6-E3E45DC63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71" y="2276872"/>
            <a:ext cx="7314257" cy="2434397"/>
          </a:xfrm>
          <a:prstGeom prst="rect">
            <a:avLst/>
          </a:prstGeom>
        </p:spPr>
      </p:pic>
    </p:spTree>
    <p:extLst>
      <p:ext uri="{BB962C8B-B14F-4D97-AF65-F5344CB8AC3E}">
        <p14:creationId xmlns:p14="http://schemas.microsoft.com/office/powerpoint/2010/main" val="91395663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fontScale="90000"/>
          </a:bodyPr>
          <a:lstStyle/>
          <a:p>
            <a:r>
              <a:rPr lang="en-US" dirty="0"/>
              <a:t>Read Overlapping – Computational Resources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14401"/>
            <a:ext cx="8610600" cy="2370584"/>
          </a:xfrm>
        </p:spPr>
        <p:txBody>
          <a:bodyPr>
            <a:normAutofit fontScale="92500" lnSpcReduction="10000"/>
          </a:bodyPr>
          <a:lstStyle/>
          <a:p>
            <a:r>
              <a:rPr lang="en-US" b="1" dirty="0">
                <a:solidFill>
                  <a:schemeClr val="accent6"/>
                </a:solidFill>
              </a:rPr>
              <a:t>Significant improvements</a:t>
            </a:r>
            <a:r>
              <a:rPr lang="en-US" dirty="0"/>
              <a:t> in terms of both </a:t>
            </a:r>
            <a:r>
              <a:rPr lang="en-US" b="1" dirty="0"/>
              <a:t>performance</a:t>
            </a:r>
            <a:r>
              <a:rPr lang="en-US" dirty="0"/>
              <a:t> and </a:t>
            </a:r>
            <a:r>
              <a:rPr lang="en-US" b="1" dirty="0"/>
              <a:t>memory</a:t>
            </a:r>
          </a:p>
          <a:p>
            <a:pPr lvl="1"/>
            <a:r>
              <a:rPr lang="en-US" b="1" dirty="0">
                <a:solidFill>
                  <a:schemeClr val="accent6"/>
                </a:solidFill>
              </a:rPr>
              <a:t>Speedup</a:t>
            </a:r>
            <a:r>
              <a:rPr lang="en-US" dirty="0"/>
              <a:t> by 2.6×-63.5× (on average </a:t>
            </a:r>
            <a:r>
              <a:rPr lang="en-US" b="1" dirty="0">
                <a:solidFill>
                  <a:schemeClr val="accent6"/>
                </a:solidFill>
              </a:rPr>
              <a:t>19.5×</a:t>
            </a:r>
            <a:r>
              <a:rPr lang="en-US" dirty="0"/>
              <a:t>) and 22.2×-6317.1× (on average </a:t>
            </a:r>
            <a:r>
              <a:rPr lang="en-US" b="1" dirty="0">
                <a:solidFill>
                  <a:schemeClr val="accent6"/>
                </a:solidFill>
              </a:rPr>
              <a:t>1386.8×</a:t>
            </a:r>
            <a:r>
              <a:rPr lang="en-US" dirty="0"/>
              <a:t>)</a:t>
            </a:r>
          </a:p>
          <a:p>
            <a:pPr lvl="1"/>
            <a:r>
              <a:rPr lang="en-US" dirty="0"/>
              <a:t>Reducing the </a:t>
            </a:r>
            <a:r>
              <a:rPr lang="en-US" b="1" dirty="0">
                <a:solidFill>
                  <a:schemeClr val="accent6"/>
                </a:solidFill>
              </a:rPr>
              <a:t>memory</a:t>
            </a:r>
            <a:r>
              <a:rPr lang="en-US" dirty="0"/>
              <a:t> footprint by 0.9×-9.7× (on average </a:t>
            </a:r>
            <a:r>
              <a:rPr lang="en-US" b="1" dirty="0">
                <a:solidFill>
                  <a:schemeClr val="accent6"/>
                </a:solidFill>
              </a:rPr>
              <a:t>3.6×</a:t>
            </a:r>
            <a:r>
              <a:rPr lang="en-US" dirty="0"/>
              <a:t>) and 35.9×-238.1× (on average </a:t>
            </a:r>
            <a:r>
              <a:rPr lang="en-US" b="1" dirty="0">
                <a:solidFill>
                  <a:schemeClr val="accent6"/>
                </a:solidFill>
              </a:rPr>
              <a:t>130.5×</a:t>
            </a:r>
            <a:r>
              <a:rPr lang="en-US" dirty="0"/>
              <a:t>) compared to </a:t>
            </a:r>
            <a:r>
              <a:rPr lang="en-US" b="1" dirty="0"/>
              <a:t>minimap2 and MHAP</a:t>
            </a:r>
            <a:r>
              <a:rPr lang="en-US" dirty="0"/>
              <a:t>, respectively</a:t>
            </a:r>
          </a:p>
          <a:p>
            <a:endParaRPr lang="en-US" dirty="0"/>
          </a:p>
        </p:txBody>
      </p:sp>
      <p:sp>
        <p:nvSpPr>
          <p:cNvPr id="6" name="Slide Number Placeholder 3">
            <a:extLst>
              <a:ext uri="{FF2B5EF4-FFF2-40B4-BE49-F238E27FC236}">
                <a16:creationId xmlns:a16="http://schemas.microsoft.com/office/drawing/2014/main" id="{23716700-C3D2-B646-8ADC-015D98534C74}"/>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pic>
        <p:nvPicPr>
          <p:cNvPr id="7" name="Picture 6">
            <a:extLst>
              <a:ext uri="{FF2B5EF4-FFF2-40B4-BE49-F238E27FC236}">
                <a16:creationId xmlns:a16="http://schemas.microsoft.com/office/drawing/2014/main" id="{1894D01E-D54C-4E2B-81BC-441550F50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347" y="3284985"/>
            <a:ext cx="5917306" cy="2958653"/>
          </a:xfrm>
          <a:prstGeom prst="rect">
            <a:avLst/>
          </a:prstGeom>
        </p:spPr>
      </p:pic>
    </p:spTree>
    <p:extLst>
      <p:ext uri="{BB962C8B-B14F-4D97-AF65-F5344CB8AC3E}">
        <p14:creationId xmlns:p14="http://schemas.microsoft.com/office/powerpoint/2010/main" val="583384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Read Overlapping – Overlap Statistics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14400"/>
            <a:ext cx="8610600" cy="2201003"/>
          </a:xfrm>
        </p:spPr>
        <p:txBody>
          <a:bodyPr>
            <a:normAutofit/>
          </a:bodyPr>
          <a:lstStyle/>
          <a:p>
            <a:r>
              <a:rPr lang="en-US" dirty="0"/>
              <a:t>BLEND finds </a:t>
            </a:r>
            <a:r>
              <a:rPr lang="en-US" b="1" dirty="0">
                <a:solidFill>
                  <a:schemeClr val="accent6"/>
                </a:solidFill>
              </a:rPr>
              <a:t>overlaps longer than minimap2 and MHAP</a:t>
            </a:r>
            <a:r>
              <a:rPr lang="en-US" dirty="0"/>
              <a:t> can find in most cases</a:t>
            </a:r>
          </a:p>
          <a:p>
            <a:endParaRPr lang="en-US" dirty="0"/>
          </a:p>
          <a:p>
            <a:r>
              <a:rPr lang="en-US" dirty="0"/>
              <a:t>BLEND uses </a:t>
            </a:r>
            <a:r>
              <a:rPr lang="en-US" b="1" dirty="0">
                <a:solidFill>
                  <a:schemeClr val="accent6"/>
                </a:solidFill>
              </a:rPr>
              <a:t>significantly fewer seed matches</a:t>
            </a:r>
            <a:r>
              <a:rPr lang="en-US" dirty="0"/>
              <a:t> than other tools </a:t>
            </a:r>
            <a:r>
              <a:rPr lang="en-US" b="1" dirty="0">
                <a:solidFill>
                  <a:schemeClr val="accent6"/>
                </a:solidFill>
              </a:rPr>
              <a:t>by up to 27.34×</a:t>
            </a:r>
            <a:r>
              <a:rPr lang="en-US" dirty="0"/>
              <a:t> to find these longer overlaps.</a:t>
            </a:r>
          </a:p>
        </p:txBody>
      </p:sp>
      <p:sp>
        <p:nvSpPr>
          <p:cNvPr id="6" name="Slide Number Placeholder 3">
            <a:extLst>
              <a:ext uri="{FF2B5EF4-FFF2-40B4-BE49-F238E27FC236}">
                <a16:creationId xmlns:a16="http://schemas.microsoft.com/office/drawing/2014/main" id="{BE67E7E8-F816-DE47-8A3E-21A283D415A5}"/>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pic>
        <p:nvPicPr>
          <p:cNvPr id="7" name="Picture 6">
            <a:extLst>
              <a:ext uri="{FF2B5EF4-FFF2-40B4-BE49-F238E27FC236}">
                <a16:creationId xmlns:a16="http://schemas.microsoft.com/office/drawing/2014/main" id="{FC6EE244-A62D-8DA0-5C0A-458E269A6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736" y="3115403"/>
            <a:ext cx="7038528" cy="3128235"/>
          </a:xfrm>
          <a:prstGeom prst="rect">
            <a:avLst/>
          </a:prstGeom>
        </p:spPr>
      </p:pic>
    </p:spTree>
    <p:extLst>
      <p:ext uri="{BB962C8B-B14F-4D97-AF65-F5344CB8AC3E}">
        <p14:creationId xmlns:p14="http://schemas.microsoft.com/office/powerpoint/2010/main" val="1056646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Read Overlapping – Accuracy</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14400"/>
            <a:ext cx="8610600" cy="5538935"/>
          </a:xfrm>
        </p:spPr>
        <p:txBody>
          <a:bodyPr>
            <a:normAutofit/>
          </a:bodyPr>
          <a:lstStyle/>
          <a:p>
            <a:r>
              <a:rPr lang="en-US" b="1" dirty="0">
                <a:solidFill>
                  <a:schemeClr val="accent6"/>
                </a:solidFill>
              </a:rPr>
              <a:t>More accurate de novo assemblies</a:t>
            </a:r>
            <a:r>
              <a:rPr lang="en-US" dirty="0"/>
              <a:t> in most cases</a:t>
            </a:r>
          </a:p>
          <a:p>
            <a:endParaRPr lang="en-US" dirty="0"/>
          </a:p>
          <a:p>
            <a:r>
              <a:rPr lang="en-US" dirty="0"/>
              <a:t>Contiguity results are similar to minimap2</a:t>
            </a:r>
          </a:p>
        </p:txBody>
      </p:sp>
      <p:sp>
        <p:nvSpPr>
          <p:cNvPr id="6" name="Slide Number Placeholder 3">
            <a:extLst>
              <a:ext uri="{FF2B5EF4-FFF2-40B4-BE49-F238E27FC236}">
                <a16:creationId xmlns:a16="http://schemas.microsoft.com/office/drawing/2014/main" id="{A63B210A-2CC9-7C41-A4F1-8774B31132AC}"/>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pic>
        <p:nvPicPr>
          <p:cNvPr id="7" name="Picture 6" descr="A screenshot of a computer&#10;&#10;Description automatically generated with medium confidence">
            <a:extLst>
              <a:ext uri="{FF2B5EF4-FFF2-40B4-BE49-F238E27FC236}">
                <a16:creationId xmlns:a16="http://schemas.microsoft.com/office/drawing/2014/main" id="{88645C6D-BB19-B61F-9E76-7522CFC14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7523"/>
            <a:ext cx="9144000" cy="3717826"/>
          </a:xfrm>
          <a:prstGeom prst="rect">
            <a:avLst/>
          </a:prstGeom>
        </p:spPr>
      </p:pic>
    </p:spTree>
    <p:extLst>
      <p:ext uri="{BB962C8B-B14F-4D97-AF65-F5344CB8AC3E}">
        <p14:creationId xmlns:p14="http://schemas.microsoft.com/office/powerpoint/2010/main" val="199973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fontScale="90000"/>
          </a:bodyPr>
          <a:lstStyle/>
          <a:p>
            <a:r>
              <a:rPr lang="en-US" dirty="0"/>
              <a:t>Read Mapping – Computational Resources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14401"/>
            <a:ext cx="8610600" cy="2082551"/>
          </a:xfrm>
        </p:spPr>
        <p:txBody>
          <a:bodyPr>
            <a:normAutofit fontScale="92500" lnSpcReduction="10000"/>
          </a:bodyPr>
          <a:lstStyle/>
          <a:p>
            <a:r>
              <a:rPr lang="en-US" b="1" dirty="0">
                <a:solidFill>
                  <a:schemeClr val="accent6"/>
                </a:solidFill>
              </a:rPr>
              <a:t>Speedup</a:t>
            </a:r>
            <a:r>
              <a:rPr lang="en-US" dirty="0"/>
              <a:t> by, on average, </a:t>
            </a:r>
            <a:r>
              <a:rPr lang="en-US" b="1" dirty="0">
                <a:solidFill>
                  <a:schemeClr val="accent6"/>
                </a:solidFill>
              </a:rPr>
              <a:t>1.7×, 12.5×, 7.5×, and 21.8×</a:t>
            </a:r>
            <a:r>
              <a:rPr lang="en-US" dirty="0"/>
              <a:t> compared to minimap2, LRA, Winnowmap2, and S-</a:t>
            </a:r>
            <a:r>
              <a:rPr lang="en-US" dirty="0" err="1"/>
              <a:t>conLSH</a:t>
            </a:r>
            <a:r>
              <a:rPr lang="en-US" dirty="0"/>
              <a:t>, respectively.</a:t>
            </a:r>
          </a:p>
          <a:p>
            <a:r>
              <a:rPr lang="en-US" dirty="0"/>
              <a:t>Slightly </a:t>
            </a:r>
            <a:r>
              <a:rPr lang="en-US" dirty="0">
                <a:solidFill>
                  <a:srgbClr val="C00000"/>
                </a:solidFill>
              </a:rPr>
              <a:t>more memory overhead</a:t>
            </a:r>
            <a:r>
              <a:rPr lang="en-US" dirty="0"/>
              <a:t> than minimap2 and LRA (on average </a:t>
            </a:r>
            <a:r>
              <a:rPr lang="en-US" dirty="0">
                <a:solidFill>
                  <a:srgbClr val="C00000"/>
                </a:solidFill>
              </a:rPr>
              <a:t>0.9×</a:t>
            </a:r>
            <a:r>
              <a:rPr lang="en-US" dirty="0"/>
              <a:t> and </a:t>
            </a:r>
            <a:r>
              <a:rPr lang="en-US" dirty="0">
                <a:solidFill>
                  <a:srgbClr val="C00000"/>
                </a:solidFill>
              </a:rPr>
              <a:t>0.8×</a:t>
            </a:r>
            <a:r>
              <a:rPr lang="en-US" dirty="0"/>
              <a:t>), and </a:t>
            </a:r>
            <a:r>
              <a:rPr lang="en-US" dirty="0">
                <a:solidFill>
                  <a:schemeClr val="accent6"/>
                </a:solidFill>
              </a:rPr>
              <a:t>lower than Winnowmap2 and S-</a:t>
            </a:r>
            <a:r>
              <a:rPr lang="en-US" dirty="0" err="1">
                <a:solidFill>
                  <a:schemeClr val="accent6"/>
                </a:solidFill>
              </a:rPr>
              <a:t>conLSH</a:t>
            </a:r>
            <a:r>
              <a:rPr lang="en-US" dirty="0"/>
              <a:t> (on average by </a:t>
            </a:r>
            <a:r>
              <a:rPr lang="en-US" dirty="0">
                <a:solidFill>
                  <a:schemeClr val="accent6"/>
                </a:solidFill>
              </a:rPr>
              <a:t>1.7×</a:t>
            </a:r>
            <a:r>
              <a:rPr lang="en-US" dirty="0"/>
              <a:t> and </a:t>
            </a:r>
            <a:r>
              <a:rPr lang="en-US" dirty="0">
                <a:solidFill>
                  <a:schemeClr val="accent6"/>
                </a:solidFill>
              </a:rPr>
              <a:t>1.9×</a:t>
            </a:r>
            <a:r>
              <a:rPr lang="en-US" dirty="0"/>
              <a:t>).</a:t>
            </a:r>
          </a:p>
        </p:txBody>
      </p:sp>
      <p:sp>
        <p:nvSpPr>
          <p:cNvPr id="6" name="Slide Number Placeholder 3">
            <a:extLst>
              <a:ext uri="{FF2B5EF4-FFF2-40B4-BE49-F238E27FC236}">
                <a16:creationId xmlns:a16="http://schemas.microsoft.com/office/drawing/2014/main" id="{23716700-C3D2-B646-8ADC-015D98534C74}"/>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pic>
        <p:nvPicPr>
          <p:cNvPr id="5" name="Picture 4">
            <a:extLst>
              <a:ext uri="{FF2B5EF4-FFF2-40B4-BE49-F238E27FC236}">
                <a16:creationId xmlns:a16="http://schemas.microsoft.com/office/drawing/2014/main" id="{A58921C4-722F-2559-8A28-8DFC522B1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232" y="2950759"/>
            <a:ext cx="7291536" cy="3314335"/>
          </a:xfrm>
          <a:prstGeom prst="rect">
            <a:avLst/>
          </a:prstGeom>
        </p:spPr>
      </p:pic>
    </p:spTree>
    <p:extLst>
      <p:ext uri="{BB962C8B-B14F-4D97-AF65-F5344CB8AC3E}">
        <p14:creationId xmlns:p14="http://schemas.microsoft.com/office/powerpoint/2010/main" val="2163544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More from the paper…</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14401"/>
            <a:ext cx="8610600" cy="5329237"/>
          </a:xfrm>
        </p:spPr>
        <p:txBody>
          <a:bodyPr>
            <a:normAutofit/>
          </a:bodyPr>
          <a:lstStyle/>
          <a:p>
            <a:r>
              <a:rPr lang="en-US" dirty="0"/>
              <a:t>Read mapping accuracy of BLEND is similar to minimap2</a:t>
            </a:r>
          </a:p>
          <a:p>
            <a:pPr lvl="1"/>
            <a:r>
              <a:rPr lang="en-US" dirty="0"/>
              <a:t>Winnowmap2 generates the most accurate read mapping</a:t>
            </a:r>
          </a:p>
          <a:p>
            <a:endParaRPr lang="en-US" dirty="0"/>
          </a:p>
          <a:p>
            <a:r>
              <a:rPr lang="en-US" dirty="0"/>
              <a:t>When the same parameters are used (e.g., window length)</a:t>
            </a:r>
          </a:p>
          <a:p>
            <a:pPr lvl="1"/>
            <a:r>
              <a:rPr lang="en-US" dirty="0"/>
              <a:t>Minimap2 also provides significant improvements in terms of </a:t>
            </a:r>
            <a:r>
              <a:rPr lang="en-US" dirty="0">
                <a:solidFill>
                  <a:schemeClr val="accent6"/>
                </a:solidFill>
              </a:rPr>
              <a:t>performance and memory footprint</a:t>
            </a:r>
            <a:r>
              <a:rPr lang="en-US" dirty="0"/>
              <a:t> (similar to BLEND) </a:t>
            </a:r>
            <a:r>
              <a:rPr lang="en-US" dirty="0">
                <a:solidFill>
                  <a:srgbClr val="C00000"/>
                </a:solidFill>
              </a:rPr>
              <a:t>but with the cost of accuracy</a:t>
            </a:r>
          </a:p>
          <a:p>
            <a:pPr lvl="1"/>
            <a:r>
              <a:rPr lang="en-US" dirty="0"/>
              <a:t>This is because </a:t>
            </a:r>
            <a:r>
              <a:rPr lang="en-US" dirty="0">
                <a:solidFill>
                  <a:schemeClr val="accent6"/>
                </a:solidFill>
              </a:rPr>
              <a:t>BLEND can find more seed matches</a:t>
            </a:r>
            <a:r>
              <a:rPr lang="en-US" dirty="0"/>
              <a:t> (exact and approximate matches) than minimap2</a:t>
            </a:r>
          </a:p>
          <a:p>
            <a:pPr lvl="1"/>
            <a:endParaRPr lang="en-US" dirty="0"/>
          </a:p>
          <a:p>
            <a:r>
              <a:rPr lang="en-US" i="1" dirty="0"/>
              <a:t>BLEND-S</a:t>
            </a:r>
            <a:r>
              <a:rPr lang="en-US" dirty="0"/>
              <a:t> is preferred for HiFi data whereas </a:t>
            </a:r>
            <a:r>
              <a:rPr lang="en-US" i="1" dirty="0"/>
              <a:t>BLEND-I</a:t>
            </a:r>
            <a:r>
              <a:rPr lang="en-US" dirty="0"/>
              <a:t> is more suitable for erroneous reads</a:t>
            </a:r>
          </a:p>
        </p:txBody>
      </p:sp>
      <p:sp>
        <p:nvSpPr>
          <p:cNvPr id="6" name="Slide Number Placeholder 3">
            <a:extLst>
              <a:ext uri="{FF2B5EF4-FFF2-40B4-BE49-F238E27FC236}">
                <a16:creationId xmlns:a16="http://schemas.microsoft.com/office/drawing/2014/main" id="{23716700-C3D2-B646-8ADC-015D98534C74}"/>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785171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a:t>Conclusion</a:t>
            </a:r>
            <a:endParaRPr lang="en-US" dirty="0"/>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14400"/>
            <a:ext cx="8610600" cy="5538935"/>
          </a:xfrm>
        </p:spPr>
        <p:txBody>
          <a:bodyPr>
            <a:normAutofit lnSpcReduction="10000"/>
          </a:bodyPr>
          <a:lstStyle/>
          <a:p>
            <a:r>
              <a:rPr lang="en-US" dirty="0"/>
              <a:t>BLEND can find fuzzy seed matches with a single lookup to improve the performance, memory efficiency, and accuracy</a:t>
            </a:r>
          </a:p>
          <a:p>
            <a:endParaRPr lang="en-US" dirty="0"/>
          </a:p>
          <a:p>
            <a:r>
              <a:rPr lang="en-US" dirty="0"/>
              <a:t>Efficient fuzzy seed matches provide </a:t>
            </a:r>
            <a:r>
              <a:rPr lang="en-US" b="1" dirty="0">
                <a:solidFill>
                  <a:schemeClr val="accent6"/>
                </a:solidFill>
              </a:rPr>
              <a:t>higher sensitivity</a:t>
            </a:r>
            <a:r>
              <a:rPr lang="en-US" dirty="0"/>
              <a:t> and </a:t>
            </a:r>
            <a:r>
              <a:rPr lang="en-US" b="1" dirty="0">
                <a:solidFill>
                  <a:schemeClr val="accent6"/>
                </a:solidFill>
              </a:rPr>
              <a:t>extra room for adjusting the parameters</a:t>
            </a:r>
            <a:r>
              <a:rPr lang="en-US" dirty="0"/>
              <a:t> designed for exact-matching seeds</a:t>
            </a:r>
          </a:p>
          <a:p>
            <a:endParaRPr lang="en-US" dirty="0"/>
          </a:p>
          <a:p>
            <a:r>
              <a:rPr lang="en-US" b="1" dirty="0">
                <a:solidFill>
                  <a:schemeClr val="accent6"/>
                </a:solidFill>
              </a:rPr>
              <a:t>Significant speedups</a:t>
            </a:r>
            <a:r>
              <a:rPr lang="en-US" dirty="0"/>
              <a:t> and </a:t>
            </a:r>
            <a:r>
              <a:rPr lang="en-US" b="1" dirty="0">
                <a:solidFill>
                  <a:schemeClr val="accent6"/>
                </a:solidFill>
              </a:rPr>
              <a:t>lower memory footprint</a:t>
            </a:r>
            <a:r>
              <a:rPr lang="en-US" dirty="0"/>
              <a:t> especially when using </a:t>
            </a:r>
            <a:r>
              <a:rPr lang="en-US" b="1" dirty="0">
                <a:solidFill>
                  <a:srgbClr val="4472C4"/>
                </a:solidFill>
              </a:rPr>
              <a:t>HiFi reads</a:t>
            </a:r>
          </a:p>
          <a:p>
            <a:pPr lvl="1"/>
            <a:r>
              <a:rPr lang="en-US" dirty="0"/>
              <a:t>We can increase the </a:t>
            </a:r>
            <a:r>
              <a:rPr lang="en-US" b="1" dirty="0"/>
              <a:t>window length</a:t>
            </a:r>
            <a:r>
              <a:rPr lang="en-US" dirty="0"/>
              <a:t> without reducing the accuracy thanks to finding </a:t>
            </a:r>
            <a:r>
              <a:rPr lang="en-US" b="1" dirty="0"/>
              <a:t>unique fuzzy seed matches</a:t>
            </a:r>
            <a:r>
              <a:rPr lang="en-US" dirty="0"/>
              <a:t> that minimap2 cannot find</a:t>
            </a:r>
          </a:p>
          <a:p>
            <a:pPr lvl="1"/>
            <a:endParaRPr lang="en-US" dirty="0"/>
          </a:p>
          <a:p>
            <a:r>
              <a:rPr lang="en-US" dirty="0"/>
              <a:t>BLEND finds </a:t>
            </a:r>
            <a:r>
              <a:rPr lang="en-US" b="1" dirty="0">
                <a:solidFill>
                  <a:schemeClr val="accent6"/>
                </a:solidFill>
              </a:rPr>
              <a:t>longer overlaps</a:t>
            </a:r>
            <a:r>
              <a:rPr lang="en-US" dirty="0"/>
              <a:t> while using </a:t>
            </a:r>
            <a:r>
              <a:rPr lang="en-US" b="1" dirty="0">
                <a:solidFill>
                  <a:schemeClr val="accent6"/>
                </a:solidFill>
              </a:rPr>
              <a:t>fewer seed matches</a:t>
            </a:r>
            <a:r>
              <a:rPr lang="en-US" dirty="0"/>
              <a:t> to find these overlaps</a:t>
            </a:r>
          </a:p>
          <a:p>
            <a:endParaRPr lang="en-US" dirty="0"/>
          </a:p>
        </p:txBody>
      </p:sp>
      <p:sp>
        <p:nvSpPr>
          <p:cNvPr id="5" name="Slide Number Placeholder 3">
            <a:extLst>
              <a:ext uri="{FF2B5EF4-FFF2-40B4-BE49-F238E27FC236}">
                <a16:creationId xmlns:a16="http://schemas.microsoft.com/office/drawing/2014/main" id="{79F662C5-613B-B44B-A8BF-8515E04CDD5E}"/>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544437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Executive Summary</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11688"/>
          </a:xfrm>
        </p:spPr>
        <p:txBody>
          <a:bodyPr>
            <a:normAutofit fontScale="77500" lnSpcReduction="20000"/>
          </a:bodyPr>
          <a:lstStyle/>
          <a:p>
            <a:r>
              <a:rPr lang="en-US" b="1" dirty="0">
                <a:solidFill>
                  <a:srgbClr val="C00000"/>
                </a:solidFill>
              </a:rPr>
              <a:t>Problem:</a:t>
            </a:r>
            <a:r>
              <a:rPr lang="en-US" dirty="0">
                <a:solidFill>
                  <a:srgbClr val="FF0000"/>
                </a:solidFill>
              </a:rPr>
              <a:t> </a:t>
            </a:r>
            <a:r>
              <a:rPr lang="en-US" dirty="0"/>
              <a:t>Existing attempts optimizing seed matches </a:t>
            </a:r>
            <a:r>
              <a:rPr lang="en-US" b="1" dirty="0">
                <a:solidFill>
                  <a:srgbClr val="C00000"/>
                </a:solidFill>
              </a:rPr>
              <a:t>suffer from</a:t>
            </a:r>
            <a:r>
              <a:rPr lang="en-US" dirty="0"/>
              <a:t> either</a:t>
            </a:r>
          </a:p>
          <a:p>
            <a:pPr lvl="1"/>
            <a:r>
              <a:rPr lang="en-US" b="1" dirty="0">
                <a:solidFill>
                  <a:srgbClr val="C00000"/>
                </a:solidFill>
              </a:rPr>
              <a:t>Increasing the use of the costly sequence alignment step</a:t>
            </a:r>
            <a:r>
              <a:rPr lang="en-US" dirty="0"/>
              <a:t> due to many seed matches</a:t>
            </a:r>
            <a:endParaRPr lang="en-US" dirty="0">
              <a:solidFill>
                <a:srgbClr val="C00000"/>
              </a:solidFill>
            </a:endParaRPr>
          </a:p>
          <a:p>
            <a:pPr lvl="1"/>
            <a:r>
              <a:rPr lang="en-US" b="1" dirty="0">
                <a:solidFill>
                  <a:srgbClr val="C00000"/>
                </a:solidFill>
              </a:rPr>
              <a:t>Limited sensitivity </a:t>
            </a:r>
            <a:r>
              <a:rPr lang="en-US" dirty="0"/>
              <a:t>when finding seed matches</a:t>
            </a:r>
            <a:endParaRPr lang="en-US" dirty="0">
              <a:solidFill>
                <a:srgbClr val="FF0000"/>
              </a:solidFill>
            </a:endParaRPr>
          </a:p>
          <a:p>
            <a:endParaRPr lang="en-US" dirty="0">
              <a:solidFill>
                <a:srgbClr val="FF0000"/>
              </a:solidFill>
            </a:endParaRPr>
          </a:p>
          <a:p>
            <a:r>
              <a:rPr lang="en-US" b="1" dirty="0">
                <a:solidFill>
                  <a:srgbClr val="0070C0"/>
                </a:solidFill>
              </a:rPr>
              <a:t>Goal: </a:t>
            </a:r>
            <a:r>
              <a:rPr lang="en-US" b="1" dirty="0">
                <a:solidFill>
                  <a:schemeClr val="accent6"/>
                </a:solidFill>
              </a:rPr>
              <a:t>Enable finding fuzzy (i.e., approximate) seed matches</a:t>
            </a:r>
            <a:r>
              <a:rPr lang="en-US" dirty="0"/>
              <a:t> with a </a:t>
            </a:r>
            <a:r>
              <a:rPr lang="en-US" b="1" dirty="0">
                <a:solidFill>
                  <a:schemeClr val="accent6"/>
                </a:solidFill>
              </a:rPr>
              <a:t>single lookup</a:t>
            </a:r>
            <a:endParaRPr lang="en-US" dirty="0"/>
          </a:p>
          <a:p>
            <a:endParaRPr lang="en-US" dirty="0"/>
          </a:p>
          <a:p>
            <a:r>
              <a:rPr lang="en-US" b="1" dirty="0">
                <a:solidFill>
                  <a:srgbClr val="7030A0"/>
                </a:solidFill>
              </a:rPr>
              <a:t>Key Ideas:</a:t>
            </a:r>
          </a:p>
          <a:p>
            <a:pPr lvl="1"/>
            <a:r>
              <a:rPr lang="en-US" dirty="0"/>
              <a:t>Generate the same hash value for highly similar seeds using the SimHash technique</a:t>
            </a:r>
          </a:p>
          <a:p>
            <a:pPr lvl="2"/>
            <a:r>
              <a:rPr lang="en-US" dirty="0"/>
              <a:t>Provide mechanisms to convert seeds into sets of items for SimHash</a:t>
            </a:r>
          </a:p>
          <a:p>
            <a:pPr lvl="1"/>
            <a:r>
              <a:rPr lang="en-US" dirty="0"/>
              <a:t>Use hash tables to find fuzzy seed matches with a single lookup</a:t>
            </a:r>
          </a:p>
          <a:p>
            <a:endParaRPr lang="en-US" dirty="0"/>
          </a:p>
          <a:p>
            <a:r>
              <a:rPr lang="en-US" b="1" dirty="0">
                <a:solidFill>
                  <a:srgbClr val="00B050"/>
                </a:solidFill>
              </a:rPr>
              <a:t>Key Results</a:t>
            </a:r>
          </a:p>
          <a:p>
            <a:pPr lvl="1"/>
            <a:r>
              <a:rPr lang="en-US" dirty="0"/>
              <a:t>For read overlapping, </a:t>
            </a:r>
            <a:r>
              <a:rPr lang="en-US" b="1" dirty="0"/>
              <a:t>significant improvements</a:t>
            </a:r>
            <a:r>
              <a:rPr lang="en-US" dirty="0"/>
              <a:t> in terms of both </a:t>
            </a:r>
            <a:r>
              <a:rPr lang="en-US" b="1" dirty="0"/>
              <a:t>performance</a:t>
            </a:r>
            <a:r>
              <a:rPr lang="en-US" dirty="0"/>
              <a:t> and </a:t>
            </a:r>
            <a:r>
              <a:rPr lang="en-US" b="1" dirty="0"/>
              <a:t>memory</a:t>
            </a:r>
            <a:endParaRPr lang="en-US" dirty="0"/>
          </a:p>
          <a:p>
            <a:pPr lvl="1"/>
            <a:r>
              <a:rPr lang="en-US" dirty="0"/>
              <a:t>We can construct more accurate assemblies using the overlaps that BLEND finds</a:t>
            </a:r>
          </a:p>
          <a:p>
            <a:pPr lvl="1"/>
            <a:r>
              <a:rPr lang="en-US" dirty="0"/>
              <a:t>For read mapping, </a:t>
            </a:r>
            <a:r>
              <a:rPr lang="en-US" b="1" dirty="0"/>
              <a:t>performance improvements</a:t>
            </a:r>
            <a:r>
              <a:rPr lang="en-US" dirty="0"/>
              <a:t> compared to all tools</a:t>
            </a:r>
          </a:p>
        </p:txBody>
      </p:sp>
      <p:sp>
        <p:nvSpPr>
          <p:cNvPr id="6" name="Slide Number Placeholder 3">
            <a:extLst>
              <a:ext uri="{FF2B5EF4-FFF2-40B4-BE49-F238E27FC236}">
                <a16:creationId xmlns:a16="http://schemas.microsoft.com/office/drawing/2014/main" id="{5B52B5E4-B476-D549-9FB5-0968B6C052F9}"/>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811305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86800" cy="749300"/>
          </a:xfrm>
        </p:spPr>
        <p:txBody>
          <a:bodyPr>
            <a:normAutofit/>
          </a:bodyPr>
          <a:lstStyle/>
          <a:p>
            <a:r>
              <a:rPr lang="en-US" sz="3800" dirty="0">
                <a:latin typeface="Garamond" charset="0"/>
                <a:ea typeface="ＭＳ Ｐゴシック" charset="0"/>
                <a:cs typeface="ＭＳ Ｐゴシック" charset="0"/>
              </a:rPr>
              <a:t>Finding Approximate Seed Matches</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u="sng" dirty="0"/>
              <a:t>Can Firtina</a:t>
            </a:r>
            <a:r>
              <a:rPr lang="en-US" sz="1800" dirty="0"/>
              <a:t>, </a:t>
            </a:r>
            <a:r>
              <a:rPr lang="en-US" sz="1800" dirty="0" err="1"/>
              <a:t>Jisung</a:t>
            </a:r>
            <a:r>
              <a:rPr lang="en-US" sz="1800" dirty="0"/>
              <a:t> Park, Mohammed </a:t>
            </a:r>
            <a:r>
              <a:rPr lang="en-US" sz="1800" dirty="0" err="1"/>
              <a:t>Alser</a:t>
            </a:r>
            <a:r>
              <a:rPr lang="en-US" sz="1800" dirty="0"/>
              <a:t>, </a:t>
            </a:r>
            <a:r>
              <a:rPr lang="en-US" sz="1800" dirty="0" err="1"/>
              <a:t>Jeremie</a:t>
            </a:r>
            <a:r>
              <a:rPr lang="en-US" sz="1800" dirty="0"/>
              <a:t> S. Kim, </a:t>
            </a:r>
            <a:r>
              <a:rPr lang="en-US" sz="1800" dirty="0" err="1"/>
              <a:t>Damla</a:t>
            </a:r>
            <a:r>
              <a:rPr lang="en-US" sz="1800" dirty="0"/>
              <a:t> </a:t>
            </a:r>
            <a:r>
              <a:rPr lang="en-US" sz="1800" dirty="0" err="1"/>
              <a:t>Senol</a:t>
            </a:r>
            <a:r>
              <a:rPr lang="en-US" sz="1800" dirty="0"/>
              <a:t> Cali, Taha </a:t>
            </a:r>
            <a:r>
              <a:rPr lang="en-US" sz="1800" dirty="0" err="1"/>
              <a:t>Shahroodi</a:t>
            </a:r>
            <a:r>
              <a:rPr lang="en-US" sz="1800" dirty="0"/>
              <a:t>, Nika Mansouri-</a:t>
            </a:r>
            <a:r>
              <a:rPr lang="en-US" sz="1800" dirty="0" err="1"/>
              <a:t>Ghiasi</a:t>
            </a:r>
            <a:r>
              <a:rPr lang="en-US" sz="1800" dirty="0"/>
              <a:t>, Gagandeep Singh, Konstantinos </a:t>
            </a:r>
            <a:r>
              <a:rPr lang="en-US" sz="1800" dirty="0" err="1"/>
              <a:t>Kanellopoulos</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"BLEND: A Fast, Memory-Efficient, and Accurate Mechanism to Find Fuzzy Seed Matches"</a:t>
            </a:r>
            <a:br>
              <a:rPr lang="en-US" sz="1800" dirty="0"/>
            </a:br>
            <a:r>
              <a:rPr lang="en-US" sz="1800" i="1" dirty="0"/>
              <a:t>Preprint in </a:t>
            </a:r>
            <a:r>
              <a:rPr lang="en-US" sz="1800" b="1" i="1" dirty="0">
                <a:hlinkClick r:id="rId4"/>
              </a:rPr>
              <a:t>arXiv</a:t>
            </a:r>
            <a:r>
              <a:rPr lang="en-US" sz="1800" dirty="0"/>
              <a:t>, December 2021. </a:t>
            </a:r>
            <a:br>
              <a:rPr lang="en-US" sz="1800" dirty="0"/>
            </a:br>
            <a:r>
              <a:rPr lang="en-US" sz="1800" dirty="0"/>
              <a:t>[</a:t>
            </a:r>
            <a:r>
              <a:rPr lang="en-US" sz="1800" dirty="0">
                <a:hlinkClick r:id="rId3"/>
              </a:rPr>
              <a:t>arXiv preprint</a:t>
            </a:r>
            <a:r>
              <a:rPr lang="en-US" sz="1800" dirty="0"/>
              <a:t>] </a:t>
            </a:r>
            <a:br>
              <a:rPr lang="en-US" sz="1800" dirty="0"/>
            </a:br>
            <a:r>
              <a:rPr lang="en-US" sz="1800" dirty="0"/>
              <a:t>[</a:t>
            </a:r>
            <a:r>
              <a:rPr lang="en-US" sz="1800" dirty="0">
                <a:hlinkClick r:id="rId5"/>
              </a:rPr>
              <a:t>BLEND Source Code and Data</a:t>
            </a:r>
            <a:r>
              <a:rPr lang="en-US" sz="1800" dirty="0"/>
              <a:t>]</a:t>
            </a:r>
          </a:p>
        </p:txBody>
      </p:sp>
      <p:pic>
        <p:nvPicPr>
          <p:cNvPr id="3" name="Picture 2" descr="Text&#10;&#10;Description automatically generated">
            <a:extLst>
              <a:ext uri="{FF2B5EF4-FFF2-40B4-BE49-F238E27FC236}">
                <a16:creationId xmlns:a16="http://schemas.microsoft.com/office/drawing/2014/main" id="{FD75247A-2C39-0AA3-1122-15454A8EDD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41514"/>
            <a:ext cx="9144000" cy="2005086"/>
          </a:xfrm>
          <a:prstGeom prst="rect">
            <a:avLst/>
          </a:prstGeom>
        </p:spPr>
      </p:pic>
    </p:spTree>
    <p:extLst>
      <p:ext uri="{BB962C8B-B14F-4D97-AF65-F5344CB8AC3E}">
        <p14:creationId xmlns:p14="http://schemas.microsoft.com/office/powerpoint/2010/main" val="313678036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Rectangle 4">
            <a:extLst>
              <a:ext uri="{FF2B5EF4-FFF2-40B4-BE49-F238E27FC236}">
                <a16:creationId xmlns:a16="http://schemas.microsoft.com/office/drawing/2014/main" id="{EAEC92DF-DF79-19D2-050E-6A4382C9E756}"/>
              </a:ext>
            </a:extLst>
          </p:cNvPr>
          <p:cNvSpPr/>
          <p:nvPr/>
        </p:nvSpPr>
        <p:spPr>
          <a:xfrm>
            <a:off x="241176" y="5373215"/>
            <a:ext cx="7931224" cy="98994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984518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a:xfrm>
            <a:off x="228600" y="152400"/>
            <a:ext cx="8610600" cy="745232"/>
          </a:xfrm>
        </p:spPr>
        <p:txBody>
          <a:bodyPr/>
          <a:lstStyle/>
          <a:p>
            <a:r>
              <a:rPr lang="en-US" dirty="0"/>
              <a:t>Agenda for Today - Intelligent Algorithms</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980728"/>
            <a:ext cx="8610600" cy="5400600"/>
          </a:xfrm>
        </p:spPr>
        <p:txBody>
          <a:bodyPr/>
          <a:lstStyle/>
          <a:p>
            <a:endParaRPr lang="en-US" dirty="0"/>
          </a:p>
          <a:p>
            <a:r>
              <a:rPr lang="en-US" dirty="0"/>
              <a:t>BLEND</a:t>
            </a:r>
          </a:p>
          <a:p>
            <a:pPr lvl="1"/>
            <a:r>
              <a:rPr lang="en-US" dirty="0"/>
              <a:t>Finding approximate (fuzzy) seed matches with a single lookup</a:t>
            </a:r>
          </a:p>
          <a:p>
            <a:pPr marL="0" indent="0">
              <a:buNone/>
            </a:pPr>
            <a:endParaRPr lang="en-US" dirty="0"/>
          </a:p>
          <a:p>
            <a:r>
              <a:rPr lang="en-US" dirty="0" err="1">
                <a:solidFill>
                  <a:srgbClr val="4472C4"/>
                </a:solidFill>
              </a:rPr>
              <a:t>AirLift</a:t>
            </a:r>
            <a:endParaRPr lang="en-US" dirty="0">
              <a:solidFill>
                <a:srgbClr val="4472C4"/>
              </a:solidFill>
            </a:endParaRPr>
          </a:p>
          <a:p>
            <a:pPr lvl="1"/>
            <a:r>
              <a:rPr lang="en-US" dirty="0">
                <a:solidFill>
                  <a:srgbClr val="4472C4"/>
                </a:solidFill>
              </a:rPr>
              <a:t>Avoiding redundant computations when moving from one reference genome to another</a:t>
            </a:r>
          </a:p>
          <a:p>
            <a:endParaRPr lang="en-US" dirty="0"/>
          </a:p>
          <a:p>
            <a:r>
              <a:rPr lang="en-US" dirty="0"/>
              <a:t>Apollo &amp; </a:t>
            </a:r>
            <a:r>
              <a:rPr lang="en-US" dirty="0" err="1"/>
              <a:t>ApHMM</a:t>
            </a:r>
            <a:endParaRPr lang="en-US" dirty="0"/>
          </a:p>
          <a:p>
            <a:pPr lvl="1"/>
            <a:r>
              <a:rPr lang="en-US" dirty="0"/>
              <a:t>Error correction using profile Hidden Markov Models (</a:t>
            </a:r>
            <a:r>
              <a:rPr lang="en-US" dirty="0" err="1"/>
              <a:t>pHMMs</a:t>
            </a:r>
            <a:r>
              <a:rPr lang="en-US" dirty="0"/>
              <a:t>) and accelerating </a:t>
            </a:r>
            <a:r>
              <a:rPr lang="en-US" dirty="0" err="1"/>
              <a:t>pHMMs</a:t>
            </a:r>
            <a:endParaRPr lang="en-US" dirty="0"/>
          </a:p>
          <a:p>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60</a:t>
            </a:fld>
            <a:endParaRPr lang="en-US" altLang="en-US"/>
          </a:p>
        </p:txBody>
      </p:sp>
    </p:spTree>
    <p:extLst>
      <p:ext uri="{BB962C8B-B14F-4D97-AF65-F5344CB8AC3E}">
        <p14:creationId xmlns:p14="http://schemas.microsoft.com/office/powerpoint/2010/main" val="103170143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sz="3800" dirty="0">
                <a:latin typeface="Garamond" charset="0"/>
                <a:ea typeface="ＭＳ Ｐゴシック" charset="0"/>
                <a:cs typeface="ＭＳ Ｐゴシック" charset="0"/>
              </a:rPr>
              <a:t>Remapping Alignments Between References </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a:t>
            </a:r>
            <a:r>
              <a:rPr lang="en-US" sz="1800" u="sng" dirty="0"/>
              <a:t>Can Firtina</a:t>
            </a:r>
            <a:r>
              <a:rPr lang="en-US" sz="1800" dirty="0"/>
              <a:t>,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a:t>
            </a:r>
            <a:r>
              <a:rPr lang="en-US" sz="1800" dirty="0" err="1"/>
              <a:t>Nastaran</a:t>
            </a:r>
            <a:r>
              <a:rPr lang="en-US" sz="1800" dirty="0"/>
              <a:t> </a:t>
            </a:r>
            <a:r>
              <a:rPr lang="en-US" sz="1800" dirty="0" err="1"/>
              <a:t>Hajinazar</a:t>
            </a:r>
            <a:r>
              <a:rPr lang="en-US" sz="1800" dirty="0"/>
              <a:t>, Mohammed </a:t>
            </a:r>
            <a:r>
              <a:rPr lang="en-US" sz="1800" dirty="0" err="1"/>
              <a:t>Alser</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"AirLift: A Fast and Comprehensive Technique for Remapping Alignments between Reference Genomes"</a:t>
            </a:r>
            <a:br>
              <a:rPr lang="en-US" sz="1800" dirty="0"/>
            </a:br>
            <a:r>
              <a:rPr lang="en-US" sz="1800" i="1" dirty="0"/>
              <a:t>Preprint in </a:t>
            </a:r>
            <a:r>
              <a:rPr lang="en-US" sz="1800" b="1" i="1" dirty="0">
                <a:hlinkClick r:id="rId4"/>
              </a:rPr>
              <a:t>arXiv</a:t>
            </a:r>
            <a:r>
              <a:rPr lang="en-US" sz="1800" i="1" dirty="0"/>
              <a:t> and </a:t>
            </a:r>
            <a:r>
              <a:rPr lang="en-US" sz="1800" b="1" i="1" dirty="0">
                <a:hlinkClick r:id="rId5"/>
              </a:rPr>
              <a:t>bioRxiv</a:t>
            </a:r>
            <a:r>
              <a:rPr lang="en-US" sz="1800" dirty="0"/>
              <a:t>, 17 February 2021. </a:t>
            </a:r>
            <a:br>
              <a:rPr lang="en-US" sz="1800" dirty="0"/>
            </a:br>
            <a:r>
              <a:rPr lang="en-US" sz="1800" dirty="0"/>
              <a:t>[</a:t>
            </a:r>
            <a:r>
              <a:rPr lang="en-US" sz="1800" dirty="0">
                <a:hlinkClick r:id="rId5"/>
              </a:rPr>
              <a:t>bioRxiv preprint</a:t>
            </a:r>
            <a:r>
              <a:rPr lang="en-US" sz="1800" dirty="0"/>
              <a:t>] </a:t>
            </a:r>
            <a:br>
              <a:rPr lang="en-US" sz="1800" dirty="0"/>
            </a:br>
            <a:r>
              <a:rPr lang="en-US" sz="1800" dirty="0"/>
              <a:t>[</a:t>
            </a:r>
            <a:r>
              <a:rPr lang="en-US" sz="1800" dirty="0">
                <a:hlinkClick r:id="rId4"/>
              </a:rPr>
              <a:t>arXiv preprint</a:t>
            </a:r>
            <a:r>
              <a:rPr lang="en-US" sz="1800" dirty="0"/>
              <a:t>] </a:t>
            </a:r>
            <a:br>
              <a:rPr lang="en-US" sz="1800" dirty="0"/>
            </a:br>
            <a:r>
              <a:rPr lang="en-US" sz="1800" dirty="0"/>
              <a:t>[</a:t>
            </a:r>
            <a:r>
              <a:rPr lang="en-US" sz="1800" dirty="0">
                <a:hlinkClick r:id="rId6"/>
              </a:rPr>
              <a:t>AirLift Source Code and Data</a:t>
            </a:r>
            <a:r>
              <a:rPr lang="en-US" sz="1800" dirty="0"/>
              <a:t>]</a:t>
            </a:r>
          </a:p>
        </p:txBody>
      </p:sp>
      <p:pic>
        <p:nvPicPr>
          <p:cNvPr id="3" name="Picture 2">
            <a:extLst>
              <a:ext uri="{FF2B5EF4-FFF2-40B4-BE49-F238E27FC236}">
                <a16:creationId xmlns:a16="http://schemas.microsoft.com/office/drawing/2014/main" id="{9B6D6A4E-580E-4047-9BA7-DEF9D53A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72050"/>
            <a:ext cx="9144000" cy="2971588"/>
          </a:xfrm>
          <a:prstGeom prst="rect">
            <a:avLst/>
          </a:prstGeom>
        </p:spPr>
      </p:pic>
    </p:spTree>
    <p:extLst>
      <p:ext uri="{BB962C8B-B14F-4D97-AF65-F5344CB8AC3E}">
        <p14:creationId xmlns:p14="http://schemas.microsoft.com/office/powerpoint/2010/main" val="141137004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67FCC-F0E8-AA4E-88D8-6646A6A5C637}"/>
              </a:ext>
            </a:extLst>
          </p:cNvPr>
          <p:cNvSpPr>
            <a:spLocks noGrp="1"/>
          </p:cNvSpPr>
          <p:nvPr>
            <p:ph idx="1"/>
          </p:nvPr>
        </p:nvSpPr>
        <p:spPr>
          <a:xfrm>
            <a:off x="228600" y="980728"/>
            <a:ext cx="8610600" cy="3384376"/>
          </a:xfrm>
        </p:spPr>
        <p:txBody>
          <a:bodyPr>
            <a:normAutofit fontScale="92500" lnSpcReduction="20000"/>
          </a:bodyPr>
          <a:lstStyle/>
          <a:p>
            <a:r>
              <a:rPr lang="en-US" sz="2200" dirty="0"/>
              <a:t>Reference genomes are updated frequently (~quarterly)</a:t>
            </a:r>
          </a:p>
          <a:p>
            <a:pPr lvl="1"/>
            <a:r>
              <a:rPr lang="en-US" sz="2000" dirty="0"/>
              <a:t>Recent high quality reference genomes (CHM13-T2T)</a:t>
            </a:r>
          </a:p>
          <a:p>
            <a:endParaRPr lang="en-US" sz="2200" dirty="0"/>
          </a:p>
          <a:p>
            <a:r>
              <a:rPr lang="en-US" sz="2200" dirty="0"/>
              <a:t>For accurate annotations for an updated genome, all reads of a given sample are completely remapped to the new, updated reference genome</a:t>
            </a:r>
          </a:p>
          <a:p>
            <a:pPr lvl="1"/>
            <a:r>
              <a:rPr lang="en-US" sz="2000" dirty="0"/>
              <a:t>This becomes unreasonable with the number of sequenced genomes available now</a:t>
            </a:r>
          </a:p>
          <a:p>
            <a:pPr lvl="1"/>
            <a:endParaRPr lang="en-US" sz="2000" dirty="0"/>
          </a:p>
          <a:p>
            <a:r>
              <a:rPr lang="en-US" sz="2200" dirty="0"/>
              <a:t>Many existing works speed up this process by only moving annotations (e.g., read mapping positions) given known matching regions</a:t>
            </a:r>
          </a:p>
          <a:p>
            <a:endParaRPr lang="en-US" dirty="0"/>
          </a:p>
        </p:txBody>
      </p:sp>
      <p:sp>
        <p:nvSpPr>
          <p:cNvPr id="5" name="Title 1">
            <a:extLst>
              <a:ext uri="{FF2B5EF4-FFF2-40B4-BE49-F238E27FC236}">
                <a16:creationId xmlns:a16="http://schemas.microsoft.com/office/drawing/2014/main" id="{301298AA-FAC5-754F-961F-6AFC067C706B}"/>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latin typeface="Garamond" charset="0"/>
                <a:ea typeface="ＭＳ Ｐゴシック" charset="0"/>
                <a:cs typeface="ＭＳ Ｐゴシック" charset="0"/>
              </a:rPr>
              <a:t>Background</a:t>
            </a:r>
          </a:p>
        </p:txBody>
      </p:sp>
      <p:sp>
        <p:nvSpPr>
          <p:cNvPr id="6" name="Slide Number Placeholder 3">
            <a:extLst>
              <a:ext uri="{FF2B5EF4-FFF2-40B4-BE49-F238E27FC236}">
                <a16:creationId xmlns:a16="http://schemas.microsoft.com/office/drawing/2014/main" id="{4921CB76-1E5B-0148-BD6F-2ADB02AD8BBD}"/>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7" name="Picture 6" descr="Chart, timeline&#10;&#10;Description automatically generated">
            <a:extLst>
              <a:ext uri="{FF2B5EF4-FFF2-40B4-BE49-F238E27FC236}">
                <a16:creationId xmlns:a16="http://schemas.microsoft.com/office/drawing/2014/main" id="{F4FB0D0D-D639-FB40-900C-DD61B2D4C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001" y="4245879"/>
            <a:ext cx="6765997" cy="2059784"/>
          </a:xfrm>
          <a:prstGeom prst="rect">
            <a:avLst/>
          </a:prstGeom>
        </p:spPr>
      </p:pic>
    </p:spTree>
    <p:extLst>
      <p:ext uri="{BB962C8B-B14F-4D97-AF65-F5344CB8AC3E}">
        <p14:creationId xmlns:p14="http://schemas.microsoft.com/office/powerpoint/2010/main" val="4152198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67FCC-F0E8-AA4E-88D8-6646A6A5C637}"/>
              </a:ext>
            </a:extLst>
          </p:cNvPr>
          <p:cNvSpPr>
            <a:spLocks noGrp="1"/>
          </p:cNvSpPr>
          <p:nvPr>
            <p:ph idx="1"/>
          </p:nvPr>
        </p:nvSpPr>
        <p:spPr>
          <a:xfrm>
            <a:off x="228599" y="980728"/>
            <a:ext cx="8610601" cy="5400600"/>
          </a:xfrm>
        </p:spPr>
        <p:txBody>
          <a:bodyPr>
            <a:normAutofit fontScale="92500" lnSpcReduction="20000"/>
          </a:bodyPr>
          <a:lstStyle/>
          <a:p>
            <a:r>
              <a:rPr lang="en-US" dirty="0"/>
              <a:t>A number of tools exist for remapping annotations</a:t>
            </a:r>
          </a:p>
          <a:p>
            <a:pPr lvl="1"/>
            <a:r>
              <a:rPr lang="en-US" dirty="0"/>
              <a:t>To remap across samples of the same species or across very similar reference genomes</a:t>
            </a:r>
          </a:p>
          <a:p>
            <a:pPr lvl="1"/>
            <a:endParaRPr lang="en-US" dirty="0"/>
          </a:p>
          <a:p>
            <a:r>
              <a:rPr lang="en-US" dirty="0"/>
              <a:t>Tools:</a:t>
            </a:r>
          </a:p>
          <a:p>
            <a:pPr marL="685800" lvl="1" indent="-342900">
              <a:buSzPct val="100000"/>
              <a:buFont typeface="+mj-lt"/>
              <a:buAutoNum type="arabicPeriod"/>
            </a:pPr>
            <a:r>
              <a:rPr lang="en-US" dirty="0"/>
              <a:t>UCSC </a:t>
            </a:r>
            <a:r>
              <a:rPr lang="en-US" dirty="0" err="1"/>
              <a:t>Liftover</a:t>
            </a:r>
            <a:endParaRPr lang="en-US" dirty="0"/>
          </a:p>
          <a:p>
            <a:pPr marL="685800" lvl="1" indent="-342900">
              <a:buSzPct val="100000"/>
              <a:buFont typeface="+mj-lt"/>
              <a:buAutoNum type="arabicPeriod"/>
            </a:pPr>
            <a:r>
              <a:rPr lang="en-US" dirty="0" err="1"/>
              <a:t>CrossMap</a:t>
            </a:r>
            <a:endParaRPr lang="en-US" dirty="0"/>
          </a:p>
          <a:p>
            <a:pPr marL="685800" lvl="1" indent="-342900">
              <a:buSzPct val="100000"/>
              <a:buFont typeface="+mj-lt"/>
              <a:buAutoNum type="arabicPeriod"/>
            </a:pPr>
            <a:r>
              <a:rPr lang="en-US" dirty="0"/>
              <a:t>RECOT</a:t>
            </a:r>
          </a:p>
          <a:p>
            <a:pPr marL="685800" lvl="1" indent="-342900">
              <a:buSzPct val="100000"/>
              <a:buFont typeface="+mj-lt"/>
              <a:buAutoNum type="arabicPeriod"/>
            </a:pPr>
            <a:r>
              <a:rPr lang="en-US" dirty="0" err="1"/>
              <a:t>Segment_liftover</a:t>
            </a:r>
            <a:endParaRPr lang="en-US" dirty="0"/>
          </a:p>
          <a:p>
            <a:pPr marL="685800" lvl="1" indent="-342900">
              <a:buSzPct val="100000"/>
              <a:buFont typeface="+mj-lt"/>
              <a:buAutoNum type="arabicPeriod"/>
            </a:pPr>
            <a:r>
              <a:rPr lang="en-US" dirty="0"/>
              <a:t>NCBI Genome Remapping Service</a:t>
            </a:r>
          </a:p>
          <a:p>
            <a:pPr marL="685800" lvl="1" indent="-342900">
              <a:buSzPct val="100000"/>
              <a:buFont typeface="+mj-lt"/>
              <a:buAutoNum type="arabicPeriod"/>
            </a:pPr>
            <a:r>
              <a:rPr lang="en-US" dirty="0"/>
              <a:t>Assembly Converter (</a:t>
            </a:r>
            <a:r>
              <a:rPr lang="en-US" dirty="0" err="1"/>
              <a:t>Ensembl</a:t>
            </a:r>
            <a:r>
              <a:rPr lang="en-US" dirty="0"/>
              <a:t>)</a:t>
            </a:r>
          </a:p>
          <a:p>
            <a:pPr marL="685800" lvl="1" indent="-342900">
              <a:buSzPct val="100000"/>
              <a:buFont typeface="+mj-lt"/>
              <a:buAutoNum type="arabicPeriod"/>
            </a:pPr>
            <a:r>
              <a:rPr lang="en-US" dirty="0"/>
              <a:t>Galaxy (based on UCSC </a:t>
            </a:r>
            <a:r>
              <a:rPr lang="en-US" dirty="0" err="1"/>
              <a:t>liftover</a:t>
            </a:r>
            <a:r>
              <a:rPr lang="en-US" dirty="0"/>
              <a:t>)</a:t>
            </a:r>
          </a:p>
          <a:p>
            <a:pPr marL="685800" lvl="1" indent="-342900">
              <a:buSzPct val="100000"/>
              <a:buFont typeface="+mj-lt"/>
              <a:buAutoNum type="arabicPeriod"/>
            </a:pPr>
            <a:r>
              <a:rPr lang="en-US" dirty="0" err="1"/>
              <a:t>Pyliftover</a:t>
            </a:r>
            <a:endParaRPr lang="en-US" dirty="0"/>
          </a:p>
          <a:p>
            <a:pPr marL="685800" lvl="1" indent="-342900">
              <a:buFont typeface="+mj-lt"/>
              <a:buAutoNum type="arabicPeriod"/>
            </a:pPr>
            <a:endParaRPr lang="en-US" dirty="0"/>
          </a:p>
          <a:p>
            <a:pPr marL="0" indent="0">
              <a:buNone/>
            </a:pPr>
            <a:r>
              <a:rPr lang="en-US" dirty="0"/>
              <a:t>Generate </a:t>
            </a:r>
            <a:r>
              <a:rPr lang="en-US" b="1" dirty="0">
                <a:solidFill>
                  <a:srgbClr val="4472C4"/>
                </a:solidFill>
              </a:rPr>
              <a:t>chain files</a:t>
            </a:r>
            <a:r>
              <a:rPr lang="en-US" dirty="0"/>
              <a:t>, which indicates similar blocks of regions across two genomes (via global alignment) and move annotations using the chain file</a:t>
            </a:r>
          </a:p>
        </p:txBody>
      </p:sp>
      <p:sp>
        <p:nvSpPr>
          <p:cNvPr id="4" name="Title 1">
            <a:extLst>
              <a:ext uri="{FF2B5EF4-FFF2-40B4-BE49-F238E27FC236}">
                <a16:creationId xmlns:a16="http://schemas.microsoft.com/office/drawing/2014/main" id="{294DB723-9F33-EF48-AD04-2BC61080208F}"/>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latin typeface="Garamond" charset="0"/>
                <a:ea typeface="ＭＳ Ｐゴシック" charset="0"/>
                <a:cs typeface="ＭＳ Ｐゴシック" charset="0"/>
              </a:rPr>
              <a:t>Background (cont’d)</a:t>
            </a:r>
          </a:p>
        </p:txBody>
      </p:sp>
      <p:sp>
        <p:nvSpPr>
          <p:cNvPr id="5" name="Slide Number Placeholder 3">
            <a:extLst>
              <a:ext uri="{FF2B5EF4-FFF2-40B4-BE49-F238E27FC236}">
                <a16:creationId xmlns:a16="http://schemas.microsoft.com/office/drawing/2014/main" id="{CCD0E76A-6462-A34A-B6A7-7BE30A6C3E67}"/>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429400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EF0055-9C44-9F43-A234-014B94E5B191}"/>
              </a:ext>
            </a:extLst>
          </p:cNvPr>
          <p:cNvSpPr>
            <a:spLocks noGrp="1"/>
          </p:cNvSpPr>
          <p:nvPr>
            <p:ph idx="1"/>
          </p:nvPr>
        </p:nvSpPr>
        <p:spPr>
          <a:xfrm>
            <a:off x="228600" y="997206"/>
            <a:ext cx="8610600" cy="2837160"/>
          </a:xfrm>
        </p:spPr>
        <p:txBody>
          <a:bodyPr>
            <a:normAutofit fontScale="85000" lnSpcReduction="10000"/>
          </a:bodyPr>
          <a:lstStyle/>
          <a:p>
            <a:r>
              <a:rPr lang="en-US" dirty="0"/>
              <a:t>Existing tools move annotations (e.g., read mapping positions) </a:t>
            </a:r>
            <a:r>
              <a:rPr lang="en-US" b="1" dirty="0">
                <a:solidFill>
                  <a:srgbClr val="C00000"/>
                </a:solidFill>
              </a:rPr>
              <a:t>only when</a:t>
            </a:r>
            <a:r>
              <a:rPr lang="en-US" dirty="0">
                <a:solidFill>
                  <a:srgbClr val="C00000"/>
                </a:solidFill>
              </a:rPr>
              <a:t> the same region appears</a:t>
            </a:r>
            <a:r>
              <a:rPr lang="en-US" dirty="0"/>
              <a:t> in the new reference genome</a:t>
            </a:r>
          </a:p>
          <a:p>
            <a:pPr lvl="1"/>
            <a:r>
              <a:rPr lang="en-US" dirty="0"/>
              <a:t>Same regions between two reference genomes are identified using </a:t>
            </a:r>
            <a:r>
              <a:rPr lang="en-US" b="1" dirty="0"/>
              <a:t>global alignment – chain files</a:t>
            </a:r>
            <a:r>
              <a:rPr lang="en-US" dirty="0"/>
              <a:t> contain the aligning blocks</a:t>
            </a:r>
          </a:p>
          <a:p>
            <a:pPr lvl="1"/>
            <a:endParaRPr lang="en-US" dirty="0"/>
          </a:p>
          <a:p>
            <a:r>
              <a:rPr lang="en-US" dirty="0"/>
              <a:t>Simply moving annotations, based on a global alignment </a:t>
            </a:r>
            <a:r>
              <a:rPr lang="en-US" dirty="0">
                <a:solidFill>
                  <a:srgbClr val="C00000"/>
                </a:solidFill>
              </a:rPr>
              <a:t>does not account for a </a:t>
            </a:r>
            <a:r>
              <a:rPr lang="en-US" b="1" dirty="0">
                <a:solidFill>
                  <a:srgbClr val="C00000"/>
                </a:solidFill>
              </a:rPr>
              <a:t>large portion of genes</a:t>
            </a:r>
            <a:endParaRPr lang="en-US" dirty="0"/>
          </a:p>
          <a:p>
            <a:pPr lvl="1"/>
            <a:r>
              <a:rPr lang="en-US" dirty="0"/>
              <a:t>We find that from hg19 -&gt; hg38,</a:t>
            </a:r>
            <a:r>
              <a:rPr lang="en-US" b="1" dirty="0"/>
              <a:t> up to 7%</a:t>
            </a:r>
            <a:r>
              <a:rPr lang="en-US" dirty="0"/>
              <a:t> of genes are </a:t>
            </a:r>
            <a:r>
              <a:rPr lang="en-US" b="1" dirty="0">
                <a:solidFill>
                  <a:srgbClr val="C00000"/>
                </a:solidFill>
              </a:rPr>
              <a:t>missed</a:t>
            </a:r>
            <a:r>
              <a:rPr lang="en-US" dirty="0"/>
              <a:t> (GENCODE) </a:t>
            </a:r>
          </a:p>
        </p:txBody>
      </p:sp>
      <p:sp>
        <p:nvSpPr>
          <p:cNvPr id="7" name="Title 1">
            <a:extLst>
              <a:ext uri="{FF2B5EF4-FFF2-40B4-BE49-F238E27FC236}">
                <a16:creationId xmlns:a16="http://schemas.microsoft.com/office/drawing/2014/main" id="{F0920A0B-3EF0-8743-B796-64AF2DC5368D}"/>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solidFill>
                  <a:srgbClr val="C00000"/>
                </a:solidFill>
                <a:latin typeface="Garamond" charset="0"/>
                <a:ea typeface="ＭＳ Ｐゴシック" charset="0"/>
                <a:cs typeface="ＭＳ Ｐゴシック" charset="0"/>
              </a:rPr>
              <a:t>Problem</a:t>
            </a:r>
          </a:p>
        </p:txBody>
      </p:sp>
      <p:pic>
        <p:nvPicPr>
          <p:cNvPr id="8" name="Picture 7" descr="Chart, timeline&#10;&#10;Description automatically generated">
            <a:extLst>
              <a:ext uri="{FF2B5EF4-FFF2-40B4-BE49-F238E27FC236}">
                <a16:creationId xmlns:a16="http://schemas.microsoft.com/office/drawing/2014/main" id="{55F0F8F4-5A1E-8845-A0A2-8D4110C32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001" y="3933056"/>
            <a:ext cx="6765997" cy="2059784"/>
          </a:xfrm>
          <a:prstGeom prst="rect">
            <a:avLst/>
          </a:prstGeom>
        </p:spPr>
      </p:pic>
      <p:sp>
        <p:nvSpPr>
          <p:cNvPr id="32" name="Right Brace 31">
            <a:extLst>
              <a:ext uri="{FF2B5EF4-FFF2-40B4-BE49-F238E27FC236}">
                <a16:creationId xmlns:a16="http://schemas.microsoft.com/office/drawing/2014/main" id="{21B296E3-2FA8-9540-B7B5-46939B8E0EC0}"/>
              </a:ext>
            </a:extLst>
          </p:cNvPr>
          <p:cNvSpPr/>
          <p:nvPr/>
        </p:nvSpPr>
        <p:spPr>
          <a:xfrm rot="5400000">
            <a:off x="3507792" y="4657933"/>
            <a:ext cx="328215" cy="1800200"/>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FF0000"/>
              </a:solidFill>
            </a:endParaRPr>
          </a:p>
        </p:txBody>
      </p:sp>
      <p:sp>
        <p:nvSpPr>
          <p:cNvPr id="10" name="Rectangle 9">
            <a:extLst>
              <a:ext uri="{FF2B5EF4-FFF2-40B4-BE49-F238E27FC236}">
                <a16:creationId xmlns:a16="http://schemas.microsoft.com/office/drawing/2014/main" id="{388A4BAE-171D-8143-931D-659C9B7FE150}"/>
              </a:ext>
            </a:extLst>
          </p:cNvPr>
          <p:cNvSpPr/>
          <p:nvPr/>
        </p:nvSpPr>
        <p:spPr>
          <a:xfrm>
            <a:off x="1" y="3087531"/>
            <a:ext cx="9143999" cy="1278941"/>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Cambria" panose="02040503050406030204" pitchFamily="18" charset="0"/>
              </a:rPr>
              <a:t>Simply moving annotations</a:t>
            </a:r>
            <a:r>
              <a:rPr lang="en-US" sz="3000" dirty="0">
                <a:solidFill>
                  <a:schemeClr val="tx1"/>
                </a:solidFill>
                <a:latin typeface="Cambria" panose="02040503050406030204" pitchFamily="18" charset="0"/>
              </a:rPr>
              <a:t> is </a:t>
            </a:r>
            <a:r>
              <a:rPr lang="en-US" sz="3000" b="1" dirty="0">
                <a:solidFill>
                  <a:srgbClr val="C00000"/>
                </a:solidFill>
                <a:latin typeface="Cambria" panose="02040503050406030204" pitchFamily="18" charset="0"/>
              </a:rPr>
              <a:t>not accurate</a:t>
            </a:r>
            <a:r>
              <a:rPr lang="en-US" sz="3000" dirty="0">
                <a:solidFill>
                  <a:schemeClr val="tx1"/>
                </a:solidFill>
                <a:latin typeface="Cambria" panose="02040503050406030204" pitchFamily="18" charset="0"/>
              </a:rPr>
              <a:t> </a:t>
            </a:r>
          </a:p>
          <a:p>
            <a:pPr algn="ctr"/>
            <a:r>
              <a:rPr lang="en-US" sz="3000" dirty="0">
                <a:solidFill>
                  <a:schemeClr val="tx1"/>
                </a:solidFill>
                <a:latin typeface="Cambria" panose="02040503050406030204" pitchFamily="18" charset="0"/>
              </a:rPr>
              <a:t>as it </a:t>
            </a:r>
            <a:r>
              <a:rPr lang="en-US" sz="3000" b="1" dirty="0">
                <a:solidFill>
                  <a:srgbClr val="C00000"/>
                </a:solidFill>
                <a:latin typeface="Cambria" panose="02040503050406030204" pitchFamily="18" charset="0"/>
              </a:rPr>
              <a:t>loses</a:t>
            </a:r>
            <a:r>
              <a:rPr lang="en-US" sz="3000" dirty="0">
                <a:solidFill>
                  <a:schemeClr val="tx1"/>
                </a:solidFill>
                <a:latin typeface="Cambria" panose="02040503050406030204" pitchFamily="18" charset="0"/>
              </a:rPr>
              <a:t> a </a:t>
            </a:r>
            <a:r>
              <a:rPr lang="en-US" sz="3000" b="1" dirty="0">
                <a:solidFill>
                  <a:schemeClr val="tx1"/>
                </a:solidFill>
                <a:latin typeface="Cambria" panose="02040503050406030204" pitchFamily="18" charset="0"/>
              </a:rPr>
              <a:t>significant amount of information</a:t>
            </a:r>
          </a:p>
        </p:txBody>
      </p:sp>
      <p:sp>
        <p:nvSpPr>
          <p:cNvPr id="9" name="Slide Number Placeholder 3">
            <a:extLst>
              <a:ext uri="{FF2B5EF4-FFF2-40B4-BE49-F238E27FC236}">
                <a16:creationId xmlns:a16="http://schemas.microsoft.com/office/drawing/2014/main" id="{0B7BCA56-7EDC-414D-886A-97F85C189D92}"/>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33" name="TextBox 32">
            <a:extLst>
              <a:ext uri="{FF2B5EF4-FFF2-40B4-BE49-F238E27FC236}">
                <a16:creationId xmlns:a16="http://schemas.microsoft.com/office/drawing/2014/main" id="{939D54CE-4705-BA4C-949E-22C987DECA61}"/>
              </a:ext>
            </a:extLst>
          </p:cNvPr>
          <p:cNvSpPr txBox="1"/>
          <p:nvPr/>
        </p:nvSpPr>
        <p:spPr>
          <a:xfrm>
            <a:off x="773830" y="5820831"/>
            <a:ext cx="5796138" cy="507831"/>
          </a:xfrm>
          <a:prstGeom prst="rect">
            <a:avLst/>
          </a:prstGeom>
          <a:noFill/>
        </p:spPr>
        <p:txBody>
          <a:bodyPr wrap="none" rtlCol="0">
            <a:spAutoFit/>
          </a:bodyPr>
          <a:lstStyle/>
          <a:p>
            <a:r>
              <a:rPr lang="en-US" sz="2700" dirty="0">
                <a:solidFill>
                  <a:srgbClr val="C00000"/>
                </a:solidFill>
              </a:rPr>
              <a:t>Potentially important regions are lost</a:t>
            </a:r>
          </a:p>
        </p:txBody>
      </p:sp>
    </p:spTree>
    <p:extLst>
      <p:ext uri="{BB962C8B-B14F-4D97-AF65-F5344CB8AC3E}">
        <p14:creationId xmlns:p14="http://schemas.microsoft.com/office/powerpoint/2010/main" val="927049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0" grpId="0" animBg="1"/>
      <p:bldP spid="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48264D1-719D-DC4E-A915-CC856AD9138F}"/>
              </a:ext>
            </a:extLst>
          </p:cNvPr>
          <p:cNvSpPr>
            <a:spLocks noGrp="1"/>
          </p:cNvSpPr>
          <p:nvPr>
            <p:ph idx="1"/>
          </p:nvPr>
        </p:nvSpPr>
        <p:spPr>
          <a:xfrm>
            <a:off x="228600" y="901700"/>
            <a:ext cx="8610600" cy="5479628"/>
          </a:xfrm>
        </p:spPr>
        <p:txBody>
          <a:bodyPr>
            <a:normAutofit/>
          </a:bodyPr>
          <a:lstStyle/>
          <a:p>
            <a:r>
              <a:rPr lang="en-US" dirty="0"/>
              <a:t>To reach baseline accuracy of completely read mapping reads to the new reference genome:</a:t>
            </a:r>
          </a:p>
          <a:p>
            <a:pPr lvl="1"/>
            <a:r>
              <a:rPr lang="en-US" dirty="0"/>
              <a:t>Could re-run read mapping to the entire new reference genome</a:t>
            </a:r>
          </a:p>
          <a:p>
            <a:pPr lvl="2"/>
            <a:r>
              <a:rPr lang="en-US" dirty="0"/>
              <a:t>This is </a:t>
            </a:r>
            <a:r>
              <a:rPr lang="en-US" b="1" dirty="0">
                <a:solidFill>
                  <a:srgbClr val="C00000"/>
                </a:solidFill>
              </a:rPr>
              <a:t>expensive</a:t>
            </a:r>
            <a:r>
              <a:rPr lang="en-US" dirty="0"/>
              <a:t> especially if we want to map every existing sequenced genome (</a:t>
            </a:r>
            <a:r>
              <a:rPr lang="en-US" b="1" dirty="0"/>
              <a:t>&gt;500,000 </a:t>
            </a:r>
            <a:r>
              <a:rPr lang="en-US" dirty="0"/>
              <a:t>as of 2017) to every reference genome update (quarterly)</a:t>
            </a:r>
          </a:p>
        </p:txBody>
      </p:sp>
      <p:pic>
        <p:nvPicPr>
          <p:cNvPr id="6" name="Picture 5">
            <a:extLst>
              <a:ext uri="{FF2B5EF4-FFF2-40B4-BE49-F238E27FC236}">
                <a16:creationId xmlns:a16="http://schemas.microsoft.com/office/drawing/2014/main" id="{7489A398-FFEE-FD44-8EDE-0BDBF9E75A19}"/>
              </a:ext>
            </a:extLst>
          </p:cNvPr>
          <p:cNvPicPr>
            <a:picLocks noChangeAspect="1"/>
          </p:cNvPicPr>
          <p:nvPr/>
        </p:nvPicPr>
        <p:blipFill>
          <a:blip r:embed="rId3"/>
          <a:stretch>
            <a:fillRect/>
          </a:stretch>
        </p:blipFill>
        <p:spPr>
          <a:xfrm>
            <a:off x="4788024" y="3641514"/>
            <a:ext cx="3547172" cy="2532167"/>
          </a:xfrm>
          <a:prstGeom prst="rect">
            <a:avLst/>
          </a:prstGeom>
        </p:spPr>
      </p:pic>
      <p:sp>
        <p:nvSpPr>
          <p:cNvPr id="7" name="Title 1">
            <a:extLst>
              <a:ext uri="{FF2B5EF4-FFF2-40B4-BE49-F238E27FC236}">
                <a16:creationId xmlns:a16="http://schemas.microsoft.com/office/drawing/2014/main" id="{94D44792-C7F9-B94D-939A-3567A581445A}"/>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solidFill>
                  <a:srgbClr val="C00000"/>
                </a:solidFill>
                <a:latin typeface="Garamond" charset="0"/>
                <a:ea typeface="ＭＳ Ｐゴシック" charset="0"/>
                <a:cs typeface="ＭＳ Ｐゴシック" charset="0"/>
              </a:rPr>
              <a:t>Problem (cont’d)</a:t>
            </a:r>
          </a:p>
        </p:txBody>
      </p:sp>
      <p:sp>
        <p:nvSpPr>
          <p:cNvPr id="8" name="Slide Number Placeholder 3">
            <a:extLst>
              <a:ext uri="{FF2B5EF4-FFF2-40B4-BE49-F238E27FC236}">
                <a16:creationId xmlns:a16="http://schemas.microsoft.com/office/drawing/2014/main" id="{EF9687A0-C5B1-784E-9D2C-D75EBA133656}"/>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325267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67FCC-F0E8-AA4E-88D8-6646A6A5C637}"/>
              </a:ext>
            </a:extLst>
          </p:cNvPr>
          <p:cNvSpPr>
            <a:spLocks noGrp="1"/>
          </p:cNvSpPr>
          <p:nvPr>
            <p:ph idx="1"/>
          </p:nvPr>
        </p:nvSpPr>
        <p:spPr>
          <a:xfrm>
            <a:off x="228600" y="901700"/>
            <a:ext cx="8610600" cy="5479628"/>
          </a:xfrm>
        </p:spPr>
        <p:txBody>
          <a:bodyPr>
            <a:normAutofit/>
          </a:bodyPr>
          <a:lstStyle/>
          <a:p>
            <a:r>
              <a:rPr lang="en-US" dirty="0"/>
              <a:t>Maintain baseline accuracy of mapping reads to an updated reference genome, while significantly accelerating the process</a:t>
            </a:r>
          </a:p>
          <a:p>
            <a:pPr lvl="1"/>
            <a:r>
              <a:rPr lang="en-US" dirty="0"/>
              <a:t>Baseline is using a full mapper</a:t>
            </a:r>
          </a:p>
          <a:p>
            <a:endParaRPr lang="en-US" dirty="0"/>
          </a:p>
          <a:p>
            <a:r>
              <a:rPr lang="en-US" dirty="0"/>
              <a:t>Enable quick and accurate mapping of every sample to every updated reference genome no matter how small the changes</a:t>
            </a:r>
          </a:p>
          <a:p>
            <a:pPr lvl="1"/>
            <a:r>
              <a:rPr lang="en-US" dirty="0"/>
              <a:t>This will quickly give us the most up to date information about a sample’s genome</a:t>
            </a:r>
          </a:p>
        </p:txBody>
      </p:sp>
      <p:sp>
        <p:nvSpPr>
          <p:cNvPr id="4" name="Title 1">
            <a:extLst>
              <a:ext uri="{FF2B5EF4-FFF2-40B4-BE49-F238E27FC236}">
                <a16:creationId xmlns:a16="http://schemas.microsoft.com/office/drawing/2014/main" id="{597DDEC1-39DF-9B47-98DE-E119D8055060}"/>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latin typeface="Garamond" charset="0"/>
                <a:ea typeface="ＭＳ Ｐゴシック" charset="0"/>
                <a:cs typeface="ＭＳ Ｐゴシック" charset="0"/>
              </a:rPr>
              <a:t>Goal</a:t>
            </a:r>
          </a:p>
        </p:txBody>
      </p:sp>
      <p:sp>
        <p:nvSpPr>
          <p:cNvPr id="5" name="Slide Number Placeholder 3">
            <a:extLst>
              <a:ext uri="{FF2B5EF4-FFF2-40B4-BE49-F238E27FC236}">
                <a16:creationId xmlns:a16="http://schemas.microsoft.com/office/drawing/2014/main" id="{A49B02F4-F55B-DB42-A5E5-88EDCB95DDF4}"/>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403404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EF0055-9C44-9F43-A234-014B94E5B191}"/>
              </a:ext>
            </a:extLst>
          </p:cNvPr>
          <p:cNvSpPr>
            <a:spLocks noGrp="1"/>
          </p:cNvSpPr>
          <p:nvPr>
            <p:ph idx="1"/>
          </p:nvPr>
        </p:nvSpPr>
        <p:spPr>
          <a:xfrm>
            <a:off x="228600" y="901700"/>
            <a:ext cx="8610600" cy="5479628"/>
          </a:xfrm>
        </p:spPr>
        <p:txBody>
          <a:bodyPr/>
          <a:lstStyle/>
          <a:p>
            <a:r>
              <a:rPr lang="en-US" dirty="0"/>
              <a:t>We provide a method for quickly remapping </a:t>
            </a:r>
            <a:r>
              <a:rPr lang="en-US" b="1" dirty="0"/>
              <a:t>all the reads</a:t>
            </a:r>
            <a:r>
              <a:rPr lang="en-US" dirty="0"/>
              <a:t> of a sample from one reference genome to an updated version of the reference genome</a:t>
            </a:r>
          </a:p>
        </p:txBody>
      </p:sp>
      <p:sp>
        <p:nvSpPr>
          <p:cNvPr id="6" name="Title 1">
            <a:extLst>
              <a:ext uri="{FF2B5EF4-FFF2-40B4-BE49-F238E27FC236}">
                <a16:creationId xmlns:a16="http://schemas.microsoft.com/office/drawing/2014/main" id="{B0C37B8D-352C-9344-BA80-022EC5C6BB41}"/>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latin typeface="Garamond" charset="0"/>
                <a:ea typeface="ＭＳ Ｐゴシック" charset="0"/>
                <a:cs typeface="ＭＳ Ｐゴシック" charset="0"/>
              </a:rPr>
              <a:t>Mechanism</a:t>
            </a:r>
          </a:p>
        </p:txBody>
      </p:sp>
      <p:sp>
        <p:nvSpPr>
          <p:cNvPr id="7" name="Slide Number Placeholder 3">
            <a:extLst>
              <a:ext uri="{FF2B5EF4-FFF2-40B4-BE49-F238E27FC236}">
                <a16:creationId xmlns:a16="http://schemas.microsoft.com/office/drawing/2014/main" id="{8B5F6A64-06B3-0C4F-9924-35FF3CE2E538}"/>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2" name="Rectangle 1">
            <a:extLst>
              <a:ext uri="{FF2B5EF4-FFF2-40B4-BE49-F238E27FC236}">
                <a16:creationId xmlns:a16="http://schemas.microsoft.com/office/drawing/2014/main" id="{A4CA3092-C4AE-DA47-835A-6D0F585CB3D3}"/>
              </a:ext>
            </a:extLst>
          </p:cNvPr>
          <p:cNvSpPr/>
          <p:nvPr/>
        </p:nvSpPr>
        <p:spPr>
          <a:xfrm>
            <a:off x="3356197" y="2348880"/>
            <a:ext cx="2431606" cy="936104"/>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6EA64047-09C1-014B-BF3C-D2B15AFEFE9C}"/>
              </a:ext>
            </a:extLst>
          </p:cNvPr>
          <p:cNvSpPr txBox="1"/>
          <p:nvPr/>
        </p:nvSpPr>
        <p:spPr>
          <a:xfrm>
            <a:off x="3356197" y="2348880"/>
            <a:ext cx="2431606" cy="923330"/>
          </a:xfrm>
          <a:prstGeom prst="rect">
            <a:avLst/>
          </a:prstGeom>
          <a:noFill/>
        </p:spPr>
        <p:txBody>
          <a:bodyPr wrap="square" rtlCol="0">
            <a:spAutoFit/>
          </a:bodyPr>
          <a:lstStyle/>
          <a:p>
            <a:pPr algn="ctr"/>
            <a:r>
              <a:rPr lang="en-CH" dirty="0"/>
              <a:t>Read mapping </a:t>
            </a:r>
            <a:r>
              <a:rPr lang="en-US" dirty="0"/>
              <a:t>to </a:t>
            </a:r>
            <a:r>
              <a:rPr lang="en-US" dirty="0">
                <a:solidFill>
                  <a:srgbClr val="FF0000"/>
                </a:solidFill>
              </a:rPr>
              <a:t>old reference</a:t>
            </a:r>
            <a:r>
              <a:rPr lang="en-US" dirty="0"/>
              <a:t> genome </a:t>
            </a:r>
          </a:p>
          <a:p>
            <a:pPr algn="ctr"/>
            <a:r>
              <a:rPr lang="en-US" dirty="0"/>
              <a:t>(SAM/BAM file)</a:t>
            </a:r>
            <a:endParaRPr lang="en-CH" dirty="0"/>
          </a:p>
        </p:txBody>
      </p:sp>
      <p:sp>
        <p:nvSpPr>
          <p:cNvPr id="9" name="Rounded Rectangle 8">
            <a:extLst>
              <a:ext uri="{FF2B5EF4-FFF2-40B4-BE49-F238E27FC236}">
                <a16:creationId xmlns:a16="http://schemas.microsoft.com/office/drawing/2014/main" id="{4DFEB85A-34CD-3349-BA5C-BCE04AFEE106}"/>
              </a:ext>
            </a:extLst>
          </p:cNvPr>
          <p:cNvSpPr/>
          <p:nvPr/>
        </p:nvSpPr>
        <p:spPr>
          <a:xfrm>
            <a:off x="3933010" y="3861049"/>
            <a:ext cx="1277979" cy="517398"/>
          </a:xfrm>
          <a:prstGeom prst="round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solidFill>
                  <a:schemeClr val="tx1"/>
                </a:solidFill>
              </a:rPr>
              <a:t>AirLift</a:t>
            </a:r>
          </a:p>
        </p:txBody>
      </p:sp>
      <p:sp>
        <p:nvSpPr>
          <p:cNvPr id="10" name="Down Arrow 9">
            <a:extLst>
              <a:ext uri="{FF2B5EF4-FFF2-40B4-BE49-F238E27FC236}">
                <a16:creationId xmlns:a16="http://schemas.microsoft.com/office/drawing/2014/main" id="{E8D48F46-C2B4-484F-84C3-0DEFBD0B01AD}"/>
              </a:ext>
            </a:extLst>
          </p:cNvPr>
          <p:cNvSpPr/>
          <p:nvPr/>
        </p:nvSpPr>
        <p:spPr bwMode="auto">
          <a:xfrm>
            <a:off x="4406601" y="3357329"/>
            <a:ext cx="330798" cy="431375"/>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BCC30FBC-8D9A-5947-BA36-D35B06F787B2}"/>
              </a:ext>
            </a:extLst>
          </p:cNvPr>
          <p:cNvSpPr/>
          <p:nvPr/>
        </p:nvSpPr>
        <p:spPr>
          <a:xfrm>
            <a:off x="3356197" y="4958571"/>
            <a:ext cx="2431606" cy="1206734"/>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12">
            <a:extLst>
              <a:ext uri="{FF2B5EF4-FFF2-40B4-BE49-F238E27FC236}">
                <a16:creationId xmlns:a16="http://schemas.microsoft.com/office/drawing/2014/main" id="{5645E4EB-A7F7-B64D-A8E6-32CFA93B8D3A}"/>
              </a:ext>
            </a:extLst>
          </p:cNvPr>
          <p:cNvSpPr txBox="1"/>
          <p:nvPr/>
        </p:nvSpPr>
        <p:spPr>
          <a:xfrm>
            <a:off x="3356197" y="4964975"/>
            <a:ext cx="2431606" cy="1200329"/>
          </a:xfrm>
          <a:prstGeom prst="rect">
            <a:avLst/>
          </a:prstGeom>
          <a:noFill/>
        </p:spPr>
        <p:txBody>
          <a:bodyPr wrap="square" rtlCol="0">
            <a:spAutoFit/>
          </a:bodyPr>
          <a:lstStyle/>
          <a:p>
            <a:pPr algn="ctr"/>
            <a:r>
              <a:rPr lang="en-CH" dirty="0">
                <a:solidFill>
                  <a:srgbClr val="00B050"/>
                </a:solidFill>
              </a:rPr>
              <a:t>Updated</a:t>
            </a:r>
            <a:r>
              <a:rPr lang="en-CH" dirty="0"/>
              <a:t> read mapping </a:t>
            </a:r>
            <a:r>
              <a:rPr lang="en-US" dirty="0"/>
              <a:t>to </a:t>
            </a:r>
            <a:r>
              <a:rPr lang="en-US" dirty="0">
                <a:solidFill>
                  <a:srgbClr val="00B050"/>
                </a:solidFill>
              </a:rPr>
              <a:t>new reference</a:t>
            </a:r>
            <a:r>
              <a:rPr lang="en-US" dirty="0">
                <a:solidFill>
                  <a:srgbClr val="FF0000"/>
                </a:solidFill>
              </a:rPr>
              <a:t> </a:t>
            </a:r>
            <a:r>
              <a:rPr lang="en-US" dirty="0"/>
              <a:t>genome </a:t>
            </a:r>
          </a:p>
          <a:p>
            <a:pPr algn="ctr"/>
            <a:r>
              <a:rPr lang="en-US" dirty="0"/>
              <a:t>(SAM/BAM file)</a:t>
            </a:r>
            <a:endParaRPr lang="en-CH" dirty="0"/>
          </a:p>
        </p:txBody>
      </p:sp>
      <p:sp>
        <p:nvSpPr>
          <p:cNvPr id="14" name="Rectangle 13">
            <a:extLst>
              <a:ext uri="{FF2B5EF4-FFF2-40B4-BE49-F238E27FC236}">
                <a16:creationId xmlns:a16="http://schemas.microsoft.com/office/drawing/2014/main" id="{EEA8D6B7-B3A0-2342-AB7B-64A53A99FD14}"/>
              </a:ext>
            </a:extLst>
          </p:cNvPr>
          <p:cNvSpPr/>
          <p:nvPr/>
        </p:nvSpPr>
        <p:spPr>
          <a:xfrm>
            <a:off x="5822227" y="3737220"/>
            <a:ext cx="2431606" cy="7493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extBox 14">
            <a:extLst>
              <a:ext uri="{FF2B5EF4-FFF2-40B4-BE49-F238E27FC236}">
                <a16:creationId xmlns:a16="http://schemas.microsoft.com/office/drawing/2014/main" id="{70CA0EDE-6E70-ED4A-A6B7-DE00F88BB607}"/>
              </a:ext>
            </a:extLst>
          </p:cNvPr>
          <p:cNvSpPr txBox="1"/>
          <p:nvPr/>
        </p:nvSpPr>
        <p:spPr>
          <a:xfrm>
            <a:off x="5796356" y="3788704"/>
            <a:ext cx="2431606" cy="646331"/>
          </a:xfrm>
          <a:prstGeom prst="rect">
            <a:avLst/>
          </a:prstGeom>
          <a:noFill/>
        </p:spPr>
        <p:txBody>
          <a:bodyPr wrap="square" rtlCol="0">
            <a:spAutoFit/>
          </a:bodyPr>
          <a:lstStyle/>
          <a:p>
            <a:pPr algn="ctr"/>
            <a:r>
              <a:rPr lang="en-US" dirty="0">
                <a:solidFill>
                  <a:srgbClr val="4472C4"/>
                </a:solidFill>
              </a:rPr>
              <a:t>Chain file</a:t>
            </a:r>
            <a:r>
              <a:rPr lang="en-US" dirty="0"/>
              <a:t> + </a:t>
            </a:r>
            <a:r>
              <a:rPr lang="en-US" dirty="0">
                <a:solidFill>
                  <a:srgbClr val="00B050"/>
                </a:solidFill>
              </a:rPr>
              <a:t>new reference</a:t>
            </a:r>
            <a:r>
              <a:rPr lang="en-US" dirty="0"/>
              <a:t> genome</a:t>
            </a:r>
            <a:endParaRPr lang="en-CH" dirty="0"/>
          </a:p>
        </p:txBody>
      </p:sp>
      <p:sp>
        <p:nvSpPr>
          <p:cNvPr id="16" name="Down Arrow 15">
            <a:extLst>
              <a:ext uri="{FF2B5EF4-FFF2-40B4-BE49-F238E27FC236}">
                <a16:creationId xmlns:a16="http://schemas.microsoft.com/office/drawing/2014/main" id="{AA18C612-FC13-F140-AFB7-6C12AC45ACE4}"/>
              </a:ext>
            </a:extLst>
          </p:cNvPr>
          <p:cNvSpPr/>
          <p:nvPr/>
        </p:nvSpPr>
        <p:spPr bwMode="auto">
          <a:xfrm>
            <a:off x="4415246" y="4435035"/>
            <a:ext cx="330798" cy="431375"/>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7" name="Down Arrow 16">
            <a:extLst>
              <a:ext uri="{FF2B5EF4-FFF2-40B4-BE49-F238E27FC236}">
                <a16:creationId xmlns:a16="http://schemas.microsoft.com/office/drawing/2014/main" id="{7586E4B2-7ECB-1442-A952-174BEA660876}"/>
              </a:ext>
            </a:extLst>
          </p:cNvPr>
          <p:cNvSpPr/>
          <p:nvPr/>
        </p:nvSpPr>
        <p:spPr bwMode="auto">
          <a:xfrm rot="5400000">
            <a:off x="5329437" y="3906090"/>
            <a:ext cx="330798" cy="431375"/>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04592164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EF0055-9C44-9F43-A234-014B94E5B191}"/>
              </a:ext>
            </a:extLst>
          </p:cNvPr>
          <p:cNvSpPr>
            <a:spLocks noGrp="1"/>
          </p:cNvSpPr>
          <p:nvPr>
            <p:ph idx="1"/>
          </p:nvPr>
        </p:nvSpPr>
        <p:spPr>
          <a:xfrm>
            <a:off x="228600" y="901700"/>
            <a:ext cx="8610600" cy="5479628"/>
          </a:xfrm>
        </p:spPr>
        <p:txBody>
          <a:bodyPr/>
          <a:lstStyle/>
          <a:p>
            <a:r>
              <a:rPr lang="en-US" dirty="0"/>
              <a:t>We provide a method for quickly remapping </a:t>
            </a:r>
            <a:r>
              <a:rPr lang="en-US" b="1" dirty="0"/>
              <a:t>all the reads</a:t>
            </a:r>
            <a:r>
              <a:rPr lang="en-US" dirty="0"/>
              <a:t> of a sample from one reference genome to an updated version of the reference genome</a:t>
            </a:r>
          </a:p>
        </p:txBody>
      </p:sp>
      <p:pic>
        <p:nvPicPr>
          <p:cNvPr id="21" name="Picture 20">
            <a:extLst>
              <a:ext uri="{FF2B5EF4-FFF2-40B4-BE49-F238E27FC236}">
                <a16:creationId xmlns:a16="http://schemas.microsoft.com/office/drawing/2014/main" id="{9B841609-D65E-174B-A1C3-5B3823772852}"/>
              </a:ext>
            </a:extLst>
          </p:cNvPr>
          <p:cNvPicPr>
            <a:picLocks noChangeAspect="1"/>
          </p:cNvPicPr>
          <p:nvPr/>
        </p:nvPicPr>
        <p:blipFill>
          <a:blip r:embed="rId3"/>
          <a:stretch>
            <a:fillRect/>
          </a:stretch>
        </p:blipFill>
        <p:spPr>
          <a:xfrm>
            <a:off x="324216" y="4064033"/>
            <a:ext cx="8524407" cy="1802309"/>
          </a:xfrm>
          <a:prstGeom prst="rect">
            <a:avLst/>
          </a:prstGeom>
        </p:spPr>
      </p:pic>
      <p:sp>
        <p:nvSpPr>
          <p:cNvPr id="6" name="Title 1">
            <a:extLst>
              <a:ext uri="{FF2B5EF4-FFF2-40B4-BE49-F238E27FC236}">
                <a16:creationId xmlns:a16="http://schemas.microsoft.com/office/drawing/2014/main" id="{B0C37B8D-352C-9344-BA80-022EC5C6BB41}"/>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latin typeface="Garamond" charset="0"/>
                <a:ea typeface="ＭＳ Ｐゴシック" charset="0"/>
                <a:cs typeface="ＭＳ Ｐゴシック" charset="0"/>
              </a:rPr>
              <a:t>Mechanism (cont’d)</a:t>
            </a:r>
          </a:p>
        </p:txBody>
      </p:sp>
      <p:cxnSp>
        <p:nvCxnSpPr>
          <p:cNvPr id="7" name="Straight Connector 6">
            <a:extLst>
              <a:ext uri="{FF2B5EF4-FFF2-40B4-BE49-F238E27FC236}">
                <a16:creationId xmlns:a16="http://schemas.microsoft.com/office/drawing/2014/main" id="{E39DFDA4-9831-1742-8443-1A8B70DE49F9}"/>
              </a:ext>
            </a:extLst>
          </p:cNvPr>
          <p:cNvCxnSpPr>
            <a:cxnSpLocks/>
          </p:cNvCxnSpPr>
          <p:nvPr/>
        </p:nvCxnSpPr>
        <p:spPr>
          <a:xfrm flipH="1">
            <a:off x="2109363" y="2709251"/>
            <a:ext cx="791904" cy="0"/>
          </a:xfrm>
          <a:prstGeom prst="line">
            <a:avLst/>
          </a:prstGeom>
          <a:ln w="666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0840084-A3C3-E844-AE0F-2C30CBE6231D}"/>
              </a:ext>
            </a:extLst>
          </p:cNvPr>
          <p:cNvCxnSpPr>
            <a:cxnSpLocks/>
          </p:cNvCxnSpPr>
          <p:nvPr/>
        </p:nvCxnSpPr>
        <p:spPr>
          <a:xfrm flipH="1">
            <a:off x="3466379" y="2687923"/>
            <a:ext cx="791904" cy="0"/>
          </a:xfrm>
          <a:prstGeom prst="line">
            <a:avLst/>
          </a:prstGeom>
          <a:ln w="666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158AE0-F288-234C-B452-C71C928A9A51}"/>
              </a:ext>
            </a:extLst>
          </p:cNvPr>
          <p:cNvCxnSpPr>
            <a:cxnSpLocks/>
          </p:cNvCxnSpPr>
          <p:nvPr/>
        </p:nvCxnSpPr>
        <p:spPr>
          <a:xfrm flipH="1">
            <a:off x="5871543" y="2773040"/>
            <a:ext cx="791904" cy="0"/>
          </a:xfrm>
          <a:prstGeom prst="line">
            <a:avLst/>
          </a:prstGeom>
          <a:ln w="666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EF28CC-68B3-FD43-9A1D-6DA590CC919E}"/>
              </a:ext>
            </a:extLst>
          </p:cNvPr>
          <p:cNvCxnSpPr>
            <a:cxnSpLocks/>
          </p:cNvCxnSpPr>
          <p:nvPr/>
        </p:nvCxnSpPr>
        <p:spPr>
          <a:xfrm flipH="1">
            <a:off x="2901267" y="3225377"/>
            <a:ext cx="791904" cy="0"/>
          </a:xfrm>
          <a:prstGeom prst="line">
            <a:avLst/>
          </a:prstGeom>
          <a:ln w="666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CED16A-AC37-DE4D-81AB-2F89508E2EDB}"/>
              </a:ext>
            </a:extLst>
          </p:cNvPr>
          <p:cNvCxnSpPr>
            <a:cxnSpLocks/>
          </p:cNvCxnSpPr>
          <p:nvPr/>
        </p:nvCxnSpPr>
        <p:spPr>
          <a:xfrm flipH="1">
            <a:off x="4795729" y="3225377"/>
            <a:ext cx="791904" cy="0"/>
          </a:xfrm>
          <a:prstGeom prst="line">
            <a:avLst/>
          </a:prstGeom>
          <a:ln w="666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87E7CC-123A-2D4C-B2EC-6474EE190D62}"/>
              </a:ext>
            </a:extLst>
          </p:cNvPr>
          <p:cNvCxnSpPr>
            <a:cxnSpLocks/>
          </p:cNvCxnSpPr>
          <p:nvPr/>
        </p:nvCxnSpPr>
        <p:spPr>
          <a:xfrm flipH="1">
            <a:off x="7200893" y="3310493"/>
            <a:ext cx="791904" cy="0"/>
          </a:xfrm>
          <a:prstGeom prst="line">
            <a:avLst/>
          </a:prstGeom>
          <a:ln w="66675"/>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4F81180-7A87-374D-9718-FC74767625D5}"/>
              </a:ext>
            </a:extLst>
          </p:cNvPr>
          <p:cNvSpPr txBox="1"/>
          <p:nvPr/>
        </p:nvSpPr>
        <p:spPr>
          <a:xfrm>
            <a:off x="425171" y="2638624"/>
            <a:ext cx="1101712" cy="507831"/>
          </a:xfrm>
          <a:prstGeom prst="rect">
            <a:avLst/>
          </a:prstGeom>
          <a:noFill/>
        </p:spPr>
        <p:txBody>
          <a:bodyPr wrap="none" rtlCol="0">
            <a:spAutoFit/>
          </a:bodyPr>
          <a:lstStyle/>
          <a:p>
            <a:r>
              <a:rPr lang="en-US" sz="2700" dirty="0"/>
              <a:t>Reads</a:t>
            </a:r>
            <a:endParaRPr lang="en-US" sz="1350" dirty="0"/>
          </a:p>
        </p:txBody>
      </p:sp>
      <p:cxnSp>
        <p:nvCxnSpPr>
          <p:cNvPr id="14" name="Straight Arrow Connector 13">
            <a:extLst>
              <a:ext uri="{FF2B5EF4-FFF2-40B4-BE49-F238E27FC236}">
                <a16:creationId xmlns:a16="http://schemas.microsoft.com/office/drawing/2014/main" id="{03F16C13-F308-FA4A-A516-B67FE09CA3DC}"/>
              </a:ext>
            </a:extLst>
          </p:cNvPr>
          <p:cNvCxnSpPr>
            <a:cxnSpLocks/>
          </p:cNvCxnSpPr>
          <p:nvPr/>
        </p:nvCxnSpPr>
        <p:spPr>
          <a:xfrm>
            <a:off x="2540133" y="2742733"/>
            <a:ext cx="1153038" cy="2890523"/>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989EEBE-6EDB-8E41-B3C6-AB9C712D4740}"/>
              </a:ext>
            </a:extLst>
          </p:cNvPr>
          <p:cNvCxnSpPr>
            <a:cxnSpLocks/>
          </p:cNvCxnSpPr>
          <p:nvPr/>
        </p:nvCxnSpPr>
        <p:spPr>
          <a:xfrm>
            <a:off x="3881750" y="2657333"/>
            <a:ext cx="376533" cy="2975923"/>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419FC35-CF8B-2847-9D9A-F14C2E20B230}"/>
              </a:ext>
            </a:extLst>
          </p:cNvPr>
          <p:cNvCxnSpPr>
            <a:cxnSpLocks/>
          </p:cNvCxnSpPr>
          <p:nvPr/>
        </p:nvCxnSpPr>
        <p:spPr>
          <a:xfrm flipH="1">
            <a:off x="4596305" y="3225377"/>
            <a:ext cx="616166" cy="2424619"/>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63AEE76-409C-7447-8B39-C9A914B85A57}"/>
              </a:ext>
            </a:extLst>
          </p:cNvPr>
          <p:cNvCxnSpPr>
            <a:cxnSpLocks/>
          </p:cNvCxnSpPr>
          <p:nvPr/>
        </p:nvCxnSpPr>
        <p:spPr>
          <a:xfrm>
            <a:off x="3278459" y="3310493"/>
            <a:ext cx="717477" cy="2322763"/>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67F8A74-614D-FE42-A274-FF913CB88D6B}"/>
              </a:ext>
            </a:extLst>
          </p:cNvPr>
          <p:cNvCxnSpPr>
            <a:cxnSpLocks/>
          </p:cNvCxnSpPr>
          <p:nvPr/>
        </p:nvCxnSpPr>
        <p:spPr>
          <a:xfrm>
            <a:off x="6289290" y="2773040"/>
            <a:ext cx="911603" cy="2876955"/>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C458A48-906A-E048-9071-09E3481B92B1}"/>
              </a:ext>
            </a:extLst>
          </p:cNvPr>
          <p:cNvCxnSpPr>
            <a:cxnSpLocks/>
          </p:cNvCxnSpPr>
          <p:nvPr/>
        </p:nvCxnSpPr>
        <p:spPr>
          <a:xfrm>
            <a:off x="7644163" y="3310493"/>
            <a:ext cx="348634" cy="2339502"/>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3">
            <a:extLst>
              <a:ext uri="{FF2B5EF4-FFF2-40B4-BE49-F238E27FC236}">
                <a16:creationId xmlns:a16="http://schemas.microsoft.com/office/drawing/2014/main" id="{E58F000E-E3B4-D24B-A3D2-CF6CC749C860}"/>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22" name="TextBox 21">
            <a:extLst>
              <a:ext uri="{FF2B5EF4-FFF2-40B4-BE49-F238E27FC236}">
                <a16:creationId xmlns:a16="http://schemas.microsoft.com/office/drawing/2014/main" id="{7FB97152-18D1-324E-A8B1-2875B8E709E3}"/>
              </a:ext>
            </a:extLst>
          </p:cNvPr>
          <p:cNvSpPr txBox="1"/>
          <p:nvPr/>
        </p:nvSpPr>
        <p:spPr>
          <a:xfrm>
            <a:off x="881674" y="2852936"/>
            <a:ext cx="7409490" cy="830997"/>
          </a:xfrm>
          <a:prstGeom prst="rect">
            <a:avLst/>
          </a:prstGeom>
          <a:noFill/>
        </p:spPr>
        <p:txBody>
          <a:bodyPr wrap="square" rtlCol="0">
            <a:spAutoFit/>
          </a:bodyPr>
          <a:lstStyle/>
          <a:p>
            <a:pPr algn="ctr"/>
            <a:r>
              <a:rPr lang="en-US" sz="2400" dirty="0"/>
              <a:t>Chain files provide the following relationship between two reference genomes</a:t>
            </a:r>
          </a:p>
        </p:txBody>
      </p:sp>
    </p:spTree>
    <p:extLst>
      <p:ext uri="{BB962C8B-B14F-4D97-AF65-F5344CB8AC3E}">
        <p14:creationId xmlns:p14="http://schemas.microsoft.com/office/powerpoint/2010/main" val="2000178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D16F08-2409-E14A-BBA5-6A1E6F3B2E7F}"/>
              </a:ext>
            </a:extLst>
          </p:cNvPr>
          <p:cNvSpPr/>
          <p:nvPr/>
        </p:nvSpPr>
        <p:spPr>
          <a:xfrm>
            <a:off x="2966830" y="1803953"/>
            <a:ext cx="6177170" cy="2817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3">
            <a:extLst>
              <a:ext uri="{FF2B5EF4-FFF2-40B4-BE49-F238E27FC236}">
                <a16:creationId xmlns:a16="http://schemas.microsoft.com/office/drawing/2014/main" id="{CB4DF907-4D03-354B-BC5F-97E493F0039B}"/>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7" name="Title 1">
            <a:extLst>
              <a:ext uri="{FF2B5EF4-FFF2-40B4-BE49-F238E27FC236}">
                <a16:creationId xmlns:a16="http://schemas.microsoft.com/office/drawing/2014/main" id="{C859E5EA-0AB6-9A45-B105-BE27802E2334}"/>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latin typeface="Garamond" charset="0"/>
                <a:ea typeface="ＭＳ Ｐゴシック" charset="0"/>
                <a:cs typeface="ＭＳ Ｐゴシック" charset="0"/>
              </a:rPr>
              <a:t>Labeling Regions of Reference Genomes</a:t>
            </a:r>
          </a:p>
        </p:txBody>
      </p:sp>
      <p:pic>
        <p:nvPicPr>
          <p:cNvPr id="9" name="Picture 8">
            <a:extLst>
              <a:ext uri="{FF2B5EF4-FFF2-40B4-BE49-F238E27FC236}">
                <a16:creationId xmlns:a16="http://schemas.microsoft.com/office/drawing/2014/main" id="{C4F41006-7A35-244A-B542-457F827447D1}"/>
              </a:ext>
            </a:extLst>
          </p:cNvPr>
          <p:cNvPicPr>
            <a:picLocks noChangeAspect="1"/>
          </p:cNvPicPr>
          <p:nvPr/>
        </p:nvPicPr>
        <p:blipFill>
          <a:blip r:embed="rId3"/>
          <a:stretch>
            <a:fillRect/>
          </a:stretch>
        </p:blipFill>
        <p:spPr>
          <a:xfrm>
            <a:off x="438730" y="4202328"/>
            <a:ext cx="8266539" cy="2269910"/>
          </a:xfrm>
          <a:prstGeom prst="rect">
            <a:avLst/>
          </a:prstGeom>
        </p:spPr>
      </p:pic>
      <p:sp>
        <p:nvSpPr>
          <p:cNvPr id="10" name="Content Placeholder 2">
            <a:extLst>
              <a:ext uri="{FF2B5EF4-FFF2-40B4-BE49-F238E27FC236}">
                <a16:creationId xmlns:a16="http://schemas.microsoft.com/office/drawing/2014/main" id="{3E3BA014-BF6C-1D44-8378-FC9779B7E253}"/>
              </a:ext>
            </a:extLst>
          </p:cNvPr>
          <p:cNvSpPr>
            <a:spLocks noGrp="1"/>
          </p:cNvSpPr>
          <p:nvPr>
            <p:ph idx="1"/>
          </p:nvPr>
        </p:nvSpPr>
        <p:spPr>
          <a:xfrm>
            <a:off x="228600" y="901700"/>
            <a:ext cx="8610600" cy="5479628"/>
          </a:xfrm>
        </p:spPr>
        <p:txBody>
          <a:bodyPr/>
          <a:lstStyle/>
          <a:p>
            <a:r>
              <a:rPr lang="en-US" dirty="0"/>
              <a:t>We quickly label the regions between two reference genomes to decide if we should</a:t>
            </a:r>
          </a:p>
          <a:p>
            <a:pPr lvl="1"/>
            <a:r>
              <a:rPr lang="en-US" dirty="0"/>
              <a:t>Move the read mapping position without performing costly alignment or</a:t>
            </a:r>
          </a:p>
          <a:p>
            <a:pPr lvl="1"/>
            <a:r>
              <a:rPr lang="en-US" dirty="0"/>
              <a:t>Remap reads that maps in the regions that are missing in the new reference genome</a:t>
            </a:r>
          </a:p>
          <a:p>
            <a:r>
              <a:rPr lang="en-US" dirty="0"/>
              <a:t>Finding labels between a pair of reference genomes is a one-time task: </a:t>
            </a:r>
            <a:r>
              <a:rPr lang="en-US" b="1" dirty="0" err="1">
                <a:solidFill>
                  <a:srgbClr val="4472C4"/>
                </a:solidFill>
              </a:rPr>
              <a:t>AirLift</a:t>
            </a:r>
            <a:r>
              <a:rPr lang="en-US" b="1" dirty="0">
                <a:solidFill>
                  <a:srgbClr val="4472C4"/>
                </a:solidFill>
              </a:rPr>
              <a:t> Index</a:t>
            </a:r>
          </a:p>
          <a:p>
            <a:r>
              <a:rPr lang="en-US" dirty="0"/>
              <a:t>Labels: Constant, updated, retired, and new regions</a:t>
            </a:r>
          </a:p>
          <a:p>
            <a:pPr lvl="1"/>
            <a:endParaRPr lang="en-US" dirty="0"/>
          </a:p>
        </p:txBody>
      </p:sp>
    </p:spTree>
    <p:extLst>
      <p:ext uri="{BB962C8B-B14F-4D97-AF65-F5344CB8AC3E}">
        <p14:creationId xmlns:p14="http://schemas.microsoft.com/office/powerpoint/2010/main" val="2972686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sz="3800" dirty="0"/>
              <a:t>SAFARI Newsletter December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3"/>
              </a:rPr>
              <a:t>https://safari.ethz.ch/safari-newsletter-december-2021</a:t>
            </a:r>
            <a:endParaRPr lang="en-US"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7" name="Picture 6">
            <a:extLst>
              <a:ext uri="{FF2B5EF4-FFF2-40B4-BE49-F238E27FC236}">
                <a16:creationId xmlns:a16="http://schemas.microsoft.com/office/drawing/2014/main" id="{F3FD8443-69CE-1B49-B88B-67E2096A0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360" y="1482488"/>
            <a:ext cx="5851280" cy="5325011"/>
          </a:xfrm>
          <a:prstGeom prst="rect">
            <a:avLst/>
          </a:prstGeom>
        </p:spPr>
      </p:pic>
    </p:spTree>
    <p:extLst>
      <p:ext uri="{BB962C8B-B14F-4D97-AF65-F5344CB8AC3E}">
        <p14:creationId xmlns:p14="http://schemas.microsoft.com/office/powerpoint/2010/main" val="60810269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B4DF907-4D03-354B-BC5F-97E493F0039B}"/>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7" name="Title 1">
            <a:extLst>
              <a:ext uri="{FF2B5EF4-FFF2-40B4-BE49-F238E27FC236}">
                <a16:creationId xmlns:a16="http://schemas.microsoft.com/office/drawing/2014/main" id="{5356A691-1261-7845-BC05-E57C9B9910A3}"/>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err="1">
                <a:latin typeface="Garamond" charset="0"/>
                <a:ea typeface="ＭＳ Ｐゴシック" charset="0"/>
                <a:cs typeface="ＭＳ Ｐゴシック" charset="0"/>
              </a:rPr>
              <a:t>AirLift</a:t>
            </a:r>
            <a:r>
              <a:rPr lang="en-US" sz="3800" kern="0" dirty="0">
                <a:latin typeface="Garamond" charset="0"/>
                <a:ea typeface="ＭＳ Ｐゴシック" charset="0"/>
                <a:cs typeface="ＭＳ Ｐゴシック" charset="0"/>
              </a:rPr>
              <a:t> Index: Labeling Regions in 8 steps</a:t>
            </a:r>
          </a:p>
        </p:txBody>
      </p:sp>
      <p:pic>
        <p:nvPicPr>
          <p:cNvPr id="8" name="Picture 7" descr="A picture containing timeline&#10;&#10;Description automatically generated">
            <a:extLst>
              <a:ext uri="{FF2B5EF4-FFF2-40B4-BE49-F238E27FC236}">
                <a16:creationId xmlns:a16="http://schemas.microsoft.com/office/drawing/2014/main" id="{5E80EB1D-A7A2-3D40-A4FE-917545C7F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4190"/>
            <a:ext cx="9144000" cy="3209619"/>
          </a:xfrm>
          <a:prstGeom prst="rect">
            <a:avLst/>
          </a:prstGeom>
        </p:spPr>
      </p:pic>
    </p:spTree>
    <p:extLst>
      <p:ext uri="{BB962C8B-B14F-4D97-AF65-F5344CB8AC3E}">
        <p14:creationId xmlns:p14="http://schemas.microsoft.com/office/powerpoint/2010/main" val="234490441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B4DF907-4D03-354B-BC5F-97E493F0039B}"/>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8" name="Picture 7" descr="A picture containing timeline&#10;&#10;Description automatically generated">
            <a:extLst>
              <a:ext uri="{FF2B5EF4-FFF2-40B4-BE49-F238E27FC236}">
                <a16:creationId xmlns:a16="http://schemas.microsoft.com/office/drawing/2014/main" id="{5E80EB1D-A7A2-3D40-A4FE-917545C7F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4190"/>
            <a:ext cx="9144000" cy="3209619"/>
          </a:xfrm>
          <a:prstGeom prst="rect">
            <a:avLst/>
          </a:prstGeom>
        </p:spPr>
      </p:pic>
      <p:sp>
        <p:nvSpPr>
          <p:cNvPr id="10" name="Rectangle 9">
            <a:extLst>
              <a:ext uri="{FF2B5EF4-FFF2-40B4-BE49-F238E27FC236}">
                <a16:creationId xmlns:a16="http://schemas.microsoft.com/office/drawing/2014/main" id="{FBA8F902-15D0-4C47-997C-1405FAA8E213}"/>
              </a:ext>
            </a:extLst>
          </p:cNvPr>
          <p:cNvSpPr/>
          <p:nvPr/>
        </p:nvSpPr>
        <p:spPr>
          <a:xfrm>
            <a:off x="2555776" y="1824190"/>
            <a:ext cx="2160240" cy="1532802"/>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01CB388D-DCE3-C64F-8845-0D945F5DEB97}"/>
              </a:ext>
            </a:extLst>
          </p:cNvPr>
          <p:cNvSpPr/>
          <p:nvPr/>
        </p:nvSpPr>
        <p:spPr>
          <a:xfrm>
            <a:off x="4716016" y="1838957"/>
            <a:ext cx="2160240" cy="1532802"/>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7CD68671-4EDF-3A49-A351-10A135E32F79}"/>
              </a:ext>
            </a:extLst>
          </p:cNvPr>
          <p:cNvSpPr/>
          <p:nvPr/>
        </p:nvSpPr>
        <p:spPr>
          <a:xfrm>
            <a:off x="6881530" y="1824190"/>
            <a:ext cx="2160240" cy="1532802"/>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2635430C-0C95-1E46-8218-8C87F87BE331}"/>
              </a:ext>
            </a:extLst>
          </p:cNvPr>
          <p:cNvSpPr/>
          <p:nvPr/>
        </p:nvSpPr>
        <p:spPr>
          <a:xfrm>
            <a:off x="0" y="3339264"/>
            <a:ext cx="2550502" cy="1457888"/>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00CD2865-84DA-B24E-BD91-77AABA255127}"/>
              </a:ext>
            </a:extLst>
          </p:cNvPr>
          <p:cNvSpPr/>
          <p:nvPr/>
        </p:nvSpPr>
        <p:spPr>
          <a:xfrm>
            <a:off x="2550502" y="3339264"/>
            <a:ext cx="2160240" cy="1457888"/>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E6D2FBAE-1DEC-CA49-8868-503B166F156F}"/>
              </a:ext>
            </a:extLst>
          </p:cNvPr>
          <p:cNvSpPr/>
          <p:nvPr/>
        </p:nvSpPr>
        <p:spPr>
          <a:xfrm>
            <a:off x="4705833" y="3339264"/>
            <a:ext cx="2160240" cy="1457888"/>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4177D724-54EA-914D-BAFF-23A6601C62E8}"/>
              </a:ext>
            </a:extLst>
          </p:cNvPr>
          <p:cNvSpPr/>
          <p:nvPr/>
        </p:nvSpPr>
        <p:spPr>
          <a:xfrm>
            <a:off x="6881530" y="3339264"/>
            <a:ext cx="2160240" cy="1457888"/>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8" name="Title 1">
            <a:extLst>
              <a:ext uri="{FF2B5EF4-FFF2-40B4-BE49-F238E27FC236}">
                <a16:creationId xmlns:a16="http://schemas.microsoft.com/office/drawing/2014/main" id="{8AD2C9E4-FDB7-6345-BE99-2B6E95B6CDE1}"/>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err="1">
                <a:latin typeface="Garamond" charset="0"/>
                <a:ea typeface="ＭＳ Ｐゴシック" charset="0"/>
                <a:cs typeface="ＭＳ Ｐゴシック" charset="0"/>
              </a:rPr>
              <a:t>AirLift</a:t>
            </a:r>
            <a:r>
              <a:rPr lang="en-US" sz="3800" kern="0" dirty="0">
                <a:latin typeface="Garamond" charset="0"/>
                <a:ea typeface="ＭＳ Ｐゴシック" charset="0"/>
                <a:cs typeface="ＭＳ Ｐゴシック" charset="0"/>
              </a:rPr>
              <a:t> Index: Labeling Regions in 8 steps</a:t>
            </a:r>
          </a:p>
        </p:txBody>
      </p:sp>
    </p:spTree>
    <p:extLst>
      <p:ext uri="{BB962C8B-B14F-4D97-AF65-F5344CB8AC3E}">
        <p14:creationId xmlns:p14="http://schemas.microsoft.com/office/powerpoint/2010/main" val="3980043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2DDE6482-E608-EF49-945C-81384C3AFDA4}"/>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 name="Title 1">
            <a:extLst>
              <a:ext uri="{FF2B5EF4-FFF2-40B4-BE49-F238E27FC236}">
                <a16:creationId xmlns:a16="http://schemas.microsoft.com/office/drawing/2014/main" id="{5B465A5A-4901-894C-915C-E3462BB566DB}"/>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latin typeface="Garamond" charset="0"/>
                <a:ea typeface="ＭＳ Ｐゴシック" charset="0"/>
                <a:cs typeface="ＭＳ Ｐゴシック" charset="0"/>
              </a:rPr>
              <a:t>Updating Read Mapping using </a:t>
            </a:r>
            <a:r>
              <a:rPr lang="en-US" sz="3800" kern="0" dirty="0" err="1">
                <a:latin typeface="Garamond" charset="0"/>
                <a:ea typeface="ＭＳ Ｐゴシック" charset="0"/>
                <a:cs typeface="ＭＳ Ｐゴシック" charset="0"/>
              </a:rPr>
              <a:t>AirLift</a:t>
            </a:r>
            <a:r>
              <a:rPr lang="en-US" sz="3800" kern="0" dirty="0">
                <a:latin typeface="Garamond" charset="0"/>
                <a:ea typeface="ＭＳ Ｐゴシック" charset="0"/>
                <a:cs typeface="ＭＳ Ｐゴシック" charset="0"/>
              </a:rPr>
              <a:t> Index</a:t>
            </a:r>
          </a:p>
        </p:txBody>
      </p:sp>
      <p:pic>
        <p:nvPicPr>
          <p:cNvPr id="6" name="Picture 5" descr="Graphical user interface, text, application&#10;&#10;Description automatically generated">
            <a:extLst>
              <a:ext uri="{FF2B5EF4-FFF2-40B4-BE49-F238E27FC236}">
                <a16:creationId xmlns:a16="http://schemas.microsoft.com/office/drawing/2014/main" id="{AC066B8D-0BC6-E647-A81D-F84F54122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019"/>
            <a:ext cx="9144000" cy="4479299"/>
          </a:xfrm>
          <a:prstGeom prst="rect">
            <a:avLst/>
          </a:prstGeom>
        </p:spPr>
      </p:pic>
    </p:spTree>
    <p:extLst>
      <p:ext uri="{BB962C8B-B14F-4D97-AF65-F5344CB8AC3E}">
        <p14:creationId xmlns:p14="http://schemas.microsoft.com/office/powerpoint/2010/main" val="29160519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2DDE6482-E608-EF49-945C-81384C3AFDA4}"/>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 name="Title 1">
            <a:extLst>
              <a:ext uri="{FF2B5EF4-FFF2-40B4-BE49-F238E27FC236}">
                <a16:creationId xmlns:a16="http://schemas.microsoft.com/office/drawing/2014/main" id="{5B465A5A-4901-894C-915C-E3462BB566DB}"/>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latin typeface="Garamond" charset="0"/>
                <a:ea typeface="ＭＳ Ｐゴシック" charset="0"/>
                <a:cs typeface="ＭＳ Ｐゴシック" charset="0"/>
              </a:rPr>
              <a:t>Key Results – Performance and Memory</a:t>
            </a:r>
          </a:p>
        </p:txBody>
      </p:sp>
      <p:pic>
        <p:nvPicPr>
          <p:cNvPr id="4" name="Picture 3" descr="Chart, bar chart&#10;&#10;Description automatically generated">
            <a:extLst>
              <a:ext uri="{FF2B5EF4-FFF2-40B4-BE49-F238E27FC236}">
                <a16:creationId xmlns:a16="http://schemas.microsoft.com/office/drawing/2014/main" id="{429CFF79-8B3D-8E43-9269-8568D467A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32" y="2023892"/>
            <a:ext cx="7596336" cy="2197196"/>
          </a:xfrm>
          <a:prstGeom prst="rect">
            <a:avLst/>
          </a:prstGeom>
        </p:spPr>
      </p:pic>
      <p:pic>
        <p:nvPicPr>
          <p:cNvPr id="8" name="Picture 7" descr="Chart, bar chart&#10;&#10;Description automatically generated">
            <a:extLst>
              <a:ext uri="{FF2B5EF4-FFF2-40B4-BE49-F238E27FC236}">
                <a16:creationId xmlns:a16="http://schemas.microsoft.com/office/drawing/2014/main" id="{0B59EBC0-72E6-7C49-AAC6-53F55C791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32" y="4221088"/>
            <a:ext cx="7596336" cy="2131509"/>
          </a:xfrm>
          <a:prstGeom prst="rect">
            <a:avLst/>
          </a:prstGeom>
        </p:spPr>
      </p:pic>
      <p:sp>
        <p:nvSpPr>
          <p:cNvPr id="9" name="Content Placeholder 2">
            <a:extLst>
              <a:ext uri="{FF2B5EF4-FFF2-40B4-BE49-F238E27FC236}">
                <a16:creationId xmlns:a16="http://schemas.microsoft.com/office/drawing/2014/main" id="{00ADE584-9C1A-384F-847A-2F19CC2B47AA}"/>
              </a:ext>
            </a:extLst>
          </p:cNvPr>
          <p:cNvSpPr>
            <a:spLocks noGrp="1"/>
          </p:cNvSpPr>
          <p:nvPr>
            <p:ph idx="1"/>
          </p:nvPr>
        </p:nvSpPr>
        <p:spPr>
          <a:xfrm>
            <a:off x="228600" y="980728"/>
            <a:ext cx="8610600" cy="5400600"/>
          </a:xfrm>
        </p:spPr>
        <p:txBody>
          <a:bodyPr/>
          <a:lstStyle/>
          <a:p>
            <a:r>
              <a:rPr lang="en-US" dirty="0" err="1"/>
              <a:t>AirLift</a:t>
            </a:r>
            <a:r>
              <a:rPr lang="en-US" dirty="0"/>
              <a:t> is </a:t>
            </a:r>
            <a:r>
              <a:rPr lang="en-US" dirty="0">
                <a:solidFill>
                  <a:srgbClr val="00B050"/>
                </a:solidFill>
              </a:rPr>
              <a:t>2.6x-6.71x faster</a:t>
            </a:r>
            <a:r>
              <a:rPr lang="en-US" dirty="0"/>
              <a:t> than full mapping while requiring similar peak memory usage</a:t>
            </a:r>
          </a:p>
        </p:txBody>
      </p:sp>
      <p:sp>
        <p:nvSpPr>
          <p:cNvPr id="2" name="TextBox 1">
            <a:extLst>
              <a:ext uri="{FF2B5EF4-FFF2-40B4-BE49-F238E27FC236}">
                <a16:creationId xmlns:a16="http://schemas.microsoft.com/office/drawing/2014/main" id="{A3FC1B91-0385-0B82-2C55-55FD36B26575}"/>
              </a:ext>
            </a:extLst>
          </p:cNvPr>
          <p:cNvSpPr txBox="1"/>
          <p:nvPr/>
        </p:nvSpPr>
        <p:spPr>
          <a:xfrm rot="16200000">
            <a:off x="702000" y="4716000"/>
            <a:ext cx="345673" cy="153888"/>
          </a:xfrm>
          <a:prstGeom prst="rect">
            <a:avLst/>
          </a:prstGeom>
          <a:solidFill>
            <a:schemeClr val="bg1"/>
          </a:solidFill>
        </p:spPr>
        <p:txBody>
          <a:bodyPr wrap="square" lIns="0" tIns="0" rIns="0" bIns="0" rtlCol="0">
            <a:spAutoFit/>
          </a:bodyPr>
          <a:lstStyle/>
          <a:p>
            <a:r>
              <a:rPr lang="en-CH" sz="1000" b="1" dirty="0">
                <a:latin typeface="Cambria" panose="02040503050406030204" pitchFamily="18" charset="0"/>
              </a:rPr>
              <a:t>(KB)</a:t>
            </a:r>
          </a:p>
        </p:txBody>
      </p:sp>
      <p:sp>
        <p:nvSpPr>
          <p:cNvPr id="10" name="TextBox 9">
            <a:extLst>
              <a:ext uri="{FF2B5EF4-FFF2-40B4-BE49-F238E27FC236}">
                <a16:creationId xmlns:a16="http://schemas.microsoft.com/office/drawing/2014/main" id="{D326BAAB-26EE-1F68-7454-FCE9F1732BE8}"/>
              </a:ext>
            </a:extLst>
          </p:cNvPr>
          <p:cNvSpPr txBox="1"/>
          <p:nvPr/>
        </p:nvSpPr>
        <p:spPr>
          <a:xfrm rot="16200000">
            <a:off x="3258000" y="4722203"/>
            <a:ext cx="345673" cy="153888"/>
          </a:xfrm>
          <a:prstGeom prst="rect">
            <a:avLst/>
          </a:prstGeom>
          <a:solidFill>
            <a:schemeClr val="bg1"/>
          </a:solidFill>
        </p:spPr>
        <p:txBody>
          <a:bodyPr wrap="square" lIns="0" tIns="0" rIns="0" bIns="0" rtlCol="0">
            <a:spAutoFit/>
          </a:bodyPr>
          <a:lstStyle/>
          <a:p>
            <a:r>
              <a:rPr lang="en-CH" sz="1000" b="1" dirty="0">
                <a:latin typeface="Cambria" panose="02040503050406030204" pitchFamily="18" charset="0"/>
              </a:rPr>
              <a:t>(KB)</a:t>
            </a:r>
          </a:p>
        </p:txBody>
      </p:sp>
      <p:sp>
        <p:nvSpPr>
          <p:cNvPr id="11" name="TextBox 10">
            <a:extLst>
              <a:ext uri="{FF2B5EF4-FFF2-40B4-BE49-F238E27FC236}">
                <a16:creationId xmlns:a16="http://schemas.microsoft.com/office/drawing/2014/main" id="{C94858F5-22F1-A10B-3D5B-0F624F735EF7}"/>
              </a:ext>
            </a:extLst>
          </p:cNvPr>
          <p:cNvSpPr txBox="1"/>
          <p:nvPr/>
        </p:nvSpPr>
        <p:spPr>
          <a:xfrm rot="16200000">
            <a:off x="6319336" y="4715999"/>
            <a:ext cx="345673" cy="153888"/>
          </a:xfrm>
          <a:prstGeom prst="rect">
            <a:avLst/>
          </a:prstGeom>
          <a:solidFill>
            <a:schemeClr val="bg1"/>
          </a:solidFill>
        </p:spPr>
        <p:txBody>
          <a:bodyPr wrap="square" lIns="0" tIns="0" rIns="0" bIns="0" rtlCol="0">
            <a:spAutoFit/>
          </a:bodyPr>
          <a:lstStyle/>
          <a:p>
            <a:r>
              <a:rPr lang="en-CH" sz="1000" b="1" dirty="0">
                <a:latin typeface="Cambria" panose="02040503050406030204" pitchFamily="18" charset="0"/>
              </a:rPr>
              <a:t>(KB)</a:t>
            </a:r>
          </a:p>
        </p:txBody>
      </p:sp>
    </p:spTree>
    <p:extLst>
      <p:ext uri="{BB962C8B-B14F-4D97-AF65-F5344CB8AC3E}">
        <p14:creationId xmlns:p14="http://schemas.microsoft.com/office/powerpoint/2010/main" val="197630216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2DDE6482-E608-EF49-945C-81384C3AFDA4}"/>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 name="Title 1">
            <a:extLst>
              <a:ext uri="{FF2B5EF4-FFF2-40B4-BE49-F238E27FC236}">
                <a16:creationId xmlns:a16="http://schemas.microsoft.com/office/drawing/2014/main" id="{5B465A5A-4901-894C-915C-E3462BB566DB}"/>
              </a:ext>
            </a:extLst>
          </p:cNvPr>
          <p:cNvSpPr txBox="1">
            <a:spLocks/>
          </p:cNvSpPr>
          <p:nvPr/>
        </p:nvSpPr>
        <p:spPr bwMode="auto">
          <a:xfrm>
            <a:off x="228600" y="152400"/>
            <a:ext cx="8610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800" kern="0" dirty="0">
                <a:latin typeface="Garamond" charset="0"/>
                <a:ea typeface="ＭＳ Ｐゴシック" charset="0"/>
                <a:cs typeface="ＭＳ Ｐゴシック" charset="0"/>
              </a:rPr>
              <a:t>Key Results – Variant Calling</a:t>
            </a:r>
          </a:p>
        </p:txBody>
      </p:sp>
      <p:sp>
        <p:nvSpPr>
          <p:cNvPr id="9" name="Content Placeholder 2">
            <a:extLst>
              <a:ext uri="{FF2B5EF4-FFF2-40B4-BE49-F238E27FC236}">
                <a16:creationId xmlns:a16="http://schemas.microsoft.com/office/drawing/2014/main" id="{00ADE584-9C1A-384F-847A-2F19CC2B47AA}"/>
              </a:ext>
            </a:extLst>
          </p:cNvPr>
          <p:cNvSpPr>
            <a:spLocks noGrp="1"/>
          </p:cNvSpPr>
          <p:nvPr>
            <p:ph idx="1"/>
          </p:nvPr>
        </p:nvSpPr>
        <p:spPr>
          <a:xfrm>
            <a:off x="228600" y="980728"/>
            <a:ext cx="8610600" cy="2433350"/>
          </a:xfrm>
        </p:spPr>
        <p:txBody>
          <a:bodyPr>
            <a:normAutofit fontScale="92500" lnSpcReduction="20000"/>
          </a:bodyPr>
          <a:lstStyle/>
          <a:p>
            <a:r>
              <a:rPr lang="en-US" dirty="0"/>
              <a:t>We use GATK to call the variants in read mappings that full mapping (to new reference genome) and </a:t>
            </a:r>
            <a:r>
              <a:rPr lang="en-US" dirty="0" err="1"/>
              <a:t>AirLift</a:t>
            </a:r>
            <a:r>
              <a:rPr lang="en-US" dirty="0"/>
              <a:t> generate</a:t>
            </a:r>
          </a:p>
          <a:p>
            <a:endParaRPr lang="en-US" dirty="0"/>
          </a:p>
          <a:p>
            <a:r>
              <a:rPr lang="en-US" dirty="0"/>
              <a:t>Variant calling ground truth from Platinum Genomes and GIAB for the human NA12878 sample</a:t>
            </a:r>
          </a:p>
          <a:p>
            <a:endParaRPr lang="en-US" dirty="0"/>
          </a:p>
          <a:p>
            <a:r>
              <a:rPr lang="en-US" dirty="0"/>
              <a:t>Variant calling accuracy is comparable to full mapping</a:t>
            </a:r>
          </a:p>
        </p:txBody>
      </p:sp>
      <p:pic>
        <p:nvPicPr>
          <p:cNvPr id="6" name="Picture 5" descr="Table&#10;&#10;Description automatically generated">
            <a:extLst>
              <a:ext uri="{FF2B5EF4-FFF2-40B4-BE49-F238E27FC236}">
                <a16:creationId xmlns:a16="http://schemas.microsoft.com/office/drawing/2014/main" id="{CF35DD37-A3CF-6546-BD05-AC3E7DE1E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48" y="3443921"/>
            <a:ext cx="7308304" cy="2837492"/>
          </a:xfrm>
          <a:prstGeom prst="rect">
            <a:avLst/>
          </a:prstGeom>
        </p:spPr>
      </p:pic>
    </p:spTree>
    <p:extLst>
      <p:ext uri="{BB962C8B-B14F-4D97-AF65-F5344CB8AC3E}">
        <p14:creationId xmlns:p14="http://schemas.microsoft.com/office/powerpoint/2010/main" val="158908464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Executive Summary</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11688"/>
          </a:xfrm>
        </p:spPr>
        <p:txBody>
          <a:bodyPr>
            <a:normAutofit fontScale="77500" lnSpcReduction="20000"/>
          </a:bodyPr>
          <a:lstStyle/>
          <a:p>
            <a:r>
              <a:rPr lang="en-US" b="1" dirty="0">
                <a:solidFill>
                  <a:srgbClr val="C00000"/>
                </a:solidFill>
              </a:rPr>
              <a:t>Problem</a:t>
            </a:r>
          </a:p>
          <a:p>
            <a:pPr lvl="1"/>
            <a:r>
              <a:rPr lang="en-US" dirty="0"/>
              <a:t>Remapping full set of reads to newer reference genome is </a:t>
            </a:r>
            <a:r>
              <a:rPr lang="en-US" dirty="0">
                <a:solidFill>
                  <a:srgbClr val="00B050"/>
                </a:solidFill>
              </a:rPr>
              <a:t>accurate</a:t>
            </a:r>
            <a:r>
              <a:rPr lang="en-US" dirty="0"/>
              <a:t>, but </a:t>
            </a:r>
            <a:r>
              <a:rPr lang="en-US" dirty="0">
                <a:solidFill>
                  <a:srgbClr val="C00000"/>
                </a:solidFill>
              </a:rPr>
              <a:t>computationally costly</a:t>
            </a:r>
          </a:p>
          <a:p>
            <a:pPr lvl="1"/>
            <a:r>
              <a:rPr lang="en-US" dirty="0"/>
              <a:t>Existing tools that move the annotations from one reference to another </a:t>
            </a:r>
            <a:r>
              <a:rPr lang="en-US" dirty="0">
                <a:solidFill>
                  <a:srgbClr val="C00000"/>
                </a:solidFill>
              </a:rPr>
              <a:t>miss moving large portion of annotations</a:t>
            </a:r>
            <a:r>
              <a:rPr lang="en-US" dirty="0"/>
              <a:t> to a new reference genome</a:t>
            </a:r>
          </a:p>
          <a:p>
            <a:pPr lvl="1"/>
            <a:endParaRPr lang="en-US" dirty="0">
              <a:solidFill>
                <a:srgbClr val="FF0000"/>
              </a:solidFill>
            </a:endParaRPr>
          </a:p>
          <a:p>
            <a:r>
              <a:rPr lang="en-US" b="1" dirty="0">
                <a:solidFill>
                  <a:srgbClr val="0070C0"/>
                </a:solidFill>
              </a:rPr>
              <a:t>Goal: </a:t>
            </a:r>
            <a:r>
              <a:rPr lang="en-US" dirty="0"/>
              <a:t>Maintain baseline accuracy of remapping full set of reads, while significantly accelerating the process of moving from one reference to another</a:t>
            </a:r>
          </a:p>
          <a:p>
            <a:endParaRPr lang="en-US" dirty="0"/>
          </a:p>
          <a:p>
            <a:r>
              <a:rPr lang="en-US" b="1" dirty="0">
                <a:solidFill>
                  <a:srgbClr val="7030A0"/>
                </a:solidFill>
              </a:rPr>
              <a:t>Key Ideas:</a:t>
            </a:r>
          </a:p>
          <a:p>
            <a:pPr lvl="1"/>
            <a:r>
              <a:rPr lang="en-US" dirty="0"/>
              <a:t>Categorize and label each region in the old reference genome compared to the new reference genome</a:t>
            </a:r>
          </a:p>
          <a:p>
            <a:pPr lvl="1"/>
            <a:r>
              <a:rPr lang="en-US" dirty="0"/>
              <a:t>Either 1) Remap a read to a new reference genome or 2) simply move its annotation based on the label of the region that the read falls into in the old reference genome</a:t>
            </a:r>
          </a:p>
          <a:p>
            <a:pPr lvl="1"/>
            <a:endParaRPr lang="en-US" dirty="0">
              <a:solidFill>
                <a:srgbClr val="7030A0"/>
              </a:solidFill>
            </a:endParaRPr>
          </a:p>
          <a:p>
            <a:r>
              <a:rPr lang="en-US" b="1" dirty="0">
                <a:solidFill>
                  <a:srgbClr val="00B050"/>
                </a:solidFill>
              </a:rPr>
              <a:t>Results</a:t>
            </a:r>
          </a:p>
          <a:p>
            <a:pPr lvl="1"/>
            <a:r>
              <a:rPr lang="en-US" b="1" dirty="0">
                <a:solidFill>
                  <a:schemeClr val="accent6"/>
                </a:solidFill>
              </a:rPr>
              <a:t>2.6x – 6.7x speedup</a:t>
            </a:r>
            <a:r>
              <a:rPr lang="en-US" dirty="0"/>
              <a:t> compared to fully mapping reads, while identifying SNPs and Indels with precision and recall similar to full mapping</a:t>
            </a:r>
          </a:p>
          <a:p>
            <a:pPr lvl="1"/>
            <a:endParaRPr lang="en-US" dirty="0">
              <a:solidFill>
                <a:srgbClr val="FF0000"/>
              </a:solidFill>
            </a:endParaRPr>
          </a:p>
        </p:txBody>
      </p:sp>
      <p:sp>
        <p:nvSpPr>
          <p:cNvPr id="7" name="Slide Number Placeholder 3">
            <a:extLst>
              <a:ext uri="{FF2B5EF4-FFF2-40B4-BE49-F238E27FC236}">
                <a16:creationId xmlns:a16="http://schemas.microsoft.com/office/drawing/2014/main" id="{59BCE8B5-6097-D34D-AAC8-9C3DA2B95D31}"/>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ustDataLst>
      <p:tags r:id="rId1"/>
    </p:custDataLst>
    <p:extLst>
      <p:ext uri="{BB962C8B-B14F-4D97-AF65-F5344CB8AC3E}">
        <p14:creationId xmlns:p14="http://schemas.microsoft.com/office/powerpoint/2010/main" val="844440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sz="3800" dirty="0">
                <a:latin typeface="Garamond" charset="0"/>
                <a:ea typeface="ＭＳ Ｐゴシック" charset="0"/>
                <a:cs typeface="ＭＳ Ｐゴシック" charset="0"/>
              </a:rPr>
              <a:t>Remapping Alignments Between References </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a:t>
            </a:r>
            <a:r>
              <a:rPr lang="en-US" sz="1800" u="sng" dirty="0"/>
              <a:t>Can Firtina</a:t>
            </a:r>
            <a:r>
              <a:rPr lang="en-US" sz="1800" dirty="0"/>
              <a:t>,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a:t>
            </a:r>
            <a:r>
              <a:rPr lang="en-US" sz="1800" dirty="0" err="1"/>
              <a:t>Nastaran</a:t>
            </a:r>
            <a:r>
              <a:rPr lang="en-US" sz="1800" dirty="0"/>
              <a:t> </a:t>
            </a:r>
            <a:r>
              <a:rPr lang="en-US" sz="1800" dirty="0" err="1"/>
              <a:t>Hajinazar</a:t>
            </a:r>
            <a:r>
              <a:rPr lang="en-US" sz="1800" dirty="0"/>
              <a:t>, Mohammed </a:t>
            </a:r>
            <a:r>
              <a:rPr lang="en-US" sz="1800" dirty="0" err="1"/>
              <a:t>Alser</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"AirLift: A Fast and Comprehensive Technique for Remapping Alignments between Reference Genomes"</a:t>
            </a:r>
            <a:br>
              <a:rPr lang="en-US" sz="1800" dirty="0"/>
            </a:br>
            <a:r>
              <a:rPr lang="en-US" sz="1800" i="1" dirty="0"/>
              <a:t>Preprint in </a:t>
            </a:r>
            <a:r>
              <a:rPr lang="en-US" sz="1800" b="1" i="1" dirty="0">
                <a:hlinkClick r:id="rId4"/>
              </a:rPr>
              <a:t>arXiv</a:t>
            </a:r>
            <a:r>
              <a:rPr lang="en-US" sz="1800" i="1" dirty="0"/>
              <a:t> and </a:t>
            </a:r>
            <a:r>
              <a:rPr lang="en-US" sz="1800" b="1" i="1" dirty="0">
                <a:hlinkClick r:id="rId5"/>
              </a:rPr>
              <a:t>bioRxiv</a:t>
            </a:r>
            <a:r>
              <a:rPr lang="en-US" sz="1800" dirty="0"/>
              <a:t>, 17 February 2021. </a:t>
            </a:r>
            <a:br>
              <a:rPr lang="en-US" sz="1800" dirty="0"/>
            </a:br>
            <a:r>
              <a:rPr lang="en-US" sz="1800" dirty="0"/>
              <a:t>[</a:t>
            </a:r>
            <a:r>
              <a:rPr lang="en-US" sz="1800" dirty="0">
                <a:hlinkClick r:id="rId5"/>
              </a:rPr>
              <a:t>bioRxiv preprint</a:t>
            </a:r>
            <a:r>
              <a:rPr lang="en-US" sz="1800" dirty="0"/>
              <a:t>] </a:t>
            </a:r>
            <a:br>
              <a:rPr lang="en-US" sz="1800" dirty="0"/>
            </a:br>
            <a:r>
              <a:rPr lang="en-US" sz="1800" dirty="0"/>
              <a:t>[</a:t>
            </a:r>
            <a:r>
              <a:rPr lang="en-US" sz="1800" dirty="0">
                <a:hlinkClick r:id="rId4"/>
              </a:rPr>
              <a:t>arXiv preprint</a:t>
            </a:r>
            <a:r>
              <a:rPr lang="en-US" sz="1800" dirty="0"/>
              <a:t>] </a:t>
            </a:r>
            <a:br>
              <a:rPr lang="en-US" sz="1800" dirty="0"/>
            </a:br>
            <a:r>
              <a:rPr lang="en-US" sz="1800" dirty="0"/>
              <a:t>[</a:t>
            </a:r>
            <a:r>
              <a:rPr lang="en-US" sz="1800" dirty="0">
                <a:hlinkClick r:id="rId6"/>
              </a:rPr>
              <a:t>AirLift Source Code and Data</a:t>
            </a:r>
            <a:r>
              <a:rPr lang="en-US" sz="1800" dirty="0"/>
              <a:t>]</a:t>
            </a:r>
          </a:p>
        </p:txBody>
      </p:sp>
      <p:pic>
        <p:nvPicPr>
          <p:cNvPr id="3" name="Picture 2">
            <a:extLst>
              <a:ext uri="{FF2B5EF4-FFF2-40B4-BE49-F238E27FC236}">
                <a16:creationId xmlns:a16="http://schemas.microsoft.com/office/drawing/2014/main" id="{9B6D6A4E-580E-4047-9BA7-DEF9D53A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72050"/>
            <a:ext cx="9144000" cy="2971588"/>
          </a:xfrm>
          <a:prstGeom prst="rect">
            <a:avLst/>
          </a:prstGeom>
        </p:spPr>
      </p:pic>
    </p:spTree>
    <p:extLst>
      <p:ext uri="{BB962C8B-B14F-4D97-AF65-F5344CB8AC3E}">
        <p14:creationId xmlns:p14="http://schemas.microsoft.com/office/powerpoint/2010/main" val="69995148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fontScale="90000"/>
          </a:bodyPr>
          <a:lstStyle/>
          <a:p>
            <a:r>
              <a:rPr lang="en-US" sz="3800" dirty="0">
                <a:latin typeface="Garamond" charset="0"/>
                <a:ea typeface="ＭＳ Ｐゴシック" charset="0"/>
                <a:cs typeface="ＭＳ Ｐゴシック" charset="0"/>
              </a:rPr>
              <a:t>Mapping Constant Regions Between References </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a:t>
            </a:r>
            <a:r>
              <a:rPr lang="en-US" sz="1800" u="sng" dirty="0"/>
              <a:t>Can Firtina</a:t>
            </a:r>
            <a:r>
              <a:rPr lang="en-US" sz="1800" dirty="0"/>
              <a:t>,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a:t>
            </a:r>
            <a:r>
              <a:rPr lang="en-US" sz="1800" b="1" dirty="0">
                <a:hlinkClick r:id="rId4"/>
              </a:rPr>
              <a:t>FastRemap: A Tool for Quickly Remapping Reads between Genome Assemblies</a:t>
            </a:r>
            <a:r>
              <a:rPr lang="en-US" sz="1800" b="1" dirty="0">
                <a:hlinkClick r:id="rId3"/>
              </a:rPr>
              <a:t>"</a:t>
            </a:r>
            <a:br>
              <a:rPr lang="en-US" sz="1800" dirty="0"/>
            </a:br>
            <a:r>
              <a:rPr lang="en-US" sz="1800" i="1" dirty="0"/>
              <a:t>Preprint in </a:t>
            </a:r>
            <a:r>
              <a:rPr lang="en-US" sz="1800" b="1" i="1" dirty="0">
                <a:hlinkClick r:id="rId5"/>
              </a:rPr>
              <a:t>arXiv</a:t>
            </a:r>
            <a:r>
              <a:rPr lang="en-US" sz="1800" dirty="0"/>
              <a:t>, 26 January 2022. </a:t>
            </a:r>
            <a:br>
              <a:rPr lang="en-US" sz="1800" dirty="0"/>
            </a:br>
            <a:r>
              <a:rPr lang="en-US" sz="1800" dirty="0"/>
              <a:t>[</a:t>
            </a:r>
            <a:r>
              <a:rPr lang="en-US" sz="1800" dirty="0">
                <a:hlinkClick r:id="rId6"/>
              </a:rPr>
              <a:t>arXiv preprint</a:t>
            </a:r>
            <a:r>
              <a:rPr lang="en-US" sz="1800" dirty="0"/>
              <a:t>] </a:t>
            </a:r>
            <a:br>
              <a:rPr lang="en-US" sz="1800" dirty="0"/>
            </a:br>
            <a:r>
              <a:rPr lang="en-US" sz="1800" dirty="0"/>
              <a:t>[</a:t>
            </a:r>
            <a:r>
              <a:rPr lang="en-US" sz="1800" dirty="0">
                <a:hlinkClick r:id="rId7"/>
              </a:rPr>
              <a:t>FastRemap Source Code</a:t>
            </a:r>
            <a:r>
              <a:rPr lang="en-US" sz="1800" dirty="0"/>
              <a:t>]</a:t>
            </a:r>
          </a:p>
        </p:txBody>
      </p:sp>
      <p:pic>
        <p:nvPicPr>
          <p:cNvPr id="4" name="Picture 3" descr="Text&#10;&#10;Description automatically generated">
            <a:extLst>
              <a:ext uri="{FF2B5EF4-FFF2-40B4-BE49-F238E27FC236}">
                <a16:creationId xmlns:a16="http://schemas.microsoft.com/office/drawing/2014/main" id="{AEFC469A-7AD7-8A11-A723-16731C5CE6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41514"/>
            <a:ext cx="9144000" cy="2207172"/>
          </a:xfrm>
          <a:prstGeom prst="rect">
            <a:avLst/>
          </a:prstGeom>
        </p:spPr>
      </p:pic>
    </p:spTree>
    <p:extLst>
      <p:ext uri="{BB962C8B-B14F-4D97-AF65-F5344CB8AC3E}">
        <p14:creationId xmlns:p14="http://schemas.microsoft.com/office/powerpoint/2010/main" val="219917597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a:xfrm>
            <a:off x="228600" y="152400"/>
            <a:ext cx="8610600" cy="745232"/>
          </a:xfrm>
        </p:spPr>
        <p:txBody>
          <a:bodyPr/>
          <a:lstStyle/>
          <a:p>
            <a:r>
              <a:rPr lang="en-US" dirty="0"/>
              <a:t>Agenda for Today - Intelligent Algorithms</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980728"/>
            <a:ext cx="8610600" cy="5400600"/>
          </a:xfrm>
        </p:spPr>
        <p:txBody>
          <a:bodyPr/>
          <a:lstStyle/>
          <a:p>
            <a:endParaRPr lang="en-US" dirty="0"/>
          </a:p>
          <a:p>
            <a:r>
              <a:rPr lang="en-US" dirty="0"/>
              <a:t>BLEND</a:t>
            </a:r>
          </a:p>
          <a:p>
            <a:pPr lvl="1"/>
            <a:r>
              <a:rPr lang="en-US" dirty="0"/>
              <a:t>Finding approximate (fuzzy) seed matches with a single lookup</a:t>
            </a:r>
          </a:p>
          <a:p>
            <a:pPr marL="0" indent="0">
              <a:buNone/>
            </a:pPr>
            <a:endParaRPr lang="en-US" dirty="0"/>
          </a:p>
          <a:p>
            <a:r>
              <a:rPr lang="en-US" dirty="0" err="1"/>
              <a:t>AirLift</a:t>
            </a:r>
            <a:endParaRPr lang="en-US" dirty="0"/>
          </a:p>
          <a:p>
            <a:pPr lvl="1"/>
            <a:r>
              <a:rPr lang="en-US" dirty="0"/>
              <a:t>Avoiding redundant computations when moving from one reference genome to another</a:t>
            </a:r>
          </a:p>
          <a:p>
            <a:endParaRPr lang="en-US" dirty="0"/>
          </a:p>
          <a:p>
            <a:r>
              <a:rPr lang="en-US" dirty="0">
                <a:solidFill>
                  <a:srgbClr val="4472C4"/>
                </a:solidFill>
              </a:rPr>
              <a:t>Apollo &amp; </a:t>
            </a:r>
            <a:r>
              <a:rPr lang="en-US" dirty="0" err="1">
                <a:solidFill>
                  <a:srgbClr val="4472C4"/>
                </a:solidFill>
              </a:rPr>
              <a:t>ApHMM</a:t>
            </a:r>
            <a:endParaRPr lang="en-US" dirty="0">
              <a:solidFill>
                <a:srgbClr val="4472C4"/>
              </a:solidFill>
            </a:endParaRPr>
          </a:p>
          <a:p>
            <a:pPr lvl="1"/>
            <a:r>
              <a:rPr lang="en-US" dirty="0">
                <a:solidFill>
                  <a:srgbClr val="4472C4"/>
                </a:solidFill>
              </a:rPr>
              <a:t>Error correction using profile Hidden Markov Models (</a:t>
            </a:r>
            <a:r>
              <a:rPr lang="en-US" dirty="0" err="1">
                <a:solidFill>
                  <a:srgbClr val="4472C4"/>
                </a:solidFill>
              </a:rPr>
              <a:t>pHMMs</a:t>
            </a:r>
            <a:r>
              <a:rPr lang="en-US" dirty="0">
                <a:solidFill>
                  <a:srgbClr val="4472C4"/>
                </a:solidFill>
              </a:rPr>
              <a:t>) and accelerating </a:t>
            </a:r>
            <a:r>
              <a:rPr lang="en-US" dirty="0" err="1">
                <a:solidFill>
                  <a:srgbClr val="4472C4"/>
                </a:solidFill>
              </a:rPr>
              <a:t>pHMMs</a:t>
            </a:r>
            <a:endParaRPr lang="en-US" dirty="0">
              <a:solidFill>
                <a:srgbClr val="4472C4"/>
              </a:solidFill>
            </a:endParaRPr>
          </a:p>
          <a:p>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78</a:t>
            </a:fld>
            <a:endParaRPr lang="en-US" altLang="en-US"/>
          </a:p>
        </p:txBody>
      </p:sp>
    </p:spTree>
    <p:extLst>
      <p:ext uri="{BB962C8B-B14F-4D97-AF65-F5344CB8AC3E}">
        <p14:creationId xmlns:p14="http://schemas.microsoft.com/office/powerpoint/2010/main" val="179705380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dirty="0">
                <a:latin typeface="Garamond" charset="0"/>
                <a:ea typeface="ＭＳ Ｐゴシック" charset="0"/>
                <a:cs typeface="ＭＳ Ｐゴシック" charset="0"/>
              </a:rPr>
              <a:t>Assembly Polishing using ML</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u="sng" dirty="0"/>
              <a:t>Can Firtina</a:t>
            </a:r>
            <a:r>
              <a:rPr lang="en-US" sz="1800" dirty="0"/>
              <a:t>, </a:t>
            </a:r>
            <a:r>
              <a:rPr lang="en-US" sz="1800" dirty="0" err="1"/>
              <a:t>Jeremie</a:t>
            </a:r>
            <a:r>
              <a:rPr lang="en-US" sz="1800" dirty="0"/>
              <a:t> S. Kim,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 </a:t>
            </a:r>
            <a:r>
              <a:rPr lang="en-US" sz="1800" dirty="0" err="1"/>
              <a:t>Ercument</a:t>
            </a:r>
            <a:r>
              <a:rPr lang="en-US" sz="1800" dirty="0"/>
              <a:t> </a:t>
            </a:r>
            <a:r>
              <a:rPr lang="en-US" sz="1800" dirty="0" err="1"/>
              <a:t>Cicek</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"Apollo: A Sequencing-Technology-Independent, Scalable, and Accurate Assembly Polishing Algorithm"</a:t>
            </a:r>
            <a:br>
              <a:rPr lang="en-US" sz="1800" dirty="0"/>
            </a:br>
            <a:r>
              <a:rPr lang="en-US" sz="1800" b="1" i="1" dirty="0">
                <a:hlinkClick r:id="rId4"/>
              </a:rPr>
              <a:t>Bioinformatics</a:t>
            </a:r>
            <a:r>
              <a:rPr lang="en-US" sz="1800" dirty="0"/>
              <a:t>, June 2020. </a:t>
            </a:r>
            <a:br>
              <a:rPr lang="en-US" sz="1800" dirty="0"/>
            </a:br>
            <a:r>
              <a:rPr lang="en-US" sz="1800" dirty="0"/>
              <a:t>[</a:t>
            </a:r>
            <a:r>
              <a:rPr lang="en-US" sz="1800" dirty="0">
                <a:hlinkClick r:id="rId5"/>
              </a:rPr>
              <a:t>Source Code</a:t>
            </a:r>
            <a:r>
              <a:rPr lang="en-US" sz="1800" dirty="0"/>
              <a:t>] </a:t>
            </a:r>
            <a:br>
              <a:rPr lang="en-US" sz="1800" dirty="0"/>
            </a:br>
            <a:r>
              <a:rPr lang="en-US" sz="1800" dirty="0"/>
              <a:t>[</a:t>
            </a:r>
            <a:r>
              <a:rPr lang="en-US" sz="1800" dirty="0">
                <a:hlinkClick r:id="rId6"/>
              </a:rPr>
              <a:t>Online link at Bioinformatics Journal</a:t>
            </a:r>
            <a:r>
              <a:rPr lang="en-US" sz="1800" dirty="0"/>
              <a:t>]</a:t>
            </a:r>
          </a:p>
        </p:txBody>
      </p:sp>
      <p:pic>
        <p:nvPicPr>
          <p:cNvPr id="9" name="Content Placeholder 2">
            <a:extLst>
              <a:ext uri="{FF2B5EF4-FFF2-40B4-BE49-F238E27FC236}">
                <a16:creationId xmlns:a16="http://schemas.microsoft.com/office/drawing/2014/main" id="{CB1E2D31-9BEF-6D46-91D6-EF0FF8A3D6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83567" y="3316435"/>
            <a:ext cx="7776865" cy="292720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48739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3">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hlinkClick r:id="rId4"/>
              </a:rPr>
              <a:t>https://www.youtube.com/watch?v=kgiZlSOcGFM&amp;list=PL5Q2soXY2Zi8D_5MGV6EnXEJHnV2YFBJl&amp;index=1</a:t>
            </a:r>
            <a:endParaRPr lang="en-US" sz="1300" dirty="0"/>
          </a:p>
          <a:p>
            <a:pPr lvl="1"/>
            <a:endParaRPr lang="en-US" sz="800" dirty="0"/>
          </a:p>
          <a:p>
            <a:r>
              <a:rPr lang="en-US" dirty="0"/>
              <a:t>Enabling In-Memory Computation</a:t>
            </a:r>
          </a:p>
          <a:p>
            <a:pPr lvl="1"/>
            <a:r>
              <a:rPr lang="en-US" sz="1300" dirty="0">
                <a:hlinkClick r:id="rId5"/>
              </a:rPr>
              <a:t>https://www.youtube.com/watch?v=njX_14584Jw&amp;list=PL5Q2soXY2Zi8D_5MGV6EnXEJHnV2YFBJl&amp;index=16</a:t>
            </a:r>
            <a:r>
              <a:rPr lang="en-US" sz="1300" dirty="0"/>
              <a:t> </a:t>
            </a:r>
          </a:p>
          <a:p>
            <a:pPr lvl="1"/>
            <a:endParaRPr lang="en-US" sz="800" dirty="0"/>
          </a:p>
          <a:p>
            <a:r>
              <a:rPr lang="en-US" dirty="0"/>
              <a:t>Accelerating Genome Analysis</a:t>
            </a:r>
          </a:p>
          <a:p>
            <a:pPr lvl="1"/>
            <a:r>
              <a:rPr lang="en-US" sz="1300" dirty="0">
                <a:hlinkClick r:id="rId6"/>
              </a:rPr>
              <a:t>https://www.youtube.com/watch?v=r7sn41lH-4A&amp;list=PL5Q2soXY2Zi8D_5MGV6EnXEJHnV2YFBJl&amp;index=41</a:t>
            </a:r>
            <a:r>
              <a:rPr lang="en-US" sz="1300" dirty="0"/>
              <a:t> </a:t>
            </a:r>
          </a:p>
          <a:p>
            <a:pPr lvl="1"/>
            <a:endParaRPr lang="en-US" sz="800" dirty="0"/>
          </a:p>
          <a:p>
            <a:r>
              <a:rPr lang="en-US" dirty="0"/>
              <a:t>Rethinking Memory System Design</a:t>
            </a:r>
          </a:p>
          <a:p>
            <a:pPr lvl="1"/>
            <a:r>
              <a:rPr lang="en-US" sz="1300" dirty="0">
                <a:hlinkClick r:id="rId7"/>
              </a:rPr>
              <a:t>https://www.youtube.com/watch?v=F7xZLNMIY1E&amp;list=PL5Q2soXY2Zi8D_5MGV6EnXEJHnV2YFBJl&amp;index=3</a:t>
            </a:r>
            <a:endParaRPr lang="en-US" sz="1300" dirty="0"/>
          </a:p>
          <a:p>
            <a:pPr lvl="1"/>
            <a:endParaRPr lang="en-US" sz="800" dirty="0"/>
          </a:p>
          <a:p>
            <a:r>
              <a:rPr lang="en-US" dirty="0"/>
              <a:t>Intelligent Architectures for Intelligent Machines</a:t>
            </a:r>
          </a:p>
          <a:p>
            <a:pPr lvl="1"/>
            <a:r>
              <a:rPr lang="en-US" sz="1300" dirty="0">
                <a:hlinkClick r:id="rId8"/>
              </a:rPr>
              <a:t>https://www.youtube.com/watch?v=c6_LgzuNdkw&amp;list=PL5Q2soXY2Zi8D_5MGV6EnXEJHnV2YFBJl&amp;index=25</a:t>
            </a:r>
            <a:r>
              <a:rPr lang="en-US" sz="1300" dirty="0"/>
              <a:t> </a:t>
            </a:r>
          </a:p>
          <a:p>
            <a:pPr lvl="1"/>
            <a:endParaRPr lang="en-US" sz="800" dirty="0"/>
          </a:p>
          <a:p>
            <a:r>
              <a:rPr lang="en-US" dirty="0"/>
              <a:t>The Story of RowHammer</a:t>
            </a:r>
          </a:p>
          <a:p>
            <a:pPr lvl="1"/>
            <a:r>
              <a:rPr lang="en-US" sz="1300" dirty="0">
                <a:hlinkClick r:id="rId9"/>
              </a:rPr>
              <a:t>https://www.youtube.com/watch?v=sgd7PHQQ1AI&amp;list=PL5Q2soXY2Zi8D_5MGV6EnXEJHnV2YFBJl&amp;index=39</a:t>
            </a:r>
            <a:r>
              <a:rPr lang="en-US" sz="1300" dirty="0"/>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0763179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Executive Summary</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11688"/>
          </a:xfrm>
        </p:spPr>
        <p:txBody>
          <a:bodyPr>
            <a:normAutofit fontScale="77500" lnSpcReduction="20000"/>
          </a:bodyPr>
          <a:lstStyle/>
          <a:p>
            <a:r>
              <a:rPr lang="en-US" b="1" dirty="0">
                <a:solidFill>
                  <a:srgbClr val="C00000"/>
                </a:solidFill>
              </a:rPr>
              <a:t>Problem:</a:t>
            </a:r>
          </a:p>
          <a:p>
            <a:pPr lvl="1"/>
            <a:r>
              <a:rPr lang="en-US" dirty="0"/>
              <a:t>Long read </a:t>
            </a:r>
            <a:r>
              <a:rPr lang="en-US" i="1" dirty="0"/>
              <a:t>de novo</a:t>
            </a:r>
            <a:r>
              <a:rPr lang="en-US" dirty="0"/>
              <a:t> assembly is inherently </a:t>
            </a:r>
            <a:r>
              <a:rPr lang="en-US" dirty="0">
                <a:solidFill>
                  <a:srgbClr val="C00000"/>
                </a:solidFill>
              </a:rPr>
              <a:t>erroneous – needs error correction</a:t>
            </a:r>
          </a:p>
          <a:p>
            <a:pPr lvl="1"/>
            <a:r>
              <a:rPr lang="en-US" dirty="0"/>
              <a:t>Existing assembly error correction (polishing) techniques </a:t>
            </a:r>
            <a:r>
              <a:rPr lang="en-US" dirty="0">
                <a:solidFill>
                  <a:srgbClr val="C00000"/>
                </a:solidFill>
              </a:rPr>
              <a:t>cannot adapt</a:t>
            </a:r>
            <a:r>
              <a:rPr lang="en-US" dirty="0"/>
              <a:t> to varying sequencing technologies and </a:t>
            </a:r>
            <a:r>
              <a:rPr lang="en-US" b="1" dirty="0">
                <a:solidFill>
                  <a:srgbClr val="C00000"/>
                </a:solidFill>
              </a:rPr>
              <a:t>do not scale</a:t>
            </a:r>
            <a:r>
              <a:rPr lang="en-US" dirty="0"/>
              <a:t> well for large genomes</a:t>
            </a:r>
          </a:p>
          <a:p>
            <a:pPr lvl="1"/>
            <a:endParaRPr lang="en-US" dirty="0">
              <a:solidFill>
                <a:srgbClr val="FF0000"/>
              </a:solidFill>
            </a:endParaRPr>
          </a:p>
          <a:p>
            <a:r>
              <a:rPr lang="en-US" b="1" dirty="0">
                <a:solidFill>
                  <a:srgbClr val="0070C0"/>
                </a:solidFill>
              </a:rPr>
              <a:t>Goal: </a:t>
            </a:r>
            <a:r>
              <a:rPr lang="en-US" dirty="0"/>
              <a:t>Propose a technology-independent, accurate, and scalable assembly polishing algorithm</a:t>
            </a:r>
          </a:p>
          <a:p>
            <a:endParaRPr lang="en-US" dirty="0"/>
          </a:p>
          <a:p>
            <a:r>
              <a:rPr lang="en-US" b="1" dirty="0">
                <a:solidFill>
                  <a:srgbClr val="7030A0"/>
                </a:solidFill>
              </a:rPr>
              <a:t>Key Ideas:</a:t>
            </a:r>
          </a:p>
          <a:p>
            <a:pPr lvl="1"/>
            <a:r>
              <a:rPr lang="en-US" dirty="0"/>
              <a:t>Use a probabilistic graph structure to represent assemblies with potential errors</a:t>
            </a:r>
          </a:p>
          <a:p>
            <a:pPr lvl="2"/>
            <a:r>
              <a:rPr lang="en-US" dirty="0"/>
              <a:t>Profile hidden Markov models (</a:t>
            </a:r>
            <a:r>
              <a:rPr lang="en-US" dirty="0" err="1"/>
              <a:t>pHMMs</a:t>
            </a:r>
            <a:r>
              <a:rPr lang="en-US" dirty="0"/>
              <a:t>)</a:t>
            </a:r>
          </a:p>
          <a:p>
            <a:pPr lvl="1"/>
            <a:r>
              <a:rPr lang="en-US" dirty="0"/>
              <a:t>Update (train) the probabilities using read alignments to the assembly</a:t>
            </a:r>
          </a:p>
          <a:p>
            <a:pPr lvl="1"/>
            <a:r>
              <a:rPr lang="en-US" dirty="0"/>
              <a:t>Decode the trained </a:t>
            </a:r>
            <a:r>
              <a:rPr lang="en-US" dirty="0" err="1"/>
              <a:t>pHMM</a:t>
            </a:r>
            <a:r>
              <a:rPr lang="en-US" dirty="0"/>
              <a:t> to identify and correct the errors in the assembly</a:t>
            </a:r>
          </a:p>
          <a:p>
            <a:pPr lvl="1"/>
            <a:endParaRPr lang="en-US" dirty="0">
              <a:solidFill>
                <a:srgbClr val="7030A0"/>
              </a:solidFill>
            </a:endParaRPr>
          </a:p>
          <a:p>
            <a:r>
              <a:rPr lang="en-US" b="1" dirty="0">
                <a:solidFill>
                  <a:srgbClr val="00B050"/>
                </a:solidFill>
              </a:rPr>
              <a:t>Results</a:t>
            </a:r>
          </a:p>
          <a:p>
            <a:pPr lvl="1"/>
            <a:r>
              <a:rPr lang="en-US" dirty="0"/>
              <a:t>Apollo is the </a:t>
            </a:r>
            <a:r>
              <a:rPr lang="en-US" dirty="0">
                <a:solidFill>
                  <a:schemeClr val="accent6"/>
                </a:solidFill>
              </a:rPr>
              <a:t>only</a:t>
            </a:r>
            <a:r>
              <a:rPr lang="en-US" dirty="0"/>
              <a:t> assembly polishing that is </a:t>
            </a:r>
            <a:r>
              <a:rPr lang="en-US" b="1" dirty="0">
                <a:solidFill>
                  <a:schemeClr val="accent6"/>
                </a:solidFill>
              </a:rPr>
              <a:t>scalable</a:t>
            </a:r>
            <a:r>
              <a:rPr lang="en-US" dirty="0"/>
              <a:t> to polish large genomes given the limited memory constraints (e.g., 192GB)</a:t>
            </a:r>
          </a:p>
          <a:p>
            <a:pPr lvl="1"/>
            <a:r>
              <a:rPr lang="en-US" dirty="0"/>
              <a:t>Apollo constructs the </a:t>
            </a:r>
            <a:r>
              <a:rPr lang="en-US" b="1" dirty="0">
                <a:solidFill>
                  <a:schemeClr val="accent6"/>
                </a:solidFill>
              </a:rPr>
              <a:t>most accurate assemblies</a:t>
            </a:r>
            <a:r>
              <a:rPr lang="en-US" dirty="0"/>
              <a:t> when reads from multiple technologies are used within a single run compared to other polishing tools</a:t>
            </a:r>
          </a:p>
          <a:p>
            <a:pPr lvl="1"/>
            <a:r>
              <a:rPr lang="en-US" dirty="0"/>
              <a:t>Apollo is ~25x </a:t>
            </a:r>
            <a:r>
              <a:rPr lang="en-US" b="1" dirty="0">
                <a:solidFill>
                  <a:srgbClr val="C00000"/>
                </a:solidFill>
              </a:rPr>
              <a:t>slower</a:t>
            </a:r>
            <a:r>
              <a:rPr lang="en-US" dirty="0"/>
              <a:t> on average (up to ~600x) than other polishers</a:t>
            </a:r>
          </a:p>
        </p:txBody>
      </p:sp>
      <p:sp>
        <p:nvSpPr>
          <p:cNvPr id="6" name="Slide Number Placeholder 3">
            <a:extLst>
              <a:ext uri="{FF2B5EF4-FFF2-40B4-BE49-F238E27FC236}">
                <a16:creationId xmlns:a16="http://schemas.microsoft.com/office/drawing/2014/main" id="{FFB13881-A0EC-5449-A1B1-B91B4F4E3200}"/>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ustDataLst>
      <p:tags r:id="rId1"/>
    </p:custDataLst>
    <p:extLst>
      <p:ext uri="{BB962C8B-B14F-4D97-AF65-F5344CB8AC3E}">
        <p14:creationId xmlns:p14="http://schemas.microsoft.com/office/powerpoint/2010/main" val="3817463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i="1" dirty="0">
                <a:latin typeface="Garamond" charset="0"/>
                <a:ea typeface="ＭＳ Ｐゴシック" charset="0"/>
                <a:cs typeface="ＭＳ Ｐゴシック" charset="0"/>
              </a:rPr>
              <a:t>De novo</a:t>
            </a:r>
            <a:r>
              <a:rPr lang="en-US" dirty="0">
                <a:latin typeface="Garamond" charset="0"/>
                <a:ea typeface="ＭＳ Ｐゴシック" charset="0"/>
                <a:cs typeface="ＭＳ Ｐゴシック" charset="0"/>
              </a:rPr>
              <a:t> Assembly from Erroneous Reads</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2" name="Rectangle 1">
            <a:extLst>
              <a:ext uri="{FF2B5EF4-FFF2-40B4-BE49-F238E27FC236}">
                <a16:creationId xmlns:a16="http://schemas.microsoft.com/office/drawing/2014/main" id="{57D0103B-FE96-1E49-96A1-658022AD3FF1}"/>
              </a:ext>
            </a:extLst>
          </p:cNvPr>
          <p:cNvSpPr/>
          <p:nvPr/>
        </p:nvSpPr>
        <p:spPr bwMode="auto">
          <a:xfrm>
            <a:off x="1691680" y="1124744"/>
            <a:ext cx="936104"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highlight>
                <a:srgbClr val="00FF00"/>
              </a:highlight>
              <a:latin typeface="Arial" pitchFamily="34" charset="0"/>
            </a:endParaRPr>
          </a:p>
        </p:txBody>
      </p:sp>
      <p:sp>
        <p:nvSpPr>
          <p:cNvPr id="6" name="Rectangle 5">
            <a:extLst>
              <a:ext uri="{FF2B5EF4-FFF2-40B4-BE49-F238E27FC236}">
                <a16:creationId xmlns:a16="http://schemas.microsoft.com/office/drawing/2014/main" id="{9BDCAC74-CC7A-1F49-89D9-426458E1A632}"/>
              </a:ext>
            </a:extLst>
          </p:cNvPr>
          <p:cNvSpPr/>
          <p:nvPr/>
        </p:nvSpPr>
        <p:spPr bwMode="auto">
          <a:xfrm>
            <a:off x="2591780" y="1124744"/>
            <a:ext cx="720080"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7" name="Rectangle 6">
            <a:extLst>
              <a:ext uri="{FF2B5EF4-FFF2-40B4-BE49-F238E27FC236}">
                <a16:creationId xmlns:a16="http://schemas.microsoft.com/office/drawing/2014/main" id="{43863937-E3F9-474A-B377-BA2C81E1E1A7}"/>
              </a:ext>
            </a:extLst>
          </p:cNvPr>
          <p:cNvSpPr/>
          <p:nvPr/>
        </p:nvSpPr>
        <p:spPr bwMode="auto">
          <a:xfrm>
            <a:off x="4254297" y="1124744"/>
            <a:ext cx="1277979"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F3BEC21D-A475-C445-A17E-7C26A1324463}"/>
              </a:ext>
            </a:extLst>
          </p:cNvPr>
          <p:cNvSpPr/>
          <p:nvPr/>
        </p:nvSpPr>
        <p:spPr bwMode="auto">
          <a:xfrm>
            <a:off x="6396372" y="1124744"/>
            <a:ext cx="1025952"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73219BFA-6CD0-B44B-B920-98FCBD643088}"/>
              </a:ext>
            </a:extLst>
          </p:cNvPr>
          <p:cNvSpPr/>
          <p:nvPr/>
        </p:nvSpPr>
        <p:spPr bwMode="auto">
          <a:xfrm>
            <a:off x="7422324" y="1124744"/>
            <a:ext cx="144016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9A27325A-3256-DF40-AEDD-A9D8D00DB7BA}"/>
              </a:ext>
            </a:extLst>
          </p:cNvPr>
          <p:cNvSpPr/>
          <p:nvPr/>
        </p:nvSpPr>
        <p:spPr bwMode="auto">
          <a:xfrm>
            <a:off x="3318193" y="1124744"/>
            <a:ext cx="936104"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3C4E3FB4-B46D-894F-82FB-6FD95CBFA65D}"/>
              </a:ext>
            </a:extLst>
          </p:cNvPr>
          <p:cNvSpPr/>
          <p:nvPr/>
        </p:nvSpPr>
        <p:spPr bwMode="auto">
          <a:xfrm>
            <a:off x="5532276" y="1124744"/>
            <a:ext cx="864096"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4FE4D08F-4B3A-C64E-ADBB-46022FA2F05A}"/>
              </a:ext>
            </a:extLst>
          </p:cNvPr>
          <p:cNvSpPr/>
          <p:nvPr/>
        </p:nvSpPr>
        <p:spPr bwMode="auto">
          <a:xfrm>
            <a:off x="2116737" y="2420888"/>
            <a:ext cx="639700"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87E390BB-39E3-9748-A510-335F5FFFADDF}"/>
              </a:ext>
            </a:extLst>
          </p:cNvPr>
          <p:cNvSpPr/>
          <p:nvPr/>
        </p:nvSpPr>
        <p:spPr bwMode="auto">
          <a:xfrm>
            <a:off x="1807221" y="2420888"/>
            <a:ext cx="308536"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4" name="Rectangle 13">
            <a:extLst>
              <a:ext uri="{FF2B5EF4-FFF2-40B4-BE49-F238E27FC236}">
                <a16:creationId xmlns:a16="http://schemas.microsoft.com/office/drawing/2014/main" id="{0546C159-038B-D847-8B60-DCE06B4887EC}"/>
              </a:ext>
            </a:extLst>
          </p:cNvPr>
          <p:cNvSpPr/>
          <p:nvPr/>
        </p:nvSpPr>
        <p:spPr bwMode="auto">
          <a:xfrm>
            <a:off x="3759753" y="2431590"/>
            <a:ext cx="1104291"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5" name="Rectangle 14">
            <a:extLst>
              <a:ext uri="{FF2B5EF4-FFF2-40B4-BE49-F238E27FC236}">
                <a16:creationId xmlns:a16="http://schemas.microsoft.com/office/drawing/2014/main" id="{03C75CC1-2074-A845-A754-2B70B95B5564}"/>
              </a:ext>
            </a:extLst>
          </p:cNvPr>
          <p:cNvSpPr/>
          <p:nvPr/>
        </p:nvSpPr>
        <p:spPr bwMode="auto">
          <a:xfrm>
            <a:off x="5898836" y="2431590"/>
            <a:ext cx="506270"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6" name="Rectangle 15">
            <a:extLst>
              <a:ext uri="{FF2B5EF4-FFF2-40B4-BE49-F238E27FC236}">
                <a16:creationId xmlns:a16="http://schemas.microsoft.com/office/drawing/2014/main" id="{8BC7C95A-1161-A348-8A11-0DA4421A3B0B}"/>
              </a:ext>
            </a:extLst>
          </p:cNvPr>
          <p:cNvSpPr/>
          <p:nvPr/>
        </p:nvSpPr>
        <p:spPr bwMode="auto">
          <a:xfrm>
            <a:off x="6716729" y="2428298"/>
            <a:ext cx="865336"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7" name="Rectangle 16">
            <a:extLst>
              <a:ext uri="{FF2B5EF4-FFF2-40B4-BE49-F238E27FC236}">
                <a16:creationId xmlns:a16="http://schemas.microsoft.com/office/drawing/2014/main" id="{8D997520-AFEA-4242-8E08-C630C2C09D5E}"/>
              </a:ext>
            </a:extLst>
          </p:cNvPr>
          <p:cNvSpPr/>
          <p:nvPr/>
        </p:nvSpPr>
        <p:spPr bwMode="auto">
          <a:xfrm>
            <a:off x="2943289" y="2431590"/>
            <a:ext cx="624611"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8" name="Rectangle 17">
            <a:extLst>
              <a:ext uri="{FF2B5EF4-FFF2-40B4-BE49-F238E27FC236}">
                <a16:creationId xmlns:a16="http://schemas.microsoft.com/office/drawing/2014/main" id="{90A2BAF9-0F15-3F41-B648-BB50CA82191D}"/>
              </a:ext>
            </a:extLst>
          </p:cNvPr>
          <p:cNvSpPr/>
          <p:nvPr/>
        </p:nvSpPr>
        <p:spPr bwMode="auto">
          <a:xfrm>
            <a:off x="5053169" y="2431590"/>
            <a:ext cx="845667"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9" name="Rectangle 18">
            <a:extLst>
              <a:ext uri="{FF2B5EF4-FFF2-40B4-BE49-F238E27FC236}">
                <a16:creationId xmlns:a16="http://schemas.microsoft.com/office/drawing/2014/main" id="{7AA26599-AE62-8C4D-877A-8E85F0D2B977}"/>
              </a:ext>
            </a:extLst>
          </p:cNvPr>
          <p:cNvSpPr/>
          <p:nvPr/>
        </p:nvSpPr>
        <p:spPr bwMode="auto">
          <a:xfrm>
            <a:off x="7579411" y="2428298"/>
            <a:ext cx="308969"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latin typeface="Arial" pitchFamily="34" charset="0"/>
            </a:endParaRPr>
          </a:p>
        </p:txBody>
      </p:sp>
      <p:sp>
        <p:nvSpPr>
          <p:cNvPr id="20" name="Rectangle 19">
            <a:extLst>
              <a:ext uri="{FF2B5EF4-FFF2-40B4-BE49-F238E27FC236}">
                <a16:creationId xmlns:a16="http://schemas.microsoft.com/office/drawing/2014/main" id="{1F432B18-BE7F-7248-ACB6-A246CBD938A7}"/>
              </a:ext>
            </a:extLst>
          </p:cNvPr>
          <p:cNvSpPr/>
          <p:nvPr/>
        </p:nvSpPr>
        <p:spPr bwMode="auto">
          <a:xfrm>
            <a:off x="8028384" y="2428298"/>
            <a:ext cx="720080"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1" name="Rectangle 20">
            <a:extLst>
              <a:ext uri="{FF2B5EF4-FFF2-40B4-BE49-F238E27FC236}">
                <a16:creationId xmlns:a16="http://schemas.microsoft.com/office/drawing/2014/main" id="{CB46A8A9-25FA-BD43-BE82-BC74D0DD692B}"/>
              </a:ext>
            </a:extLst>
          </p:cNvPr>
          <p:cNvSpPr/>
          <p:nvPr/>
        </p:nvSpPr>
        <p:spPr bwMode="auto">
          <a:xfrm>
            <a:off x="3528303" y="2924944"/>
            <a:ext cx="759677"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2" name="Rectangle 21">
            <a:extLst>
              <a:ext uri="{FF2B5EF4-FFF2-40B4-BE49-F238E27FC236}">
                <a16:creationId xmlns:a16="http://schemas.microsoft.com/office/drawing/2014/main" id="{102F6AC7-986D-9C4E-BA3C-6A4F612D2ACC}"/>
              </a:ext>
            </a:extLst>
          </p:cNvPr>
          <p:cNvSpPr/>
          <p:nvPr/>
        </p:nvSpPr>
        <p:spPr bwMode="auto">
          <a:xfrm>
            <a:off x="4287980" y="2924944"/>
            <a:ext cx="759677"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4" name="Rectangle 23">
            <a:extLst>
              <a:ext uri="{FF2B5EF4-FFF2-40B4-BE49-F238E27FC236}">
                <a16:creationId xmlns:a16="http://schemas.microsoft.com/office/drawing/2014/main" id="{EB9029F9-9786-9841-B5D6-9DC94BC7797B}"/>
              </a:ext>
            </a:extLst>
          </p:cNvPr>
          <p:cNvSpPr/>
          <p:nvPr/>
        </p:nvSpPr>
        <p:spPr bwMode="auto">
          <a:xfrm>
            <a:off x="1808339" y="2924944"/>
            <a:ext cx="63970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5" name="Rectangle 24">
            <a:extLst>
              <a:ext uri="{FF2B5EF4-FFF2-40B4-BE49-F238E27FC236}">
                <a16:creationId xmlns:a16="http://schemas.microsoft.com/office/drawing/2014/main" id="{2C1BCDCD-2C4B-214A-9BE2-3EEB8D71CD23}"/>
              </a:ext>
            </a:extLst>
          </p:cNvPr>
          <p:cNvSpPr/>
          <p:nvPr/>
        </p:nvSpPr>
        <p:spPr bwMode="auto">
          <a:xfrm>
            <a:off x="2448039" y="2924944"/>
            <a:ext cx="864096"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latin typeface="Arial" pitchFamily="34" charset="0"/>
            </a:endParaRPr>
          </a:p>
        </p:txBody>
      </p:sp>
      <p:sp>
        <p:nvSpPr>
          <p:cNvPr id="40" name="Rectangle 39">
            <a:extLst>
              <a:ext uri="{FF2B5EF4-FFF2-40B4-BE49-F238E27FC236}">
                <a16:creationId xmlns:a16="http://schemas.microsoft.com/office/drawing/2014/main" id="{23B2A3ED-3A37-7A4A-9F78-43E6A2F0D150}"/>
              </a:ext>
            </a:extLst>
          </p:cNvPr>
          <p:cNvSpPr/>
          <p:nvPr/>
        </p:nvSpPr>
        <p:spPr bwMode="auto">
          <a:xfrm>
            <a:off x="6664244" y="2924944"/>
            <a:ext cx="318576"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41" name="Rectangle 40">
            <a:extLst>
              <a:ext uri="{FF2B5EF4-FFF2-40B4-BE49-F238E27FC236}">
                <a16:creationId xmlns:a16="http://schemas.microsoft.com/office/drawing/2014/main" id="{55D7090B-F48B-4D47-8114-0195C8DD711E}"/>
              </a:ext>
            </a:extLst>
          </p:cNvPr>
          <p:cNvSpPr/>
          <p:nvPr/>
        </p:nvSpPr>
        <p:spPr bwMode="auto">
          <a:xfrm>
            <a:off x="6985799" y="2924944"/>
            <a:ext cx="720080"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45" name="Rectangle 44">
            <a:extLst>
              <a:ext uri="{FF2B5EF4-FFF2-40B4-BE49-F238E27FC236}">
                <a16:creationId xmlns:a16="http://schemas.microsoft.com/office/drawing/2014/main" id="{96C84BC1-9F20-1F48-A274-914DC784F03D}"/>
              </a:ext>
            </a:extLst>
          </p:cNvPr>
          <p:cNvSpPr/>
          <p:nvPr/>
        </p:nvSpPr>
        <p:spPr bwMode="auto">
          <a:xfrm>
            <a:off x="7942968" y="2924944"/>
            <a:ext cx="720080"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 name="Down Arrow 2">
            <a:extLst>
              <a:ext uri="{FF2B5EF4-FFF2-40B4-BE49-F238E27FC236}">
                <a16:creationId xmlns:a16="http://schemas.microsoft.com/office/drawing/2014/main" id="{EB3C0D39-AB0D-314D-8567-7F95F023D64D}"/>
              </a:ext>
            </a:extLst>
          </p:cNvPr>
          <p:cNvSpPr/>
          <p:nvPr/>
        </p:nvSpPr>
        <p:spPr bwMode="auto">
          <a:xfrm>
            <a:off x="4861210" y="1744169"/>
            <a:ext cx="330798" cy="431375"/>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55" name="Rectangle 54">
            <a:extLst>
              <a:ext uri="{FF2B5EF4-FFF2-40B4-BE49-F238E27FC236}">
                <a16:creationId xmlns:a16="http://schemas.microsoft.com/office/drawing/2014/main" id="{11A0B88E-2225-8648-884A-A9C42E7B3348}"/>
              </a:ext>
            </a:extLst>
          </p:cNvPr>
          <p:cNvSpPr/>
          <p:nvPr/>
        </p:nvSpPr>
        <p:spPr bwMode="auto">
          <a:xfrm>
            <a:off x="2115619" y="2420888"/>
            <a:ext cx="639700"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56" name="Rectangle 55">
            <a:extLst>
              <a:ext uri="{FF2B5EF4-FFF2-40B4-BE49-F238E27FC236}">
                <a16:creationId xmlns:a16="http://schemas.microsoft.com/office/drawing/2014/main" id="{CA0A0BED-9019-8940-812C-E785BFEC6810}"/>
              </a:ext>
            </a:extLst>
          </p:cNvPr>
          <p:cNvSpPr/>
          <p:nvPr/>
        </p:nvSpPr>
        <p:spPr bwMode="auto">
          <a:xfrm>
            <a:off x="1806103" y="2420888"/>
            <a:ext cx="308536"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57" name="Rectangle 56">
            <a:extLst>
              <a:ext uri="{FF2B5EF4-FFF2-40B4-BE49-F238E27FC236}">
                <a16:creationId xmlns:a16="http://schemas.microsoft.com/office/drawing/2014/main" id="{D7FB8419-7156-B24A-B35F-EE3E71096475}"/>
              </a:ext>
            </a:extLst>
          </p:cNvPr>
          <p:cNvSpPr/>
          <p:nvPr/>
        </p:nvSpPr>
        <p:spPr bwMode="auto">
          <a:xfrm>
            <a:off x="3758635" y="2431590"/>
            <a:ext cx="1104291"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58" name="Rectangle 57">
            <a:extLst>
              <a:ext uri="{FF2B5EF4-FFF2-40B4-BE49-F238E27FC236}">
                <a16:creationId xmlns:a16="http://schemas.microsoft.com/office/drawing/2014/main" id="{2853A131-46A1-E24E-B61A-849C723B6D47}"/>
              </a:ext>
            </a:extLst>
          </p:cNvPr>
          <p:cNvSpPr/>
          <p:nvPr/>
        </p:nvSpPr>
        <p:spPr bwMode="auto">
          <a:xfrm>
            <a:off x="5898836" y="2431590"/>
            <a:ext cx="505151"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59" name="Rectangle 58">
            <a:extLst>
              <a:ext uri="{FF2B5EF4-FFF2-40B4-BE49-F238E27FC236}">
                <a16:creationId xmlns:a16="http://schemas.microsoft.com/office/drawing/2014/main" id="{D59F64C9-E3A6-AC45-BA1F-724587C763C8}"/>
              </a:ext>
            </a:extLst>
          </p:cNvPr>
          <p:cNvSpPr/>
          <p:nvPr/>
        </p:nvSpPr>
        <p:spPr bwMode="auto">
          <a:xfrm>
            <a:off x="6728795" y="2428298"/>
            <a:ext cx="865336"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0" name="Rectangle 59">
            <a:extLst>
              <a:ext uri="{FF2B5EF4-FFF2-40B4-BE49-F238E27FC236}">
                <a16:creationId xmlns:a16="http://schemas.microsoft.com/office/drawing/2014/main" id="{5C858C54-E422-9C41-BC76-6400853ED2B3}"/>
              </a:ext>
            </a:extLst>
          </p:cNvPr>
          <p:cNvSpPr/>
          <p:nvPr/>
        </p:nvSpPr>
        <p:spPr bwMode="auto">
          <a:xfrm>
            <a:off x="2942171" y="2431590"/>
            <a:ext cx="624611"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1" name="Rectangle 60">
            <a:extLst>
              <a:ext uri="{FF2B5EF4-FFF2-40B4-BE49-F238E27FC236}">
                <a16:creationId xmlns:a16="http://schemas.microsoft.com/office/drawing/2014/main" id="{A28F8EF1-97C3-C64A-A8C1-5C71C6B3FADF}"/>
              </a:ext>
            </a:extLst>
          </p:cNvPr>
          <p:cNvSpPr/>
          <p:nvPr/>
        </p:nvSpPr>
        <p:spPr bwMode="auto">
          <a:xfrm>
            <a:off x="5052051" y="2431590"/>
            <a:ext cx="846785"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2" name="Rectangle 61">
            <a:extLst>
              <a:ext uri="{FF2B5EF4-FFF2-40B4-BE49-F238E27FC236}">
                <a16:creationId xmlns:a16="http://schemas.microsoft.com/office/drawing/2014/main" id="{B667FEEC-1AD0-4C47-86CF-751910C8701A}"/>
              </a:ext>
            </a:extLst>
          </p:cNvPr>
          <p:cNvSpPr/>
          <p:nvPr/>
        </p:nvSpPr>
        <p:spPr bwMode="auto">
          <a:xfrm>
            <a:off x="7590135" y="2428298"/>
            <a:ext cx="308969"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latin typeface="Arial" pitchFamily="34" charset="0"/>
            </a:endParaRPr>
          </a:p>
        </p:txBody>
      </p:sp>
      <p:sp>
        <p:nvSpPr>
          <p:cNvPr id="63" name="Rectangle 62">
            <a:extLst>
              <a:ext uri="{FF2B5EF4-FFF2-40B4-BE49-F238E27FC236}">
                <a16:creationId xmlns:a16="http://schemas.microsoft.com/office/drawing/2014/main" id="{F0E516BD-CDE3-C44E-9DC9-F1A34575516F}"/>
              </a:ext>
            </a:extLst>
          </p:cNvPr>
          <p:cNvSpPr/>
          <p:nvPr/>
        </p:nvSpPr>
        <p:spPr bwMode="auto">
          <a:xfrm>
            <a:off x="8027266" y="2428298"/>
            <a:ext cx="720080"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4" name="Rectangle 63">
            <a:extLst>
              <a:ext uri="{FF2B5EF4-FFF2-40B4-BE49-F238E27FC236}">
                <a16:creationId xmlns:a16="http://schemas.microsoft.com/office/drawing/2014/main" id="{6C065BEF-AB03-EB4D-96FD-4A442E7707CA}"/>
              </a:ext>
            </a:extLst>
          </p:cNvPr>
          <p:cNvSpPr/>
          <p:nvPr/>
        </p:nvSpPr>
        <p:spPr bwMode="auto">
          <a:xfrm>
            <a:off x="3527185" y="2924944"/>
            <a:ext cx="759677"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5" name="Rectangle 64">
            <a:extLst>
              <a:ext uri="{FF2B5EF4-FFF2-40B4-BE49-F238E27FC236}">
                <a16:creationId xmlns:a16="http://schemas.microsoft.com/office/drawing/2014/main" id="{116192DF-86C6-704F-9E3C-BC2B22CB7CD8}"/>
              </a:ext>
            </a:extLst>
          </p:cNvPr>
          <p:cNvSpPr/>
          <p:nvPr/>
        </p:nvSpPr>
        <p:spPr bwMode="auto">
          <a:xfrm>
            <a:off x="4286862" y="2924944"/>
            <a:ext cx="759677"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6" name="Rectangle 65">
            <a:extLst>
              <a:ext uri="{FF2B5EF4-FFF2-40B4-BE49-F238E27FC236}">
                <a16:creationId xmlns:a16="http://schemas.microsoft.com/office/drawing/2014/main" id="{0EAE9623-3D94-C747-8317-8670DB625DE1}"/>
              </a:ext>
            </a:extLst>
          </p:cNvPr>
          <p:cNvSpPr/>
          <p:nvPr/>
        </p:nvSpPr>
        <p:spPr bwMode="auto">
          <a:xfrm>
            <a:off x="5222966" y="2924944"/>
            <a:ext cx="535867"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7" name="Rectangle 66">
            <a:extLst>
              <a:ext uri="{FF2B5EF4-FFF2-40B4-BE49-F238E27FC236}">
                <a16:creationId xmlns:a16="http://schemas.microsoft.com/office/drawing/2014/main" id="{238FC684-368B-FD4A-A612-75E956868944}"/>
              </a:ext>
            </a:extLst>
          </p:cNvPr>
          <p:cNvSpPr/>
          <p:nvPr/>
        </p:nvSpPr>
        <p:spPr bwMode="auto">
          <a:xfrm>
            <a:off x="1807221" y="2924944"/>
            <a:ext cx="63970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8" name="Rectangle 67">
            <a:extLst>
              <a:ext uri="{FF2B5EF4-FFF2-40B4-BE49-F238E27FC236}">
                <a16:creationId xmlns:a16="http://schemas.microsoft.com/office/drawing/2014/main" id="{15F19B21-C9E9-4144-9081-F0284D791C4B}"/>
              </a:ext>
            </a:extLst>
          </p:cNvPr>
          <p:cNvSpPr/>
          <p:nvPr/>
        </p:nvSpPr>
        <p:spPr bwMode="auto">
          <a:xfrm>
            <a:off x="2446921" y="2924944"/>
            <a:ext cx="864096"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latin typeface="Arial" pitchFamily="34" charset="0"/>
            </a:endParaRPr>
          </a:p>
        </p:txBody>
      </p:sp>
      <p:sp>
        <p:nvSpPr>
          <p:cNvPr id="69" name="Rectangle 68">
            <a:extLst>
              <a:ext uri="{FF2B5EF4-FFF2-40B4-BE49-F238E27FC236}">
                <a16:creationId xmlns:a16="http://schemas.microsoft.com/office/drawing/2014/main" id="{CED0BE78-453E-8F41-9CE8-48F03A0EE70B}"/>
              </a:ext>
            </a:extLst>
          </p:cNvPr>
          <p:cNvSpPr/>
          <p:nvPr/>
        </p:nvSpPr>
        <p:spPr bwMode="auto">
          <a:xfrm>
            <a:off x="6663126" y="2924944"/>
            <a:ext cx="318576"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70" name="Rectangle 69">
            <a:extLst>
              <a:ext uri="{FF2B5EF4-FFF2-40B4-BE49-F238E27FC236}">
                <a16:creationId xmlns:a16="http://schemas.microsoft.com/office/drawing/2014/main" id="{0ABA5C18-1523-F647-9C4E-B99DB7007D3D}"/>
              </a:ext>
            </a:extLst>
          </p:cNvPr>
          <p:cNvSpPr/>
          <p:nvPr/>
        </p:nvSpPr>
        <p:spPr bwMode="auto">
          <a:xfrm>
            <a:off x="6984681" y="2924944"/>
            <a:ext cx="720080"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71" name="Rectangle 70">
            <a:extLst>
              <a:ext uri="{FF2B5EF4-FFF2-40B4-BE49-F238E27FC236}">
                <a16:creationId xmlns:a16="http://schemas.microsoft.com/office/drawing/2014/main" id="{1E09E8A1-F283-8E47-9610-27C3E950880F}"/>
              </a:ext>
            </a:extLst>
          </p:cNvPr>
          <p:cNvSpPr/>
          <p:nvPr/>
        </p:nvSpPr>
        <p:spPr bwMode="auto">
          <a:xfrm>
            <a:off x="7941850" y="2924944"/>
            <a:ext cx="720080"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79" name="Rectangle 78">
            <a:extLst>
              <a:ext uri="{FF2B5EF4-FFF2-40B4-BE49-F238E27FC236}">
                <a16:creationId xmlns:a16="http://schemas.microsoft.com/office/drawing/2014/main" id="{7C19EC72-A664-EC47-9193-5304742B2F05}"/>
              </a:ext>
            </a:extLst>
          </p:cNvPr>
          <p:cNvSpPr/>
          <p:nvPr/>
        </p:nvSpPr>
        <p:spPr bwMode="auto">
          <a:xfrm>
            <a:off x="5758834" y="2924944"/>
            <a:ext cx="397344"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82" name="Rectangle 81">
            <a:extLst>
              <a:ext uri="{FF2B5EF4-FFF2-40B4-BE49-F238E27FC236}">
                <a16:creationId xmlns:a16="http://schemas.microsoft.com/office/drawing/2014/main" id="{45DB758A-5A5C-AD4E-992D-F0023A17F8DA}"/>
              </a:ext>
            </a:extLst>
          </p:cNvPr>
          <p:cNvSpPr/>
          <p:nvPr/>
        </p:nvSpPr>
        <p:spPr bwMode="auto">
          <a:xfrm>
            <a:off x="5221079" y="2924944"/>
            <a:ext cx="535867"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83" name="Rectangle 82">
            <a:extLst>
              <a:ext uri="{FF2B5EF4-FFF2-40B4-BE49-F238E27FC236}">
                <a16:creationId xmlns:a16="http://schemas.microsoft.com/office/drawing/2014/main" id="{73181C72-5F44-8042-9B9B-3C7855E5F316}"/>
              </a:ext>
            </a:extLst>
          </p:cNvPr>
          <p:cNvSpPr/>
          <p:nvPr/>
        </p:nvSpPr>
        <p:spPr bwMode="auto">
          <a:xfrm>
            <a:off x="5756947" y="2924944"/>
            <a:ext cx="39923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cxnSp>
        <p:nvCxnSpPr>
          <p:cNvPr id="54" name="Curved Connector 53">
            <a:extLst>
              <a:ext uri="{FF2B5EF4-FFF2-40B4-BE49-F238E27FC236}">
                <a16:creationId xmlns:a16="http://schemas.microsoft.com/office/drawing/2014/main" id="{4D17C9C1-4C2A-2248-9F9C-D3F41DEAF4BC}"/>
              </a:ext>
            </a:extLst>
          </p:cNvPr>
          <p:cNvCxnSpPr>
            <a:cxnSpLocks/>
          </p:cNvCxnSpPr>
          <p:nvPr/>
        </p:nvCxnSpPr>
        <p:spPr bwMode="auto">
          <a:xfrm rot="5400000" flipH="1" flipV="1">
            <a:off x="2729446" y="4113076"/>
            <a:ext cx="438398" cy="222374"/>
          </a:xfrm>
          <a:prstGeom prst="curvedConnector3">
            <a:avLst>
              <a:gd name="adj1" fmla="val 42969"/>
            </a:avLst>
          </a:prstGeom>
          <a:solidFill>
            <a:srgbClr val="C0C0C0"/>
          </a:solidFill>
          <a:ln w="9525" cap="flat" cmpd="sng" algn="ctr">
            <a:solidFill>
              <a:schemeClr val="tx1"/>
            </a:solidFill>
            <a:prstDash val="solid"/>
            <a:round/>
            <a:headEnd type="none" w="med" len="med"/>
            <a:tailEnd type="triangle"/>
          </a:ln>
          <a:effectLst/>
        </p:spPr>
      </p:cxnSp>
      <p:cxnSp>
        <p:nvCxnSpPr>
          <p:cNvPr id="93" name="Curved Connector 92">
            <a:extLst>
              <a:ext uri="{FF2B5EF4-FFF2-40B4-BE49-F238E27FC236}">
                <a16:creationId xmlns:a16="http://schemas.microsoft.com/office/drawing/2014/main" id="{6A5088A2-B7F3-8347-AB0C-9B9F3D1C468A}"/>
              </a:ext>
            </a:extLst>
          </p:cNvPr>
          <p:cNvCxnSpPr>
            <a:cxnSpLocks/>
          </p:cNvCxnSpPr>
          <p:nvPr/>
        </p:nvCxnSpPr>
        <p:spPr bwMode="auto">
          <a:xfrm rot="16200000" flipH="1">
            <a:off x="3520021" y="4056459"/>
            <a:ext cx="502879" cy="271125"/>
          </a:xfrm>
          <a:prstGeom prst="curvedConnector3">
            <a:avLst>
              <a:gd name="adj1" fmla="val 50000"/>
            </a:avLst>
          </a:prstGeom>
          <a:solidFill>
            <a:srgbClr val="C0C0C0"/>
          </a:solidFill>
          <a:ln w="9525" cap="flat" cmpd="sng" algn="ctr">
            <a:solidFill>
              <a:schemeClr val="tx1"/>
            </a:solidFill>
            <a:prstDash val="solid"/>
            <a:round/>
            <a:headEnd type="none" w="med" len="med"/>
            <a:tailEnd type="triangle"/>
          </a:ln>
          <a:effectLst/>
        </p:spPr>
      </p:cxnSp>
      <p:cxnSp>
        <p:nvCxnSpPr>
          <p:cNvPr id="96" name="Curved Connector 95">
            <a:extLst>
              <a:ext uri="{FF2B5EF4-FFF2-40B4-BE49-F238E27FC236}">
                <a16:creationId xmlns:a16="http://schemas.microsoft.com/office/drawing/2014/main" id="{9011691F-A4EF-E140-951C-5E86A29DD80A}"/>
              </a:ext>
            </a:extLst>
          </p:cNvPr>
          <p:cNvCxnSpPr>
            <a:cxnSpLocks/>
          </p:cNvCxnSpPr>
          <p:nvPr/>
        </p:nvCxnSpPr>
        <p:spPr bwMode="auto">
          <a:xfrm>
            <a:off x="4666700" y="4425752"/>
            <a:ext cx="528144" cy="437061"/>
          </a:xfrm>
          <a:prstGeom prst="curvedConnector3">
            <a:avLst>
              <a:gd name="adj1" fmla="val 50000"/>
            </a:avLst>
          </a:prstGeom>
          <a:solidFill>
            <a:srgbClr val="C0C0C0"/>
          </a:solidFill>
          <a:ln w="9525" cap="flat" cmpd="sng" algn="ctr">
            <a:solidFill>
              <a:schemeClr val="tx1"/>
            </a:solidFill>
            <a:prstDash val="solid"/>
            <a:round/>
            <a:headEnd type="none" w="med" len="med"/>
            <a:tailEnd type="triangle"/>
          </a:ln>
          <a:effectLst/>
        </p:spPr>
      </p:cxnSp>
      <p:cxnSp>
        <p:nvCxnSpPr>
          <p:cNvPr id="100" name="Curved Connector 99">
            <a:extLst>
              <a:ext uri="{FF2B5EF4-FFF2-40B4-BE49-F238E27FC236}">
                <a16:creationId xmlns:a16="http://schemas.microsoft.com/office/drawing/2014/main" id="{485F02A8-2970-884D-8306-A53ACB54C975}"/>
              </a:ext>
            </a:extLst>
          </p:cNvPr>
          <p:cNvCxnSpPr>
            <a:cxnSpLocks/>
          </p:cNvCxnSpPr>
          <p:nvPr/>
        </p:nvCxnSpPr>
        <p:spPr bwMode="auto">
          <a:xfrm rot="5400000" flipH="1" flipV="1">
            <a:off x="5609363" y="4573338"/>
            <a:ext cx="437058" cy="141891"/>
          </a:xfrm>
          <a:prstGeom prst="curvedConnector3">
            <a:avLst>
              <a:gd name="adj1" fmla="val 50000"/>
            </a:avLst>
          </a:prstGeom>
          <a:solidFill>
            <a:srgbClr val="C0C0C0"/>
          </a:solidFill>
          <a:ln w="9525" cap="flat" cmpd="sng" algn="ctr">
            <a:solidFill>
              <a:schemeClr val="tx1"/>
            </a:solidFill>
            <a:prstDash val="solid"/>
            <a:round/>
            <a:headEnd type="none" w="med" len="med"/>
            <a:tailEnd type="triangle"/>
          </a:ln>
          <a:effectLst/>
        </p:spPr>
      </p:cxnSp>
      <p:cxnSp>
        <p:nvCxnSpPr>
          <p:cNvPr id="103" name="Curved Connector 102">
            <a:extLst>
              <a:ext uri="{FF2B5EF4-FFF2-40B4-BE49-F238E27FC236}">
                <a16:creationId xmlns:a16="http://schemas.microsoft.com/office/drawing/2014/main" id="{C4443EAB-D496-644B-B0CD-7AB5CDD7BCC8}"/>
              </a:ext>
            </a:extLst>
          </p:cNvPr>
          <p:cNvCxnSpPr>
            <a:cxnSpLocks/>
          </p:cNvCxnSpPr>
          <p:nvPr/>
        </p:nvCxnSpPr>
        <p:spPr bwMode="auto">
          <a:xfrm rot="16200000" flipH="1">
            <a:off x="6659172" y="4429704"/>
            <a:ext cx="437063" cy="429157"/>
          </a:xfrm>
          <a:prstGeom prst="curvedConnector3">
            <a:avLst>
              <a:gd name="adj1" fmla="val 50000"/>
            </a:avLst>
          </a:prstGeom>
          <a:solidFill>
            <a:srgbClr val="C0C0C0"/>
          </a:solidFill>
          <a:ln w="9525" cap="flat" cmpd="sng" algn="ctr">
            <a:solidFill>
              <a:schemeClr val="tx1"/>
            </a:solidFill>
            <a:prstDash val="solid"/>
            <a:round/>
            <a:headEnd type="none" w="med" len="med"/>
            <a:tailEnd type="triangle"/>
          </a:ln>
          <a:effectLst/>
        </p:spPr>
      </p:cxnSp>
      <p:cxnSp>
        <p:nvCxnSpPr>
          <p:cNvPr id="106" name="Curved Connector 105">
            <a:extLst>
              <a:ext uri="{FF2B5EF4-FFF2-40B4-BE49-F238E27FC236}">
                <a16:creationId xmlns:a16="http://schemas.microsoft.com/office/drawing/2014/main" id="{8DCE7E3B-ED11-B840-AD6E-D15862787E0E}"/>
              </a:ext>
            </a:extLst>
          </p:cNvPr>
          <p:cNvCxnSpPr>
            <a:cxnSpLocks/>
          </p:cNvCxnSpPr>
          <p:nvPr/>
        </p:nvCxnSpPr>
        <p:spPr bwMode="auto">
          <a:xfrm rot="5400000" flipH="1" flipV="1">
            <a:off x="7556085" y="4228338"/>
            <a:ext cx="922228" cy="346721"/>
          </a:xfrm>
          <a:prstGeom prst="curvedConnector3">
            <a:avLst>
              <a:gd name="adj1" fmla="val 50000"/>
            </a:avLst>
          </a:prstGeom>
          <a:solidFill>
            <a:srgbClr val="C0C0C0"/>
          </a:solidFill>
          <a:ln w="9525" cap="flat" cmpd="sng" algn="ctr">
            <a:solidFill>
              <a:schemeClr val="tx1"/>
            </a:solidFill>
            <a:prstDash val="solid"/>
            <a:round/>
            <a:headEnd type="none" w="med" len="med"/>
            <a:tailEnd type="triangle"/>
          </a:ln>
          <a:effectLst/>
        </p:spPr>
      </p:cxnSp>
      <p:sp>
        <p:nvSpPr>
          <p:cNvPr id="109" name="Down Arrow 108">
            <a:extLst>
              <a:ext uri="{FF2B5EF4-FFF2-40B4-BE49-F238E27FC236}">
                <a16:creationId xmlns:a16="http://schemas.microsoft.com/office/drawing/2014/main" id="{1B1D12F1-F8A1-6040-A89C-04158568E624}"/>
              </a:ext>
            </a:extLst>
          </p:cNvPr>
          <p:cNvSpPr/>
          <p:nvPr/>
        </p:nvSpPr>
        <p:spPr bwMode="auto">
          <a:xfrm>
            <a:off x="4861210" y="3372605"/>
            <a:ext cx="330798" cy="437061"/>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07" name="TextBox 106">
            <a:extLst>
              <a:ext uri="{FF2B5EF4-FFF2-40B4-BE49-F238E27FC236}">
                <a16:creationId xmlns:a16="http://schemas.microsoft.com/office/drawing/2014/main" id="{9FF0FAD4-6C38-954D-8F88-870B49578567}"/>
              </a:ext>
            </a:extLst>
          </p:cNvPr>
          <p:cNvSpPr txBox="1"/>
          <p:nvPr/>
        </p:nvSpPr>
        <p:spPr>
          <a:xfrm>
            <a:off x="95488" y="909548"/>
            <a:ext cx="1547218" cy="923330"/>
          </a:xfrm>
          <a:prstGeom prst="rect">
            <a:avLst/>
          </a:prstGeom>
          <a:noFill/>
        </p:spPr>
        <p:txBody>
          <a:bodyPr wrap="none" rtlCol="0">
            <a:spAutoFit/>
          </a:bodyPr>
          <a:lstStyle/>
          <a:p>
            <a:pPr algn="ctr"/>
            <a:r>
              <a:rPr lang="en-CH" dirty="0"/>
              <a:t>Genome</a:t>
            </a:r>
          </a:p>
          <a:p>
            <a:pPr algn="ctr"/>
            <a:r>
              <a:rPr lang="en-CH" dirty="0"/>
              <a:t>(Non-human-</a:t>
            </a:r>
          </a:p>
          <a:p>
            <a:pPr algn="ctr"/>
            <a:r>
              <a:rPr lang="en-CH" dirty="0"/>
              <a:t>readable)</a:t>
            </a:r>
          </a:p>
        </p:txBody>
      </p:sp>
      <p:sp>
        <p:nvSpPr>
          <p:cNvPr id="111" name="TextBox 110">
            <a:extLst>
              <a:ext uri="{FF2B5EF4-FFF2-40B4-BE49-F238E27FC236}">
                <a16:creationId xmlns:a16="http://schemas.microsoft.com/office/drawing/2014/main" id="{48E0A101-7B3E-8F40-9F39-CB042B806DCF}"/>
              </a:ext>
            </a:extLst>
          </p:cNvPr>
          <p:cNvSpPr txBox="1"/>
          <p:nvPr/>
        </p:nvSpPr>
        <p:spPr>
          <a:xfrm>
            <a:off x="3254476" y="1758526"/>
            <a:ext cx="1356910" cy="369332"/>
          </a:xfrm>
          <a:prstGeom prst="rect">
            <a:avLst/>
          </a:prstGeom>
          <a:noFill/>
        </p:spPr>
        <p:txBody>
          <a:bodyPr wrap="none" rtlCol="0">
            <a:spAutoFit/>
          </a:bodyPr>
          <a:lstStyle/>
          <a:p>
            <a:r>
              <a:rPr lang="en-CH" dirty="0"/>
              <a:t>Sequencing</a:t>
            </a:r>
          </a:p>
        </p:txBody>
      </p:sp>
      <p:sp>
        <p:nvSpPr>
          <p:cNvPr id="112" name="TextBox 111">
            <a:extLst>
              <a:ext uri="{FF2B5EF4-FFF2-40B4-BE49-F238E27FC236}">
                <a16:creationId xmlns:a16="http://schemas.microsoft.com/office/drawing/2014/main" id="{075FFCC8-7D68-3C4F-B470-7E549CCDEEDF}"/>
              </a:ext>
            </a:extLst>
          </p:cNvPr>
          <p:cNvSpPr txBox="1"/>
          <p:nvPr/>
        </p:nvSpPr>
        <p:spPr>
          <a:xfrm>
            <a:off x="281081" y="2361654"/>
            <a:ext cx="1181734" cy="923330"/>
          </a:xfrm>
          <a:prstGeom prst="rect">
            <a:avLst/>
          </a:prstGeom>
          <a:noFill/>
        </p:spPr>
        <p:txBody>
          <a:bodyPr wrap="none" rtlCol="0">
            <a:spAutoFit/>
          </a:bodyPr>
          <a:lstStyle/>
          <a:p>
            <a:pPr algn="ctr"/>
            <a:r>
              <a:rPr lang="en-CH" dirty="0"/>
              <a:t>Reads</a:t>
            </a:r>
          </a:p>
          <a:p>
            <a:pPr algn="ctr"/>
            <a:r>
              <a:rPr lang="en-CH" dirty="0"/>
              <a:t>(Human-</a:t>
            </a:r>
          </a:p>
          <a:p>
            <a:pPr algn="ctr"/>
            <a:r>
              <a:rPr lang="en-CH" dirty="0"/>
              <a:t>readable)</a:t>
            </a:r>
          </a:p>
        </p:txBody>
      </p:sp>
      <p:sp>
        <p:nvSpPr>
          <p:cNvPr id="113" name="TextBox 112">
            <a:extLst>
              <a:ext uri="{FF2B5EF4-FFF2-40B4-BE49-F238E27FC236}">
                <a16:creationId xmlns:a16="http://schemas.microsoft.com/office/drawing/2014/main" id="{DFEDC67B-DB24-8949-AB71-01A8055BADC3}"/>
              </a:ext>
            </a:extLst>
          </p:cNvPr>
          <p:cNvSpPr txBox="1"/>
          <p:nvPr/>
        </p:nvSpPr>
        <p:spPr>
          <a:xfrm>
            <a:off x="435645" y="3755916"/>
            <a:ext cx="984372" cy="369332"/>
          </a:xfrm>
          <a:prstGeom prst="rect">
            <a:avLst/>
          </a:prstGeom>
          <a:noFill/>
        </p:spPr>
        <p:txBody>
          <a:bodyPr wrap="none" rtlCol="0">
            <a:spAutoFit/>
          </a:bodyPr>
          <a:lstStyle/>
          <a:p>
            <a:pPr algn="ctr"/>
            <a:r>
              <a:rPr lang="en-CH" b="1" dirty="0"/>
              <a:t>O</a:t>
            </a:r>
            <a:r>
              <a:rPr lang="en-CH" dirty="0"/>
              <a:t>verlap</a:t>
            </a:r>
          </a:p>
        </p:txBody>
      </p:sp>
      <p:sp>
        <p:nvSpPr>
          <p:cNvPr id="114" name="TextBox 113">
            <a:extLst>
              <a:ext uri="{FF2B5EF4-FFF2-40B4-BE49-F238E27FC236}">
                <a16:creationId xmlns:a16="http://schemas.microsoft.com/office/drawing/2014/main" id="{FA6DA168-3400-5140-B92C-69581E4030E2}"/>
              </a:ext>
            </a:extLst>
          </p:cNvPr>
          <p:cNvSpPr txBox="1"/>
          <p:nvPr/>
        </p:nvSpPr>
        <p:spPr>
          <a:xfrm>
            <a:off x="487743" y="4432197"/>
            <a:ext cx="880177" cy="369332"/>
          </a:xfrm>
          <a:prstGeom prst="rect">
            <a:avLst/>
          </a:prstGeom>
          <a:noFill/>
        </p:spPr>
        <p:txBody>
          <a:bodyPr wrap="none" rtlCol="0">
            <a:spAutoFit/>
          </a:bodyPr>
          <a:lstStyle/>
          <a:p>
            <a:pPr algn="ctr"/>
            <a:r>
              <a:rPr lang="en-CH" b="1" dirty="0"/>
              <a:t>L</a:t>
            </a:r>
            <a:r>
              <a:rPr lang="en-CH" dirty="0"/>
              <a:t>ayout</a:t>
            </a:r>
          </a:p>
        </p:txBody>
      </p:sp>
      <p:sp>
        <p:nvSpPr>
          <p:cNvPr id="99" name="Rectangle 98">
            <a:extLst>
              <a:ext uri="{FF2B5EF4-FFF2-40B4-BE49-F238E27FC236}">
                <a16:creationId xmlns:a16="http://schemas.microsoft.com/office/drawing/2014/main" id="{DA54C4CB-B312-E64F-A57C-19C6D482A0EC}"/>
              </a:ext>
            </a:extLst>
          </p:cNvPr>
          <p:cNvSpPr/>
          <p:nvPr/>
        </p:nvSpPr>
        <p:spPr bwMode="auto">
          <a:xfrm>
            <a:off x="1691680" y="5822141"/>
            <a:ext cx="936104"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highlight>
                <a:srgbClr val="00FF00"/>
              </a:highlight>
              <a:latin typeface="Arial" pitchFamily="34" charset="0"/>
            </a:endParaRPr>
          </a:p>
        </p:txBody>
      </p:sp>
      <p:sp>
        <p:nvSpPr>
          <p:cNvPr id="101" name="Rectangle 100">
            <a:extLst>
              <a:ext uri="{FF2B5EF4-FFF2-40B4-BE49-F238E27FC236}">
                <a16:creationId xmlns:a16="http://schemas.microsoft.com/office/drawing/2014/main" id="{BCE3CCBC-EC8E-1E48-9F42-FFFA46397023}"/>
              </a:ext>
            </a:extLst>
          </p:cNvPr>
          <p:cNvSpPr/>
          <p:nvPr/>
        </p:nvSpPr>
        <p:spPr bwMode="auto">
          <a:xfrm>
            <a:off x="2591780" y="5822141"/>
            <a:ext cx="720080"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02" name="Rectangle 101">
            <a:extLst>
              <a:ext uri="{FF2B5EF4-FFF2-40B4-BE49-F238E27FC236}">
                <a16:creationId xmlns:a16="http://schemas.microsoft.com/office/drawing/2014/main" id="{8A308283-A217-074F-B555-D8622209A853}"/>
              </a:ext>
            </a:extLst>
          </p:cNvPr>
          <p:cNvSpPr/>
          <p:nvPr/>
        </p:nvSpPr>
        <p:spPr bwMode="auto">
          <a:xfrm>
            <a:off x="4254297" y="5822141"/>
            <a:ext cx="1277979"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04" name="Rectangle 103">
            <a:extLst>
              <a:ext uri="{FF2B5EF4-FFF2-40B4-BE49-F238E27FC236}">
                <a16:creationId xmlns:a16="http://schemas.microsoft.com/office/drawing/2014/main" id="{1F011FC0-4743-CC4A-BAC6-F307D653F58B}"/>
              </a:ext>
            </a:extLst>
          </p:cNvPr>
          <p:cNvSpPr/>
          <p:nvPr/>
        </p:nvSpPr>
        <p:spPr bwMode="auto">
          <a:xfrm>
            <a:off x="6396372" y="5822141"/>
            <a:ext cx="1025952"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05" name="Rectangle 104">
            <a:extLst>
              <a:ext uri="{FF2B5EF4-FFF2-40B4-BE49-F238E27FC236}">
                <a16:creationId xmlns:a16="http://schemas.microsoft.com/office/drawing/2014/main" id="{8912D0E1-27DB-5A40-A039-16AC86049054}"/>
              </a:ext>
            </a:extLst>
          </p:cNvPr>
          <p:cNvSpPr/>
          <p:nvPr/>
        </p:nvSpPr>
        <p:spPr bwMode="auto">
          <a:xfrm>
            <a:off x="7422324" y="5822141"/>
            <a:ext cx="144016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08" name="Rectangle 107">
            <a:extLst>
              <a:ext uri="{FF2B5EF4-FFF2-40B4-BE49-F238E27FC236}">
                <a16:creationId xmlns:a16="http://schemas.microsoft.com/office/drawing/2014/main" id="{89FA1512-0510-C849-8AD7-B1693E184C41}"/>
              </a:ext>
            </a:extLst>
          </p:cNvPr>
          <p:cNvSpPr/>
          <p:nvPr/>
        </p:nvSpPr>
        <p:spPr bwMode="auto">
          <a:xfrm>
            <a:off x="3318193" y="5822141"/>
            <a:ext cx="936104"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10" name="Rectangle 109">
            <a:extLst>
              <a:ext uri="{FF2B5EF4-FFF2-40B4-BE49-F238E27FC236}">
                <a16:creationId xmlns:a16="http://schemas.microsoft.com/office/drawing/2014/main" id="{727403BE-4536-B440-9FD3-3F506086286D}"/>
              </a:ext>
            </a:extLst>
          </p:cNvPr>
          <p:cNvSpPr/>
          <p:nvPr/>
        </p:nvSpPr>
        <p:spPr bwMode="auto">
          <a:xfrm>
            <a:off x="5532276" y="5822141"/>
            <a:ext cx="864096"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cxnSp>
        <p:nvCxnSpPr>
          <p:cNvPr id="116" name="Straight Connector 115">
            <a:extLst>
              <a:ext uri="{FF2B5EF4-FFF2-40B4-BE49-F238E27FC236}">
                <a16:creationId xmlns:a16="http://schemas.microsoft.com/office/drawing/2014/main" id="{2F46BE65-EADB-1947-99DA-59BF3CD243F4}"/>
              </a:ext>
            </a:extLst>
          </p:cNvPr>
          <p:cNvCxnSpPr/>
          <p:nvPr/>
        </p:nvCxnSpPr>
        <p:spPr bwMode="auto">
          <a:xfrm>
            <a:off x="4752020" y="5822141"/>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0D206B03-08A5-A04B-A599-C9776FF97E7D}"/>
              </a:ext>
            </a:extLst>
          </p:cNvPr>
          <p:cNvCxnSpPr/>
          <p:nvPr/>
        </p:nvCxnSpPr>
        <p:spPr bwMode="auto">
          <a:xfrm>
            <a:off x="6984268" y="5822141"/>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367F6887-92AC-A847-A775-ACAA629E58D0}"/>
              </a:ext>
            </a:extLst>
          </p:cNvPr>
          <p:cNvCxnSpPr/>
          <p:nvPr/>
        </p:nvCxnSpPr>
        <p:spPr bwMode="auto">
          <a:xfrm>
            <a:off x="7848364" y="5822141"/>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7B4DC4DE-4346-6348-ACA0-612EA9567B45}"/>
              </a:ext>
            </a:extLst>
          </p:cNvPr>
          <p:cNvCxnSpPr/>
          <p:nvPr/>
        </p:nvCxnSpPr>
        <p:spPr bwMode="auto">
          <a:xfrm>
            <a:off x="2159732" y="5822141"/>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120" name="Straight Arrow Connector 119">
            <a:extLst>
              <a:ext uri="{FF2B5EF4-FFF2-40B4-BE49-F238E27FC236}">
                <a16:creationId xmlns:a16="http://schemas.microsoft.com/office/drawing/2014/main" id="{36597AE5-7B9A-824A-AACE-3550E0AE18AF}"/>
              </a:ext>
            </a:extLst>
          </p:cNvPr>
          <p:cNvCxnSpPr/>
          <p:nvPr/>
        </p:nvCxnSpPr>
        <p:spPr bwMode="auto">
          <a:xfrm flipV="1">
            <a:off x="6931856" y="5355906"/>
            <a:ext cx="1014120" cy="480606"/>
          </a:xfrm>
          <a:prstGeom prst="straightConnector1">
            <a:avLst/>
          </a:prstGeom>
          <a:solidFill>
            <a:srgbClr val="C0C0C0"/>
          </a:solidFill>
          <a:ln w="9525" cap="flat" cmpd="sng" algn="ctr">
            <a:solidFill>
              <a:schemeClr val="tx1"/>
            </a:solidFill>
            <a:prstDash val="solid"/>
            <a:round/>
            <a:headEnd type="none" w="med" len="med"/>
            <a:tailEnd type="triangle"/>
          </a:ln>
          <a:effectLst/>
        </p:spPr>
      </p:cxnSp>
      <p:sp>
        <p:nvSpPr>
          <p:cNvPr id="121" name="TextBox 120">
            <a:extLst>
              <a:ext uri="{FF2B5EF4-FFF2-40B4-BE49-F238E27FC236}">
                <a16:creationId xmlns:a16="http://schemas.microsoft.com/office/drawing/2014/main" id="{E7B76EDE-E27D-B54B-A682-F560D668C0C3}"/>
              </a:ext>
            </a:extLst>
          </p:cNvPr>
          <p:cNvSpPr txBox="1"/>
          <p:nvPr/>
        </p:nvSpPr>
        <p:spPr>
          <a:xfrm>
            <a:off x="7307380" y="5100473"/>
            <a:ext cx="1835759" cy="307777"/>
          </a:xfrm>
          <a:prstGeom prst="rect">
            <a:avLst/>
          </a:prstGeom>
          <a:noFill/>
        </p:spPr>
        <p:txBody>
          <a:bodyPr wrap="none" rtlCol="0">
            <a:spAutoFit/>
          </a:bodyPr>
          <a:lstStyle/>
          <a:p>
            <a:r>
              <a:rPr lang="en-CH" sz="1400" b="1" dirty="0">
                <a:solidFill>
                  <a:srgbClr val="C00000"/>
                </a:solidFill>
              </a:rPr>
              <a:t>Sequencing Errors</a:t>
            </a:r>
          </a:p>
        </p:txBody>
      </p:sp>
      <p:sp>
        <p:nvSpPr>
          <p:cNvPr id="122" name="TextBox 121">
            <a:extLst>
              <a:ext uri="{FF2B5EF4-FFF2-40B4-BE49-F238E27FC236}">
                <a16:creationId xmlns:a16="http://schemas.microsoft.com/office/drawing/2014/main" id="{01FA45DB-02FF-6745-A0E7-7F9167FDB892}"/>
              </a:ext>
            </a:extLst>
          </p:cNvPr>
          <p:cNvSpPr txBox="1"/>
          <p:nvPr/>
        </p:nvSpPr>
        <p:spPr>
          <a:xfrm>
            <a:off x="228600" y="5627511"/>
            <a:ext cx="1388343" cy="749300"/>
          </a:xfrm>
          <a:prstGeom prst="rect">
            <a:avLst/>
          </a:prstGeom>
          <a:noFill/>
        </p:spPr>
        <p:txBody>
          <a:bodyPr wrap="square" rtlCol="0">
            <a:noAutofit/>
          </a:bodyPr>
          <a:lstStyle/>
          <a:p>
            <a:r>
              <a:rPr lang="en-CH" b="1" dirty="0">
                <a:solidFill>
                  <a:srgbClr val="C00000"/>
                </a:solidFill>
              </a:rPr>
              <a:t>Erroneous</a:t>
            </a:r>
            <a:r>
              <a:rPr lang="en-CH" b="1" dirty="0"/>
              <a:t> </a:t>
            </a:r>
            <a:r>
              <a:rPr lang="en-CH" dirty="0"/>
              <a:t>Assembly:</a:t>
            </a:r>
          </a:p>
        </p:txBody>
      </p:sp>
      <p:sp>
        <p:nvSpPr>
          <p:cNvPr id="123" name="Down Arrow 122">
            <a:extLst>
              <a:ext uri="{FF2B5EF4-FFF2-40B4-BE49-F238E27FC236}">
                <a16:creationId xmlns:a16="http://schemas.microsoft.com/office/drawing/2014/main" id="{700B2E7B-6EBF-914D-983F-8C642D674CA4}"/>
              </a:ext>
            </a:extLst>
          </p:cNvPr>
          <p:cNvSpPr/>
          <p:nvPr/>
        </p:nvSpPr>
        <p:spPr bwMode="auto">
          <a:xfrm>
            <a:off x="4861210" y="5355906"/>
            <a:ext cx="330798" cy="437061"/>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cxnSp>
        <p:nvCxnSpPr>
          <p:cNvPr id="124" name="Straight Arrow Connector 123">
            <a:extLst>
              <a:ext uri="{FF2B5EF4-FFF2-40B4-BE49-F238E27FC236}">
                <a16:creationId xmlns:a16="http://schemas.microsoft.com/office/drawing/2014/main" id="{3891438A-808F-374D-B442-D5FCCCA20DF6}"/>
              </a:ext>
            </a:extLst>
          </p:cNvPr>
          <p:cNvCxnSpPr>
            <a:cxnSpLocks/>
          </p:cNvCxnSpPr>
          <p:nvPr/>
        </p:nvCxnSpPr>
        <p:spPr bwMode="auto">
          <a:xfrm flipV="1">
            <a:off x="4752020" y="5355906"/>
            <a:ext cx="3136360" cy="466236"/>
          </a:xfrm>
          <a:prstGeom prst="straightConnector1">
            <a:avLst/>
          </a:prstGeom>
          <a:solidFill>
            <a:srgbClr val="C0C0C0"/>
          </a:solidFill>
          <a:ln w="9525" cap="flat" cmpd="sng" algn="ctr">
            <a:solidFill>
              <a:schemeClr val="tx1"/>
            </a:solidFill>
            <a:prstDash val="solid"/>
            <a:round/>
            <a:headEnd type="none" w="med" len="med"/>
            <a:tailEnd type="triangle"/>
          </a:ln>
          <a:effectLst/>
        </p:spPr>
      </p:cxnSp>
      <p:cxnSp>
        <p:nvCxnSpPr>
          <p:cNvPr id="125" name="Straight Arrow Connector 124">
            <a:extLst>
              <a:ext uri="{FF2B5EF4-FFF2-40B4-BE49-F238E27FC236}">
                <a16:creationId xmlns:a16="http://schemas.microsoft.com/office/drawing/2014/main" id="{72448AA2-4ADF-DB49-AF86-6CDBF8C32F20}"/>
              </a:ext>
            </a:extLst>
          </p:cNvPr>
          <p:cNvCxnSpPr>
            <a:cxnSpLocks/>
          </p:cNvCxnSpPr>
          <p:nvPr/>
        </p:nvCxnSpPr>
        <p:spPr bwMode="auto">
          <a:xfrm flipV="1">
            <a:off x="7843838" y="5355906"/>
            <a:ext cx="183428" cy="437062"/>
          </a:xfrm>
          <a:prstGeom prst="straightConnector1">
            <a:avLst/>
          </a:prstGeom>
          <a:solidFill>
            <a:srgbClr val="C0C0C0"/>
          </a:solidFill>
          <a:ln w="9525" cap="flat" cmpd="sng" algn="ctr">
            <a:solidFill>
              <a:schemeClr val="tx1"/>
            </a:solidFill>
            <a:prstDash val="solid"/>
            <a:round/>
            <a:headEnd type="none" w="med" len="med"/>
            <a:tailEnd type="triangle"/>
          </a:ln>
          <a:effectLst/>
        </p:spPr>
      </p:cxnSp>
      <p:sp>
        <p:nvSpPr>
          <p:cNvPr id="80" name="TextBox 79">
            <a:extLst>
              <a:ext uri="{FF2B5EF4-FFF2-40B4-BE49-F238E27FC236}">
                <a16:creationId xmlns:a16="http://schemas.microsoft.com/office/drawing/2014/main" id="{80E68519-0F4B-5847-26FC-A11D642ED8E4}"/>
              </a:ext>
            </a:extLst>
          </p:cNvPr>
          <p:cNvSpPr txBox="1"/>
          <p:nvPr/>
        </p:nvSpPr>
        <p:spPr>
          <a:xfrm>
            <a:off x="288874" y="5108477"/>
            <a:ext cx="1277915" cy="369332"/>
          </a:xfrm>
          <a:prstGeom prst="rect">
            <a:avLst/>
          </a:prstGeom>
          <a:noFill/>
        </p:spPr>
        <p:txBody>
          <a:bodyPr wrap="none" rtlCol="0">
            <a:spAutoFit/>
          </a:bodyPr>
          <a:lstStyle/>
          <a:p>
            <a:pPr algn="ctr"/>
            <a:r>
              <a:rPr lang="en-CH" b="1" dirty="0"/>
              <a:t>C</a:t>
            </a:r>
            <a:r>
              <a:rPr lang="en-CH" dirty="0"/>
              <a:t>onsensus</a:t>
            </a:r>
          </a:p>
        </p:txBody>
      </p:sp>
    </p:spTree>
    <p:extLst>
      <p:ext uri="{BB962C8B-B14F-4D97-AF65-F5344CB8AC3E}">
        <p14:creationId xmlns:p14="http://schemas.microsoft.com/office/powerpoint/2010/main" val="2095596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3"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3"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3"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3"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par>
                                <p:cTn id="71" presetID="1" presetClass="entr" presetSubtype="0" fill="hold" grpId="3" nodeType="with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3"/>
                                        </p:tgtEl>
                                        <p:attrNameLst>
                                          <p:attrName>style.visibility</p:attrName>
                                        </p:attrNameLst>
                                      </p:cBhvr>
                                      <p:to>
                                        <p:strVal val="visible"/>
                                      </p:to>
                                    </p:set>
                                  </p:childTnLst>
                                </p:cTn>
                              </p:par>
                              <p:par>
                                <p:cTn id="89" presetID="0" presetClass="path" presetSubtype="0" accel="50000" decel="50000" fill="hold" grpId="0" nodeType="withEffect">
                                  <p:stCondLst>
                                    <p:cond delay="0"/>
                                  </p:stCondLst>
                                  <p:childTnLst>
                                    <p:animMotion origin="layout" path="M 2.77778E-7 -0.01389 L 0.23837 0.20254 " pathEditMode="relative" rAng="0" ptsTypes="AA">
                                      <p:cBhvr>
                                        <p:cTn id="90" dur="2000" fill="hold"/>
                                        <p:tgtEl>
                                          <p:spTgt spid="56"/>
                                        </p:tgtEl>
                                        <p:attrNameLst>
                                          <p:attrName>ppt_x</p:attrName>
                                          <p:attrName>ppt_y</p:attrName>
                                        </p:attrNameLst>
                                      </p:cBhvr>
                                      <p:rCtr x="11910" y="10810"/>
                                    </p:animMotion>
                                  </p:childTnLst>
                                </p:cTn>
                              </p:par>
                              <p:par>
                                <p:cTn id="91" presetID="0" presetClass="path" presetSubtype="0" accel="50000" decel="50000" fill="hold" grpId="0" nodeType="withEffect">
                                  <p:stCondLst>
                                    <p:cond delay="0"/>
                                  </p:stCondLst>
                                  <p:childTnLst>
                                    <p:animMotion origin="layout" path="M 5.55556E-7 -0.01389 L 0.23767 0.20254 " pathEditMode="relative" rAng="0" ptsTypes="AA">
                                      <p:cBhvr>
                                        <p:cTn id="92" dur="2000" fill="hold"/>
                                        <p:tgtEl>
                                          <p:spTgt spid="55"/>
                                        </p:tgtEl>
                                        <p:attrNameLst>
                                          <p:attrName>ppt_x</p:attrName>
                                          <p:attrName>ppt_y</p:attrName>
                                        </p:attrNameLst>
                                      </p:cBhvr>
                                      <p:rCtr x="11875" y="10810"/>
                                    </p:animMotion>
                                  </p:childTnLst>
                                </p:cTn>
                              </p:par>
                              <p:par>
                                <p:cTn id="93" presetID="0" presetClass="path" presetSubtype="0" accel="50000" decel="50000" fill="hold" grpId="0" nodeType="withEffect">
                                  <p:stCondLst>
                                    <p:cond delay="0"/>
                                  </p:stCondLst>
                                  <p:childTnLst>
                                    <p:animMotion origin="layout" path="M 3.05556E-6 3.7037E-6 L 0.00156 0.19004 " pathEditMode="relative" rAng="0" ptsTypes="AA">
                                      <p:cBhvr>
                                        <p:cTn id="94" dur="2000" fill="hold"/>
                                        <p:tgtEl>
                                          <p:spTgt spid="64"/>
                                        </p:tgtEl>
                                        <p:attrNameLst>
                                          <p:attrName>ppt_x</p:attrName>
                                          <p:attrName>ppt_y</p:attrName>
                                        </p:attrNameLst>
                                      </p:cBhvr>
                                      <p:rCtr x="69" y="9491"/>
                                    </p:animMotion>
                                  </p:childTnLst>
                                </p:cTn>
                              </p:par>
                              <p:par>
                                <p:cTn id="95" presetID="0" presetClass="path" presetSubtype="0" accel="50000" decel="50000" fill="hold" grpId="0" nodeType="withEffect">
                                  <p:stCondLst>
                                    <p:cond delay="0"/>
                                  </p:stCondLst>
                                  <p:childTnLst>
                                    <p:animMotion origin="layout" path="M -3.05556E-6 3.7037E-6 L 0.00157 0.19004 " pathEditMode="relative" rAng="0" ptsTypes="AA">
                                      <p:cBhvr>
                                        <p:cTn id="96" dur="2000" fill="hold"/>
                                        <p:tgtEl>
                                          <p:spTgt spid="65"/>
                                        </p:tgtEl>
                                        <p:attrNameLst>
                                          <p:attrName>ppt_x</p:attrName>
                                          <p:attrName>ppt_y</p:attrName>
                                        </p:attrNameLst>
                                      </p:cBhvr>
                                      <p:rCtr x="69" y="9491"/>
                                    </p:animMotion>
                                  </p:childTnLst>
                                </p:cTn>
                              </p:par>
                              <p:par>
                                <p:cTn id="97" presetID="0" presetClass="path" presetSubtype="0" accel="50000" decel="50000" fill="hold" grpId="0" nodeType="withEffect">
                                  <p:stCondLst>
                                    <p:cond delay="0"/>
                                  </p:stCondLst>
                                  <p:childTnLst>
                                    <p:animMotion origin="layout" path="M -2.77778E-6 -0.01389 L 0.29288 0.20231 " pathEditMode="relative" rAng="0" ptsTypes="AA">
                                      <p:cBhvr>
                                        <p:cTn id="98" dur="2000" fill="hold"/>
                                        <p:tgtEl>
                                          <p:spTgt spid="60"/>
                                        </p:tgtEl>
                                        <p:attrNameLst>
                                          <p:attrName>ppt_x</p:attrName>
                                          <p:attrName>ppt_y</p:attrName>
                                        </p:attrNameLst>
                                      </p:cBhvr>
                                      <p:rCtr x="14635" y="10810"/>
                                    </p:animMotion>
                                  </p:childTnLst>
                                </p:cTn>
                              </p:par>
                              <p:par>
                                <p:cTn id="99" presetID="0" presetClass="path" presetSubtype="0" accel="50000" decel="50000" fill="hold" grpId="0" nodeType="withEffect">
                                  <p:stCondLst>
                                    <p:cond delay="0"/>
                                  </p:stCondLst>
                                  <p:childTnLst>
                                    <p:animMotion origin="layout" path="M -4.16667E-6 -0.01389 L 0.43212 0.19815 " pathEditMode="relative" rAng="0" ptsTypes="AA">
                                      <p:cBhvr>
                                        <p:cTn id="100" dur="2000" fill="hold"/>
                                        <p:tgtEl>
                                          <p:spTgt spid="57"/>
                                        </p:tgtEl>
                                        <p:attrNameLst>
                                          <p:attrName>ppt_x</p:attrName>
                                          <p:attrName>ppt_y</p:attrName>
                                        </p:attrNameLst>
                                      </p:cBhvr>
                                      <p:rCtr x="21597" y="10602"/>
                                    </p:animMotion>
                                  </p:childTnLst>
                                </p:cTn>
                              </p:par>
                              <p:par>
                                <p:cTn id="101" presetID="0" presetClass="path" presetSubtype="0" accel="50000" decel="50000" fill="hold" grpId="0" nodeType="withEffect">
                                  <p:stCondLst>
                                    <p:cond delay="0"/>
                                  </p:stCondLst>
                                  <p:childTnLst>
                                    <p:animMotion origin="layout" path="M 2.77778E-7 -4.07407E-6 L -0.21649 0.32871 " pathEditMode="relative" rAng="0" ptsTypes="AA">
                                      <p:cBhvr>
                                        <p:cTn id="102" dur="2000" fill="hold"/>
                                        <p:tgtEl>
                                          <p:spTgt spid="59"/>
                                        </p:tgtEl>
                                        <p:attrNameLst>
                                          <p:attrName>ppt_x</p:attrName>
                                          <p:attrName>ppt_y</p:attrName>
                                        </p:attrNameLst>
                                      </p:cBhvr>
                                      <p:rCtr x="-10833" y="16435"/>
                                    </p:animMotion>
                                  </p:childTnLst>
                                </p:cTn>
                              </p:par>
                              <p:par>
                                <p:cTn id="103" presetID="0" presetClass="path" presetSubtype="0" accel="50000" decel="50000" fill="hold" grpId="0" nodeType="withEffect">
                                  <p:stCondLst>
                                    <p:cond delay="0"/>
                                  </p:stCondLst>
                                  <p:childTnLst>
                                    <p:animMotion origin="layout" path="M 5E-6 -4.07407E-6 L -0.21615 0.32871 " pathEditMode="relative" rAng="0" ptsTypes="AA">
                                      <p:cBhvr>
                                        <p:cTn id="104" dur="2000" fill="hold"/>
                                        <p:tgtEl>
                                          <p:spTgt spid="62"/>
                                        </p:tgtEl>
                                        <p:attrNameLst>
                                          <p:attrName>ppt_x</p:attrName>
                                          <p:attrName>ppt_y</p:attrName>
                                        </p:attrNameLst>
                                      </p:cBhvr>
                                      <p:rCtr x="-10816" y="16435"/>
                                    </p:animMotion>
                                  </p:childTnLst>
                                </p:cTn>
                              </p:par>
                              <p:par>
                                <p:cTn id="105" presetID="0" presetClass="path" presetSubtype="0" accel="50000" decel="50000" fill="hold" grpId="0" nodeType="withEffect">
                                  <p:stCondLst>
                                    <p:cond delay="0"/>
                                  </p:stCondLst>
                                  <p:childTnLst>
                                    <p:animMotion origin="layout" path="M -0.03576 2.96296E-6 L 0.05799 0.26458 " pathEditMode="relative" rAng="0" ptsTypes="AA">
                                      <p:cBhvr>
                                        <p:cTn id="106" dur="2000" fill="hold"/>
                                        <p:tgtEl>
                                          <p:spTgt spid="61"/>
                                        </p:tgtEl>
                                        <p:attrNameLst>
                                          <p:attrName>ppt_x</p:attrName>
                                          <p:attrName>ppt_y</p:attrName>
                                        </p:attrNameLst>
                                      </p:cBhvr>
                                      <p:rCtr x="4688" y="13218"/>
                                    </p:animMotion>
                                  </p:childTnLst>
                                </p:cTn>
                              </p:par>
                              <p:par>
                                <p:cTn id="107" presetID="0" presetClass="path" presetSubtype="0" accel="50000" decel="50000" fill="hold" grpId="0" nodeType="withEffect">
                                  <p:stCondLst>
                                    <p:cond delay="0"/>
                                  </p:stCondLst>
                                  <p:childTnLst>
                                    <p:animMotion origin="layout" path="M -0.03576 2.96296E-6 L 0.05799 0.26458 " pathEditMode="relative" rAng="0" ptsTypes="AA">
                                      <p:cBhvr>
                                        <p:cTn id="108" dur="2000" fill="hold"/>
                                        <p:tgtEl>
                                          <p:spTgt spid="58"/>
                                        </p:tgtEl>
                                        <p:attrNameLst>
                                          <p:attrName>ppt_x</p:attrName>
                                          <p:attrName>ppt_y</p:attrName>
                                        </p:attrNameLst>
                                      </p:cBhvr>
                                      <p:rCtr x="4688" y="13218"/>
                                    </p:animMotion>
                                  </p:childTnLst>
                                </p:cTn>
                              </p:par>
                              <p:par>
                                <p:cTn id="109" presetID="0" presetClass="path" presetSubtype="0" accel="50000" decel="50000" fill="hold" grpId="0" nodeType="withEffect">
                                  <p:stCondLst>
                                    <p:cond delay="0"/>
                                  </p:stCondLst>
                                  <p:childTnLst>
                                    <p:animMotion origin="layout" path="M 2.5E-6 -0.01388 L -0.66927 0.19815 " pathEditMode="relative" rAng="0" ptsTypes="AA">
                                      <p:cBhvr>
                                        <p:cTn id="110" dur="2000" fill="hold"/>
                                        <p:tgtEl>
                                          <p:spTgt spid="63"/>
                                        </p:tgtEl>
                                        <p:attrNameLst>
                                          <p:attrName>ppt_x</p:attrName>
                                          <p:attrName>ppt_y</p:attrName>
                                        </p:attrNameLst>
                                      </p:cBhvr>
                                      <p:rCtr x="-33472" y="10602"/>
                                    </p:animMotion>
                                  </p:childTnLst>
                                </p:cTn>
                              </p:par>
                              <p:par>
                                <p:cTn id="111" presetID="0" presetClass="path" presetSubtype="0" accel="50000" decel="50000" fill="hold" grpId="0" nodeType="withEffect">
                                  <p:stCondLst>
                                    <p:cond delay="0"/>
                                  </p:stCondLst>
                                  <p:childTnLst>
                                    <p:animMotion origin="layout" path="M -2.5E-6 -0.01389 L -0.13212 0.13148 " pathEditMode="relative" rAng="0" ptsTypes="AA">
                                      <p:cBhvr>
                                        <p:cTn id="112" dur="2000" fill="hold"/>
                                        <p:tgtEl>
                                          <p:spTgt spid="71"/>
                                        </p:tgtEl>
                                        <p:attrNameLst>
                                          <p:attrName>ppt_x</p:attrName>
                                          <p:attrName>ppt_y</p:attrName>
                                        </p:attrNameLst>
                                      </p:cBhvr>
                                      <p:rCtr x="-6615" y="7269"/>
                                    </p:animMotion>
                                  </p:childTnLst>
                                </p:cTn>
                              </p:par>
                              <p:par>
                                <p:cTn id="113" presetID="0" presetClass="path" presetSubtype="0" accel="50000" decel="50000" fill="hold" grpId="0" nodeType="withEffect">
                                  <p:stCondLst>
                                    <p:cond delay="0"/>
                                  </p:stCondLst>
                                  <p:childTnLst>
                                    <p:animMotion origin="layout" path="M 0 0 L -0.26198 0.12593 " pathEditMode="relative" ptsTypes="AA">
                                      <p:cBhvr>
                                        <p:cTn id="114" dur="2000" fill="hold"/>
                                        <p:tgtEl>
                                          <p:spTgt spid="82"/>
                                        </p:tgtEl>
                                        <p:attrNameLst>
                                          <p:attrName>ppt_x</p:attrName>
                                          <p:attrName>ppt_y</p:attrName>
                                        </p:attrNameLst>
                                      </p:cBhvr>
                                    </p:animMotion>
                                  </p:childTnLst>
                                </p:cTn>
                              </p:par>
                              <p:par>
                                <p:cTn id="115" presetID="0" presetClass="path" presetSubtype="0" accel="50000" decel="50000" fill="hold" grpId="0" nodeType="withEffect">
                                  <p:stCondLst>
                                    <p:cond delay="0"/>
                                  </p:stCondLst>
                                  <p:childTnLst>
                                    <p:animMotion origin="layout" path="M 0 0 L -0.26198 0.12593 " pathEditMode="relative" ptsTypes="AA">
                                      <p:cBhvr>
                                        <p:cTn id="116" dur="2000" fill="hold"/>
                                        <p:tgtEl>
                                          <p:spTgt spid="83"/>
                                        </p:tgtEl>
                                        <p:attrNameLst>
                                          <p:attrName>ppt_x</p:attrName>
                                          <p:attrName>ppt_y</p:attrName>
                                        </p:attrNameLst>
                                      </p:cBhvr>
                                    </p:animMotion>
                                  </p:childTnLst>
                                </p:cTn>
                              </p:par>
                            </p:childTnLst>
                          </p:cTn>
                        </p:par>
                      </p:childTnLst>
                    </p:cTn>
                  </p:par>
                  <p:par>
                    <p:cTn id="117" fill="hold">
                      <p:stCondLst>
                        <p:cond delay="indefinite"/>
                      </p:stCondLst>
                      <p:childTnLst>
                        <p:par>
                          <p:cTn id="118" fill="hold">
                            <p:stCondLst>
                              <p:cond delay="0"/>
                            </p:stCondLst>
                            <p:childTnLst>
                              <p:par>
                                <p:cTn id="119" presetID="8" presetClass="emph" presetSubtype="0" accel="50000" decel="50000" fill="hold" grpId="0" nodeType="clickEffect">
                                  <p:stCondLst>
                                    <p:cond delay="0"/>
                                  </p:stCondLst>
                                  <p:childTnLst>
                                    <p:animRot by="10800000">
                                      <p:cBhvr>
                                        <p:cTn id="120" dur="2000" fill="hold"/>
                                        <p:tgtEl>
                                          <p:spTgt spid="67"/>
                                        </p:tgtEl>
                                        <p:attrNameLst>
                                          <p:attrName>r</p:attrName>
                                        </p:attrNameLst>
                                      </p:cBhvr>
                                    </p:animRot>
                                  </p:childTnLst>
                                </p:cTn>
                              </p:par>
                              <p:par>
                                <p:cTn id="121" presetID="8" presetClass="emph" presetSubtype="0" accel="50000" decel="50000" fill="hold" grpId="0" nodeType="withEffect">
                                  <p:stCondLst>
                                    <p:cond delay="0"/>
                                  </p:stCondLst>
                                  <p:childTnLst>
                                    <p:animRot by="10800000">
                                      <p:cBhvr>
                                        <p:cTn id="122" dur="2000" fill="hold"/>
                                        <p:tgtEl>
                                          <p:spTgt spid="68"/>
                                        </p:tgtEl>
                                        <p:attrNameLst>
                                          <p:attrName>r</p:attrName>
                                        </p:attrNameLst>
                                      </p:cBhvr>
                                    </p:animRot>
                                  </p:childTnLst>
                                </p:cTn>
                              </p:par>
                              <p:par>
                                <p:cTn id="123" presetID="0" presetClass="path" presetSubtype="0" accel="50000" decel="50000" fill="hold" grpId="1" nodeType="withEffect">
                                  <p:stCondLst>
                                    <p:cond delay="0"/>
                                  </p:stCondLst>
                                  <p:childTnLst>
                                    <p:animMotion origin="layout" path="M 4.72222E-6 3.7037E-6 L 0.62187 0.25625 " pathEditMode="relative" rAng="0" ptsTypes="AA">
                                      <p:cBhvr>
                                        <p:cTn id="124" dur="2000" fill="hold"/>
                                        <p:tgtEl>
                                          <p:spTgt spid="67"/>
                                        </p:tgtEl>
                                        <p:attrNameLst>
                                          <p:attrName>ppt_x</p:attrName>
                                          <p:attrName>ppt_y</p:attrName>
                                        </p:attrNameLst>
                                      </p:cBhvr>
                                      <p:rCtr x="31094" y="12801"/>
                                    </p:animMotion>
                                  </p:childTnLst>
                                </p:cTn>
                              </p:par>
                              <p:par>
                                <p:cTn id="125" presetID="0" presetClass="path" presetSubtype="0" accel="50000" decel="50000" fill="hold" grpId="1" nodeType="withEffect">
                                  <p:stCondLst>
                                    <p:cond delay="0"/>
                                  </p:stCondLst>
                                  <p:childTnLst>
                                    <p:animMotion origin="layout" path="M 3.05556E-6 3.7037E-6 L 0.46093 0.25625 " pathEditMode="relative" rAng="0" ptsTypes="AA">
                                      <p:cBhvr>
                                        <p:cTn id="126" dur="2000" fill="hold"/>
                                        <p:tgtEl>
                                          <p:spTgt spid="68"/>
                                        </p:tgtEl>
                                        <p:attrNameLst>
                                          <p:attrName>ppt_x</p:attrName>
                                          <p:attrName>ppt_y</p:attrName>
                                        </p:attrNameLst>
                                      </p:cBhvr>
                                      <p:rCtr x="23038" y="12801"/>
                                    </p:animMotion>
                                  </p:childTnLst>
                                </p:cTn>
                              </p:par>
                              <p:par>
                                <p:cTn id="127" presetID="8" presetClass="emph" presetSubtype="0" fill="hold" grpId="0" nodeType="withEffect">
                                  <p:stCondLst>
                                    <p:cond delay="0"/>
                                  </p:stCondLst>
                                  <p:childTnLst>
                                    <p:animRot by="10800000">
                                      <p:cBhvr>
                                        <p:cTn id="128" dur="2000" fill="hold"/>
                                        <p:tgtEl>
                                          <p:spTgt spid="69"/>
                                        </p:tgtEl>
                                        <p:attrNameLst>
                                          <p:attrName>r</p:attrName>
                                        </p:attrNameLst>
                                      </p:cBhvr>
                                    </p:animRot>
                                  </p:childTnLst>
                                </p:cTn>
                              </p:par>
                              <p:par>
                                <p:cTn id="129" presetID="8" presetClass="emph" presetSubtype="0" fill="hold" grpId="0" nodeType="withEffect">
                                  <p:stCondLst>
                                    <p:cond delay="0"/>
                                  </p:stCondLst>
                                  <p:childTnLst>
                                    <p:animRot by="10800000">
                                      <p:cBhvr>
                                        <p:cTn id="130" dur="2000" fill="hold"/>
                                        <p:tgtEl>
                                          <p:spTgt spid="70"/>
                                        </p:tgtEl>
                                        <p:attrNameLst>
                                          <p:attrName>r</p:attrName>
                                        </p:attrNameLst>
                                      </p:cBhvr>
                                    </p:animRot>
                                  </p:childTnLst>
                                </p:cTn>
                              </p:par>
                              <p:par>
                                <p:cTn id="131" presetID="0" presetClass="path" presetSubtype="0" accel="50000" decel="50000" fill="hold" grpId="1" nodeType="withEffect">
                                  <p:stCondLst>
                                    <p:cond delay="0"/>
                                  </p:stCondLst>
                                  <p:childTnLst>
                                    <p:animMotion origin="layout" path="M -0.00782 3.7037E-6 L -0.44288 0.19537 " pathEditMode="relative" rAng="0" ptsTypes="AA">
                                      <p:cBhvr>
                                        <p:cTn id="132" dur="2000" fill="hold"/>
                                        <p:tgtEl>
                                          <p:spTgt spid="69"/>
                                        </p:tgtEl>
                                        <p:attrNameLst>
                                          <p:attrName>ppt_x</p:attrName>
                                          <p:attrName>ppt_y</p:attrName>
                                        </p:attrNameLst>
                                      </p:cBhvr>
                                      <p:rCtr x="-21753" y="9769"/>
                                    </p:animMotion>
                                  </p:childTnLst>
                                </p:cTn>
                              </p:par>
                              <p:par>
                                <p:cTn id="133" presetID="0" presetClass="path" presetSubtype="0" accel="50000" decel="50000" fill="hold" grpId="1" nodeType="withEffect">
                                  <p:stCondLst>
                                    <p:cond delay="0"/>
                                  </p:stCondLst>
                                  <p:childTnLst>
                                    <p:animMotion origin="layout" path="M -0.00782 3.7037E-6 L -0.55504 0.19537 " pathEditMode="relative" rAng="0" ptsTypes="AA">
                                      <p:cBhvr>
                                        <p:cTn id="134" dur="2000" fill="hold"/>
                                        <p:tgtEl>
                                          <p:spTgt spid="70"/>
                                        </p:tgtEl>
                                        <p:attrNameLst>
                                          <p:attrName>ppt_x</p:attrName>
                                          <p:attrName>ppt_y</p:attrName>
                                        </p:attrNameLst>
                                      </p:cBhvr>
                                      <p:rCtr x="-27361" y="9769"/>
                                    </p:animMotion>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14"/>
                                        </p:tgtEl>
                                        <p:attrNameLst>
                                          <p:attrName>style.visibility</p:attrName>
                                        </p:attrNameLst>
                                      </p:cBhvr>
                                      <p:to>
                                        <p:strVal val="visible"/>
                                      </p:to>
                                    </p:set>
                                  </p:childTnLst>
                                </p:cTn>
                              </p:par>
                              <p:par>
                                <p:cTn id="139" presetID="0" presetClass="path" presetSubtype="0" accel="50000" decel="50000" fill="hold" grpId="1" nodeType="withEffect">
                                  <p:stCondLst>
                                    <p:cond delay="0"/>
                                  </p:stCondLst>
                                  <p:childTnLst>
                                    <p:animMotion origin="layout" path="M -0.6691 0.20371 L -0.6691 0.26667 " pathEditMode="relative" rAng="0" ptsTypes="AA">
                                      <p:cBhvr>
                                        <p:cTn id="140" dur="2000" fill="hold"/>
                                        <p:tgtEl>
                                          <p:spTgt spid="63"/>
                                        </p:tgtEl>
                                        <p:attrNameLst>
                                          <p:attrName>ppt_x</p:attrName>
                                          <p:attrName>ppt_y</p:attrName>
                                        </p:attrNameLst>
                                      </p:cBhvr>
                                      <p:rCtr x="0" y="3148"/>
                                    </p:animMotion>
                                  </p:childTnLst>
                                </p:cTn>
                              </p:par>
                              <p:par>
                                <p:cTn id="141" presetID="0" presetClass="path" presetSubtype="0" accel="50000" decel="50000" fill="hold" grpId="1" nodeType="withEffect">
                                  <p:stCondLst>
                                    <p:cond delay="0"/>
                                  </p:stCondLst>
                                  <p:childTnLst>
                                    <p:animMotion origin="layout" path="M -0.13212 0.13148 L -0.13212 0.2574 " pathEditMode="relative" rAng="0" ptsTypes="AA">
                                      <p:cBhvr>
                                        <p:cTn id="142" dur="2000" fill="hold"/>
                                        <p:tgtEl>
                                          <p:spTgt spid="71"/>
                                        </p:tgtEl>
                                        <p:attrNameLst>
                                          <p:attrName>ppt_x</p:attrName>
                                          <p:attrName>ppt_y</p:attrName>
                                        </p:attrNameLst>
                                      </p:cBhvr>
                                      <p:rCtr x="0" y="6296"/>
                                    </p:animMotion>
                                  </p:childTnLst>
                                </p:cTn>
                              </p:par>
                              <p:par>
                                <p:cTn id="143" presetID="10" presetClass="exit" presetSubtype="0" fill="hold" grpId="2" nodeType="withEffect">
                                  <p:stCondLst>
                                    <p:cond delay="0"/>
                                  </p:stCondLst>
                                  <p:childTnLst>
                                    <p:animEffect transition="out" filter="fade">
                                      <p:cBhvr>
                                        <p:cTn id="144" dur="2000"/>
                                        <p:tgtEl>
                                          <p:spTgt spid="71"/>
                                        </p:tgtEl>
                                      </p:cBhvr>
                                    </p:animEffect>
                                    <p:set>
                                      <p:cBhvr>
                                        <p:cTn id="145" dur="1" fill="hold">
                                          <p:stCondLst>
                                            <p:cond delay="1999"/>
                                          </p:stCondLst>
                                        </p:cTn>
                                        <p:tgtEl>
                                          <p:spTgt spid="71"/>
                                        </p:tgtEl>
                                        <p:attrNameLst>
                                          <p:attrName>style.visibility</p:attrName>
                                        </p:attrNameLst>
                                      </p:cBhvr>
                                      <p:to>
                                        <p:strVal val="hidden"/>
                                      </p:to>
                                    </p:set>
                                  </p:childTnLst>
                                </p:cTn>
                              </p:par>
                              <p:par>
                                <p:cTn id="146" presetID="10" presetClass="exit" presetSubtype="0" fill="hold" grpId="2" nodeType="withEffect">
                                  <p:stCondLst>
                                    <p:cond delay="0"/>
                                  </p:stCondLst>
                                  <p:childTnLst>
                                    <p:animEffect transition="out" filter="fade">
                                      <p:cBhvr>
                                        <p:cTn id="147" dur="2000"/>
                                        <p:tgtEl>
                                          <p:spTgt spid="63"/>
                                        </p:tgtEl>
                                      </p:cBhvr>
                                    </p:animEffect>
                                    <p:set>
                                      <p:cBhvr>
                                        <p:cTn id="148" dur="1" fill="hold">
                                          <p:stCondLst>
                                            <p:cond delay="1999"/>
                                          </p:stCondLst>
                                        </p:cTn>
                                        <p:tgtEl>
                                          <p:spTgt spid="63"/>
                                        </p:tgtEl>
                                        <p:attrNameLst>
                                          <p:attrName>style.visibility</p:attrName>
                                        </p:attrNameLst>
                                      </p:cBhvr>
                                      <p:to>
                                        <p:strVal val="hidden"/>
                                      </p:to>
                                    </p:set>
                                  </p:childTnLst>
                                </p:cTn>
                              </p:par>
                              <p:par>
                                <p:cTn id="149" presetID="0" presetClass="path" presetSubtype="0" accel="50000" decel="50000" fill="hold" grpId="1" nodeType="withEffect">
                                  <p:stCondLst>
                                    <p:cond delay="0"/>
                                  </p:stCondLst>
                                  <p:childTnLst>
                                    <p:animMotion origin="layout" path="M 0.23837 0.19444 L 0.23837 0.26782 " pathEditMode="relative" rAng="0" ptsTypes="AA">
                                      <p:cBhvr>
                                        <p:cTn id="150" dur="2000" fill="hold"/>
                                        <p:tgtEl>
                                          <p:spTgt spid="56"/>
                                        </p:tgtEl>
                                        <p:attrNameLst>
                                          <p:attrName>ppt_x</p:attrName>
                                          <p:attrName>ppt_y</p:attrName>
                                        </p:attrNameLst>
                                      </p:cBhvr>
                                      <p:rCtr x="0" y="3657"/>
                                    </p:animMotion>
                                  </p:childTnLst>
                                </p:cTn>
                              </p:par>
                              <p:par>
                                <p:cTn id="151" presetID="0" presetClass="path" presetSubtype="0" accel="50000" decel="50000" fill="hold" grpId="1" nodeType="withEffect">
                                  <p:stCondLst>
                                    <p:cond delay="0"/>
                                  </p:stCondLst>
                                  <p:childTnLst>
                                    <p:animMotion origin="layout" path="M 0.23767 0.19444 L 0.23767 0.26782 " pathEditMode="relative" rAng="0" ptsTypes="AA">
                                      <p:cBhvr>
                                        <p:cTn id="152" dur="2000" fill="hold"/>
                                        <p:tgtEl>
                                          <p:spTgt spid="55"/>
                                        </p:tgtEl>
                                        <p:attrNameLst>
                                          <p:attrName>ppt_x</p:attrName>
                                          <p:attrName>ppt_y</p:attrName>
                                        </p:attrNameLst>
                                      </p:cBhvr>
                                      <p:rCtr x="0" y="3657"/>
                                    </p:animMotion>
                                  </p:childTnLst>
                                </p:cTn>
                              </p:par>
                              <p:par>
                                <p:cTn id="153" presetID="10" presetClass="exit" presetSubtype="0" fill="hold" grpId="2" nodeType="withEffect">
                                  <p:stCondLst>
                                    <p:cond delay="0"/>
                                  </p:stCondLst>
                                  <p:childTnLst>
                                    <p:animEffect transition="out" filter="fade">
                                      <p:cBhvr>
                                        <p:cTn id="154" dur="2000"/>
                                        <p:tgtEl>
                                          <p:spTgt spid="55"/>
                                        </p:tgtEl>
                                      </p:cBhvr>
                                    </p:animEffect>
                                    <p:set>
                                      <p:cBhvr>
                                        <p:cTn id="155" dur="1" fill="hold">
                                          <p:stCondLst>
                                            <p:cond delay="1999"/>
                                          </p:stCondLst>
                                        </p:cTn>
                                        <p:tgtEl>
                                          <p:spTgt spid="55"/>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2000"/>
                                        <p:tgtEl>
                                          <p:spTgt spid="56"/>
                                        </p:tgtEl>
                                      </p:cBhvr>
                                    </p:animEffect>
                                    <p:set>
                                      <p:cBhvr>
                                        <p:cTn id="158" dur="1" fill="hold">
                                          <p:stCondLst>
                                            <p:cond delay="1999"/>
                                          </p:stCondLst>
                                        </p:cTn>
                                        <p:tgtEl>
                                          <p:spTgt spid="56"/>
                                        </p:tgtEl>
                                        <p:attrNameLst>
                                          <p:attrName>style.visibility</p:attrName>
                                        </p:attrNameLst>
                                      </p:cBhvr>
                                      <p:to>
                                        <p:strVal val="hidden"/>
                                      </p:to>
                                    </p:set>
                                  </p:childTnLst>
                                </p:cTn>
                              </p:par>
                              <p:par>
                                <p:cTn id="159" presetID="0" presetClass="path" presetSubtype="0" accel="50000" decel="50000" fill="hold" grpId="1" nodeType="withEffect">
                                  <p:stCondLst>
                                    <p:cond delay="0"/>
                                  </p:stCondLst>
                                  <p:childTnLst>
                                    <p:animMotion origin="layout" path="M 0.29288 0.20232 L 0.29288 0.26621 " pathEditMode="relative" rAng="0" ptsTypes="AA">
                                      <p:cBhvr>
                                        <p:cTn id="160" dur="2000" fill="hold"/>
                                        <p:tgtEl>
                                          <p:spTgt spid="60"/>
                                        </p:tgtEl>
                                        <p:attrNameLst>
                                          <p:attrName>ppt_x</p:attrName>
                                          <p:attrName>ppt_y</p:attrName>
                                        </p:attrNameLst>
                                      </p:cBhvr>
                                      <p:rCtr x="0" y="3194"/>
                                    </p:animMotion>
                                  </p:childTnLst>
                                </p:cTn>
                              </p:par>
                              <p:par>
                                <p:cTn id="161" presetID="10" presetClass="exit" presetSubtype="0" fill="hold" grpId="2" nodeType="withEffect">
                                  <p:stCondLst>
                                    <p:cond delay="0"/>
                                  </p:stCondLst>
                                  <p:childTnLst>
                                    <p:animEffect transition="out" filter="fade">
                                      <p:cBhvr>
                                        <p:cTn id="162" dur="2000"/>
                                        <p:tgtEl>
                                          <p:spTgt spid="60"/>
                                        </p:tgtEl>
                                      </p:cBhvr>
                                    </p:animEffect>
                                    <p:set>
                                      <p:cBhvr>
                                        <p:cTn id="163" dur="1" fill="hold">
                                          <p:stCondLst>
                                            <p:cond delay="1999"/>
                                          </p:stCondLst>
                                        </p:cTn>
                                        <p:tgtEl>
                                          <p:spTgt spid="60"/>
                                        </p:tgtEl>
                                        <p:attrNameLst>
                                          <p:attrName>style.visibility</p:attrName>
                                        </p:attrNameLst>
                                      </p:cBhvr>
                                      <p:to>
                                        <p:strVal val="hidden"/>
                                      </p:to>
                                    </p:set>
                                  </p:childTnLst>
                                </p:cTn>
                              </p:par>
                              <p:par>
                                <p:cTn id="164" presetID="9" presetClass="entr" presetSubtype="0" fill="hold" nodeType="with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dissolve">
                                      <p:cBhvr>
                                        <p:cTn id="166" dur="1000"/>
                                        <p:tgtEl>
                                          <p:spTgt spid="54"/>
                                        </p:tgtEl>
                                      </p:cBhvr>
                                    </p:animEffect>
                                  </p:childTnLst>
                                </p:cTn>
                              </p:par>
                              <p:par>
                                <p:cTn id="167" presetID="9" presetClass="entr" presetSubtype="0" fill="hold" nodeType="withEffect">
                                  <p:stCondLst>
                                    <p:cond delay="0"/>
                                  </p:stCondLst>
                                  <p:childTnLst>
                                    <p:set>
                                      <p:cBhvr>
                                        <p:cTn id="168" dur="1" fill="hold">
                                          <p:stCondLst>
                                            <p:cond delay="0"/>
                                          </p:stCondLst>
                                        </p:cTn>
                                        <p:tgtEl>
                                          <p:spTgt spid="93"/>
                                        </p:tgtEl>
                                        <p:attrNameLst>
                                          <p:attrName>style.visibility</p:attrName>
                                        </p:attrNameLst>
                                      </p:cBhvr>
                                      <p:to>
                                        <p:strVal val="visible"/>
                                      </p:to>
                                    </p:set>
                                    <p:animEffect transition="in" filter="dissolve">
                                      <p:cBhvr>
                                        <p:cTn id="169" dur="1000"/>
                                        <p:tgtEl>
                                          <p:spTgt spid="93"/>
                                        </p:tgtEl>
                                      </p:cBhvr>
                                    </p:animEffect>
                                  </p:childTnLst>
                                </p:cTn>
                              </p:par>
                              <p:par>
                                <p:cTn id="170" presetID="9" presetClass="entr" presetSubtype="0" fill="hold" nodeType="withEffect">
                                  <p:stCondLst>
                                    <p:cond delay="0"/>
                                  </p:stCondLst>
                                  <p:childTnLst>
                                    <p:set>
                                      <p:cBhvr>
                                        <p:cTn id="171" dur="1" fill="hold">
                                          <p:stCondLst>
                                            <p:cond delay="0"/>
                                          </p:stCondLst>
                                        </p:cTn>
                                        <p:tgtEl>
                                          <p:spTgt spid="96"/>
                                        </p:tgtEl>
                                        <p:attrNameLst>
                                          <p:attrName>style.visibility</p:attrName>
                                        </p:attrNameLst>
                                      </p:cBhvr>
                                      <p:to>
                                        <p:strVal val="visible"/>
                                      </p:to>
                                    </p:set>
                                    <p:animEffect transition="in" filter="dissolve">
                                      <p:cBhvr>
                                        <p:cTn id="172" dur="1000"/>
                                        <p:tgtEl>
                                          <p:spTgt spid="96"/>
                                        </p:tgtEl>
                                      </p:cBhvr>
                                    </p:animEffect>
                                  </p:childTnLst>
                                </p:cTn>
                              </p:par>
                              <p:par>
                                <p:cTn id="173" presetID="9" presetClass="entr" presetSubtype="0" fill="hold" nodeType="withEffect">
                                  <p:stCondLst>
                                    <p:cond delay="0"/>
                                  </p:stCondLst>
                                  <p:childTnLst>
                                    <p:set>
                                      <p:cBhvr>
                                        <p:cTn id="174" dur="1" fill="hold">
                                          <p:stCondLst>
                                            <p:cond delay="0"/>
                                          </p:stCondLst>
                                        </p:cTn>
                                        <p:tgtEl>
                                          <p:spTgt spid="100"/>
                                        </p:tgtEl>
                                        <p:attrNameLst>
                                          <p:attrName>style.visibility</p:attrName>
                                        </p:attrNameLst>
                                      </p:cBhvr>
                                      <p:to>
                                        <p:strVal val="visible"/>
                                      </p:to>
                                    </p:set>
                                    <p:animEffect transition="in" filter="dissolve">
                                      <p:cBhvr>
                                        <p:cTn id="175" dur="1000"/>
                                        <p:tgtEl>
                                          <p:spTgt spid="100"/>
                                        </p:tgtEl>
                                      </p:cBhvr>
                                    </p:animEffect>
                                  </p:childTnLst>
                                </p:cTn>
                              </p:par>
                              <p:par>
                                <p:cTn id="176" presetID="9" presetClass="entr" presetSubtype="0" fill="hold" nodeType="withEffect">
                                  <p:stCondLst>
                                    <p:cond delay="0"/>
                                  </p:stCondLst>
                                  <p:childTnLst>
                                    <p:set>
                                      <p:cBhvr>
                                        <p:cTn id="177" dur="1" fill="hold">
                                          <p:stCondLst>
                                            <p:cond delay="0"/>
                                          </p:stCondLst>
                                        </p:cTn>
                                        <p:tgtEl>
                                          <p:spTgt spid="103"/>
                                        </p:tgtEl>
                                        <p:attrNameLst>
                                          <p:attrName>style.visibility</p:attrName>
                                        </p:attrNameLst>
                                      </p:cBhvr>
                                      <p:to>
                                        <p:strVal val="visible"/>
                                      </p:to>
                                    </p:set>
                                    <p:animEffect transition="in" filter="dissolve">
                                      <p:cBhvr>
                                        <p:cTn id="178" dur="1000"/>
                                        <p:tgtEl>
                                          <p:spTgt spid="103"/>
                                        </p:tgtEl>
                                      </p:cBhvr>
                                    </p:animEffect>
                                  </p:childTnLst>
                                </p:cTn>
                              </p:par>
                              <p:par>
                                <p:cTn id="179" presetID="9" presetClass="entr" presetSubtype="0" fill="hold" nodeType="withEffect">
                                  <p:stCondLst>
                                    <p:cond delay="0"/>
                                  </p:stCondLst>
                                  <p:childTnLst>
                                    <p:set>
                                      <p:cBhvr>
                                        <p:cTn id="180" dur="1" fill="hold">
                                          <p:stCondLst>
                                            <p:cond delay="0"/>
                                          </p:stCondLst>
                                        </p:cTn>
                                        <p:tgtEl>
                                          <p:spTgt spid="106"/>
                                        </p:tgtEl>
                                        <p:attrNameLst>
                                          <p:attrName>style.visibility</p:attrName>
                                        </p:attrNameLst>
                                      </p:cBhvr>
                                      <p:to>
                                        <p:strVal val="visible"/>
                                      </p:to>
                                    </p:set>
                                    <p:animEffect transition="in" filter="dissolve">
                                      <p:cBhvr>
                                        <p:cTn id="181" dur="1000"/>
                                        <p:tgtEl>
                                          <p:spTgt spid="106"/>
                                        </p:tgtEl>
                                      </p:cBhvr>
                                    </p:animEffec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80"/>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122"/>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123"/>
                                        </p:tgtEl>
                                        <p:attrNameLst>
                                          <p:attrName>style.visibility</p:attrName>
                                        </p:attrNameLst>
                                      </p:cBhvr>
                                      <p:to>
                                        <p:strVal val="visible"/>
                                      </p:to>
                                    </p:set>
                                  </p:childTnLst>
                                </p:cTn>
                              </p:par>
                              <p:par>
                                <p:cTn id="190" presetID="1" presetClass="entr" presetSubtype="0" fill="hold" grpId="0" nodeType="withEffect">
                                  <p:stCondLst>
                                    <p:cond delay="0"/>
                                  </p:stCondLst>
                                  <p:childTnLst>
                                    <p:set>
                                      <p:cBhvr>
                                        <p:cTn id="191" dur="1" fill="hold">
                                          <p:stCondLst>
                                            <p:cond delay="0"/>
                                          </p:stCondLst>
                                        </p:cTn>
                                        <p:tgtEl>
                                          <p:spTgt spid="99"/>
                                        </p:tgtEl>
                                        <p:attrNameLst>
                                          <p:attrName>style.visibility</p:attrName>
                                        </p:attrNameLst>
                                      </p:cBhvr>
                                      <p:to>
                                        <p:strVal val="visible"/>
                                      </p:to>
                                    </p:set>
                                  </p:childTnLst>
                                </p:cTn>
                              </p:par>
                              <p:par>
                                <p:cTn id="192" presetID="1" presetClass="entr" presetSubtype="0" fill="hold" grpId="0" nodeType="withEffect">
                                  <p:stCondLst>
                                    <p:cond delay="0"/>
                                  </p:stCondLst>
                                  <p:childTnLst>
                                    <p:set>
                                      <p:cBhvr>
                                        <p:cTn id="193" dur="1" fill="hold">
                                          <p:stCondLst>
                                            <p:cond delay="0"/>
                                          </p:stCondLst>
                                        </p:cTn>
                                        <p:tgtEl>
                                          <p:spTgt spid="101"/>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102"/>
                                        </p:tgtEl>
                                        <p:attrNameLst>
                                          <p:attrName>style.visibility</p:attrName>
                                        </p:attrNameLst>
                                      </p:cBhvr>
                                      <p:to>
                                        <p:strVal val="visible"/>
                                      </p:to>
                                    </p:set>
                                  </p:childTnLst>
                                </p:cTn>
                              </p:par>
                              <p:par>
                                <p:cTn id="196" presetID="1" presetClass="entr" presetSubtype="0" fill="hold" grpId="0" nodeType="withEffect">
                                  <p:stCondLst>
                                    <p:cond delay="0"/>
                                  </p:stCondLst>
                                  <p:childTnLst>
                                    <p:set>
                                      <p:cBhvr>
                                        <p:cTn id="197" dur="1" fill="hold">
                                          <p:stCondLst>
                                            <p:cond delay="0"/>
                                          </p:stCondLst>
                                        </p:cTn>
                                        <p:tgtEl>
                                          <p:spTgt spid="104"/>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105"/>
                                        </p:tgtEl>
                                        <p:attrNameLst>
                                          <p:attrName>style.visibility</p:attrName>
                                        </p:attrNameLst>
                                      </p:cBhvr>
                                      <p:to>
                                        <p:strVal val="visible"/>
                                      </p:to>
                                    </p:set>
                                  </p:childTnLst>
                                </p:cTn>
                              </p:par>
                              <p:par>
                                <p:cTn id="200" presetID="1" presetClass="entr" presetSubtype="0" fill="hold" grpId="0" nodeType="withEffect">
                                  <p:stCondLst>
                                    <p:cond delay="0"/>
                                  </p:stCondLst>
                                  <p:childTnLst>
                                    <p:set>
                                      <p:cBhvr>
                                        <p:cTn id="201" dur="1" fill="hold">
                                          <p:stCondLst>
                                            <p:cond delay="0"/>
                                          </p:stCondLst>
                                        </p:cTn>
                                        <p:tgtEl>
                                          <p:spTgt spid="108"/>
                                        </p:tgtEl>
                                        <p:attrNameLst>
                                          <p:attrName>style.visibility</p:attrName>
                                        </p:attrNameLst>
                                      </p:cBhvr>
                                      <p:to>
                                        <p:strVal val="visible"/>
                                      </p:to>
                                    </p:set>
                                  </p:childTnLst>
                                </p:cTn>
                              </p:par>
                              <p:par>
                                <p:cTn id="202" presetID="1" presetClass="entr" presetSubtype="0" fill="hold" grpId="0" nodeType="withEffect">
                                  <p:stCondLst>
                                    <p:cond delay="0"/>
                                  </p:stCondLst>
                                  <p:childTnLst>
                                    <p:set>
                                      <p:cBhvr>
                                        <p:cTn id="203" dur="1" fill="hold">
                                          <p:stCondLst>
                                            <p:cond delay="0"/>
                                          </p:stCondLst>
                                        </p:cTn>
                                        <p:tgtEl>
                                          <p:spTgt spid="110"/>
                                        </p:tgtEl>
                                        <p:attrNameLst>
                                          <p:attrName>style.visibility</p:attrName>
                                        </p:attrNameLst>
                                      </p:cBhvr>
                                      <p:to>
                                        <p:strVal val="visible"/>
                                      </p:to>
                                    </p:set>
                                  </p:childTnLst>
                                </p:cTn>
                              </p:par>
                              <p:par>
                                <p:cTn id="204" presetID="1" presetClass="entr" presetSubtype="0" fill="hold" nodeType="withEffect">
                                  <p:stCondLst>
                                    <p:cond delay="0"/>
                                  </p:stCondLst>
                                  <p:childTnLst>
                                    <p:set>
                                      <p:cBhvr>
                                        <p:cTn id="205" dur="1" fill="hold">
                                          <p:stCondLst>
                                            <p:cond delay="0"/>
                                          </p:stCondLst>
                                        </p:cTn>
                                        <p:tgtEl>
                                          <p:spTgt spid="116"/>
                                        </p:tgtEl>
                                        <p:attrNameLst>
                                          <p:attrName>style.visibility</p:attrName>
                                        </p:attrNameLst>
                                      </p:cBhvr>
                                      <p:to>
                                        <p:strVal val="visible"/>
                                      </p:to>
                                    </p:set>
                                  </p:childTnLst>
                                </p:cTn>
                              </p:par>
                              <p:par>
                                <p:cTn id="206" presetID="1" presetClass="entr" presetSubtype="0" fill="hold" nodeType="withEffect">
                                  <p:stCondLst>
                                    <p:cond delay="0"/>
                                  </p:stCondLst>
                                  <p:childTnLst>
                                    <p:set>
                                      <p:cBhvr>
                                        <p:cTn id="207" dur="1" fill="hold">
                                          <p:stCondLst>
                                            <p:cond delay="0"/>
                                          </p:stCondLst>
                                        </p:cTn>
                                        <p:tgtEl>
                                          <p:spTgt spid="117"/>
                                        </p:tgtEl>
                                        <p:attrNameLst>
                                          <p:attrName>style.visibility</p:attrName>
                                        </p:attrNameLst>
                                      </p:cBhvr>
                                      <p:to>
                                        <p:strVal val="visible"/>
                                      </p:to>
                                    </p:set>
                                  </p:childTnLst>
                                </p:cTn>
                              </p:par>
                              <p:par>
                                <p:cTn id="208" presetID="1" presetClass="entr" presetSubtype="0" fill="hold" nodeType="withEffect">
                                  <p:stCondLst>
                                    <p:cond delay="0"/>
                                  </p:stCondLst>
                                  <p:childTnLst>
                                    <p:set>
                                      <p:cBhvr>
                                        <p:cTn id="209" dur="1" fill="hold">
                                          <p:stCondLst>
                                            <p:cond delay="0"/>
                                          </p:stCondLst>
                                        </p:cTn>
                                        <p:tgtEl>
                                          <p:spTgt spid="118"/>
                                        </p:tgtEl>
                                        <p:attrNameLst>
                                          <p:attrName>style.visibility</p:attrName>
                                        </p:attrNameLst>
                                      </p:cBhvr>
                                      <p:to>
                                        <p:strVal val="visible"/>
                                      </p:to>
                                    </p:set>
                                  </p:childTnLst>
                                </p:cTn>
                              </p:par>
                              <p:par>
                                <p:cTn id="210" presetID="1" presetClass="entr" presetSubtype="0" fill="hold" nodeType="withEffect">
                                  <p:stCondLst>
                                    <p:cond delay="0"/>
                                  </p:stCondLst>
                                  <p:childTnLst>
                                    <p:set>
                                      <p:cBhvr>
                                        <p:cTn id="211" dur="1" fill="hold">
                                          <p:stCondLst>
                                            <p:cond delay="0"/>
                                          </p:stCondLst>
                                        </p:cTn>
                                        <p:tgtEl>
                                          <p:spTgt spid="119"/>
                                        </p:tgtEl>
                                        <p:attrNameLst>
                                          <p:attrName>style.visibility</p:attrName>
                                        </p:attrNameLst>
                                      </p:cBhvr>
                                      <p:to>
                                        <p:strVal val="visible"/>
                                      </p:to>
                                    </p:set>
                                  </p:childTnLst>
                                </p:cTn>
                              </p:par>
                            </p:childTnLst>
                          </p:cTn>
                        </p:par>
                      </p:childTnLst>
                    </p:cTn>
                  </p:par>
                  <p:par>
                    <p:cTn id="212" fill="hold">
                      <p:stCondLst>
                        <p:cond delay="indefinite"/>
                      </p:stCondLst>
                      <p:childTnLst>
                        <p:par>
                          <p:cTn id="213" fill="hold">
                            <p:stCondLst>
                              <p:cond delay="0"/>
                            </p:stCondLst>
                            <p:childTnLst>
                              <p:par>
                                <p:cTn id="214" presetID="1" presetClass="entr" presetSubtype="0" fill="hold" grpId="0" nodeType="clickEffect">
                                  <p:stCondLst>
                                    <p:cond delay="0"/>
                                  </p:stCondLst>
                                  <p:childTnLst>
                                    <p:set>
                                      <p:cBhvr>
                                        <p:cTn id="215" dur="1" fill="hold">
                                          <p:stCondLst>
                                            <p:cond delay="0"/>
                                          </p:stCondLst>
                                        </p:cTn>
                                        <p:tgtEl>
                                          <p:spTgt spid="121"/>
                                        </p:tgtEl>
                                        <p:attrNameLst>
                                          <p:attrName>style.visibility</p:attrName>
                                        </p:attrNameLst>
                                      </p:cBhvr>
                                      <p:to>
                                        <p:strVal val="visible"/>
                                      </p:to>
                                    </p:set>
                                  </p:childTnLst>
                                </p:cTn>
                              </p:par>
                              <p:par>
                                <p:cTn id="216" presetID="1" presetClass="entr" presetSubtype="0" fill="hold" nodeType="withEffect">
                                  <p:stCondLst>
                                    <p:cond delay="0"/>
                                  </p:stCondLst>
                                  <p:childTnLst>
                                    <p:set>
                                      <p:cBhvr>
                                        <p:cTn id="217" dur="1" fill="hold">
                                          <p:stCondLst>
                                            <p:cond delay="0"/>
                                          </p:stCondLst>
                                        </p:cTn>
                                        <p:tgtEl>
                                          <p:spTgt spid="120"/>
                                        </p:tgtEl>
                                        <p:attrNameLst>
                                          <p:attrName>style.visibility</p:attrName>
                                        </p:attrNameLst>
                                      </p:cBhvr>
                                      <p:to>
                                        <p:strVal val="visible"/>
                                      </p:to>
                                    </p:set>
                                  </p:childTnLst>
                                </p:cTn>
                              </p:par>
                              <p:par>
                                <p:cTn id="218" presetID="1" presetClass="entr" presetSubtype="0" fill="hold" nodeType="withEffect">
                                  <p:stCondLst>
                                    <p:cond delay="0"/>
                                  </p:stCondLst>
                                  <p:childTnLst>
                                    <p:set>
                                      <p:cBhvr>
                                        <p:cTn id="219" dur="1" fill="hold">
                                          <p:stCondLst>
                                            <p:cond delay="0"/>
                                          </p:stCondLst>
                                        </p:cTn>
                                        <p:tgtEl>
                                          <p:spTgt spid="124"/>
                                        </p:tgtEl>
                                        <p:attrNameLst>
                                          <p:attrName>style.visibility</p:attrName>
                                        </p:attrNameLst>
                                      </p:cBhvr>
                                      <p:to>
                                        <p:strVal val="visible"/>
                                      </p:to>
                                    </p:set>
                                  </p:childTnLst>
                                </p:cTn>
                              </p:par>
                              <p:par>
                                <p:cTn id="220" presetID="1" presetClass="entr" presetSubtype="0" fill="hold" nodeType="withEffect">
                                  <p:stCondLst>
                                    <p:cond delay="0"/>
                                  </p:stCondLst>
                                  <p:childTnLst>
                                    <p:set>
                                      <p:cBhvr>
                                        <p:cTn id="221"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40" grpId="0" animBg="1"/>
      <p:bldP spid="41" grpId="0" animBg="1"/>
      <p:bldP spid="45" grpId="0" animBg="1"/>
      <p:bldP spid="3" grpId="0" animBg="1"/>
      <p:bldP spid="55" grpId="0" animBg="1"/>
      <p:bldP spid="55" grpId="1" animBg="1"/>
      <p:bldP spid="55" grpId="2" animBg="1"/>
      <p:bldP spid="55" grpId="3" animBg="1"/>
      <p:bldP spid="56" grpId="0" animBg="1"/>
      <p:bldP spid="56" grpId="1" animBg="1"/>
      <p:bldP spid="56" grpId="2" animBg="1"/>
      <p:bldP spid="56" grpId="3" animBg="1"/>
      <p:bldP spid="57" grpId="0" animBg="1"/>
      <p:bldP spid="57" grpId="1" animBg="1"/>
      <p:bldP spid="58" grpId="0" animBg="1"/>
      <p:bldP spid="58" grpId="1" animBg="1"/>
      <p:bldP spid="59" grpId="0" animBg="1"/>
      <p:bldP spid="59" grpId="1" animBg="1"/>
      <p:bldP spid="60" grpId="0" animBg="1"/>
      <p:bldP spid="60" grpId="1" animBg="1"/>
      <p:bldP spid="60" grpId="2" animBg="1"/>
      <p:bldP spid="60" grpId="3" animBg="1"/>
      <p:bldP spid="61" grpId="0" animBg="1"/>
      <p:bldP spid="61" grpId="1" animBg="1"/>
      <p:bldP spid="62" grpId="0" animBg="1"/>
      <p:bldP spid="62" grpId="1" animBg="1"/>
      <p:bldP spid="63" grpId="0" animBg="1"/>
      <p:bldP spid="63" grpId="1" animBg="1"/>
      <p:bldP spid="63" grpId="2" animBg="1"/>
      <p:bldP spid="63" grpId="3" animBg="1"/>
      <p:bldP spid="64" grpId="0" animBg="1"/>
      <p:bldP spid="64" grpId="1" animBg="1"/>
      <p:bldP spid="65" grpId="0" animBg="1"/>
      <p:bldP spid="65" grpId="1" animBg="1"/>
      <p:bldP spid="66" grpId="0"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1" grpId="3" animBg="1"/>
      <p:bldP spid="79" grpId="0" animBg="1"/>
      <p:bldP spid="82" grpId="0" animBg="1"/>
      <p:bldP spid="82" grpId="1" animBg="1"/>
      <p:bldP spid="83" grpId="0" animBg="1"/>
      <p:bldP spid="83" grpId="1" animBg="1"/>
      <p:bldP spid="109" grpId="0" animBg="1"/>
      <p:bldP spid="111" grpId="0"/>
      <p:bldP spid="112" grpId="0"/>
      <p:bldP spid="113" grpId="0"/>
      <p:bldP spid="114" grpId="0"/>
      <p:bldP spid="99" grpId="0" animBg="1"/>
      <p:bldP spid="101" grpId="0" animBg="1"/>
      <p:bldP spid="102" grpId="0" animBg="1"/>
      <p:bldP spid="104" grpId="0" animBg="1"/>
      <p:bldP spid="105" grpId="0" animBg="1"/>
      <p:bldP spid="108" grpId="0" animBg="1"/>
      <p:bldP spid="110" grpId="0" animBg="1"/>
      <p:bldP spid="121" grpId="0"/>
      <p:bldP spid="122" grpId="0"/>
      <p:bldP spid="123" grpId="0" animBg="1"/>
      <p:bldP spid="8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dirty="0">
                <a:latin typeface="Garamond" charset="0"/>
                <a:ea typeface="ＭＳ Ｐゴシック" charset="0"/>
                <a:cs typeface="ＭＳ Ｐゴシック" charset="0"/>
              </a:rPr>
              <a:t>Assembly Polishing</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2">
            <a:extLst>
              <a:ext uri="{FF2B5EF4-FFF2-40B4-BE49-F238E27FC236}">
                <a16:creationId xmlns:a16="http://schemas.microsoft.com/office/drawing/2014/main" id="{B9D863B8-C6EE-2542-90D9-30B363F3C526}"/>
              </a:ext>
            </a:extLst>
          </p:cNvPr>
          <p:cNvSpPr>
            <a:spLocks noGrp="1"/>
          </p:cNvSpPr>
          <p:nvPr>
            <p:ph idx="1"/>
          </p:nvPr>
        </p:nvSpPr>
        <p:spPr>
          <a:xfrm>
            <a:off x="228600" y="908720"/>
            <a:ext cx="8610600" cy="1519188"/>
          </a:xfrm>
        </p:spPr>
        <p:txBody>
          <a:bodyPr>
            <a:normAutofit fontScale="85000" lnSpcReduction="20000"/>
          </a:bodyPr>
          <a:lstStyle/>
          <a:p>
            <a:r>
              <a:rPr lang="en-US" dirty="0"/>
              <a:t>Sequencing errors on reads may propagate to contigs</a:t>
            </a:r>
          </a:p>
          <a:p>
            <a:pPr lvl="1"/>
            <a:r>
              <a:rPr lang="en-US" dirty="0"/>
              <a:t>Leading to </a:t>
            </a:r>
            <a:r>
              <a:rPr lang="en-US" dirty="0">
                <a:solidFill>
                  <a:srgbClr val="C00000"/>
                </a:solidFill>
              </a:rPr>
              <a:t>inaccurate downstream analysis</a:t>
            </a:r>
          </a:p>
          <a:p>
            <a:pPr lvl="1"/>
            <a:endParaRPr lang="en-US" dirty="0"/>
          </a:p>
          <a:p>
            <a:r>
              <a:rPr lang="en-US" b="1" dirty="0"/>
              <a:t>Idea:</a:t>
            </a:r>
            <a:r>
              <a:rPr lang="en-US" dirty="0"/>
              <a:t> Align the reads to contigs to re-adjust the consensus step of </a:t>
            </a:r>
            <a:r>
              <a:rPr lang="en-US" i="1" dirty="0"/>
              <a:t>de novo</a:t>
            </a:r>
            <a:r>
              <a:rPr lang="en-US" dirty="0"/>
              <a:t> assembly</a:t>
            </a:r>
          </a:p>
        </p:txBody>
      </p:sp>
      <p:sp>
        <p:nvSpPr>
          <p:cNvPr id="5" name="Rectangle 4">
            <a:extLst>
              <a:ext uri="{FF2B5EF4-FFF2-40B4-BE49-F238E27FC236}">
                <a16:creationId xmlns:a16="http://schemas.microsoft.com/office/drawing/2014/main" id="{06995420-A37D-0E46-BA32-89511BB19A2A}"/>
              </a:ext>
            </a:extLst>
          </p:cNvPr>
          <p:cNvSpPr/>
          <p:nvPr/>
        </p:nvSpPr>
        <p:spPr bwMode="auto">
          <a:xfrm>
            <a:off x="1505652" y="2998540"/>
            <a:ext cx="936104"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highlight>
                <a:srgbClr val="00FF00"/>
              </a:highlight>
              <a:latin typeface="Arial" pitchFamily="34" charset="0"/>
            </a:endParaRPr>
          </a:p>
        </p:txBody>
      </p:sp>
      <p:sp>
        <p:nvSpPr>
          <p:cNvPr id="6" name="Rectangle 5">
            <a:extLst>
              <a:ext uri="{FF2B5EF4-FFF2-40B4-BE49-F238E27FC236}">
                <a16:creationId xmlns:a16="http://schemas.microsoft.com/office/drawing/2014/main" id="{63313CE8-24DE-E546-A99F-769BBDCCA886}"/>
              </a:ext>
            </a:extLst>
          </p:cNvPr>
          <p:cNvSpPr/>
          <p:nvPr/>
        </p:nvSpPr>
        <p:spPr bwMode="auto">
          <a:xfrm>
            <a:off x="2405752" y="2998540"/>
            <a:ext cx="720080"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7" name="Rectangle 6">
            <a:extLst>
              <a:ext uri="{FF2B5EF4-FFF2-40B4-BE49-F238E27FC236}">
                <a16:creationId xmlns:a16="http://schemas.microsoft.com/office/drawing/2014/main" id="{B22AD6A9-2619-764D-A542-8E68CE5841E8}"/>
              </a:ext>
            </a:extLst>
          </p:cNvPr>
          <p:cNvSpPr/>
          <p:nvPr/>
        </p:nvSpPr>
        <p:spPr bwMode="auto">
          <a:xfrm>
            <a:off x="4068269" y="2998540"/>
            <a:ext cx="1277979"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0D91EED7-65E4-8946-8461-1FFD1ED6D332}"/>
              </a:ext>
            </a:extLst>
          </p:cNvPr>
          <p:cNvSpPr/>
          <p:nvPr/>
        </p:nvSpPr>
        <p:spPr bwMode="auto">
          <a:xfrm>
            <a:off x="6210344" y="2998540"/>
            <a:ext cx="1025952"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E37BD378-64DC-9E44-B86D-0CA2C4FFA99C}"/>
              </a:ext>
            </a:extLst>
          </p:cNvPr>
          <p:cNvSpPr/>
          <p:nvPr/>
        </p:nvSpPr>
        <p:spPr bwMode="auto">
          <a:xfrm>
            <a:off x="7236296" y="2998540"/>
            <a:ext cx="144016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4ADAA2BC-5CD8-5241-B607-5CBC11515205}"/>
              </a:ext>
            </a:extLst>
          </p:cNvPr>
          <p:cNvSpPr/>
          <p:nvPr/>
        </p:nvSpPr>
        <p:spPr bwMode="auto">
          <a:xfrm>
            <a:off x="3132165" y="2998540"/>
            <a:ext cx="936104"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62C36453-1742-1649-A396-C529D77FC1BC}"/>
              </a:ext>
            </a:extLst>
          </p:cNvPr>
          <p:cNvSpPr/>
          <p:nvPr/>
        </p:nvSpPr>
        <p:spPr bwMode="auto">
          <a:xfrm>
            <a:off x="5346248" y="2998540"/>
            <a:ext cx="864096"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03FC0B9C-6293-154D-ACCE-69BBB124EE27}"/>
              </a:ext>
            </a:extLst>
          </p:cNvPr>
          <p:cNvSpPr/>
          <p:nvPr/>
        </p:nvSpPr>
        <p:spPr bwMode="auto">
          <a:xfrm>
            <a:off x="7361763" y="3542110"/>
            <a:ext cx="1104291"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4" name="Rectangle 13">
            <a:extLst>
              <a:ext uri="{FF2B5EF4-FFF2-40B4-BE49-F238E27FC236}">
                <a16:creationId xmlns:a16="http://schemas.microsoft.com/office/drawing/2014/main" id="{D439D18E-46B2-B54F-BD6B-B5698D46DCED}"/>
              </a:ext>
            </a:extLst>
          </p:cNvPr>
          <p:cNvSpPr/>
          <p:nvPr/>
        </p:nvSpPr>
        <p:spPr bwMode="auto">
          <a:xfrm>
            <a:off x="4480912" y="3542110"/>
            <a:ext cx="865336"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5" name="Rectangle 14">
            <a:extLst>
              <a:ext uri="{FF2B5EF4-FFF2-40B4-BE49-F238E27FC236}">
                <a16:creationId xmlns:a16="http://schemas.microsoft.com/office/drawing/2014/main" id="{8426AF3D-7551-9840-A845-E1CA74E1EFB0}"/>
              </a:ext>
            </a:extLst>
          </p:cNvPr>
          <p:cNvSpPr/>
          <p:nvPr/>
        </p:nvSpPr>
        <p:spPr bwMode="auto">
          <a:xfrm>
            <a:off x="2441756" y="3542110"/>
            <a:ext cx="624611"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7" name="Rectangle 16">
            <a:extLst>
              <a:ext uri="{FF2B5EF4-FFF2-40B4-BE49-F238E27FC236}">
                <a16:creationId xmlns:a16="http://schemas.microsoft.com/office/drawing/2014/main" id="{37F9F1F4-A5BF-3145-9716-888A92CB84FF}"/>
              </a:ext>
            </a:extLst>
          </p:cNvPr>
          <p:cNvSpPr/>
          <p:nvPr/>
        </p:nvSpPr>
        <p:spPr bwMode="auto">
          <a:xfrm>
            <a:off x="5342252" y="3542110"/>
            <a:ext cx="308969"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latin typeface="Arial" pitchFamily="34" charset="0"/>
            </a:endParaRPr>
          </a:p>
        </p:txBody>
      </p:sp>
      <p:sp>
        <p:nvSpPr>
          <p:cNvPr id="18" name="Rectangle 17">
            <a:extLst>
              <a:ext uri="{FF2B5EF4-FFF2-40B4-BE49-F238E27FC236}">
                <a16:creationId xmlns:a16="http://schemas.microsoft.com/office/drawing/2014/main" id="{16856648-CD58-9840-9910-C81CE0B1993F}"/>
              </a:ext>
            </a:extLst>
          </p:cNvPr>
          <p:cNvSpPr/>
          <p:nvPr/>
        </p:nvSpPr>
        <p:spPr bwMode="auto">
          <a:xfrm>
            <a:off x="1574464" y="3543055"/>
            <a:ext cx="720080"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9" name="Rectangle 18">
            <a:extLst>
              <a:ext uri="{FF2B5EF4-FFF2-40B4-BE49-F238E27FC236}">
                <a16:creationId xmlns:a16="http://schemas.microsoft.com/office/drawing/2014/main" id="{EC9B3994-ADBF-774E-B14C-A95DE3A46657}"/>
              </a:ext>
            </a:extLst>
          </p:cNvPr>
          <p:cNvSpPr/>
          <p:nvPr/>
        </p:nvSpPr>
        <p:spPr bwMode="auto">
          <a:xfrm>
            <a:off x="3308592" y="4104832"/>
            <a:ext cx="759677"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0" name="Rectangle 19">
            <a:extLst>
              <a:ext uri="{FF2B5EF4-FFF2-40B4-BE49-F238E27FC236}">
                <a16:creationId xmlns:a16="http://schemas.microsoft.com/office/drawing/2014/main" id="{44B05917-C10E-C74A-BF89-DBE5028A9F4D}"/>
              </a:ext>
            </a:extLst>
          </p:cNvPr>
          <p:cNvSpPr/>
          <p:nvPr/>
        </p:nvSpPr>
        <p:spPr bwMode="auto">
          <a:xfrm>
            <a:off x="4068269" y="4104832"/>
            <a:ext cx="759677"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1" name="Rectangle 20">
            <a:extLst>
              <a:ext uri="{FF2B5EF4-FFF2-40B4-BE49-F238E27FC236}">
                <a16:creationId xmlns:a16="http://schemas.microsoft.com/office/drawing/2014/main" id="{E3F2C5B7-B2E7-2B4A-BC36-06415E09AB64}"/>
              </a:ext>
            </a:extLst>
          </p:cNvPr>
          <p:cNvSpPr/>
          <p:nvPr/>
        </p:nvSpPr>
        <p:spPr bwMode="auto">
          <a:xfrm>
            <a:off x="7282092" y="4104832"/>
            <a:ext cx="63970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2" name="Rectangle 21">
            <a:extLst>
              <a:ext uri="{FF2B5EF4-FFF2-40B4-BE49-F238E27FC236}">
                <a16:creationId xmlns:a16="http://schemas.microsoft.com/office/drawing/2014/main" id="{D7876A35-EAC6-9345-ABD9-F86760A8B205}"/>
              </a:ext>
            </a:extLst>
          </p:cNvPr>
          <p:cNvSpPr/>
          <p:nvPr/>
        </p:nvSpPr>
        <p:spPr bwMode="auto">
          <a:xfrm>
            <a:off x="6417996" y="4104832"/>
            <a:ext cx="864096"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latin typeface="Arial" pitchFamily="34" charset="0"/>
            </a:endParaRPr>
          </a:p>
        </p:txBody>
      </p:sp>
      <p:sp>
        <p:nvSpPr>
          <p:cNvPr id="23" name="Rectangle 22">
            <a:extLst>
              <a:ext uri="{FF2B5EF4-FFF2-40B4-BE49-F238E27FC236}">
                <a16:creationId xmlns:a16="http://schemas.microsoft.com/office/drawing/2014/main" id="{F835E0ED-126F-644E-8665-D6EA4C5FF233}"/>
              </a:ext>
            </a:extLst>
          </p:cNvPr>
          <p:cNvSpPr/>
          <p:nvPr/>
        </p:nvSpPr>
        <p:spPr bwMode="auto">
          <a:xfrm>
            <a:off x="6317545" y="3551686"/>
            <a:ext cx="720080"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cxnSp>
        <p:nvCxnSpPr>
          <p:cNvPr id="3" name="Straight Connector 2">
            <a:extLst>
              <a:ext uri="{FF2B5EF4-FFF2-40B4-BE49-F238E27FC236}">
                <a16:creationId xmlns:a16="http://schemas.microsoft.com/office/drawing/2014/main" id="{37805694-80D4-9C43-B2AE-B79170C815F1}"/>
              </a:ext>
            </a:extLst>
          </p:cNvPr>
          <p:cNvCxnSpPr/>
          <p:nvPr/>
        </p:nvCxnSpPr>
        <p:spPr bwMode="auto">
          <a:xfrm>
            <a:off x="4565992" y="2998540"/>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AF7723DF-6186-C74A-AAF1-B5A9EB306F22}"/>
              </a:ext>
            </a:extLst>
          </p:cNvPr>
          <p:cNvCxnSpPr/>
          <p:nvPr/>
        </p:nvCxnSpPr>
        <p:spPr bwMode="auto">
          <a:xfrm>
            <a:off x="6798240" y="2998540"/>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F1569659-3AE7-5245-A75C-41DF6A3F5B09}"/>
              </a:ext>
            </a:extLst>
          </p:cNvPr>
          <p:cNvCxnSpPr/>
          <p:nvPr/>
        </p:nvCxnSpPr>
        <p:spPr bwMode="auto">
          <a:xfrm>
            <a:off x="7662336" y="2998540"/>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CD4B071E-C5C9-D340-BAAC-771F4DA79A19}"/>
              </a:ext>
            </a:extLst>
          </p:cNvPr>
          <p:cNvCxnSpPr/>
          <p:nvPr/>
        </p:nvCxnSpPr>
        <p:spPr bwMode="auto">
          <a:xfrm>
            <a:off x="1973704" y="2998540"/>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sp>
        <p:nvSpPr>
          <p:cNvPr id="29" name="Rectangle 28">
            <a:extLst>
              <a:ext uri="{FF2B5EF4-FFF2-40B4-BE49-F238E27FC236}">
                <a16:creationId xmlns:a16="http://schemas.microsoft.com/office/drawing/2014/main" id="{5D2CE5E3-FDBD-3643-931B-B01037FC1934}"/>
              </a:ext>
            </a:extLst>
          </p:cNvPr>
          <p:cNvSpPr/>
          <p:nvPr/>
        </p:nvSpPr>
        <p:spPr bwMode="auto">
          <a:xfrm>
            <a:off x="1505652" y="5949280"/>
            <a:ext cx="936104"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highlight>
                <a:srgbClr val="00FF00"/>
              </a:highlight>
              <a:latin typeface="Arial" pitchFamily="34" charset="0"/>
            </a:endParaRPr>
          </a:p>
        </p:txBody>
      </p:sp>
      <p:sp>
        <p:nvSpPr>
          <p:cNvPr id="30" name="Rectangle 29">
            <a:extLst>
              <a:ext uri="{FF2B5EF4-FFF2-40B4-BE49-F238E27FC236}">
                <a16:creationId xmlns:a16="http://schemas.microsoft.com/office/drawing/2014/main" id="{16975871-AB21-D546-A765-B53B4ACE81A4}"/>
              </a:ext>
            </a:extLst>
          </p:cNvPr>
          <p:cNvSpPr/>
          <p:nvPr/>
        </p:nvSpPr>
        <p:spPr bwMode="auto">
          <a:xfrm>
            <a:off x="2405752" y="5949280"/>
            <a:ext cx="720080"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1" name="Rectangle 30">
            <a:extLst>
              <a:ext uri="{FF2B5EF4-FFF2-40B4-BE49-F238E27FC236}">
                <a16:creationId xmlns:a16="http://schemas.microsoft.com/office/drawing/2014/main" id="{317C8C8E-E43C-4A43-9A83-52403E4CDF88}"/>
              </a:ext>
            </a:extLst>
          </p:cNvPr>
          <p:cNvSpPr/>
          <p:nvPr/>
        </p:nvSpPr>
        <p:spPr bwMode="auto">
          <a:xfrm>
            <a:off x="4068269" y="5949280"/>
            <a:ext cx="1277979"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2" name="Rectangle 31">
            <a:extLst>
              <a:ext uri="{FF2B5EF4-FFF2-40B4-BE49-F238E27FC236}">
                <a16:creationId xmlns:a16="http://schemas.microsoft.com/office/drawing/2014/main" id="{FA6B4061-F248-6A4E-ADBC-338BC191AD66}"/>
              </a:ext>
            </a:extLst>
          </p:cNvPr>
          <p:cNvSpPr/>
          <p:nvPr/>
        </p:nvSpPr>
        <p:spPr bwMode="auto">
          <a:xfrm>
            <a:off x="6210344" y="5949280"/>
            <a:ext cx="1025952"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3" name="Rectangle 32">
            <a:extLst>
              <a:ext uri="{FF2B5EF4-FFF2-40B4-BE49-F238E27FC236}">
                <a16:creationId xmlns:a16="http://schemas.microsoft.com/office/drawing/2014/main" id="{F900386C-22BD-ED4D-A83C-58DC7C045730}"/>
              </a:ext>
            </a:extLst>
          </p:cNvPr>
          <p:cNvSpPr/>
          <p:nvPr/>
        </p:nvSpPr>
        <p:spPr bwMode="auto">
          <a:xfrm>
            <a:off x="7236296" y="5949280"/>
            <a:ext cx="144016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4" name="Rectangle 33">
            <a:extLst>
              <a:ext uri="{FF2B5EF4-FFF2-40B4-BE49-F238E27FC236}">
                <a16:creationId xmlns:a16="http://schemas.microsoft.com/office/drawing/2014/main" id="{FE743DD2-FAA7-2741-99A5-EB23A6F08541}"/>
              </a:ext>
            </a:extLst>
          </p:cNvPr>
          <p:cNvSpPr/>
          <p:nvPr/>
        </p:nvSpPr>
        <p:spPr bwMode="auto">
          <a:xfrm>
            <a:off x="3132165" y="5949280"/>
            <a:ext cx="936104"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5" name="Rectangle 34">
            <a:extLst>
              <a:ext uri="{FF2B5EF4-FFF2-40B4-BE49-F238E27FC236}">
                <a16:creationId xmlns:a16="http://schemas.microsoft.com/office/drawing/2014/main" id="{B3F7D650-A964-8C48-9031-F431973AC2CE}"/>
              </a:ext>
            </a:extLst>
          </p:cNvPr>
          <p:cNvSpPr/>
          <p:nvPr/>
        </p:nvSpPr>
        <p:spPr bwMode="auto">
          <a:xfrm>
            <a:off x="5346248" y="5949280"/>
            <a:ext cx="864096"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6" name="Down Arrow 35">
            <a:extLst>
              <a:ext uri="{FF2B5EF4-FFF2-40B4-BE49-F238E27FC236}">
                <a16:creationId xmlns:a16="http://schemas.microsoft.com/office/drawing/2014/main" id="{BDFE7E2B-5EDC-2942-9805-FC01F0DC314D}"/>
              </a:ext>
            </a:extLst>
          </p:cNvPr>
          <p:cNvSpPr/>
          <p:nvPr/>
        </p:nvSpPr>
        <p:spPr bwMode="auto">
          <a:xfrm>
            <a:off x="4400593" y="2521922"/>
            <a:ext cx="330798" cy="431375"/>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7" name="Down Arrow 36">
            <a:extLst>
              <a:ext uri="{FF2B5EF4-FFF2-40B4-BE49-F238E27FC236}">
                <a16:creationId xmlns:a16="http://schemas.microsoft.com/office/drawing/2014/main" id="{80F1F3A8-171B-5541-A783-AF474CD1EDB3}"/>
              </a:ext>
            </a:extLst>
          </p:cNvPr>
          <p:cNvSpPr/>
          <p:nvPr/>
        </p:nvSpPr>
        <p:spPr bwMode="auto">
          <a:xfrm>
            <a:off x="4448107" y="4509120"/>
            <a:ext cx="330798" cy="431375"/>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8" name="TextBox 37">
            <a:extLst>
              <a:ext uri="{FF2B5EF4-FFF2-40B4-BE49-F238E27FC236}">
                <a16:creationId xmlns:a16="http://schemas.microsoft.com/office/drawing/2014/main" id="{9C0871BB-FABF-7B47-9B57-B00F89A616C7}"/>
              </a:ext>
            </a:extLst>
          </p:cNvPr>
          <p:cNvSpPr txBox="1"/>
          <p:nvPr/>
        </p:nvSpPr>
        <p:spPr>
          <a:xfrm>
            <a:off x="204174" y="2907685"/>
            <a:ext cx="1140356" cy="480606"/>
          </a:xfrm>
          <a:prstGeom prst="rect">
            <a:avLst/>
          </a:prstGeom>
          <a:noFill/>
        </p:spPr>
        <p:txBody>
          <a:bodyPr wrap="square" rtlCol="0">
            <a:noAutofit/>
          </a:bodyPr>
          <a:lstStyle/>
          <a:p>
            <a:r>
              <a:rPr lang="en-CH" sz="1400" b="1" dirty="0">
                <a:solidFill>
                  <a:srgbClr val="C00000"/>
                </a:solidFill>
              </a:rPr>
              <a:t>Erroneous</a:t>
            </a:r>
          </a:p>
          <a:p>
            <a:r>
              <a:rPr lang="en-CH" sz="1400" b="1" dirty="0"/>
              <a:t>Assembly:</a:t>
            </a:r>
          </a:p>
        </p:txBody>
      </p:sp>
      <p:sp>
        <p:nvSpPr>
          <p:cNvPr id="39" name="TextBox 38">
            <a:extLst>
              <a:ext uri="{FF2B5EF4-FFF2-40B4-BE49-F238E27FC236}">
                <a16:creationId xmlns:a16="http://schemas.microsoft.com/office/drawing/2014/main" id="{7E52BE9A-B83D-F642-A8E2-4473C6238800}"/>
              </a:ext>
            </a:extLst>
          </p:cNvPr>
          <p:cNvSpPr txBox="1"/>
          <p:nvPr/>
        </p:nvSpPr>
        <p:spPr>
          <a:xfrm>
            <a:off x="4707258" y="2574740"/>
            <a:ext cx="1856241" cy="246428"/>
          </a:xfrm>
          <a:prstGeom prst="rect">
            <a:avLst/>
          </a:prstGeom>
          <a:noFill/>
        </p:spPr>
        <p:txBody>
          <a:bodyPr wrap="square" rtlCol="0">
            <a:normAutofit fontScale="62500" lnSpcReduction="20000"/>
          </a:bodyPr>
          <a:lstStyle/>
          <a:p>
            <a:r>
              <a:rPr lang="en-CH" b="1" dirty="0"/>
              <a:t>Align Reads to Contigs</a:t>
            </a:r>
          </a:p>
        </p:txBody>
      </p:sp>
      <p:sp>
        <p:nvSpPr>
          <p:cNvPr id="41" name="TextBox 40">
            <a:extLst>
              <a:ext uri="{FF2B5EF4-FFF2-40B4-BE49-F238E27FC236}">
                <a16:creationId xmlns:a16="http://schemas.microsoft.com/office/drawing/2014/main" id="{1C432BF0-0573-214A-962B-6F5D88B46059}"/>
              </a:ext>
            </a:extLst>
          </p:cNvPr>
          <p:cNvSpPr txBox="1"/>
          <p:nvPr/>
        </p:nvSpPr>
        <p:spPr>
          <a:xfrm>
            <a:off x="135362" y="5843737"/>
            <a:ext cx="1277979" cy="614981"/>
          </a:xfrm>
          <a:prstGeom prst="rect">
            <a:avLst/>
          </a:prstGeom>
          <a:noFill/>
        </p:spPr>
        <p:txBody>
          <a:bodyPr wrap="square" rtlCol="0">
            <a:noAutofit/>
          </a:bodyPr>
          <a:lstStyle/>
          <a:p>
            <a:r>
              <a:rPr lang="en-CH" sz="1400" b="1" dirty="0">
                <a:solidFill>
                  <a:schemeClr val="accent6"/>
                </a:solidFill>
              </a:rPr>
              <a:t>Corrected</a:t>
            </a:r>
          </a:p>
          <a:p>
            <a:r>
              <a:rPr lang="en-CH" sz="1400" b="1" dirty="0"/>
              <a:t>Assembly:</a:t>
            </a:r>
          </a:p>
        </p:txBody>
      </p:sp>
      <p:sp>
        <p:nvSpPr>
          <p:cNvPr id="42" name="TextBox 41">
            <a:extLst>
              <a:ext uri="{FF2B5EF4-FFF2-40B4-BE49-F238E27FC236}">
                <a16:creationId xmlns:a16="http://schemas.microsoft.com/office/drawing/2014/main" id="{09BB1B19-E00C-2844-B68E-9AC949495948}"/>
              </a:ext>
            </a:extLst>
          </p:cNvPr>
          <p:cNvSpPr txBox="1"/>
          <p:nvPr/>
        </p:nvSpPr>
        <p:spPr>
          <a:xfrm>
            <a:off x="-20946" y="3577092"/>
            <a:ext cx="1656244" cy="273319"/>
          </a:xfrm>
          <a:prstGeom prst="rect">
            <a:avLst/>
          </a:prstGeom>
          <a:noFill/>
        </p:spPr>
        <p:txBody>
          <a:bodyPr wrap="square" rtlCol="0">
            <a:noAutofit/>
          </a:bodyPr>
          <a:lstStyle/>
          <a:p>
            <a:r>
              <a:rPr lang="en-CH" sz="1400" b="1" dirty="0"/>
              <a:t>Aligned Reads:</a:t>
            </a:r>
          </a:p>
        </p:txBody>
      </p:sp>
      <p:cxnSp>
        <p:nvCxnSpPr>
          <p:cNvPr id="25" name="Straight Arrow Connector 24">
            <a:extLst>
              <a:ext uri="{FF2B5EF4-FFF2-40B4-BE49-F238E27FC236}">
                <a16:creationId xmlns:a16="http://schemas.microsoft.com/office/drawing/2014/main" id="{FF70B016-89B3-1F4E-B4F9-DB15EBBB250C}"/>
              </a:ext>
            </a:extLst>
          </p:cNvPr>
          <p:cNvCxnSpPr/>
          <p:nvPr/>
        </p:nvCxnSpPr>
        <p:spPr bwMode="auto">
          <a:xfrm flipV="1">
            <a:off x="6745828" y="2532305"/>
            <a:ext cx="1014120" cy="480606"/>
          </a:xfrm>
          <a:prstGeom prst="straightConnector1">
            <a:avLst/>
          </a:prstGeom>
          <a:solidFill>
            <a:srgbClr val="C0C0C0"/>
          </a:solidFill>
          <a:ln w="9525" cap="flat" cmpd="sng" algn="ctr">
            <a:solidFill>
              <a:schemeClr val="tx1"/>
            </a:solidFill>
            <a:prstDash val="solid"/>
            <a:round/>
            <a:headEnd type="none" w="med" len="med"/>
            <a:tailEnd type="triangle"/>
          </a:ln>
          <a:effectLst/>
        </p:spPr>
      </p:cxnSp>
      <p:sp>
        <p:nvSpPr>
          <p:cNvPr id="43" name="TextBox 42">
            <a:extLst>
              <a:ext uri="{FF2B5EF4-FFF2-40B4-BE49-F238E27FC236}">
                <a16:creationId xmlns:a16="http://schemas.microsoft.com/office/drawing/2014/main" id="{EFE88845-BC45-D64D-B87A-B7CF86FC9C59}"/>
              </a:ext>
            </a:extLst>
          </p:cNvPr>
          <p:cNvSpPr txBox="1"/>
          <p:nvPr/>
        </p:nvSpPr>
        <p:spPr>
          <a:xfrm>
            <a:off x="7121352" y="2276872"/>
            <a:ext cx="1621982" cy="307777"/>
          </a:xfrm>
          <a:prstGeom prst="rect">
            <a:avLst/>
          </a:prstGeom>
          <a:noFill/>
        </p:spPr>
        <p:txBody>
          <a:bodyPr wrap="none" rtlCol="0">
            <a:spAutoFit/>
          </a:bodyPr>
          <a:lstStyle/>
          <a:p>
            <a:r>
              <a:rPr lang="en-CH" sz="1400" dirty="0"/>
              <a:t>Sequencing Errors</a:t>
            </a:r>
          </a:p>
        </p:txBody>
      </p:sp>
      <p:sp>
        <p:nvSpPr>
          <p:cNvPr id="2" name="Rounded Rectangle 1">
            <a:extLst>
              <a:ext uri="{FF2B5EF4-FFF2-40B4-BE49-F238E27FC236}">
                <a16:creationId xmlns:a16="http://schemas.microsoft.com/office/drawing/2014/main" id="{89BC77BE-E137-A841-B1E2-97991C57506E}"/>
              </a:ext>
            </a:extLst>
          </p:cNvPr>
          <p:cNvSpPr/>
          <p:nvPr/>
        </p:nvSpPr>
        <p:spPr>
          <a:xfrm>
            <a:off x="3978090" y="4955498"/>
            <a:ext cx="1352094" cy="547404"/>
          </a:xfrm>
          <a:prstGeom prst="round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solidFill>
                  <a:schemeClr val="tx1"/>
                </a:solidFill>
              </a:rPr>
              <a:t>Assembly Polisher</a:t>
            </a:r>
          </a:p>
        </p:txBody>
      </p:sp>
      <p:sp>
        <p:nvSpPr>
          <p:cNvPr id="44" name="Down Arrow 43">
            <a:extLst>
              <a:ext uri="{FF2B5EF4-FFF2-40B4-BE49-F238E27FC236}">
                <a16:creationId xmlns:a16="http://schemas.microsoft.com/office/drawing/2014/main" id="{4B2770F9-8350-BF43-9CAF-787650C81EC5}"/>
              </a:ext>
            </a:extLst>
          </p:cNvPr>
          <p:cNvSpPr/>
          <p:nvPr/>
        </p:nvSpPr>
        <p:spPr bwMode="auto">
          <a:xfrm>
            <a:off x="4453844" y="5517905"/>
            <a:ext cx="330798" cy="416372"/>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3" name="Rounded Rectangle 12">
            <a:extLst>
              <a:ext uri="{FF2B5EF4-FFF2-40B4-BE49-F238E27FC236}">
                <a16:creationId xmlns:a16="http://schemas.microsoft.com/office/drawing/2014/main" id="{B3654599-C54F-F640-9952-3D3A7D7D187B}"/>
              </a:ext>
            </a:extLst>
          </p:cNvPr>
          <p:cNvSpPr/>
          <p:nvPr/>
        </p:nvSpPr>
        <p:spPr>
          <a:xfrm>
            <a:off x="0" y="2858295"/>
            <a:ext cx="8839200" cy="6006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Rounded Rectangle 44">
            <a:extLst>
              <a:ext uri="{FF2B5EF4-FFF2-40B4-BE49-F238E27FC236}">
                <a16:creationId xmlns:a16="http://schemas.microsoft.com/office/drawing/2014/main" id="{5D5FC497-6E64-7345-8A30-2F66BF1FF3BD}"/>
              </a:ext>
            </a:extLst>
          </p:cNvPr>
          <p:cNvSpPr/>
          <p:nvPr/>
        </p:nvSpPr>
        <p:spPr>
          <a:xfrm>
            <a:off x="0" y="3504201"/>
            <a:ext cx="8839200" cy="10049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852332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P spid="18" grpId="0" animBg="1"/>
      <p:bldP spid="19" grpId="0" animBg="1"/>
      <p:bldP spid="20" grpId="0" animBg="1"/>
      <p:bldP spid="21" grpId="0" animBg="1"/>
      <p:bldP spid="22" grpId="0" animBg="1"/>
      <p:bldP spid="2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P spid="41" grpId="0"/>
      <p:bldP spid="42" grpId="0"/>
      <p:bldP spid="2" grpId="0" animBg="1"/>
      <p:bldP spid="44" grpId="0" animBg="1"/>
      <p:bldP spid="13" grpId="0" animBg="1"/>
      <p:bldP spid="4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dirty="0">
                <a:latin typeface="Garamond" charset="0"/>
                <a:ea typeface="ＭＳ Ｐゴシック" charset="0"/>
                <a:cs typeface="ＭＳ Ｐゴシック" charset="0"/>
              </a:rPr>
              <a:t>Assembly Polishing</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2">
            <a:extLst>
              <a:ext uri="{FF2B5EF4-FFF2-40B4-BE49-F238E27FC236}">
                <a16:creationId xmlns:a16="http://schemas.microsoft.com/office/drawing/2014/main" id="{B9D863B8-C6EE-2542-90D9-30B363F3C526}"/>
              </a:ext>
            </a:extLst>
          </p:cNvPr>
          <p:cNvSpPr>
            <a:spLocks noGrp="1"/>
          </p:cNvSpPr>
          <p:nvPr>
            <p:ph idx="1"/>
          </p:nvPr>
        </p:nvSpPr>
        <p:spPr>
          <a:xfrm>
            <a:off x="228600" y="908720"/>
            <a:ext cx="8610600" cy="1519188"/>
          </a:xfrm>
        </p:spPr>
        <p:txBody>
          <a:bodyPr>
            <a:normAutofit fontScale="85000" lnSpcReduction="20000"/>
          </a:bodyPr>
          <a:lstStyle/>
          <a:p>
            <a:r>
              <a:rPr lang="en-US" dirty="0"/>
              <a:t>Sequencing errors on reads may propagate to contigs</a:t>
            </a:r>
          </a:p>
          <a:p>
            <a:pPr lvl="1"/>
            <a:r>
              <a:rPr lang="en-US" dirty="0"/>
              <a:t>Leading to </a:t>
            </a:r>
            <a:r>
              <a:rPr lang="en-US" dirty="0">
                <a:solidFill>
                  <a:srgbClr val="C00000"/>
                </a:solidFill>
              </a:rPr>
              <a:t>inaccurate downstream analysis</a:t>
            </a:r>
            <a:endParaRPr lang="en-US" dirty="0"/>
          </a:p>
          <a:p>
            <a:pPr lvl="1"/>
            <a:endParaRPr lang="en-US" dirty="0"/>
          </a:p>
          <a:p>
            <a:r>
              <a:rPr lang="en-US" b="1" dirty="0"/>
              <a:t>Idea:</a:t>
            </a:r>
            <a:r>
              <a:rPr lang="en-US" dirty="0"/>
              <a:t> Align the reads to contigs to re-adjust the consensus step of </a:t>
            </a:r>
            <a:r>
              <a:rPr lang="en-US" i="1" dirty="0"/>
              <a:t>de novo</a:t>
            </a:r>
            <a:r>
              <a:rPr lang="en-US" dirty="0"/>
              <a:t> assembly</a:t>
            </a:r>
          </a:p>
        </p:txBody>
      </p:sp>
      <p:sp>
        <p:nvSpPr>
          <p:cNvPr id="5" name="Rectangle 4">
            <a:extLst>
              <a:ext uri="{FF2B5EF4-FFF2-40B4-BE49-F238E27FC236}">
                <a16:creationId xmlns:a16="http://schemas.microsoft.com/office/drawing/2014/main" id="{06995420-A37D-0E46-BA32-89511BB19A2A}"/>
              </a:ext>
            </a:extLst>
          </p:cNvPr>
          <p:cNvSpPr/>
          <p:nvPr/>
        </p:nvSpPr>
        <p:spPr bwMode="auto">
          <a:xfrm>
            <a:off x="1505652" y="2998540"/>
            <a:ext cx="936104"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highlight>
                <a:srgbClr val="00FF00"/>
              </a:highlight>
              <a:latin typeface="Arial" pitchFamily="34" charset="0"/>
            </a:endParaRPr>
          </a:p>
        </p:txBody>
      </p:sp>
      <p:sp>
        <p:nvSpPr>
          <p:cNvPr id="6" name="Rectangle 5">
            <a:extLst>
              <a:ext uri="{FF2B5EF4-FFF2-40B4-BE49-F238E27FC236}">
                <a16:creationId xmlns:a16="http://schemas.microsoft.com/office/drawing/2014/main" id="{63313CE8-24DE-E546-A99F-769BBDCCA886}"/>
              </a:ext>
            </a:extLst>
          </p:cNvPr>
          <p:cNvSpPr/>
          <p:nvPr/>
        </p:nvSpPr>
        <p:spPr bwMode="auto">
          <a:xfrm>
            <a:off x="2405752" y="2998540"/>
            <a:ext cx="720080"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7" name="Rectangle 6">
            <a:extLst>
              <a:ext uri="{FF2B5EF4-FFF2-40B4-BE49-F238E27FC236}">
                <a16:creationId xmlns:a16="http://schemas.microsoft.com/office/drawing/2014/main" id="{B22AD6A9-2619-764D-A542-8E68CE5841E8}"/>
              </a:ext>
            </a:extLst>
          </p:cNvPr>
          <p:cNvSpPr/>
          <p:nvPr/>
        </p:nvSpPr>
        <p:spPr bwMode="auto">
          <a:xfrm>
            <a:off x="4068269" y="2998540"/>
            <a:ext cx="1277979"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0D91EED7-65E4-8946-8461-1FFD1ED6D332}"/>
              </a:ext>
            </a:extLst>
          </p:cNvPr>
          <p:cNvSpPr/>
          <p:nvPr/>
        </p:nvSpPr>
        <p:spPr bwMode="auto">
          <a:xfrm>
            <a:off x="6210344" y="2998540"/>
            <a:ext cx="1025952"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E37BD378-64DC-9E44-B86D-0CA2C4FFA99C}"/>
              </a:ext>
            </a:extLst>
          </p:cNvPr>
          <p:cNvSpPr/>
          <p:nvPr/>
        </p:nvSpPr>
        <p:spPr bwMode="auto">
          <a:xfrm>
            <a:off x="7236296" y="2998540"/>
            <a:ext cx="144016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4ADAA2BC-5CD8-5241-B607-5CBC11515205}"/>
              </a:ext>
            </a:extLst>
          </p:cNvPr>
          <p:cNvSpPr/>
          <p:nvPr/>
        </p:nvSpPr>
        <p:spPr bwMode="auto">
          <a:xfrm>
            <a:off x="3132165" y="2998540"/>
            <a:ext cx="936104"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62C36453-1742-1649-A396-C529D77FC1BC}"/>
              </a:ext>
            </a:extLst>
          </p:cNvPr>
          <p:cNvSpPr/>
          <p:nvPr/>
        </p:nvSpPr>
        <p:spPr bwMode="auto">
          <a:xfrm>
            <a:off x="5346248" y="2998540"/>
            <a:ext cx="864096"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03FC0B9C-6293-154D-ACCE-69BBB124EE27}"/>
              </a:ext>
            </a:extLst>
          </p:cNvPr>
          <p:cNvSpPr/>
          <p:nvPr/>
        </p:nvSpPr>
        <p:spPr bwMode="auto">
          <a:xfrm>
            <a:off x="7361763" y="3542110"/>
            <a:ext cx="1104291"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4" name="Rectangle 13">
            <a:extLst>
              <a:ext uri="{FF2B5EF4-FFF2-40B4-BE49-F238E27FC236}">
                <a16:creationId xmlns:a16="http://schemas.microsoft.com/office/drawing/2014/main" id="{D439D18E-46B2-B54F-BD6B-B5698D46DCED}"/>
              </a:ext>
            </a:extLst>
          </p:cNvPr>
          <p:cNvSpPr/>
          <p:nvPr/>
        </p:nvSpPr>
        <p:spPr bwMode="auto">
          <a:xfrm>
            <a:off x="4480912" y="3542110"/>
            <a:ext cx="865336"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5" name="Rectangle 14">
            <a:extLst>
              <a:ext uri="{FF2B5EF4-FFF2-40B4-BE49-F238E27FC236}">
                <a16:creationId xmlns:a16="http://schemas.microsoft.com/office/drawing/2014/main" id="{8426AF3D-7551-9840-A845-E1CA74E1EFB0}"/>
              </a:ext>
            </a:extLst>
          </p:cNvPr>
          <p:cNvSpPr/>
          <p:nvPr/>
        </p:nvSpPr>
        <p:spPr bwMode="auto">
          <a:xfrm>
            <a:off x="2441756" y="3542110"/>
            <a:ext cx="624611"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7" name="Rectangle 16">
            <a:extLst>
              <a:ext uri="{FF2B5EF4-FFF2-40B4-BE49-F238E27FC236}">
                <a16:creationId xmlns:a16="http://schemas.microsoft.com/office/drawing/2014/main" id="{37F9F1F4-A5BF-3145-9716-888A92CB84FF}"/>
              </a:ext>
            </a:extLst>
          </p:cNvPr>
          <p:cNvSpPr/>
          <p:nvPr/>
        </p:nvSpPr>
        <p:spPr bwMode="auto">
          <a:xfrm>
            <a:off x="5342252" y="3542110"/>
            <a:ext cx="308969"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latin typeface="Arial" pitchFamily="34" charset="0"/>
            </a:endParaRPr>
          </a:p>
        </p:txBody>
      </p:sp>
      <p:sp>
        <p:nvSpPr>
          <p:cNvPr id="18" name="Rectangle 17">
            <a:extLst>
              <a:ext uri="{FF2B5EF4-FFF2-40B4-BE49-F238E27FC236}">
                <a16:creationId xmlns:a16="http://schemas.microsoft.com/office/drawing/2014/main" id="{16856648-CD58-9840-9910-C81CE0B1993F}"/>
              </a:ext>
            </a:extLst>
          </p:cNvPr>
          <p:cNvSpPr/>
          <p:nvPr/>
        </p:nvSpPr>
        <p:spPr bwMode="auto">
          <a:xfrm>
            <a:off x="1574464" y="3543055"/>
            <a:ext cx="720080"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9" name="Rectangle 18">
            <a:extLst>
              <a:ext uri="{FF2B5EF4-FFF2-40B4-BE49-F238E27FC236}">
                <a16:creationId xmlns:a16="http://schemas.microsoft.com/office/drawing/2014/main" id="{EC9B3994-ADBF-774E-B14C-A95DE3A46657}"/>
              </a:ext>
            </a:extLst>
          </p:cNvPr>
          <p:cNvSpPr/>
          <p:nvPr/>
        </p:nvSpPr>
        <p:spPr bwMode="auto">
          <a:xfrm>
            <a:off x="3308592" y="4104832"/>
            <a:ext cx="759677"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0" name="Rectangle 19">
            <a:extLst>
              <a:ext uri="{FF2B5EF4-FFF2-40B4-BE49-F238E27FC236}">
                <a16:creationId xmlns:a16="http://schemas.microsoft.com/office/drawing/2014/main" id="{44B05917-C10E-C74A-BF89-DBE5028A9F4D}"/>
              </a:ext>
            </a:extLst>
          </p:cNvPr>
          <p:cNvSpPr/>
          <p:nvPr/>
        </p:nvSpPr>
        <p:spPr bwMode="auto">
          <a:xfrm>
            <a:off x="4068269" y="4104832"/>
            <a:ext cx="759677"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1" name="Rectangle 20">
            <a:extLst>
              <a:ext uri="{FF2B5EF4-FFF2-40B4-BE49-F238E27FC236}">
                <a16:creationId xmlns:a16="http://schemas.microsoft.com/office/drawing/2014/main" id="{E3F2C5B7-B2E7-2B4A-BC36-06415E09AB64}"/>
              </a:ext>
            </a:extLst>
          </p:cNvPr>
          <p:cNvSpPr/>
          <p:nvPr/>
        </p:nvSpPr>
        <p:spPr bwMode="auto">
          <a:xfrm>
            <a:off x="7282092" y="4104832"/>
            <a:ext cx="63970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22" name="Rectangle 21">
            <a:extLst>
              <a:ext uri="{FF2B5EF4-FFF2-40B4-BE49-F238E27FC236}">
                <a16:creationId xmlns:a16="http://schemas.microsoft.com/office/drawing/2014/main" id="{D7876A35-EAC6-9345-ABD9-F86760A8B205}"/>
              </a:ext>
            </a:extLst>
          </p:cNvPr>
          <p:cNvSpPr/>
          <p:nvPr/>
        </p:nvSpPr>
        <p:spPr bwMode="auto">
          <a:xfrm>
            <a:off x="6417996" y="4104832"/>
            <a:ext cx="864096"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latin typeface="Arial" pitchFamily="34" charset="0"/>
            </a:endParaRPr>
          </a:p>
        </p:txBody>
      </p:sp>
      <p:sp>
        <p:nvSpPr>
          <p:cNvPr id="23" name="Rectangle 22">
            <a:extLst>
              <a:ext uri="{FF2B5EF4-FFF2-40B4-BE49-F238E27FC236}">
                <a16:creationId xmlns:a16="http://schemas.microsoft.com/office/drawing/2014/main" id="{F835E0ED-126F-644E-8665-D6EA4C5FF233}"/>
              </a:ext>
            </a:extLst>
          </p:cNvPr>
          <p:cNvSpPr/>
          <p:nvPr/>
        </p:nvSpPr>
        <p:spPr bwMode="auto">
          <a:xfrm>
            <a:off x="6317545" y="3551686"/>
            <a:ext cx="720080"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cxnSp>
        <p:nvCxnSpPr>
          <p:cNvPr id="3" name="Straight Connector 2">
            <a:extLst>
              <a:ext uri="{FF2B5EF4-FFF2-40B4-BE49-F238E27FC236}">
                <a16:creationId xmlns:a16="http://schemas.microsoft.com/office/drawing/2014/main" id="{37805694-80D4-9C43-B2AE-B79170C815F1}"/>
              </a:ext>
            </a:extLst>
          </p:cNvPr>
          <p:cNvCxnSpPr/>
          <p:nvPr/>
        </p:nvCxnSpPr>
        <p:spPr bwMode="auto">
          <a:xfrm>
            <a:off x="4565992" y="2998540"/>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AF7723DF-6186-C74A-AAF1-B5A9EB306F22}"/>
              </a:ext>
            </a:extLst>
          </p:cNvPr>
          <p:cNvCxnSpPr/>
          <p:nvPr/>
        </p:nvCxnSpPr>
        <p:spPr bwMode="auto">
          <a:xfrm>
            <a:off x="6798240" y="2998540"/>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F1569659-3AE7-5245-A75C-41DF6A3F5B09}"/>
              </a:ext>
            </a:extLst>
          </p:cNvPr>
          <p:cNvCxnSpPr/>
          <p:nvPr/>
        </p:nvCxnSpPr>
        <p:spPr bwMode="auto">
          <a:xfrm>
            <a:off x="7662336" y="2998540"/>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CD4B071E-C5C9-D340-BAAC-771F4DA79A19}"/>
              </a:ext>
            </a:extLst>
          </p:cNvPr>
          <p:cNvCxnSpPr/>
          <p:nvPr/>
        </p:nvCxnSpPr>
        <p:spPr bwMode="auto">
          <a:xfrm>
            <a:off x="1973704" y="2998540"/>
            <a:ext cx="0" cy="360040"/>
          </a:xfrm>
          <a:prstGeom prst="line">
            <a:avLst/>
          </a:prstGeom>
          <a:solidFill>
            <a:srgbClr val="C0C0C0"/>
          </a:solidFill>
          <a:ln w="28575" cap="flat" cmpd="sng" algn="ctr">
            <a:solidFill>
              <a:schemeClr val="bg1"/>
            </a:solidFill>
            <a:prstDash val="solid"/>
            <a:round/>
            <a:headEnd type="none" w="med" len="med"/>
            <a:tailEnd type="none" w="med" len="med"/>
          </a:ln>
          <a:effectLst/>
        </p:spPr>
      </p:cxnSp>
      <p:sp>
        <p:nvSpPr>
          <p:cNvPr id="29" name="Rectangle 28">
            <a:extLst>
              <a:ext uri="{FF2B5EF4-FFF2-40B4-BE49-F238E27FC236}">
                <a16:creationId xmlns:a16="http://schemas.microsoft.com/office/drawing/2014/main" id="{5D2CE5E3-FDBD-3643-931B-B01037FC1934}"/>
              </a:ext>
            </a:extLst>
          </p:cNvPr>
          <p:cNvSpPr/>
          <p:nvPr/>
        </p:nvSpPr>
        <p:spPr bwMode="auto">
          <a:xfrm>
            <a:off x="1505652" y="5949280"/>
            <a:ext cx="936104" cy="360040"/>
          </a:xfrm>
          <a:prstGeom prst="rect">
            <a:avLst/>
          </a:prstGeom>
          <a:solidFill>
            <a:srgbClr val="C0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dirty="0">
              <a:ln>
                <a:noFill/>
              </a:ln>
              <a:solidFill>
                <a:schemeClr val="tx1"/>
              </a:solidFill>
              <a:effectLst/>
              <a:highlight>
                <a:srgbClr val="00FF00"/>
              </a:highlight>
              <a:latin typeface="Arial" pitchFamily="34" charset="0"/>
            </a:endParaRPr>
          </a:p>
        </p:txBody>
      </p:sp>
      <p:sp>
        <p:nvSpPr>
          <p:cNvPr id="30" name="Rectangle 29">
            <a:extLst>
              <a:ext uri="{FF2B5EF4-FFF2-40B4-BE49-F238E27FC236}">
                <a16:creationId xmlns:a16="http://schemas.microsoft.com/office/drawing/2014/main" id="{16975871-AB21-D546-A765-B53B4ACE81A4}"/>
              </a:ext>
            </a:extLst>
          </p:cNvPr>
          <p:cNvSpPr/>
          <p:nvPr/>
        </p:nvSpPr>
        <p:spPr bwMode="auto">
          <a:xfrm>
            <a:off x="2405752" y="5949280"/>
            <a:ext cx="720080"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1" name="Rectangle 30">
            <a:extLst>
              <a:ext uri="{FF2B5EF4-FFF2-40B4-BE49-F238E27FC236}">
                <a16:creationId xmlns:a16="http://schemas.microsoft.com/office/drawing/2014/main" id="{317C8C8E-E43C-4A43-9A83-52403E4CDF88}"/>
              </a:ext>
            </a:extLst>
          </p:cNvPr>
          <p:cNvSpPr/>
          <p:nvPr/>
        </p:nvSpPr>
        <p:spPr bwMode="auto">
          <a:xfrm>
            <a:off x="4068269" y="5949280"/>
            <a:ext cx="1277979" cy="360040"/>
          </a:xfrm>
          <a:prstGeom prst="rect">
            <a:avLst/>
          </a:prstGeom>
          <a:solidFill>
            <a:srgbClr val="7030A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2" name="Rectangle 31">
            <a:extLst>
              <a:ext uri="{FF2B5EF4-FFF2-40B4-BE49-F238E27FC236}">
                <a16:creationId xmlns:a16="http://schemas.microsoft.com/office/drawing/2014/main" id="{FA6B4061-F248-6A4E-ADBC-338BC191AD66}"/>
              </a:ext>
            </a:extLst>
          </p:cNvPr>
          <p:cNvSpPr/>
          <p:nvPr/>
        </p:nvSpPr>
        <p:spPr bwMode="auto">
          <a:xfrm>
            <a:off x="6210344" y="5949280"/>
            <a:ext cx="1025952" cy="360040"/>
          </a:xfrm>
          <a:prstGeom prst="rect">
            <a:avLst/>
          </a:prstGeom>
          <a:solidFill>
            <a:srgbClr val="0070C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3" name="Rectangle 32">
            <a:extLst>
              <a:ext uri="{FF2B5EF4-FFF2-40B4-BE49-F238E27FC236}">
                <a16:creationId xmlns:a16="http://schemas.microsoft.com/office/drawing/2014/main" id="{F900386C-22BD-ED4D-A83C-58DC7C045730}"/>
              </a:ext>
            </a:extLst>
          </p:cNvPr>
          <p:cNvSpPr/>
          <p:nvPr/>
        </p:nvSpPr>
        <p:spPr bwMode="auto">
          <a:xfrm>
            <a:off x="7236296" y="5949280"/>
            <a:ext cx="1440160"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4" name="Rectangle 33">
            <a:extLst>
              <a:ext uri="{FF2B5EF4-FFF2-40B4-BE49-F238E27FC236}">
                <a16:creationId xmlns:a16="http://schemas.microsoft.com/office/drawing/2014/main" id="{FE743DD2-FAA7-2741-99A5-EB23A6F08541}"/>
              </a:ext>
            </a:extLst>
          </p:cNvPr>
          <p:cNvSpPr/>
          <p:nvPr/>
        </p:nvSpPr>
        <p:spPr bwMode="auto">
          <a:xfrm>
            <a:off x="3132165" y="5949280"/>
            <a:ext cx="936104" cy="360040"/>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5" name="Rectangle 34">
            <a:extLst>
              <a:ext uri="{FF2B5EF4-FFF2-40B4-BE49-F238E27FC236}">
                <a16:creationId xmlns:a16="http://schemas.microsoft.com/office/drawing/2014/main" id="{B3F7D650-A964-8C48-9031-F431973AC2CE}"/>
              </a:ext>
            </a:extLst>
          </p:cNvPr>
          <p:cNvSpPr/>
          <p:nvPr/>
        </p:nvSpPr>
        <p:spPr bwMode="auto">
          <a:xfrm>
            <a:off x="5346248" y="5949280"/>
            <a:ext cx="864096" cy="360040"/>
          </a:xfrm>
          <a:prstGeom prst="rect">
            <a:avLst/>
          </a:prstGeom>
          <a:solidFill>
            <a:srgbClr val="FFC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6" name="Down Arrow 35">
            <a:extLst>
              <a:ext uri="{FF2B5EF4-FFF2-40B4-BE49-F238E27FC236}">
                <a16:creationId xmlns:a16="http://schemas.microsoft.com/office/drawing/2014/main" id="{BDFE7E2B-5EDC-2942-9805-FC01F0DC314D}"/>
              </a:ext>
            </a:extLst>
          </p:cNvPr>
          <p:cNvSpPr/>
          <p:nvPr/>
        </p:nvSpPr>
        <p:spPr bwMode="auto">
          <a:xfrm>
            <a:off x="4400593" y="2521922"/>
            <a:ext cx="330798" cy="431375"/>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7" name="Down Arrow 36">
            <a:extLst>
              <a:ext uri="{FF2B5EF4-FFF2-40B4-BE49-F238E27FC236}">
                <a16:creationId xmlns:a16="http://schemas.microsoft.com/office/drawing/2014/main" id="{80F1F3A8-171B-5541-A783-AF474CD1EDB3}"/>
              </a:ext>
            </a:extLst>
          </p:cNvPr>
          <p:cNvSpPr/>
          <p:nvPr/>
        </p:nvSpPr>
        <p:spPr bwMode="auto">
          <a:xfrm>
            <a:off x="4448107" y="4509120"/>
            <a:ext cx="330798" cy="431375"/>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38" name="TextBox 37">
            <a:extLst>
              <a:ext uri="{FF2B5EF4-FFF2-40B4-BE49-F238E27FC236}">
                <a16:creationId xmlns:a16="http://schemas.microsoft.com/office/drawing/2014/main" id="{9C0871BB-FABF-7B47-9B57-B00F89A616C7}"/>
              </a:ext>
            </a:extLst>
          </p:cNvPr>
          <p:cNvSpPr txBox="1"/>
          <p:nvPr/>
        </p:nvSpPr>
        <p:spPr>
          <a:xfrm>
            <a:off x="204174" y="2907685"/>
            <a:ext cx="1140356" cy="480606"/>
          </a:xfrm>
          <a:prstGeom prst="rect">
            <a:avLst/>
          </a:prstGeom>
          <a:noFill/>
        </p:spPr>
        <p:txBody>
          <a:bodyPr wrap="square" rtlCol="0">
            <a:noAutofit/>
          </a:bodyPr>
          <a:lstStyle/>
          <a:p>
            <a:r>
              <a:rPr lang="en-CH" sz="1400" b="1" dirty="0">
                <a:solidFill>
                  <a:srgbClr val="C00000"/>
                </a:solidFill>
              </a:rPr>
              <a:t>Erroneous</a:t>
            </a:r>
          </a:p>
          <a:p>
            <a:r>
              <a:rPr lang="en-CH" sz="1400" b="1" dirty="0"/>
              <a:t>Assembly:</a:t>
            </a:r>
          </a:p>
        </p:txBody>
      </p:sp>
      <p:sp>
        <p:nvSpPr>
          <p:cNvPr id="39" name="TextBox 38">
            <a:extLst>
              <a:ext uri="{FF2B5EF4-FFF2-40B4-BE49-F238E27FC236}">
                <a16:creationId xmlns:a16="http://schemas.microsoft.com/office/drawing/2014/main" id="{7E52BE9A-B83D-F642-A8E2-4473C6238800}"/>
              </a:ext>
            </a:extLst>
          </p:cNvPr>
          <p:cNvSpPr txBox="1"/>
          <p:nvPr/>
        </p:nvSpPr>
        <p:spPr>
          <a:xfrm>
            <a:off x="4707258" y="2574740"/>
            <a:ext cx="1856241" cy="246428"/>
          </a:xfrm>
          <a:prstGeom prst="rect">
            <a:avLst/>
          </a:prstGeom>
          <a:noFill/>
        </p:spPr>
        <p:txBody>
          <a:bodyPr wrap="square" rtlCol="0">
            <a:normAutofit fontScale="62500" lnSpcReduction="20000"/>
          </a:bodyPr>
          <a:lstStyle/>
          <a:p>
            <a:r>
              <a:rPr lang="en-CH" b="1" dirty="0"/>
              <a:t>Align Reads to Contigs</a:t>
            </a:r>
          </a:p>
        </p:txBody>
      </p:sp>
      <p:sp>
        <p:nvSpPr>
          <p:cNvPr id="41" name="TextBox 40">
            <a:extLst>
              <a:ext uri="{FF2B5EF4-FFF2-40B4-BE49-F238E27FC236}">
                <a16:creationId xmlns:a16="http://schemas.microsoft.com/office/drawing/2014/main" id="{1C432BF0-0573-214A-962B-6F5D88B46059}"/>
              </a:ext>
            </a:extLst>
          </p:cNvPr>
          <p:cNvSpPr txBox="1"/>
          <p:nvPr/>
        </p:nvSpPr>
        <p:spPr>
          <a:xfrm>
            <a:off x="135362" y="5843737"/>
            <a:ext cx="1277979" cy="614981"/>
          </a:xfrm>
          <a:prstGeom prst="rect">
            <a:avLst/>
          </a:prstGeom>
          <a:noFill/>
        </p:spPr>
        <p:txBody>
          <a:bodyPr wrap="square" rtlCol="0">
            <a:noAutofit/>
          </a:bodyPr>
          <a:lstStyle/>
          <a:p>
            <a:r>
              <a:rPr lang="en-CH" sz="1400" b="1" dirty="0">
                <a:solidFill>
                  <a:schemeClr val="accent6"/>
                </a:solidFill>
              </a:rPr>
              <a:t>Corrected</a:t>
            </a:r>
          </a:p>
          <a:p>
            <a:r>
              <a:rPr lang="en-CH" sz="1400" b="1" dirty="0"/>
              <a:t>Assembly:</a:t>
            </a:r>
          </a:p>
        </p:txBody>
      </p:sp>
      <p:sp>
        <p:nvSpPr>
          <p:cNvPr id="42" name="TextBox 41">
            <a:extLst>
              <a:ext uri="{FF2B5EF4-FFF2-40B4-BE49-F238E27FC236}">
                <a16:creationId xmlns:a16="http://schemas.microsoft.com/office/drawing/2014/main" id="{09BB1B19-E00C-2844-B68E-9AC949495948}"/>
              </a:ext>
            </a:extLst>
          </p:cNvPr>
          <p:cNvSpPr txBox="1"/>
          <p:nvPr/>
        </p:nvSpPr>
        <p:spPr>
          <a:xfrm>
            <a:off x="-20946" y="3577092"/>
            <a:ext cx="1656244" cy="273319"/>
          </a:xfrm>
          <a:prstGeom prst="rect">
            <a:avLst/>
          </a:prstGeom>
          <a:noFill/>
        </p:spPr>
        <p:txBody>
          <a:bodyPr wrap="square" rtlCol="0">
            <a:noAutofit/>
          </a:bodyPr>
          <a:lstStyle/>
          <a:p>
            <a:r>
              <a:rPr lang="en-CH" sz="1400" b="1" dirty="0"/>
              <a:t>Aligned Reads:</a:t>
            </a:r>
          </a:p>
        </p:txBody>
      </p:sp>
      <p:cxnSp>
        <p:nvCxnSpPr>
          <p:cNvPr id="25" name="Straight Arrow Connector 24">
            <a:extLst>
              <a:ext uri="{FF2B5EF4-FFF2-40B4-BE49-F238E27FC236}">
                <a16:creationId xmlns:a16="http://schemas.microsoft.com/office/drawing/2014/main" id="{FF70B016-89B3-1F4E-B4F9-DB15EBBB250C}"/>
              </a:ext>
            </a:extLst>
          </p:cNvPr>
          <p:cNvCxnSpPr/>
          <p:nvPr/>
        </p:nvCxnSpPr>
        <p:spPr bwMode="auto">
          <a:xfrm flipV="1">
            <a:off x="6745828" y="2532305"/>
            <a:ext cx="1014120" cy="480606"/>
          </a:xfrm>
          <a:prstGeom prst="straightConnector1">
            <a:avLst/>
          </a:prstGeom>
          <a:solidFill>
            <a:srgbClr val="C0C0C0"/>
          </a:solidFill>
          <a:ln w="9525" cap="flat" cmpd="sng" algn="ctr">
            <a:solidFill>
              <a:schemeClr val="tx1"/>
            </a:solidFill>
            <a:prstDash val="solid"/>
            <a:round/>
            <a:headEnd type="none" w="med" len="med"/>
            <a:tailEnd type="triangle"/>
          </a:ln>
          <a:effectLst/>
        </p:spPr>
      </p:cxnSp>
      <p:sp>
        <p:nvSpPr>
          <p:cNvPr id="43" name="TextBox 42">
            <a:extLst>
              <a:ext uri="{FF2B5EF4-FFF2-40B4-BE49-F238E27FC236}">
                <a16:creationId xmlns:a16="http://schemas.microsoft.com/office/drawing/2014/main" id="{EFE88845-BC45-D64D-B87A-B7CF86FC9C59}"/>
              </a:ext>
            </a:extLst>
          </p:cNvPr>
          <p:cNvSpPr txBox="1"/>
          <p:nvPr/>
        </p:nvSpPr>
        <p:spPr>
          <a:xfrm>
            <a:off x="7121352" y="2276872"/>
            <a:ext cx="1621982" cy="307777"/>
          </a:xfrm>
          <a:prstGeom prst="rect">
            <a:avLst/>
          </a:prstGeom>
          <a:noFill/>
        </p:spPr>
        <p:txBody>
          <a:bodyPr wrap="none" rtlCol="0">
            <a:spAutoFit/>
          </a:bodyPr>
          <a:lstStyle/>
          <a:p>
            <a:r>
              <a:rPr lang="en-CH" sz="1400" dirty="0"/>
              <a:t>Sequencing Errors</a:t>
            </a:r>
          </a:p>
        </p:txBody>
      </p:sp>
      <p:sp>
        <p:nvSpPr>
          <p:cNvPr id="2" name="Rounded Rectangle 1">
            <a:extLst>
              <a:ext uri="{FF2B5EF4-FFF2-40B4-BE49-F238E27FC236}">
                <a16:creationId xmlns:a16="http://schemas.microsoft.com/office/drawing/2014/main" id="{89BC77BE-E137-A841-B1E2-97991C57506E}"/>
              </a:ext>
            </a:extLst>
          </p:cNvPr>
          <p:cNvSpPr/>
          <p:nvPr/>
        </p:nvSpPr>
        <p:spPr>
          <a:xfrm>
            <a:off x="3978090" y="4955498"/>
            <a:ext cx="1352094" cy="547404"/>
          </a:xfrm>
          <a:prstGeom prst="round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solidFill>
                  <a:schemeClr val="tx1"/>
                </a:solidFill>
              </a:rPr>
              <a:t>Apollo</a:t>
            </a:r>
          </a:p>
        </p:txBody>
      </p:sp>
      <p:sp>
        <p:nvSpPr>
          <p:cNvPr id="44" name="Down Arrow 43">
            <a:extLst>
              <a:ext uri="{FF2B5EF4-FFF2-40B4-BE49-F238E27FC236}">
                <a16:creationId xmlns:a16="http://schemas.microsoft.com/office/drawing/2014/main" id="{4B2770F9-8350-BF43-9CAF-787650C81EC5}"/>
              </a:ext>
            </a:extLst>
          </p:cNvPr>
          <p:cNvSpPr/>
          <p:nvPr/>
        </p:nvSpPr>
        <p:spPr bwMode="auto">
          <a:xfrm>
            <a:off x="4453844" y="5517905"/>
            <a:ext cx="330798" cy="416372"/>
          </a:xfrm>
          <a:prstGeom prst="downArrow">
            <a:avLst/>
          </a:prstGeom>
          <a:solidFill>
            <a:srgbClr val="C0C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13" name="Rounded Rectangle 12">
            <a:extLst>
              <a:ext uri="{FF2B5EF4-FFF2-40B4-BE49-F238E27FC236}">
                <a16:creationId xmlns:a16="http://schemas.microsoft.com/office/drawing/2014/main" id="{B3654599-C54F-F640-9952-3D3A7D7D187B}"/>
              </a:ext>
            </a:extLst>
          </p:cNvPr>
          <p:cNvSpPr/>
          <p:nvPr/>
        </p:nvSpPr>
        <p:spPr>
          <a:xfrm>
            <a:off x="0" y="2858295"/>
            <a:ext cx="8839200" cy="6006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Rounded Rectangle 44">
            <a:extLst>
              <a:ext uri="{FF2B5EF4-FFF2-40B4-BE49-F238E27FC236}">
                <a16:creationId xmlns:a16="http://schemas.microsoft.com/office/drawing/2014/main" id="{5D5FC497-6E64-7345-8A30-2F66BF1FF3BD}"/>
              </a:ext>
            </a:extLst>
          </p:cNvPr>
          <p:cNvSpPr/>
          <p:nvPr/>
        </p:nvSpPr>
        <p:spPr>
          <a:xfrm>
            <a:off x="0" y="3504201"/>
            <a:ext cx="8839200" cy="10049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34909497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Profile Hidden Markov Models (</a:t>
            </a:r>
            <a:r>
              <a:rPr lang="en-US" dirty="0" err="1"/>
              <a:t>pHMMs</a:t>
            </a:r>
            <a:r>
              <a:rPr lang="en-US" dirty="0"/>
              <a:t>)</a:t>
            </a:r>
          </a:p>
        </p:txBody>
      </p:sp>
      <p:sp>
        <p:nvSpPr>
          <p:cNvPr id="8" name="Slide Number Placeholder 3">
            <a:extLst>
              <a:ext uri="{FF2B5EF4-FFF2-40B4-BE49-F238E27FC236}">
                <a16:creationId xmlns:a16="http://schemas.microsoft.com/office/drawing/2014/main" id="{10908103-2F67-B642-BF25-577BA4D15558}"/>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1" name="Content Placeholder 10">
            <a:extLst>
              <a:ext uri="{FF2B5EF4-FFF2-40B4-BE49-F238E27FC236}">
                <a16:creationId xmlns:a16="http://schemas.microsoft.com/office/drawing/2014/main" id="{3705978D-82BD-6563-C7CF-B8095B898E2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2309748"/>
            <a:ext cx="8610600" cy="2609978"/>
          </a:xfrm>
        </p:spPr>
      </p:pic>
      <p:sp>
        <p:nvSpPr>
          <p:cNvPr id="12" name="TextBox 11">
            <a:extLst>
              <a:ext uri="{FF2B5EF4-FFF2-40B4-BE49-F238E27FC236}">
                <a16:creationId xmlns:a16="http://schemas.microsoft.com/office/drawing/2014/main" id="{071D662A-2060-A43E-30D5-579711D73D31}"/>
              </a:ext>
            </a:extLst>
          </p:cNvPr>
          <p:cNvSpPr txBox="1"/>
          <p:nvPr/>
        </p:nvSpPr>
        <p:spPr>
          <a:xfrm>
            <a:off x="2184400" y="5339628"/>
            <a:ext cx="322524" cy="369332"/>
          </a:xfrm>
          <a:prstGeom prst="rect">
            <a:avLst/>
          </a:prstGeom>
          <a:noFill/>
        </p:spPr>
        <p:txBody>
          <a:bodyPr wrap="none" rtlCol="0">
            <a:spAutoFit/>
          </a:bodyPr>
          <a:lstStyle/>
          <a:p>
            <a:r>
              <a:rPr lang="en-CH" dirty="0"/>
              <a:t>A</a:t>
            </a:r>
          </a:p>
        </p:txBody>
      </p:sp>
      <p:sp>
        <p:nvSpPr>
          <p:cNvPr id="13" name="TextBox 12">
            <a:extLst>
              <a:ext uri="{FF2B5EF4-FFF2-40B4-BE49-F238E27FC236}">
                <a16:creationId xmlns:a16="http://schemas.microsoft.com/office/drawing/2014/main" id="{7936730D-BB20-E36B-8CF7-678E390A5A33}"/>
              </a:ext>
            </a:extLst>
          </p:cNvPr>
          <p:cNvSpPr txBox="1"/>
          <p:nvPr/>
        </p:nvSpPr>
        <p:spPr>
          <a:xfrm>
            <a:off x="3613748" y="5339628"/>
            <a:ext cx="319318" cy="369332"/>
          </a:xfrm>
          <a:prstGeom prst="rect">
            <a:avLst/>
          </a:prstGeom>
          <a:noFill/>
        </p:spPr>
        <p:txBody>
          <a:bodyPr wrap="none" rtlCol="0">
            <a:spAutoFit/>
          </a:bodyPr>
          <a:lstStyle/>
          <a:p>
            <a:r>
              <a:rPr lang="en-CH" dirty="0"/>
              <a:t>T</a:t>
            </a:r>
          </a:p>
        </p:txBody>
      </p:sp>
      <p:sp>
        <p:nvSpPr>
          <p:cNvPr id="14" name="TextBox 13">
            <a:extLst>
              <a:ext uri="{FF2B5EF4-FFF2-40B4-BE49-F238E27FC236}">
                <a16:creationId xmlns:a16="http://schemas.microsoft.com/office/drawing/2014/main" id="{31E57462-4814-23A1-6BB0-A913ED64C3FA}"/>
              </a:ext>
            </a:extLst>
          </p:cNvPr>
          <p:cNvSpPr txBox="1"/>
          <p:nvPr/>
        </p:nvSpPr>
        <p:spPr>
          <a:xfrm>
            <a:off x="5039890" y="5339628"/>
            <a:ext cx="319318" cy="369332"/>
          </a:xfrm>
          <a:prstGeom prst="rect">
            <a:avLst/>
          </a:prstGeom>
          <a:noFill/>
        </p:spPr>
        <p:txBody>
          <a:bodyPr wrap="none" rtlCol="0">
            <a:spAutoFit/>
          </a:bodyPr>
          <a:lstStyle/>
          <a:p>
            <a:r>
              <a:rPr lang="en-CH" dirty="0"/>
              <a:t>T</a:t>
            </a:r>
          </a:p>
        </p:txBody>
      </p:sp>
      <p:sp>
        <p:nvSpPr>
          <p:cNvPr id="15" name="TextBox 14">
            <a:extLst>
              <a:ext uri="{FF2B5EF4-FFF2-40B4-BE49-F238E27FC236}">
                <a16:creationId xmlns:a16="http://schemas.microsoft.com/office/drawing/2014/main" id="{66B9B849-ECEF-C7B8-78F9-9949E5A2F999}"/>
              </a:ext>
            </a:extLst>
          </p:cNvPr>
          <p:cNvSpPr txBox="1"/>
          <p:nvPr/>
        </p:nvSpPr>
        <p:spPr>
          <a:xfrm>
            <a:off x="6466032" y="5339628"/>
            <a:ext cx="322524" cy="369332"/>
          </a:xfrm>
          <a:prstGeom prst="rect">
            <a:avLst/>
          </a:prstGeom>
          <a:noFill/>
        </p:spPr>
        <p:txBody>
          <a:bodyPr wrap="none" rtlCol="0">
            <a:spAutoFit/>
          </a:bodyPr>
          <a:lstStyle/>
          <a:p>
            <a:r>
              <a:rPr lang="en-CH" dirty="0"/>
              <a:t>C</a:t>
            </a:r>
          </a:p>
        </p:txBody>
      </p:sp>
      <p:sp>
        <p:nvSpPr>
          <p:cNvPr id="16" name="TextBox 15">
            <a:extLst>
              <a:ext uri="{FF2B5EF4-FFF2-40B4-BE49-F238E27FC236}">
                <a16:creationId xmlns:a16="http://schemas.microsoft.com/office/drawing/2014/main" id="{73F524B1-19FE-3526-4BC6-7346D6CD705D}"/>
              </a:ext>
            </a:extLst>
          </p:cNvPr>
          <p:cNvSpPr txBox="1"/>
          <p:nvPr/>
        </p:nvSpPr>
        <p:spPr>
          <a:xfrm>
            <a:off x="6959600" y="5339628"/>
            <a:ext cx="373820" cy="369332"/>
          </a:xfrm>
          <a:prstGeom prst="rect">
            <a:avLst/>
          </a:prstGeom>
          <a:noFill/>
        </p:spPr>
        <p:txBody>
          <a:bodyPr wrap="none" rtlCol="0">
            <a:spAutoFit/>
          </a:bodyPr>
          <a:lstStyle/>
          <a:p>
            <a:r>
              <a:rPr lang="en-CH" dirty="0"/>
              <a:t>…</a:t>
            </a:r>
          </a:p>
        </p:txBody>
      </p:sp>
    </p:spTree>
    <p:custDataLst>
      <p:tags r:id="rId1"/>
    </p:custDataLst>
    <p:extLst>
      <p:ext uri="{BB962C8B-B14F-4D97-AF65-F5344CB8AC3E}">
        <p14:creationId xmlns:p14="http://schemas.microsoft.com/office/powerpoint/2010/main" val="135932107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An alternative design of </a:t>
            </a:r>
            <a:r>
              <a:rPr lang="en-US" dirty="0" err="1"/>
              <a:t>pHMMs</a:t>
            </a:r>
            <a:endParaRPr lang="en-US" dirty="0"/>
          </a:p>
        </p:txBody>
      </p:sp>
      <p:sp>
        <p:nvSpPr>
          <p:cNvPr id="8" name="Slide Number Placeholder 3">
            <a:extLst>
              <a:ext uri="{FF2B5EF4-FFF2-40B4-BE49-F238E27FC236}">
                <a16:creationId xmlns:a16="http://schemas.microsoft.com/office/drawing/2014/main" id="{10908103-2F67-B642-BF25-577BA4D15558}"/>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2" name="TextBox 11">
            <a:extLst>
              <a:ext uri="{FF2B5EF4-FFF2-40B4-BE49-F238E27FC236}">
                <a16:creationId xmlns:a16="http://schemas.microsoft.com/office/drawing/2014/main" id="{071D662A-2060-A43E-30D5-579711D73D31}"/>
              </a:ext>
            </a:extLst>
          </p:cNvPr>
          <p:cNvSpPr txBox="1"/>
          <p:nvPr/>
        </p:nvSpPr>
        <p:spPr>
          <a:xfrm>
            <a:off x="2604733" y="5867980"/>
            <a:ext cx="322524" cy="369332"/>
          </a:xfrm>
          <a:prstGeom prst="rect">
            <a:avLst/>
          </a:prstGeom>
          <a:noFill/>
        </p:spPr>
        <p:txBody>
          <a:bodyPr wrap="none" rtlCol="0">
            <a:spAutoFit/>
          </a:bodyPr>
          <a:lstStyle/>
          <a:p>
            <a:r>
              <a:rPr lang="en-CH" dirty="0"/>
              <a:t>A</a:t>
            </a:r>
          </a:p>
        </p:txBody>
      </p:sp>
      <p:sp>
        <p:nvSpPr>
          <p:cNvPr id="13" name="TextBox 12">
            <a:extLst>
              <a:ext uri="{FF2B5EF4-FFF2-40B4-BE49-F238E27FC236}">
                <a16:creationId xmlns:a16="http://schemas.microsoft.com/office/drawing/2014/main" id="{7936730D-BB20-E36B-8CF7-678E390A5A33}"/>
              </a:ext>
            </a:extLst>
          </p:cNvPr>
          <p:cNvSpPr txBox="1"/>
          <p:nvPr/>
        </p:nvSpPr>
        <p:spPr>
          <a:xfrm>
            <a:off x="4420333" y="5867980"/>
            <a:ext cx="319318" cy="369332"/>
          </a:xfrm>
          <a:prstGeom prst="rect">
            <a:avLst/>
          </a:prstGeom>
          <a:noFill/>
        </p:spPr>
        <p:txBody>
          <a:bodyPr wrap="none" rtlCol="0">
            <a:spAutoFit/>
          </a:bodyPr>
          <a:lstStyle/>
          <a:p>
            <a:r>
              <a:rPr lang="en-CH" dirty="0"/>
              <a:t>T</a:t>
            </a:r>
          </a:p>
        </p:txBody>
      </p:sp>
      <p:sp>
        <p:nvSpPr>
          <p:cNvPr id="14" name="TextBox 13">
            <a:extLst>
              <a:ext uri="{FF2B5EF4-FFF2-40B4-BE49-F238E27FC236}">
                <a16:creationId xmlns:a16="http://schemas.microsoft.com/office/drawing/2014/main" id="{31E57462-4814-23A1-6BB0-A913ED64C3FA}"/>
              </a:ext>
            </a:extLst>
          </p:cNvPr>
          <p:cNvSpPr txBox="1"/>
          <p:nvPr/>
        </p:nvSpPr>
        <p:spPr>
          <a:xfrm>
            <a:off x="6232727" y="5867980"/>
            <a:ext cx="319318" cy="369332"/>
          </a:xfrm>
          <a:prstGeom prst="rect">
            <a:avLst/>
          </a:prstGeom>
          <a:noFill/>
        </p:spPr>
        <p:txBody>
          <a:bodyPr wrap="none" rtlCol="0">
            <a:spAutoFit/>
          </a:bodyPr>
          <a:lstStyle/>
          <a:p>
            <a:r>
              <a:rPr lang="en-CH" dirty="0"/>
              <a:t>T</a:t>
            </a:r>
          </a:p>
        </p:txBody>
      </p:sp>
      <p:pic>
        <p:nvPicPr>
          <p:cNvPr id="6" name="Content Placeholder 5">
            <a:extLst>
              <a:ext uri="{FF2B5EF4-FFF2-40B4-BE49-F238E27FC236}">
                <a16:creationId xmlns:a16="http://schemas.microsoft.com/office/drawing/2014/main" id="{75D08F44-1E3C-FA3A-F146-7CB87A9E94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2957847"/>
            <a:ext cx="8610600" cy="2919425"/>
          </a:xfrm>
        </p:spPr>
      </p:pic>
      <p:sp>
        <p:nvSpPr>
          <p:cNvPr id="17" name="Content Placeholder 2">
            <a:extLst>
              <a:ext uri="{FF2B5EF4-FFF2-40B4-BE49-F238E27FC236}">
                <a16:creationId xmlns:a16="http://schemas.microsoft.com/office/drawing/2014/main" id="{1A3CB98E-D0F6-A7FB-ACB0-AB8C3B2C7CAA}"/>
              </a:ext>
            </a:extLst>
          </p:cNvPr>
          <p:cNvSpPr txBox="1">
            <a:spLocks/>
          </p:cNvSpPr>
          <p:nvPr/>
        </p:nvSpPr>
        <p:spPr bwMode="auto">
          <a:xfrm>
            <a:off x="228600" y="908719"/>
            <a:ext cx="8610600" cy="19442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kern="0" dirty="0"/>
              <a:t>No self-loops</a:t>
            </a:r>
          </a:p>
          <a:p>
            <a:pPr lvl="1"/>
            <a:r>
              <a:rPr lang="en-US" kern="0" dirty="0"/>
              <a:t>To precisely determine number of insertions and inserted characters</a:t>
            </a:r>
          </a:p>
          <a:p>
            <a:pPr lvl="1"/>
            <a:endParaRPr lang="en-US" kern="0" dirty="0"/>
          </a:p>
          <a:p>
            <a:r>
              <a:rPr lang="en-US" kern="0" dirty="0"/>
              <a:t>No deletion states</a:t>
            </a:r>
          </a:p>
          <a:p>
            <a:pPr lvl="1"/>
            <a:r>
              <a:rPr lang="en-US" kern="0" dirty="0"/>
              <a:t>Each state emits a character – an accurate heuristic for better memory management</a:t>
            </a:r>
          </a:p>
        </p:txBody>
      </p:sp>
      <p:sp>
        <p:nvSpPr>
          <p:cNvPr id="18" name="TextBox 17">
            <a:extLst>
              <a:ext uri="{FF2B5EF4-FFF2-40B4-BE49-F238E27FC236}">
                <a16:creationId xmlns:a16="http://schemas.microsoft.com/office/drawing/2014/main" id="{D130F89C-AD81-A14E-12C4-A0CB9D5C34B4}"/>
              </a:ext>
            </a:extLst>
          </p:cNvPr>
          <p:cNvSpPr txBox="1"/>
          <p:nvPr/>
        </p:nvSpPr>
        <p:spPr>
          <a:xfrm>
            <a:off x="6790468" y="5867980"/>
            <a:ext cx="373820" cy="369332"/>
          </a:xfrm>
          <a:prstGeom prst="rect">
            <a:avLst/>
          </a:prstGeom>
          <a:noFill/>
        </p:spPr>
        <p:txBody>
          <a:bodyPr wrap="none" rtlCol="0">
            <a:spAutoFit/>
          </a:bodyPr>
          <a:lstStyle/>
          <a:p>
            <a:r>
              <a:rPr lang="en-CH" dirty="0"/>
              <a:t>…</a:t>
            </a:r>
          </a:p>
        </p:txBody>
      </p:sp>
    </p:spTree>
    <p:custDataLst>
      <p:tags r:id="rId1"/>
    </p:custDataLst>
    <p:extLst>
      <p:ext uri="{BB962C8B-B14F-4D97-AF65-F5344CB8AC3E}">
        <p14:creationId xmlns:p14="http://schemas.microsoft.com/office/powerpoint/2010/main" val="1200635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Assembly Polishing using </a:t>
            </a:r>
            <a:r>
              <a:rPr lang="en-US" dirty="0" err="1"/>
              <a:t>pHMMs</a:t>
            </a:r>
            <a:endParaRPr lang="en-US" dirty="0"/>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329527" y="5013175"/>
            <a:ext cx="8411344" cy="1345503"/>
          </a:xfrm>
        </p:spPr>
        <p:txBody>
          <a:bodyPr>
            <a:normAutofit/>
          </a:bodyPr>
          <a:lstStyle/>
          <a:p>
            <a:r>
              <a:rPr lang="en-US" dirty="0"/>
              <a:t>Parameters to update:</a:t>
            </a:r>
          </a:p>
          <a:p>
            <a:pPr lvl="1"/>
            <a:r>
              <a:rPr lang="en-US" dirty="0"/>
              <a:t>Emission probabilities</a:t>
            </a:r>
          </a:p>
          <a:p>
            <a:pPr lvl="1"/>
            <a:r>
              <a:rPr lang="en-US" dirty="0"/>
              <a:t>Transitions probabilities</a:t>
            </a:r>
          </a:p>
          <a:p>
            <a:pPr lvl="1"/>
            <a:endParaRPr lang="en-US" dirty="0"/>
          </a:p>
        </p:txBody>
      </p:sp>
      <p:pic>
        <p:nvPicPr>
          <p:cNvPr id="6" name="Picture 5" descr="Diagram&#10;&#10;Description automatically generated">
            <a:extLst>
              <a:ext uri="{FF2B5EF4-FFF2-40B4-BE49-F238E27FC236}">
                <a16:creationId xmlns:a16="http://schemas.microsoft.com/office/drawing/2014/main" id="{0C3CBD56-F07B-6C46-8EAD-C082B6C12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970" y="4917435"/>
            <a:ext cx="2556116" cy="1357605"/>
          </a:xfrm>
          <a:prstGeom prst="rect">
            <a:avLst/>
          </a:prstGeom>
        </p:spPr>
      </p:pic>
      <p:pic>
        <p:nvPicPr>
          <p:cNvPr id="7" name="Picture 6">
            <a:extLst>
              <a:ext uri="{FF2B5EF4-FFF2-40B4-BE49-F238E27FC236}">
                <a16:creationId xmlns:a16="http://schemas.microsoft.com/office/drawing/2014/main" id="{87CCF82C-A791-A74D-8390-B5599AD826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63" y="2331940"/>
            <a:ext cx="7755474" cy="2439358"/>
          </a:xfrm>
          <a:prstGeom prst="rect">
            <a:avLst/>
          </a:prstGeom>
        </p:spPr>
      </p:pic>
      <p:sp>
        <p:nvSpPr>
          <p:cNvPr id="4" name="TextBox 3">
            <a:extLst>
              <a:ext uri="{FF2B5EF4-FFF2-40B4-BE49-F238E27FC236}">
                <a16:creationId xmlns:a16="http://schemas.microsoft.com/office/drawing/2014/main" id="{B52B633D-B614-2543-9C31-E23E938DBCD4}"/>
              </a:ext>
            </a:extLst>
          </p:cNvPr>
          <p:cNvSpPr txBox="1"/>
          <p:nvPr/>
        </p:nvSpPr>
        <p:spPr>
          <a:xfrm>
            <a:off x="1027329" y="1130971"/>
            <a:ext cx="7089342" cy="1200329"/>
          </a:xfrm>
          <a:prstGeom prst="rect">
            <a:avLst/>
          </a:prstGeom>
          <a:noFill/>
        </p:spPr>
        <p:txBody>
          <a:bodyPr wrap="square" rtlCol="0">
            <a:spAutoFit/>
          </a:bodyPr>
          <a:lstStyle/>
          <a:p>
            <a:pPr algn="ctr"/>
            <a:r>
              <a:rPr lang="en-CH" sz="2400" dirty="0"/>
              <a:t>A profile hidden Markov </a:t>
            </a:r>
            <a:r>
              <a:rPr lang="en-US" sz="2400" dirty="0"/>
              <a:t>m</a:t>
            </a:r>
            <a:r>
              <a:rPr lang="en-CH" sz="2400" dirty="0"/>
              <a:t>odel of the assembly:</a:t>
            </a:r>
          </a:p>
          <a:p>
            <a:pPr algn="ctr"/>
            <a:endParaRPr lang="en-CH" sz="2400" dirty="0"/>
          </a:p>
          <a:p>
            <a:pPr algn="ctr"/>
            <a:r>
              <a:rPr lang="en-CH" sz="2400" dirty="0">
                <a:latin typeface="Cambria" panose="02040503050406030204" pitchFamily="18" charset="0"/>
              </a:rPr>
              <a:t>AGCACC…GCCT</a:t>
            </a:r>
          </a:p>
        </p:txBody>
      </p:sp>
      <p:sp>
        <p:nvSpPr>
          <p:cNvPr id="8" name="Slide Number Placeholder 3">
            <a:extLst>
              <a:ext uri="{FF2B5EF4-FFF2-40B4-BE49-F238E27FC236}">
                <a16:creationId xmlns:a16="http://schemas.microsoft.com/office/drawing/2014/main" id="{10908103-2F67-B642-BF25-577BA4D15558}"/>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ustDataLst>
      <p:tags r:id="rId1"/>
    </p:custDataLst>
    <p:extLst>
      <p:ext uri="{BB962C8B-B14F-4D97-AF65-F5344CB8AC3E}">
        <p14:creationId xmlns:p14="http://schemas.microsoft.com/office/powerpoint/2010/main" val="2612763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Constructing Accurate </a:t>
            </a:r>
            <a:r>
              <a:rPr lang="en-US" i="1" dirty="0"/>
              <a:t>de novo</a:t>
            </a:r>
            <a:r>
              <a:rPr lang="en-US" dirty="0"/>
              <a:t> Assemblies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27662"/>
            <a:ext cx="8610600" cy="1836774"/>
          </a:xfrm>
        </p:spPr>
        <p:txBody>
          <a:bodyPr>
            <a:normAutofit/>
          </a:bodyPr>
          <a:lstStyle/>
          <a:p>
            <a:r>
              <a:rPr lang="en-US" dirty="0"/>
              <a:t>Steps </a:t>
            </a:r>
            <a:r>
              <a:rPr lang="en-US" b="1" dirty="0"/>
              <a:t>external</a:t>
            </a:r>
            <a:r>
              <a:rPr lang="en-US" dirty="0"/>
              <a:t> to Apollo</a:t>
            </a:r>
          </a:p>
          <a:p>
            <a:pPr lvl="1"/>
            <a:r>
              <a:rPr lang="en-US" b="1" dirty="0"/>
              <a:t>Step 1:</a:t>
            </a:r>
            <a:r>
              <a:rPr lang="en-US" dirty="0"/>
              <a:t> Construct </a:t>
            </a:r>
            <a:r>
              <a:rPr lang="en-US" i="1" dirty="0"/>
              <a:t>de novo</a:t>
            </a:r>
            <a:r>
              <a:rPr lang="en-US" dirty="0"/>
              <a:t> assembly using any assembler</a:t>
            </a:r>
          </a:p>
          <a:p>
            <a:pPr lvl="1"/>
            <a:r>
              <a:rPr lang="en-US" b="1" dirty="0"/>
              <a:t>Step 2:</a:t>
            </a:r>
            <a:r>
              <a:rPr lang="en-US" dirty="0"/>
              <a:t> Align reads to </a:t>
            </a:r>
            <a:r>
              <a:rPr lang="en-US" i="1" dirty="0"/>
              <a:t>de novo</a:t>
            </a:r>
            <a:r>
              <a:rPr lang="en-US" dirty="0"/>
              <a:t> assembly of a genome</a:t>
            </a:r>
          </a:p>
        </p:txBody>
      </p:sp>
      <p:pic>
        <p:nvPicPr>
          <p:cNvPr id="6" name="Picture 5" descr="A picture containing text&#10;&#10;Description automatically generated">
            <a:extLst>
              <a:ext uri="{FF2B5EF4-FFF2-40B4-BE49-F238E27FC236}">
                <a16:creationId xmlns:a16="http://schemas.microsoft.com/office/drawing/2014/main" id="{C7F3B164-F58D-CE41-B82C-8B844AB75BA5}"/>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2207247" y="2420501"/>
            <a:ext cx="4467116" cy="3840153"/>
          </a:xfrm>
          <a:prstGeom prst="rect">
            <a:avLst/>
          </a:prstGeom>
        </p:spPr>
      </p:pic>
      <p:sp>
        <p:nvSpPr>
          <p:cNvPr id="14" name="Slide Number Placeholder 3">
            <a:extLst>
              <a:ext uri="{FF2B5EF4-FFF2-40B4-BE49-F238E27FC236}">
                <a16:creationId xmlns:a16="http://schemas.microsoft.com/office/drawing/2014/main" id="{CF84994D-DAFC-9047-AC11-A0F1934B987D}"/>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7" name="Rectangle 16">
            <a:extLst>
              <a:ext uri="{FF2B5EF4-FFF2-40B4-BE49-F238E27FC236}">
                <a16:creationId xmlns:a16="http://schemas.microsoft.com/office/drawing/2014/main" id="{E264A1FD-1B60-674C-B526-7112EAF574CA}"/>
              </a:ext>
            </a:extLst>
          </p:cNvPr>
          <p:cNvSpPr/>
          <p:nvPr/>
        </p:nvSpPr>
        <p:spPr>
          <a:xfrm>
            <a:off x="2358010" y="4538228"/>
            <a:ext cx="4199384" cy="1532802"/>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BD0C9E75-E684-9144-8E45-CE9325D15161}"/>
              </a:ext>
            </a:extLst>
          </p:cNvPr>
          <p:cNvSpPr/>
          <p:nvPr/>
        </p:nvSpPr>
        <p:spPr>
          <a:xfrm>
            <a:off x="2358009" y="2828579"/>
            <a:ext cx="4195191" cy="1428696"/>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7E2B81DF-9916-B179-CDB4-62578775A8EC}"/>
              </a:ext>
            </a:extLst>
          </p:cNvPr>
          <p:cNvSpPr/>
          <p:nvPr/>
        </p:nvSpPr>
        <p:spPr>
          <a:xfrm>
            <a:off x="1" y="3087531"/>
            <a:ext cx="9143999" cy="1278941"/>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mbria" panose="02040503050406030204" pitchFamily="18" charset="0"/>
              </a:rPr>
              <a:t>Another chance to re-think the consensus choices we make in </a:t>
            </a:r>
            <a:r>
              <a:rPr lang="en-US" sz="3000" i="1" dirty="0">
                <a:solidFill>
                  <a:schemeClr val="tx1"/>
                </a:solidFill>
                <a:latin typeface="Cambria" panose="02040503050406030204" pitchFamily="18" charset="0"/>
              </a:rPr>
              <a:t>de novo</a:t>
            </a:r>
            <a:r>
              <a:rPr lang="en-US" sz="3000" dirty="0">
                <a:solidFill>
                  <a:schemeClr val="tx1"/>
                </a:solidFill>
                <a:latin typeface="Cambria" panose="02040503050406030204" pitchFamily="18" charset="0"/>
              </a:rPr>
              <a:t> assembly</a:t>
            </a:r>
          </a:p>
        </p:txBody>
      </p:sp>
    </p:spTree>
    <p:custDataLst>
      <p:tags r:id="rId1"/>
    </p:custDataLst>
    <p:extLst>
      <p:ext uri="{BB962C8B-B14F-4D97-AF65-F5344CB8AC3E}">
        <p14:creationId xmlns:p14="http://schemas.microsoft.com/office/powerpoint/2010/main" val="2266888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21"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Apollo Workflow – Polishing</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27662"/>
            <a:ext cx="8610600" cy="1836774"/>
          </a:xfrm>
        </p:spPr>
        <p:txBody>
          <a:bodyPr>
            <a:normAutofit fontScale="92500" lnSpcReduction="10000"/>
          </a:bodyPr>
          <a:lstStyle/>
          <a:p>
            <a:r>
              <a:rPr lang="en-US" b="1" dirty="0"/>
              <a:t>Step 3:</a:t>
            </a:r>
            <a:r>
              <a:rPr lang="en-US" dirty="0"/>
              <a:t> Generate a </a:t>
            </a:r>
            <a:r>
              <a:rPr lang="en-US" dirty="0" err="1"/>
              <a:t>pHMM</a:t>
            </a:r>
            <a:r>
              <a:rPr lang="en-US" dirty="0"/>
              <a:t> graph for a genome assembly</a:t>
            </a:r>
          </a:p>
          <a:p>
            <a:r>
              <a:rPr lang="en-US" b="1" dirty="0"/>
              <a:t>Step 4:</a:t>
            </a:r>
            <a:r>
              <a:rPr lang="en-US" dirty="0"/>
              <a:t> Update the probabilities of the </a:t>
            </a:r>
            <a:r>
              <a:rPr lang="en-US" dirty="0" err="1"/>
              <a:t>pHMM</a:t>
            </a:r>
            <a:r>
              <a:rPr lang="en-US" dirty="0"/>
              <a:t> graph using the alignment information from Step 3</a:t>
            </a:r>
          </a:p>
          <a:p>
            <a:r>
              <a:rPr lang="en-US" b="1" dirty="0"/>
              <a:t>Step 5:</a:t>
            </a:r>
            <a:r>
              <a:rPr lang="en-US" dirty="0"/>
              <a:t> Use the updated probabilities in </a:t>
            </a:r>
            <a:r>
              <a:rPr lang="en-US" dirty="0" err="1"/>
              <a:t>pHMM</a:t>
            </a:r>
            <a:r>
              <a:rPr lang="en-US" dirty="0"/>
              <a:t> to decode the corrected version of the genome assembly</a:t>
            </a:r>
          </a:p>
        </p:txBody>
      </p:sp>
      <p:pic>
        <p:nvPicPr>
          <p:cNvPr id="6" name="Picture 5" descr="A picture containing text&#10;&#10;Description automatically generated">
            <a:extLst>
              <a:ext uri="{FF2B5EF4-FFF2-40B4-BE49-F238E27FC236}">
                <a16:creationId xmlns:a16="http://schemas.microsoft.com/office/drawing/2014/main" id="{C7F3B164-F58D-CE41-B82C-8B844AB75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4" y="2613183"/>
            <a:ext cx="8934232" cy="3840153"/>
          </a:xfrm>
          <a:prstGeom prst="rect">
            <a:avLst/>
          </a:prstGeom>
        </p:spPr>
      </p:pic>
      <p:sp>
        <p:nvSpPr>
          <p:cNvPr id="14" name="Slide Number Placeholder 3">
            <a:extLst>
              <a:ext uri="{FF2B5EF4-FFF2-40B4-BE49-F238E27FC236}">
                <a16:creationId xmlns:a16="http://schemas.microsoft.com/office/drawing/2014/main" id="{CF84994D-DAFC-9047-AC11-A0F1934B987D}"/>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Rectangle 17">
            <a:extLst>
              <a:ext uri="{FF2B5EF4-FFF2-40B4-BE49-F238E27FC236}">
                <a16:creationId xmlns:a16="http://schemas.microsoft.com/office/drawing/2014/main" id="{65FCF6AD-5A74-AF48-94B7-4D236B7ECA3D}"/>
              </a:ext>
            </a:extLst>
          </p:cNvPr>
          <p:cNvSpPr/>
          <p:nvPr/>
        </p:nvSpPr>
        <p:spPr>
          <a:xfrm>
            <a:off x="4644008" y="3000457"/>
            <a:ext cx="4195192" cy="1449500"/>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5E4B8678-4E08-734E-8868-E394A840222A}"/>
              </a:ext>
            </a:extLst>
          </p:cNvPr>
          <p:cNvSpPr/>
          <p:nvPr/>
        </p:nvSpPr>
        <p:spPr>
          <a:xfrm>
            <a:off x="4644008" y="4509120"/>
            <a:ext cx="4195192" cy="504056"/>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0F8FC1A3-F2E4-474F-A0BB-6317C49A8F5D}"/>
              </a:ext>
            </a:extLst>
          </p:cNvPr>
          <p:cNvSpPr/>
          <p:nvPr/>
        </p:nvSpPr>
        <p:spPr>
          <a:xfrm>
            <a:off x="4644008" y="5026438"/>
            <a:ext cx="4195192" cy="1237274"/>
          </a:xfrm>
          <a:prstGeom prst="rect">
            <a:avLst/>
          </a:prstGeom>
          <a:solidFill>
            <a:schemeClr val="lt1">
              <a:alpha val="9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61829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animBg="1"/>
      <p:bldP spid="19" grpId="0" animBg="1"/>
      <p:bldP spid="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Evaluation Methodology and Key Results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11688"/>
          </a:xfrm>
        </p:spPr>
        <p:txBody>
          <a:bodyPr>
            <a:normAutofit fontScale="92500" lnSpcReduction="20000"/>
          </a:bodyPr>
          <a:lstStyle/>
          <a:p>
            <a:r>
              <a:rPr lang="en-US" dirty="0"/>
              <a:t>State-of-the-art polishing tools: Racon, Pilon, Quiver, </a:t>
            </a:r>
            <a:r>
              <a:rPr lang="en-US" dirty="0" err="1"/>
              <a:t>Nanopolish</a:t>
            </a:r>
            <a:endParaRPr lang="en-US" dirty="0"/>
          </a:p>
          <a:p>
            <a:endParaRPr lang="en-US" dirty="0"/>
          </a:p>
          <a:p>
            <a:r>
              <a:rPr lang="en-US" dirty="0"/>
              <a:t>Apollo is the only tool that can scale to polish large genomes</a:t>
            </a:r>
          </a:p>
          <a:p>
            <a:pPr lvl="1"/>
            <a:r>
              <a:rPr lang="en-US" dirty="0"/>
              <a:t>Read set: PacBio (35x and 8.9x) and Illumina (22x)</a:t>
            </a:r>
          </a:p>
          <a:p>
            <a:pPr lvl="1"/>
            <a:r>
              <a:rPr lang="en-US" dirty="0"/>
              <a:t>Racon, Pilon and Quiver </a:t>
            </a:r>
            <a:r>
              <a:rPr lang="en-US" dirty="0">
                <a:solidFill>
                  <a:srgbClr val="C00000"/>
                </a:solidFill>
              </a:rPr>
              <a:t>exceeds memory requirements</a:t>
            </a:r>
            <a:r>
              <a:rPr lang="en-US" dirty="0"/>
              <a:t> (192GB) when using high/medium coverage PacBio/Illumina reads</a:t>
            </a:r>
          </a:p>
          <a:p>
            <a:pPr lvl="1"/>
            <a:r>
              <a:rPr lang="en-US" i="1" dirty="0"/>
              <a:t>Apollo is the </a:t>
            </a:r>
            <a:r>
              <a:rPr lang="en-US" i="1" dirty="0">
                <a:solidFill>
                  <a:schemeClr val="accent6"/>
                </a:solidFill>
              </a:rPr>
              <a:t>only tool</a:t>
            </a:r>
            <a:r>
              <a:rPr lang="en-US" dirty="0">
                <a:solidFill>
                  <a:schemeClr val="accent6"/>
                </a:solidFill>
              </a:rPr>
              <a:t> that is scalable</a:t>
            </a:r>
            <a:r>
              <a:rPr lang="en-US" dirty="0">
                <a:solidFill>
                  <a:srgbClr val="00B050"/>
                </a:solidFill>
              </a:rPr>
              <a:t> </a:t>
            </a:r>
            <a:r>
              <a:rPr lang="en-US" dirty="0"/>
              <a:t>to polish large contigs given the memory constraints</a:t>
            </a:r>
          </a:p>
          <a:p>
            <a:pPr lvl="1"/>
            <a:endParaRPr lang="en-US" dirty="0"/>
          </a:p>
          <a:p>
            <a:r>
              <a:rPr lang="en-US" dirty="0"/>
              <a:t>Apollo generates the </a:t>
            </a:r>
            <a:r>
              <a:rPr lang="en-US" b="1" dirty="0">
                <a:solidFill>
                  <a:schemeClr val="accent6"/>
                </a:solidFill>
              </a:rPr>
              <a:t>most reliable assemblies</a:t>
            </a:r>
          </a:p>
          <a:p>
            <a:pPr lvl="1"/>
            <a:r>
              <a:rPr lang="en-US" dirty="0" err="1"/>
              <a:t>Canu</a:t>
            </a:r>
            <a:r>
              <a:rPr lang="en-US" dirty="0"/>
              <a:t> assembler rather than </a:t>
            </a:r>
            <a:r>
              <a:rPr lang="en-US" dirty="0" err="1"/>
              <a:t>Miniasm</a:t>
            </a:r>
            <a:endParaRPr lang="en-US" dirty="0"/>
          </a:p>
          <a:p>
            <a:pPr lvl="1"/>
            <a:r>
              <a:rPr lang="en-US" dirty="0"/>
              <a:t>Polish using both long and Illumina reads (i.e., hybrid reads)</a:t>
            </a:r>
          </a:p>
          <a:p>
            <a:pPr lvl="1"/>
            <a:r>
              <a:rPr lang="en-US" dirty="0"/>
              <a:t>Apollo to use hybrid reads</a:t>
            </a:r>
          </a:p>
          <a:p>
            <a:pPr lvl="2"/>
            <a:r>
              <a:rPr lang="en-US" dirty="0"/>
              <a:t>It can use multiple read sets in a single run</a:t>
            </a:r>
          </a:p>
          <a:p>
            <a:pPr lvl="2"/>
            <a:endParaRPr lang="en-US" dirty="0"/>
          </a:p>
          <a:p>
            <a:r>
              <a:rPr lang="en-US" dirty="0"/>
              <a:t>Apollo performs </a:t>
            </a:r>
            <a:r>
              <a:rPr lang="en-US" dirty="0">
                <a:solidFill>
                  <a:schemeClr val="accent6"/>
                </a:solidFill>
              </a:rPr>
              <a:t>better than </a:t>
            </a:r>
            <a:r>
              <a:rPr lang="en-US" dirty="0" err="1">
                <a:solidFill>
                  <a:schemeClr val="accent6"/>
                </a:solidFill>
              </a:rPr>
              <a:t>Nanopolish</a:t>
            </a:r>
            <a:r>
              <a:rPr lang="en-US" dirty="0">
                <a:solidFill>
                  <a:schemeClr val="accent6"/>
                </a:solidFill>
              </a:rPr>
              <a:t> (~2-5x)</a:t>
            </a:r>
            <a:r>
              <a:rPr lang="en-US" dirty="0">
                <a:solidFill>
                  <a:srgbClr val="00B050"/>
                </a:solidFill>
              </a:rPr>
              <a:t> </a:t>
            </a:r>
            <a:r>
              <a:rPr lang="en-US" dirty="0"/>
              <a:t>but </a:t>
            </a:r>
            <a:r>
              <a:rPr lang="en-US" dirty="0">
                <a:solidFill>
                  <a:srgbClr val="C00000"/>
                </a:solidFill>
              </a:rPr>
              <a:t>worse than Racon, Pilon, and Quiver</a:t>
            </a:r>
            <a:r>
              <a:rPr lang="en-US" dirty="0"/>
              <a:t> (up to </a:t>
            </a:r>
            <a:r>
              <a:rPr lang="en-US" dirty="0">
                <a:solidFill>
                  <a:srgbClr val="C00000"/>
                </a:solidFill>
              </a:rPr>
              <a:t>600x</a:t>
            </a:r>
            <a:r>
              <a:rPr lang="en-US" dirty="0"/>
              <a:t>, on average </a:t>
            </a:r>
            <a:r>
              <a:rPr lang="en-US" dirty="0">
                <a:solidFill>
                  <a:srgbClr val="C00000"/>
                </a:solidFill>
              </a:rPr>
              <a:t>~20-25x</a:t>
            </a:r>
            <a:r>
              <a:rPr lang="en-US" dirty="0"/>
              <a:t>)</a:t>
            </a:r>
          </a:p>
          <a:p>
            <a:pPr lvl="1"/>
            <a:endParaRPr lang="en-US" dirty="0"/>
          </a:p>
        </p:txBody>
      </p:sp>
      <p:sp>
        <p:nvSpPr>
          <p:cNvPr id="6" name="Slide Number Placeholder 3">
            <a:extLst>
              <a:ext uri="{FF2B5EF4-FFF2-40B4-BE49-F238E27FC236}">
                <a16:creationId xmlns:a16="http://schemas.microsoft.com/office/drawing/2014/main" id="{252641DA-4C6E-1F43-AB68-4240E745A1EB}"/>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ustDataLst>
      <p:tags r:id="rId1"/>
    </p:custDataLst>
    <p:extLst>
      <p:ext uri="{BB962C8B-B14F-4D97-AF65-F5344CB8AC3E}">
        <p14:creationId xmlns:p14="http://schemas.microsoft.com/office/powerpoint/2010/main" val="2429085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https://safari.ethz.ch</a:t>
            </a:r>
          </a:p>
          <a:p>
            <a:pPr marL="344487" lvl="1" indent="0">
              <a:buNone/>
            </a:pPr>
            <a:endParaRPr lang="en-US" b="1" dirty="0">
              <a:solidFill>
                <a:srgbClr val="0432FF"/>
              </a:solidFill>
              <a:hlinkClick r:id="rId3">
                <a:extLst>
                  <a:ext uri="{A12FA001-AC4F-418D-AE19-62706E023703}">
                    <ahyp:hlinkClr xmlns:ahyp="http://schemas.microsoft.com/office/drawing/2018/hyperlinkcolor" val="tx"/>
                  </a:ext>
                </a:extLst>
              </a:hlinkClick>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4">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5">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3458556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Future Work &amp; Limitations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00600"/>
          </a:xfrm>
        </p:spPr>
        <p:txBody>
          <a:bodyPr>
            <a:normAutofit/>
          </a:bodyPr>
          <a:lstStyle/>
          <a:p>
            <a:r>
              <a:rPr lang="en-US" b="1" dirty="0"/>
              <a:t>Parameter optimizations</a:t>
            </a:r>
            <a:r>
              <a:rPr lang="en-US" dirty="0"/>
              <a:t> for different sequencing technologies to improve sensitivity</a:t>
            </a:r>
          </a:p>
          <a:p>
            <a:endParaRPr lang="en-US" dirty="0"/>
          </a:p>
          <a:p>
            <a:r>
              <a:rPr lang="en-US" b="1" dirty="0">
                <a:solidFill>
                  <a:srgbClr val="C00000"/>
                </a:solidFill>
              </a:rPr>
              <a:t>Apollo performs worse</a:t>
            </a:r>
            <a:r>
              <a:rPr lang="en-US" dirty="0"/>
              <a:t> due to its computationally expensive </a:t>
            </a:r>
            <a:r>
              <a:rPr lang="en-US" b="1" dirty="0"/>
              <a:t>training</a:t>
            </a:r>
            <a:r>
              <a:rPr lang="en-US" dirty="0"/>
              <a:t> and </a:t>
            </a:r>
            <a:r>
              <a:rPr lang="en-US" b="1" dirty="0"/>
              <a:t>decoding</a:t>
            </a:r>
            <a:r>
              <a:rPr lang="en-US" dirty="0"/>
              <a:t> (inference) steps</a:t>
            </a:r>
          </a:p>
          <a:p>
            <a:pPr lvl="1"/>
            <a:r>
              <a:rPr lang="en-US" dirty="0"/>
              <a:t>Both training and inference algorithms provide </a:t>
            </a:r>
            <a:r>
              <a:rPr lang="en-US" b="1" dirty="0">
                <a:solidFill>
                  <a:schemeClr val="accent6"/>
                </a:solidFill>
              </a:rPr>
              <a:t>massive parallelism opportunities</a:t>
            </a:r>
          </a:p>
          <a:p>
            <a:pPr lvl="1"/>
            <a:r>
              <a:rPr lang="en-US" dirty="0"/>
              <a:t>CPUs are not well suited for efficiently utilizing all available parallelism</a:t>
            </a:r>
          </a:p>
          <a:p>
            <a:pPr lvl="1"/>
            <a:r>
              <a:rPr lang="en-US" dirty="0"/>
              <a:t>Can we do better? </a:t>
            </a:r>
            <a:r>
              <a:rPr lang="en-US" b="1" dirty="0"/>
              <a:t>Hardware acceleration</a:t>
            </a:r>
            <a:r>
              <a:rPr lang="en-US" dirty="0"/>
              <a:t>?</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ustDataLst>
      <p:tags r:id="rId1"/>
    </p:custDataLst>
    <p:extLst>
      <p:ext uri="{BB962C8B-B14F-4D97-AF65-F5344CB8AC3E}">
        <p14:creationId xmlns:p14="http://schemas.microsoft.com/office/powerpoint/2010/main" val="2873822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dirty="0">
                <a:latin typeface="Garamond" charset="0"/>
                <a:ea typeface="ＭＳ Ｐゴシック" charset="0"/>
                <a:cs typeface="ＭＳ Ｐゴシック" charset="0"/>
              </a:rPr>
              <a:t>Hardware Acceleration for </a:t>
            </a:r>
            <a:r>
              <a:rPr lang="en-US" dirty="0" err="1">
                <a:latin typeface="Garamond" charset="0"/>
                <a:ea typeface="ＭＳ Ｐゴシック" charset="0"/>
                <a:cs typeface="ＭＳ Ｐゴシック" charset="0"/>
              </a:rPr>
              <a:t>pHMMs</a:t>
            </a:r>
            <a:endParaRPr lang="en-US" dirty="0">
              <a:latin typeface="Garamond" charset="0"/>
              <a:ea typeface="ＭＳ Ｐゴシック" charset="0"/>
              <a:cs typeface="ＭＳ Ｐゴシック" charset="0"/>
            </a:endParaRP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u="sng" dirty="0"/>
              <a:t>Can Firtina</a:t>
            </a:r>
            <a:r>
              <a:rPr lang="en-US" sz="1800" dirty="0"/>
              <a:t>, Kamlesh Pillai, Gurpreet S. Kalsi, </a:t>
            </a:r>
            <a:r>
              <a:rPr lang="en-US" sz="1800" dirty="0" err="1"/>
              <a:t>Bharathwaj</a:t>
            </a:r>
            <a:r>
              <a:rPr lang="en-US" sz="1800" dirty="0"/>
              <a:t> Suresh, </a:t>
            </a:r>
            <a:r>
              <a:rPr lang="en-US" sz="1800" dirty="0" err="1"/>
              <a:t>Damla</a:t>
            </a:r>
            <a:r>
              <a:rPr lang="en-US" sz="1800" dirty="0"/>
              <a:t> </a:t>
            </a:r>
            <a:r>
              <a:rPr lang="en-US" sz="1800" dirty="0" err="1"/>
              <a:t>Senol</a:t>
            </a:r>
            <a:r>
              <a:rPr lang="en-US" sz="1800" dirty="0"/>
              <a:t> Cali, </a:t>
            </a:r>
            <a:r>
              <a:rPr lang="en-US" sz="1800" dirty="0" err="1"/>
              <a:t>Jeremie</a:t>
            </a:r>
            <a:r>
              <a:rPr lang="en-US" sz="1800" dirty="0"/>
              <a:t> S. Kim, Taha </a:t>
            </a:r>
            <a:r>
              <a:rPr lang="en-US" sz="1800" dirty="0" err="1"/>
              <a:t>Shahroodi</a:t>
            </a:r>
            <a:r>
              <a:rPr lang="en-US" sz="1800" dirty="0"/>
              <a:t>, </a:t>
            </a:r>
            <a:r>
              <a:rPr lang="en-US" sz="1800" dirty="0" err="1"/>
              <a:t>Meryem</a:t>
            </a:r>
            <a:r>
              <a:rPr lang="en-US" sz="1800" dirty="0"/>
              <a:t> Banu </a:t>
            </a:r>
            <a:r>
              <a:rPr lang="en-US" sz="1800" dirty="0" err="1"/>
              <a:t>Cavlak</a:t>
            </a:r>
            <a:r>
              <a:rPr lang="en-US" sz="1800" dirty="0"/>
              <a:t>, Joel </a:t>
            </a:r>
            <a:r>
              <a:rPr lang="en-US" sz="1800" dirty="0" err="1"/>
              <a:t>Lindegger</a:t>
            </a:r>
            <a:r>
              <a:rPr lang="en-US" sz="1800" dirty="0"/>
              <a:t>, Mohammed </a:t>
            </a:r>
            <a:r>
              <a:rPr lang="en-US" sz="1800" dirty="0" err="1"/>
              <a:t>Alser</a:t>
            </a:r>
            <a:r>
              <a:rPr lang="en-US" sz="1800" dirty="0"/>
              <a:t>, Juan Gómez-Luna, Sreenivas </a:t>
            </a:r>
            <a:r>
              <a:rPr lang="en-US" sz="1800" dirty="0" err="1"/>
              <a:t>Subramoney</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"ApHMM: A Profile Hidden Markov Model Acceleration Framework for Genome Analysis"</a:t>
            </a:r>
            <a:br>
              <a:rPr lang="en-US" sz="1800" dirty="0"/>
            </a:br>
            <a:r>
              <a:rPr lang="en-US" sz="1800" b="1" i="1" dirty="0" err="1"/>
              <a:t>arXiv</a:t>
            </a:r>
            <a:r>
              <a:rPr lang="en-US" sz="1800" dirty="0"/>
              <a:t>, 2022. </a:t>
            </a:r>
            <a:br>
              <a:rPr lang="en-US" sz="1800" dirty="0"/>
            </a:br>
            <a:r>
              <a:rPr lang="en-US" sz="1800" dirty="0"/>
              <a:t>[</a:t>
            </a:r>
            <a:r>
              <a:rPr lang="en-US" sz="1800" dirty="0">
                <a:hlinkClick r:id="rId3"/>
              </a:rPr>
              <a:t>Source Code</a:t>
            </a:r>
            <a:r>
              <a:rPr lang="en-US" sz="1800" dirty="0"/>
              <a:t> – will be public soon at </a:t>
            </a:r>
            <a:r>
              <a:rPr lang="en-US" sz="1800" dirty="0">
                <a:hlinkClick r:id="rId4"/>
              </a:rPr>
              <a:t>http://github.com/CMU-SAFARI</a:t>
            </a:r>
            <a:r>
              <a:rPr lang="en-US" sz="1800" dirty="0"/>
              <a:t>]</a:t>
            </a:r>
          </a:p>
        </p:txBody>
      </p:sp>
      <p:pic>
        <p:nvPicPr>
          <p:cNvPr id="3" name="Picture 2" descr="Text&#10;&#10;Description automatically generated">
            <a:extLst>
              <a:ext uri="{FF2B5EF4-FFF2-40B4-BE49-F238E27FC236}">
                <a16:creationId xmlns:a16="http://schemas.microsoft.com/office/drawing/2014/main" id="{848BBD98-5DA7-BA0D-5FB0-8DC74A1EBE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5" y="3635431"/>
            <a:ext cx="9144000" cy="2150108"/>
          </a:xfrm>
          <a:prstGeom prst="rect">
            <a:avLst/>
          </a:prstGeom>
        </p:spPr>
      </p:pic>
    </p:spTree>
    <p:extLst>
      <p:ext uri="{BB962C8B-B14F-4D97-AF65-F5344CB8AC3E}">
        <p14:creationId xmlns:p14="http://schemas.microsoft.com/office/powerpoint/2010/main" val="10454313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PHMMs in Many Applications</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00600"/>
          </a:xfrm>
        </p:spPr>
        <p:txBody>
          <a:bodyPr>
            <a:normAutofit lnSpcReduction="10000"/>
          </a:bodyPr>
          <a:lstStyle/>
          <a:p>
            <a:r>
              <a:rPr lang="en-US" dirty="0"/>
              <a:t>Represent sequence of events with </a:t>
            </a:r>
            <a:r>
              <a:rPr lang="en-US" b="1" dirty="0"/>
              <a:t>potential</a:t>
            </a:r>
            <a:r>
              <a:rPr lang="en-US" dirty="0"/>
              <a:t> modifications to these events</a:t>
            </a:r>
          </a:p>
          <a:p>
            <a:pPr lvl="1"/>
            <a:r>
              <a:rPr lang="en-US" dirty="0"/>
              <a:t>To compare one sequence to many other</a:t>
            </a:r>
          </a:p>
          <a:p>
            <a:pPr lvl="1"/>
            <a:r>
              <a:rPr lang="en-US" dirty="0"/>
              <a:t>To construct the consensus sequence of many sequences</a:t>
            </a:r>
            <a:endParaRPr lang="en-US" b="1" dirty="0"/>
          </a:p>
          <a:p>
            <a:endParaRPr lang="en-US" b="1" dirty="0"/>
          </a:p>
          <a:p>
            <a:r>
              <a:rPr lang="en-US" b="1" dirty="0">
                <a:solidFill>
                  <a:srgbClr val="4472C4"/>
                </a:solidFill>
              </a:rPr>
              <a:t>Genomics</a:t>
            </a:r>
          </a:p>
          <a:p>
            <a:pPr lvl="1"/>
            <a:r>
              <a:rPr lang="en-US" dirty="0"/>
              <a:t>Multiple sequence alignment</a:t>
            </a:r>
          </a:p>
          <a:p>
            <a:pPr lvl="1"/>
            <a:r>
              <a:rPr lang="en-US" dirty="0"/>
              <a:t>Protein family search</a:t>
            </a:r>
          </a:p>
          <a:p>
            <a:pPr lvl="1"/>
            <a:r>
              <a:rPr lang="en-US" dirty="0"/>
              <a:t>Error correction</a:t>
            </a:r>
          </a:p>
          <a:p>
            <a:pPr lvl="1"/>
            <a:endParaRPr lang="en-US" dirty="0"/>
          </a:p>
          <a:p>
            <a:r>
              <a:rPr lang="en-US" b="1" dirty="0">
                <a:solidFill>
                  <a:srgbClr val="4472C4"/>
                </a:solidFill>
              </a:rPr>
              <a:t>Malware detection</a:t>
            </a:r>
          </a:p>
          <a:p>
            <a:endParaRPr lang="en-US" dirty="0"/>
          </a:p>
          <a:p>
            <a:r>
              <a:rPr lang="en-US" b="1" dirty="0">
                <a:solidFill>
                  <a:srgbClr val="4472C4"/>
                </a:solidFill>
              </a:rPr>
              <a:t>Pattern matching</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ustDataLst>
      <p:tags r:id="rId1"/>
    </p:custDataLst>
    <p:extLst>
      <p:ext uri="{BB962C8B-B14F-4D97-AF65-F5344CB8AC3E}">
        <p14:creationId xmlns:p14="http://schemas.microsoft.com/office/powerpoint/2010/main" val="2319455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fontScale="90000"/>
          </a:bodyPr>
          <a:lstStyle/>
          <a:p>
            <a:r>
              <a:rPr lang="en-US" dirty="0"/>
              <a:t>Comparing a Sequence to Many Sequences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 name="Content Placeholder 4">
            <a:extLst>
              <a:ext uri="{FF2B5EF4-FFF2-40B4-BE49-F238E27FC236}">
                <a16:creationId xmlns:a16="http://schemas.microsoft.com/office/drawing/2014/main" id="{1F2FFE29-885B-6A80-D58D-78739B9D66B7}"/>
              </a:ext>
            </a:extLst>
          </p:cNvPr>
          <p:cNvSpPr>
            <a:spLocks noGrp="1"/>
          </p:cNvSpPr>
          <p:nvPr>
            <p:ph idx="1"/>
          </p:nvPr>
        </p:nvSpPr>
        <p:spPr>
          <a:xfrm>
            <a:off x="228600" y="1052736"/>
            <a:ext cx="4055368" cy="5195664"/>
          </a:xfrm>
        </p:spPr>
        <p:txBody>
          <a:bodyPr/>
          <a:lstStyle/>
          <a:p>
            <a:pPr marL="0" indent="0">
              <a:buNone/>
            </a:pPr>
            <a:r>
              <a:rPr lang="en-US" sz="2200" b="1" dirty="0"/>
              <a:t>Protein Family:</a:t>
            </a:r>
          </a:p>
          <a:p>
            <a:pPr marL="0" indent="0">
              <a:buNone/>
            </a:pPr>
            <a:r>
              <a:rPr lang="en-US" sz="2200" dirty="0">
                <a:latin typeface="Cambria" panose="02040503050406030204" pitchFamily="18" charset="0"/>
              </a:rPr>
              <a:t>CSQCGKSFSQSSSLRTHQRIH</a:t>
            </a:r>
            <a:endParaRPr lang="en-CH" sz="2200" dirty="0">
              <a:latin typeface="Cambria" panose="02040503050406030204" pitchFamily="18" charset="0"/>
            </a:endParaRPr>
          </a:p>
          <a:p>
            <a:pPr marL="0" indent="0">
              <a:buNone/>
            </a:pPr>
            <a:r>
              <a:rPr lang="en-US" sz="2200" dirty="0">
                <a:latin typeface="Cambria" panose="02040503050406030204" pitchFamily="18" charset="0"/>
              </a:rPr>
              <a:t>YHCSQCGKSFSQSSSLRTHQRIH</a:t>
            </a:r>
            <a:endParaRPr lang="en-CH" sz="2200" dirty="0">
              <a:latin typeface="Cambria" panose="02040503050406030204" pitchFamily="18" charset="0"/>
            </a:endParaRPr>
          </a:p>
          <a:p>
            <a:pPr marL="0" indent="0">
              <a:buNone/>
            </a:pPr>
            <a:r>
              <a:rPr lang="en-US" sz="2200" dirty="0">
                <a:latin typeface="Cambria" panose="02040503050406030204" pitchFamily="18" charset="0"/>
              </a:rPr>
              <a:t>YHCSQCGKGFSRSSSLSTHQRIH</a:t>
            </a:r>
            <a:endParaRPr lang="en-CH" sz="2200" dirty="0">
              <a:latin typeface="Cambria" panose="02040503050406030204" pitchFamily="18" charset="0"/>
            </a:endParaRPr>
          </a:p>
          <a:p>
            <a:pPr marL="0" indent="0">
              <a:buNone/>
            </a:pPr>
            <a:r>
              <a:rPr lang="en-US" sz="2200" dirty="0">
                <a:latin typeface="Cambria" panose="02040503050406030204" pitchFamily="18" charset="0"/>
              </a:rPr>
              <a:t>YHCSQCGKSFSDSSSLQSHERIH</a:t>
            </a:r>
            <a:endParaRPr lang="en-CH" sz="2200" dirty="0">
              <a:latin typeface="Cambria" panose="02040503050406030204" pitchFamily="18" charset="0"/>
            </a:endParaRPr>
          </a:p>
          <a:p>
            <a:pPr marL="0" indent="0">
              <a:buNone/>
            </a:pPr>
            <a:r>
              <a:rPr lang="en-US" sz="2200" dirty="0">
                <a:latin typeface="Cambria" panose="02040503050406030204" pitchFamily="18" charset="0"/>
              </a:rPr>
              <a:t>YYCSQCEKSFNQLSTLQSHQRIH</a:t>
            </a:r>
            <a:endParaRPr lang="en-CH" sz="2200" dirty="0">
              <a:latin typeface="Cambria" panose="02040503050406030204" pitchFamily="18" charset="0"/>
            </a:endParaRPr>
          </a:p>
          <a:p>
            <a:pPr marL="0" indent="0">
              <a:buNone/>
            </a:pPr>
            <a:endParaRPr lang="en-CH" sz="2200" dirty="0">
              <a:latin typeface="Cambria" panose="02040503050406030204" pitchFamily="18" charset="0"/>
            </a:endParaRPr>
          </a:p>
          <a:p>
            <a:pPr marL="0" indent="0">
              <a:buNone/>
            </a:pPr>
            <a:endParaRPr lang="en-CH" sz="2200" dirty="0">
              <a:latin typeface="Cambria" panose="02040503050406030204" pitchFamily="18" charset="0"/>
            </a:endParaRPr>
          </a:p>
          <a:p>
            <a:pPr marL="0" indent="0">
              <a:buNone/>
            </a:pPr>
            <a:endParaRPr lang="en-CH" sz="2200" dirty="0">
              <a:latin typeface="Cambria" panose="02040503050406030204" pitchFamily="18" charset="0"/>
            </a:endParaRPr>
          </a:p>
          <a:p>
            <a:pPr marL="0" indent="0">
              <a:buNone/>
            </a:pPr>
            <a:r>
              <a:rPr lang="en-CH" sz="2200" b="1" dirty="0"/>
              <a:t>A Protein Sequence:</a:t>
            </a:r>
          </a:p>
          <a:p>
            <a:pPr marL="0" indent="0">
              <a:buNone/>
            </a:pPr>
            <a:r>
              <a:rPr lang="en-US" sz="2200" dirty="0">
                <a:latin typeface="Cambria" panose="02040503050406030204" pitchFamily="18" charset="0"/>
              </a:rPr>
              <a:t>YQCDICGKSFSHNGHLVTHNRIH</a:t>
            </a:r>
            <a:endParaRPr lang="en-CH" sz="2200" dirty="0">
              <a:latin typeface="Cambria" panose="02040503050406030204" pitchFamily="18" charset="0"/>
            </a:endParaRPr>
          </a:p>
        </p:txBody>
      </p:sp>
      <p:sp>
        <p:nvSpPr>
          <p:cNvPr id="24" name="Curved Right Arrow 23">
            <a:extLst>
              <a:ext uri="{FF2B5EF4-FFF2-40B4-BE49-F238E27FC236}">
                <a16:creationId xmlns:a16="http://schemas.microsoft.com/office/drawing/2014/main" id="{0CA825E4-6DCA-7FBD-2C84-C6E985418A38}"/>
              </a:ext>
            </a:extLst>
          </p:cNvPr>
          <p:cNvSpPr/>
          <p:nvPr/>
        </p:nvSpPr>
        <p:spPr>
          <a:xfrm rot="10372931">
            <a:off x="3911649" y="1442868"/>
            <a:ext cx="1118588" cy="3898863"/>
          </a:xfrm>
          <a:prstGeom prst="curvedRightArrow">
            <a:avLst>
              <a:gd name="adj1" fmla="val 4009"/>
              <a:gd name="adj2" fmla="val 25899"/>
              <a:gd name="adj3" fmla="val 12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5" name="Curved Right Arrow 24">
            <a:extLst>
              <a:ext uri="{FF2B5EF4-FFF2-40B4-BE49-F238E27FC236}">
                <a16:creationId xmlns:a16="http://schemas.microsoft.com/office/drawing/2014/main" id="{62409B07-73DC-0B37-9ED2-C877BA04ADC7}"/>
              </a:ext>
            </a:extLst>
          </p:cNvPr>
          <p:cNvSpPr/>
          <p:nvPr/>
        </p:nvSpPr>
        <p:spPr>
          <a:xfrm rot="10434435">
            <a:off x="4178890" y="1978981"/>
            <a:ext cx="723486" cy="3311429"/>
          </a:xfrm>
          <a:prstGeom prst="curvedRightArrow">
            <a:avLst>
              <a:gd name="adj1" fmla="val 4009"/>
              <a:gd name="adj2" fmla="val 25899"/>
              <a:gd name="adj3" fmla="val 12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6" name="Curved Right Arrow 25">
            <a:extLst>
              <a:ext uri="{FF2B5EF4-FFF2-40B4-BE49-F238E27FC236}">
                <a16:creationId xmlns:a16="http://schemas.microsoft.com/office/drawing/2014/main" id="{61062B8F-BB8B-595B-01FC-445924AC4601}"/>
              </a:ext>
            </a:extLst>
          </p:cNvPr>
          <p:cNvSpPr/>
          <p:nvPr/>
        </p:nvSpPr>
        <p:spPr>
          <a:xfrm rot="10612122">
            <a:off x="4126552" y="2446124"/>
            <a:ext cx="619560" cy="2935155"/>
          </a:xfrm>
          <a:prstGeom prst="curvedRightArrow">
            <a:avLst>
              <a:gd name="adj1" fmla="val 4009"/>
              <a:gd name="adj2" fmla="val 25899"/>
              <a:gd name="adj3" fmla="val 12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7" name="Curved Right Arrow 26">
            <a:extLst>
              <a:ext uri="{FF2B5EF4-FFF2-40B4-BE49-F238E27FC236}">
                <a16:creationId xmlns:a16="http://schemas.microsoft.com/office/drawing/2014/main" id="{8140D076-287F-206B-616F-17BE03911586}"/>
              </a:ext>
            </a:extLst>
          </p:cNvPr>
          <p:cNvSpPr/>
          <p:nvPr/>
        </p:nvSpPr>
        <p:spPr>
          <a:xfrm rot="10612122">
            <a:off x="4104365" y="2779689"/>
            <a:ext cx="619560" cy="2601339"/>
          </a:xfrm>
          <a:prstGeom prst="curvedRightArrow">
            <a:avLst>
              <a:gd name="adj1" fmla="val 4009"/>
              <a:gd name="adj2" fmla="val 25899"/>
              <a:gd name="adj3" fmla="val 12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8" name="Curved Right Arrow 27">
            <a:extLst>
              <a:ext uri="{FF2B5EF4-FFF2-40B4-BE49-F238E27FC236}">
                <a16:creationId xmlns:a16="http://schemas.microsoft.com/office/drawing/2014/main" id="{28659985-F76F-1260-0410-751853B17B8C}"/>
              </a:ext>
            </a:extLst>
          </p:cNvPr>
          <p:cNvSpPr/>
          <p:nvPr/>
        </p:nvSpPr>
        <p:spPr>
          <a:xfrm rot="10612122">
            <a:off x="4105462" y="3211356"/>
            <a:ext cx="619560" cy="2170226"/>
          </a:xfrm>
          <a:prstGeom prst="curvedRightArrow">
            <a:avLst>
              <a:gd name="adj1" fmla="val 4009"/>
              <a:gd name="adj2" fmla="val 25899"/>
              <a:gd name="adj3" fmla="val 12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9" name="Rectangle 28">
            <a:extLst>
              <a:ext uri="{FF2B5EF4-FFF2-40B4-BE49-F238E27FC236}">
                <a16:creationId xmlns:a16="http://schemas.microsoft.com/office/drawing/2014/main" id="{1A4DDAB7-7156-AC7F-8753-00F6E9D12380}"/>
              </a:ext>
            </a:extLst>
          </p:cNvPr>
          <p:cNvSpPr/>
          <p:nvPr/>
        </p:nvSpPr>
        <p:spPr>
          <a:xfrm>
            <a:off x="5122151" y="2056395"/>
            <a:ext cx="4017640" cy="1569660"/>
          </a:xfrm>
          <a:prstGeom prst="rect">
            <a:avLst/>
          </a:prstGeom>
        </p:spPr>
        <p:txBody>
          <a:bodyPr wrap="square">
            <a:spAutoFit/>
          </a:bodyPr>
          <a:lstStyle/>
          <a:p>
            <a:pPr algn="ctr">
              <a:spcAft>
                <a:spcPts val="1200"/>
              </a:spcAft>
            </a:pPr>
            <a:r>
              <a:rPr lang="en-US" sz="3200" b="1" dirty="0">
                <a:solidFill>
                  <a:srgbClr val="FF0000"/>
                </a:solidFill>
              </a:rPr>
              <a:t>Too many costly sequence alignment!</a:t>
            </a:r>
          </a:p>
        </p:txBody>
      </p:sp>
      <p:sp>
        <p:nvSpPr>
          <p:cNvPr id="30" name="Rectangle 29">
            <a:extLst>
              <a:ext uri="{FF2B5EF4-FFF2-40B4-BE49-F238E27FC236}">
                <a16:creationId xmlns:a16="http://schemas.microsoft.com/office/drawing/2014/main" id="{8C3B6901-8E16-18EB-C184-BCAE8D3953F3}"/>
              </a:ext>
            </a:extLst>
          </p:cNvPr>
          <p:cNvSpPr/>
          <p:nvPr/>
        </p:nvSpPr>
        <p:spPr>
          <a:xfrm>
            <a:off x="5122151" y="4478445"/>
            <a:ext cx="4017640" cy="584775"/>
          </a:xfrm>
          <a:prstGeom prst="rect">
            <a:avLst/>
          </a:prstGeom>
        </p:spPr>
        <p:txBody>
          <a:bodyPr wrap="square">
            <a:spAutoFit/>
          </a:bodyPr>
          <a:lstStyle/>
          <a:p>
            <a:pPr algn="ctr">
              <a:spcAft>
                <a:spcPts val="1200"/>
              </a:spcAft>
            </a:pPr>
            <a:r>
              <a:rPr lang="en-US" sz="3200" b="1" dirty="0">
                <a:solidFill>
                  <a:srgbClr val="4472C4"/>
                </a:solidFill>
              </a:rPr>
              <a:t>Can we do better?</a:t>
            </a:r>
          </a:p>
        </p:txBody>
      </p:sp>
    </p:spTree>
    <p:custDataLst>
      <p:tags r:id="rId1"/>
    </p:custDataLst>
    <p:extLst>
      <p:ext uri="{BB962C8B-B14F-4D97-AF65-F5344CB8AC3E}">
        <p14:creationId xmlns:p14="http://schemas.microsoft.com/office/powerpoint/2010/main" val="3653948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p:bldP spid="3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fontScale="90000"/>
          </a:bodyPr>
          <a:lstStyle/>
          <a:p>
            <a:r>
              <a:rPr lang="en-US" dirty="0"/>
              <a:t>Comparing a Sequence to Many Sequences</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 name="Content Placeholder 4">
            <a:extLst>
              <a:ext uri="{FF2B5EF4-FFF2-40B4-BE49-F238E27FC236}">
                <a16:creationId xmlns:a16="http://schemas.microsoft.com/office/drawing/2014/main" id="{1F2FFE29-885B-6A80-D58D-78739B9D66B7}"/>
              </a:ext>
            </a:extLst>
          </p:cNvPr>
          <p:cNvSpPr>
            <a:spLocks noGrp="1"/>
          </p:cNvSpPr>
          <p:nvPr>
            <p:ph idx="1"/>
          </p:nvPr>
        </p:nvSpPr>
        <p:spPr>
          <a:xfrm>
            <a:off x="228600" y="1052736"/>
            <a:ext cx="4055368" cy="5195664"/>
          </a:xfrm>
        </p:spPr>
        <p:txBody>
          <a:bodyPr/>
          <a:lstStyle/>
          <a:p>
            <a:pPr marL="0" indent="0">
              <a:buNone/>
            </a:pPr>
            <a:r>
              <a:rPr lang="en-US" sz="2200" b="1" dirty="0"/>
              <a:t>Protein Family:</a:t>
            </a:r>
          </a:p>
          <a:p>
            <a:pPr marL="0" indent="0">
              <a:buNone/>
            </a:pPr>
            <a:r>
              <a:rPr lang="en-US" sz="2200" dirty="0">
                <a:latin typeface="Cambria" panose="02040503050406030204" pitchFamily="18" charset="0"/>
              </a:rPr>
              <a:t>CSQCGKSFSQSSSLRTHQRIH</a:t>
            </a:r>
            <a:endParaRPr lang="en-CH" sz="2200" dirty="0">
              <a:latin typeface="Cambria" panose="02040503050406030204" pitchFamily="18" charset="0"/>
            </a:endParaRPr>
          </a:p>
          <a:p>
            <a:pPr marL="0" indent="0">
              <a:buNone/>
            </a:pPr>
            <a:r>
              <a:rPr lang="en-US" sz="2200" dirty="0">
                <a:latin typeface="Cambria" panose="02040503050406030204" pitchFamily="18" charset="0"/>
              </a:rPr>
              <a:t>YHCSQCGKSFSQSSSLRTHQRIH</a:t>
            </a:r>
            <a:endParaRPr lang="en-CH" sz="2200" dirty="0">
              <a:latin typeface="Cambria" panose="02040503050406030204" pitchFamily="18" charset="0"/>
            </a:endParaRPr>
          </a:p>
          <a:p>
            <a:pPr marL="0" indent="0">
              <a:buNone/>
            </a:pPr>
            <a:r>
              <a:rPr lang="en-US" sz="2200" dirty="0">
                <a:latin typeface="Cambria" panose="02040503050406030204" pitchFamily="18" charset="0"/>
              </a:rPr>
              <a:t>YHCSQCGKGFSRSSSLSTHQRIH</a:t>
            </a:r>
            <a:endParaRPr lang="en-CH" sz="2200" dirty="0">
              <a:latin typeface="Cambria" panose="02040503050406030204" pitchFamily="18" charset="0"/>
            </a:endParaRPr>
          </a:p>
          <a:p>
            <a:pPr marL="0" indent="0">
              <a:buNone/>
            </a:pPr>
            <a:r>
              <a:rPr lang="en-US" sz="2200" dirty="0">
                <a:latin typeface="Cambria" panose="02040503050406030204" pitchFamily="18" charset="0"/>
              </a:rPr>
              <a:t>YHCSQCGKSFSDSSSLQSHERIH</a:t>
            </a:r>
            <a:endParaRPr lang="en-CH" sz="2200" dirty="0">
              <a:latin typeface="Cambria" panose="02040503050406030204" pitchFamily="18" charset="0"/>
            </a:endParaRPr>
          </a:p>
          <a:p>
            <a:pPr marL="0" indent="0">
              <a:buNone/>
            </a:pPr>
            <a:r>
              <a:rPr lang="en-US" sz="2200" dirty="0">
                <a:latin typeface="Cambria" panose="02040503050406030204" pitchFamily="18" charset="0"/>
              </a:rPr>
              <a:t>YYCSQCEKSFNQLSTLQSHQRIH</a:t>
            </a:r>
            <a:endParaRPr lang="en-CH" sz="2200" dirty="0">
              <a:latin typeface="Cambria" panose="02040503050406030204" pitchFamily="18" charset="0"/>
            </a:endParaRPr>
          </a:p>
          <a:p>
            <a:pPr marL="0" indent="0">
              <a:buNone/>
            </a:pPr>
            <a:endParaRPr lang="en-CH" sz="2200" dirty="0">
              <a:latin typeface="Cambria" panose="02040503050406030204" pitchFamily="18" charset="0"/>
            </a:endParaRPr>
          </a:p>
          <a:p>
            <a:pPr marL="0" indent="0">
              <a:buNone/>
            </a:pPr>
            <a:endParaRPr lang="en-CH" sz="2200" dirty="0">
              <a:latin typeface="Cambria" panose="02040503050406030204" pitchFamily="18" charset="0"/>
            </a:endParaRPr>
          </a:p>
          <a:p>
            <a:pPr marL="0" indent="0">
              <a:buNone/>
            </a:pPr>
            <a:endParaRPr lang="en-CH" sz="2200" dirty="0">
              <a:latin typeface="Cambria" panose="02040503050406030204" pitchFamily="18" charset="0"/>
            </a:endParaRPr>
          </a:p>
          <a:p>
            <a:pPr marL="0" indent="0">
              <a:buNone/>
            </a:pPr>
            <a:r>
              <a:rPr lang="en-CH" sz="2200" b="1" dirty="0"/>
              <a:t>A Protein Sequence:</a:t>
            </a:r>
          </a:p>
          <a:p>
            <a:pPr marL="0" indent="0">
              <a:buNone/>
            </a:pPr>
            <a:r>
              <a:rPr lang="en-US" sz="2200" dirty="0">
                <a:latin typeface="Cambria" panose="02040503050406030204" pitchFamily="18" charset="0"/>
              </a:rPr>
              <a:t>YQCDICGKSFSHNGHLVTHNRIH</a:t>
            </a:r>
            <a:endParaRPr lang="en-CH" sz="2200" dirty="0">
              <a:latin typeface="Cambria" panose="02040503050406030204" pitchFamily="18" charset="0"/>
            </a:endParaRPr>
          </a:p>
        </p:txBody>
      </p:sp>
      <p:pic>
        <p:nvPicPr>
          <p:cNvPr id="7" name="Content Placeholder 5">
            <a:extLst>
              <a:ext uri="{FF2B5EF4-FFF2-40B4-BE49-F238E27FC236}">
                <a16:creationId xmlns:a16="http://schemas.microsoft.com/office/drawing/2014/main" id="{BF78CF4C-5FE3-76DA-229F-3CB50E9C4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783832" y="1772816"/>
            <a:ext cx="4055368" cy="1374973"/>
          </a:xfrm>
          <a:prstGeom prst="rect">
            <a:avLst/>
          </a:prstGeom>
          <a:noFill/>
          <a:ln w="9525">
            <a:noFill/>
            <a:miter lim="800000"/>
            <a:headEnd/>
            <a:tailEnd/>
          </a:ln>
        </p:spPr>
      </p:pic>
      <p:sp>
        <p:nvSpPr>
          <p:cNvPr id="8" name="Content Placeholder 4">
            <a:extLst>
              <a:ext uri="{FF2B5EF4-FFF2-40B4-BE49-F238E27FC236}">
                <a16:creationId xmlns:a16="http://schemas.microsoft.com/office/drawing/2014/main" id="{7AF01291-8549-AC31-51D7-AFD05B003774}"/>
              </a:ext>
            </a:extLst>
          </p:cNvPr>
          <p:cNvSpPr txBox="1">
            <a:spLocks/>
          </p:cNvSpPr>
          <p:nvPr/>
        </p:nvSpPr>
        <p:spPr bwMode="auto">
          <a:xfrm>
            <a:off x="4630836" y="1047974"/>
            <a:ext cx="4208364" cy="5195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Font typeface="Wingdings" pitchFamily="2" charset="2"/>
              <a:buNone/>
            </a:pPr>
            <a:r>
              <a:rPr lang="en-US" sz="2200" b="1" kern="0" dirty="0"/>
              <a:t>Protein Family:</a:t>
            </a:r>
          </a:p>
          <a:p>
            <a:pPr marL="0" indent="0">
              <a:buFont typeface="Wingdings" pitchFamily="2" charset="2"/>
              <a:buNone/>
            </a:pPr>
            <a:endParaRPr lang="en-CH" sz="2200" kern="0" dirty="0">
              <a:latin typeface="Cambria" panose="02040503050406030204" pitchFamily="18" charset="0"/>
            </a:endParaRPr>
          </a:p>
          <a:p>
            <a:pPr marL="0" indent="0">
              <a:buFont typeface="Wingdings" pitchFamily="2" charset="2"/>
              <a:buNone/>
            </a:pPr>
            <a:endParaRPr lang="en-CH" sz="2200" kern="0" dirty="0">
              <a:latin typeface="Cambria" panose="02040503050406030204" pitchFamily="18" charset="0"/>
            </a:endParaRPr>
          </a:p>
          <a:p>
            <a:pPr marL="0" indent="0">
              <a:buFont typeface="Wingdings" pitchFamily="2" charset="2"/>
              <a:buNone/>
            </a:pPr>
            <a:endParaRPr lang="en-CH" sz="2200" kern="0" dirty="0">
              <a:latin typeface="Cambria" panose="02040503050406030204" pitchFamily="18" charset="0"/>
            </a:endParaRPr>
          </a:p>
          <a:p>
            <a:pPr marL="0" indent="0">
              <a:buFont typeface="Wingdings" pitchFamily="2" charset="2"/>
              <a:buNone/>
            </a:pPr>
            <a:endParaRPr lang="en-CH" sz="2200" b="1" kern="0" dirty="0"/>
          </a:p>
          <a:p>
            <a:pPr marL="0" indent="0">
              <a:buFont typeface="Wingdings" pitchFamily="2" charset="2"/>
              <a:buNone/>
            </a:pPr>
            <a:endParaRPr lang="en-CH" sz="2200" b="1" kern="0" dirty="0"/>
          </a:p>
          <a:p>
            <a:pPr marL="0" indent="0">
              <a:buFont typeface="Wingdings" pitchFamily="2" charset="2"/>
              <a:buNone/>
            </a:pPr>
            <a:endParaRPr lang="en-CH" sz="2200" b="1" kern="0" dirty="0"/>
          </a:p>
          <a:p>
            <a:pPr marL="0" indent="0">
              <a:buFont typeface="Wingdings" pitchFamily="2" charset="2"/>
              <a:buNone/>
            </a:pPr>
            <a:endParaRPr lang="en-CH" sz="2200" b="1" kern="0" dirty="0"/>
          </a:p>
          <a:p>
            <a:pPr marL="0" indent="0">
              <a:buFont typeface="Wingdings" pitchFamily="2" charset="2"/>
              <a:buNone/>
            </a:pPr>
            <a:endParaRPr lang="en-CH" sz="2200" b="1" kern="0" dirty="0"/>
          </a:p>
          <a:p>
            <a:pPr marL="0" indent="0">
              <a:buFont typeface="Wingdings" pitchFamily="2" charset="2"/>
              <a:buNone/>
            </a:pPr>
            <a:r>
              <a:rPr lang="en-CH" sz="2200" b="1" kern="0" dirty="0"/>
              <a:t>A Protein Sequence:</a:t>
            </a:r>
          </a:p>
          <a:p>
            <a:pPr marL="0" indent="0">
              <a:buFont typeface="Wingdings" pitchFamily="2" charset="2"/>
              <a:buNone/>
            </a:pPr>
            <a:r>
              <a:rPr lang="en-US" sz="2200" kern="0" dirty="0">
                <a:latin typeface="Cambria" panose="02040503050406030204" pitchFamily="18" charset="0"/>
              </a:rPr>
              <a:t>YQCDICGKSFSHNGHLVTHNRIH</a:t>
            </a:r>
            <a:endParaRPr lang="en-CH" sz="2200" kern="0" dirty="0">
              <a:latin typeface="Cambria" panose="02040503050406030204" pitchFamily="18" charset="0"/>
            </a:endParaRPr>
          </a:p>
        </p:txBody>
      </p:sp>
      <p:sp>
        <p:nvSpPr>
          <p:cNvPr id="3" name="Right Arrow 2">
            <a:extLst>
              <a:ext uri="{FF2B5EF4-FFF2-40B4-BE49-F238E27FC236}">
                <a16:creationId xmlns:a16="http://schemas.microsoft.com/office/drawing/2014/main" id="{B1396976-0F48-45D1-2AA0-8084F1C8A8CC}"/>
              </a:ext>
            </a:extLst>
          </p:cNvPr>
          <p:cNvSpPr/>
          <p:nvPr/>
        </p:nvSpPr>
        <p:spPr>
          <a:xfrm>
            <a:off x="4087143" y="2312876"/>
            <a:ext cx="634900" cy="288032"/>
          </a:xfrm>
          <a:prstGeom prst="rightArrow">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FA26E15D-C613-2884-5604-72C03F0E6C7E}"/>
              </a:ext>
            </a:extLst>
          </p:cNvPr>
          <p:cNvSpPr/>
          <p:nvPr/>
        </p:nvSpPr>
        <p:spPr>
          <a:xfrm>
            <a:off x="228600" y="1484784"/>
            <a:ext cx="3814119" cy="1944216"/>
          </a:xfrm>
          <a:prstGeom prst="rect">
            <a:avLst/>
          </a:prstGeom>
          <a:noFill/>
          <a:ln w="69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Curved Right Arrow 14">
            <a:extLst>
              <a:ext uri="{FF2B5EF4-FFF2-40B4-BE49-F238E27FC236}">
                <a16:creationId xmlns:a16="http://schemas.microsoft.com/office/drawing/2014/main" id="{E763199D-E5AB-93D9-BFB7-42A70B77142A}"/>
              </a:ext>
            </a:extLst>
          </p:cNvPr>
          <p:cNvSpPr/>
          <p:nvPr/>
        </p:nvSpPr>
        <p:spPr>
          <a:xfrm rot="10612122">
            <a:off x="8438267" y="2140214"/>
            <a:ext cx="619560" cy="3172008"/>
          </a:xfrm>
          <a:prstGeom prst="curvedRightArrow">
            <a:avLst>
              <a:gd name="adj1" fmla="val 4009"/>
              <a:gd name="adj2" fmla="val 25899"/>
              <a:gd name="adj3" fmla="val 12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6" name="Rectangle 15">
            <a:extLst>
              <a:ext uri="{FF2B5EF4-FFF2-40B4-BE49-F238E27FC236}">
                <a16:creationId xmlns:a16="http://schemas.microsoft.com/office/drawing/2014/main" id="{831ECB18-B869-C80F-8E2B-9E16D87252B6}"/>
              </a:ext>
            </a:extLst>
          </p:cNvPr>
          <p:cNvSpPr/>
          <p:nvPr/>
        </p:nvSpPr>
        <p:spPr>
          <a:xfrm>
            <a:off x="4722043" y="3500633"/>
            <a:ext cx="4017640" cy="1077218"/>
          </a:xfrm>
          <a:prstGeom prst="rect">
            <a:avLst/>
          </a:prstGeom>
        </p:spPr>
        <p:txBody>
          <a:bodyPr wrap="square">
            <a:spAutoFit/>
          </a:bodyPr>
          <a:lstStyle/>
          <a:p>
            <a:pPr algn="ctr">
              <a:spcAft>
                <a:spcPts val="1200"/>
              </a:spcAft>
            </a:pPr>
            <a:r>
              <a:rPr lang="en-US" sz="3200" b="1" dirty="0">
                <a:solidFill>
                  <a:srgbClr val="4472C4"/>
                </a:solidFill>
              </a:rPr>
              <a:t>Single comparison instead of many</a:t>
            </a:r>
          </a:p>
        </p:txBody>
      </p:sp>
    </p:spTree>
    <p:custDataLst>
      <p:tags r:id="rId1"/>
    </p:custDataLst>
    <p:extLst>
      <p:ext uri="{BB962C8B-B14F-4D97-AF65-F5344CB8AC3E}">
        <p14:creationId xmlns:p14="http://schemas.microsoft.com/office/powerpoint/2010/main" val="2079230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9" grpId="0" animBg="1"/>
      <p:bldP spid="15" grpId="0" animBg="1"/>
      <p:bldP spid="1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Constructing the Consensus Sequence</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476721AB-0C47-EFE8-9D10-4EC46F473711}"/>
              </a:ext>
            </a:extLst>
          </p:cNvPr>
          <p:cNvSpPr>
            <a:spLocks noGrp="1"/>
          </p:cNvSpPr>
          <p:nvPr>
            <p:ph idx="1"/>
          </p:nvPr>
        </p:nvSpPr>
        <p:spPr>
          <a:xfrm>
            <a:off x="228600" y="1052736"/>
            <a:ext cx="8610600" cy="1584176"/>
          </a:xfrm>
        </p:spPr>
        <p:txBody>
          <a:bodyPr/>
          <a:lstStyle/>
          <a:p>
            <a:r>
              <a:rPr lang="en-CH" dirty="0"/>
              <a:t>Hercules [Firtina+, 2018]</a:t>
            </a:r>
          </a:p>
          <a:p>
            <a:r>
              <a:rPr lang="en-CH" dirty="0"/>
              <a:t>Apollo [Firtina+, 2020]</a:t>
            </a:r>
          </a:p>
          <a:p>
            <a:r>
              <a:rPr lang="en-CH" dirty="0"/>
              <a:t>Lanyue+, 2020</a:t>
            </a:r>
          </a:p>
        </p:txBody>
      </p:sp>
      <p:pic>
        <p:nvPicPr>
          <p:cNvPr id="16" name="Picture 15" descr="A picture containing text&#10;&#10;Description automatically generated">
            <a:extLst>
              <a:ext uri="{FF2B5EF4-FFF2-40B4-BE49-F238E27FC236}">
                <a16:creationId xmlns:a16="http://schemas.microsoft.com/office/drawing/2014/main" id="{FB9490EB-937D-65C5-719D-ADFB7669401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a:stretch/>
        </p:blipFill>
        <p:spPr>
          <a:xfrm>
            <a:off x="2338442" y="2436139"/>
            <a:ext cx="4467116" cy="3840153"/>
          </a:xfrm>
          <a:prstGeom prst="rect">
            <a:avLst/>
          </a:prstGeom>
        </p:spPr>
      </p:pic>
    </p:spTree>
    <p:custDataLst>
      <p:tags r:id="rId1"/>
    </p:custDataLst>
    <p:extLst>
      <p:ext uri="{BB962C8B-B14F-4D97-AF65-F5344CB8AC3E}">
        <p14:creationId xmlns:p14="http://schemas.microsoft.com/office/powerpoint/2010/main" val="174912167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Training </a:t>
            </a:r>
            <a:r>
              <a:rPr lang="en-US" dirty="0" err="1"/>
              <a:t>pHMMs</a:t>
            </a:r>
            <a:endParaRPr lang="en-US" dirty="0"/>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00600"/>
          </a:xfrm>
        </p:spPr>
        <p:txBody>
          <a:bodyPr>
            <a:normAutofit/>
          </a:bodyPr>
          <a:lstStyle/>
          <a:p>
            <a:r>
              <a:rPr lang="en-US" dirty="0"/>
              <a:t>The Baum-Welch algorithm</a:t>
            </a:r>
          </a:p>
          <a:p>
            <a:pPr lvl="1"/>
            <a:r>
              <a:rPr lang="en-US" dirty="0"/>
              <a:t>Forward Calculation</a:t>
            </a:r>
          </a:p>
          <a:p>
            <a:pPr lvl="1"/>
            <a:endParaRPr lang="en-US" dirty="0"/>
          </a:p>
          <a:p>
            <a:pPr lvl="1"/>
            <a:endParaRPr lang="en-US" dirty="0"/>
          </a:p>
          <a:p>
            <a:pPr lvl="1"/>
            <a:r>
              <a:rPr lang="en-US" dirty="0"/>
              <a:t>Backward Calculation</a:t>
            </a:r>
          </a:p>
          <a:p>
            <a:pPr lvl="1"/>
            <a:endParaRPr lang="en-US" dirty="0"/>
          </a:p>
          <a:p>
            <a:pPr lvl="1"/>
            <a:endParaRPr lang="en-US" dirty="0"/>
          </a:p>
          <a:p>
            <a:pPr lvl="1"/>
            <a:r>
              <a:rPr lang="en-US" dirty="0"/>
              <a:t>Parameter Updates</a:t>
            </a:r>
          </a:p>
          <a:p>
            <a:pPr lvl="1"/>
            <a:endParaRPr lang="en-US" dirty="0"/>
          </a:p>
          <a:p>
            <a:endParaRPr lang="en-US" dirty="0"/>
          </a:p>
          <a:p>
            <a:endParaRPr lang="en-US" b="1" dirty="0"/>
          </a:p>
          <a:p>
            <a:r>
              <a:rPr lang="en-US" b="1" dirty="0"/>
              <a:t>Multiple iterations</a:t>
            </a:r>
            <a:r>
              <a:rPr lang="en-US" dirty="0"/>
              <a:t> of the Baum-Welch algorithm may be needed for high accuracy</a:t>
            </a: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 name="Picture 9" descr="A picture containing text&#10;&#10;Description automatically generated">
            <a:extLst>
              <a:ext uri="{FF2B5EF4-FFF2-40B4-BE49-F238E27FC236}">
                <a16:creationId xmlns:a16="http://schemas.microsoft.com/office/drawing/2014/main" id="{FDE83E8F-E5A7-E6DC-0F8A-72C8CCAA0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916831"/>
            <a:ext cx="5803794" cy="734400"/>
          </a:xfrm>
          <a:prstGeom prst="rect">
            <a:avLst/>
          </a:prstGeom>
        </p:spPr>
      </p:pic>
      <p:pic>
        <p:nvPicPr>
          <p:cNvPr id="12" name="Picture 11" descr="Chart&#10;&#10;Description automatically generated with medium confidence">
            <a:extLst>
              <a:ext uri="{FF2B5EF4-FFF2-40B4-BE49-F238E27FC236}">
                <a16:creationId xmlns:a16="http://schemas.microsoft.com/office/drawing/2014/main" id="{158339F2-3E22-BE30-D68A-9BA400903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23" y="3126648"/>
            <a:ext cx="5803796" cy="7344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182A361-5E39-4C3C-2330-F68C3154B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0" y="4308718"/>
            <a:ext cx="4428000" cy="125397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1BE8E818-9B4F-CAA9-1A37-95C07AF456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4389" y="4336465"/>
            <a:ext cx="4427984" cy="1162218"/>
          </a:xfrm>
          <a:prstGeom prst="rect">
            <a:avLst/>
          </a:prstGeom>
        </p:spPr>
      </p:pic>
      <p:sp>
        <p:nvSpPr>
          <p:cNvPr id="19" name="Rectangle 18">
            <a:extLst>
              <a:ext uri="{FF2B5EF4-FFF2-40B4-BE49-F238E27FC236}">
                <a16:creationId xmlns:a16="http://schemas.microsoft.com/office/drawing/2014/main" id="{7DC5AC3D-673A-6D26-0752-2002C3737DED}"/>
              </a:ext>
            </a:extLst>
          </p:cNvPr>
          <p:cNvSpPr/>
          <p:nvPr/>
        </p:nvSpPr>
        <p:spPr>
          <a:xfrm>
            <a:off x="2051720" y="2005802"/>
            <a:ext cx="648072" cy="343078"/>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Rectangle 19">
            <a:extLst>
              <a:ext uri="{FF2B5EF4-FFF2-40B4-BE49-F238E27FC236}">
                <a16:creationId xmlns:a16="http://schemas.microsoft.com/office/drawing/2014/main" id="{0098C92A-771D-E646-B7C3-1FEEA0055F01}"/>
              </a:ext>
            </a:extLst>
          </p:cNvPr>
          <p:cNvSpPr/>
          <p:nvPr/>
        </p:nvSpPr>
        <p:spPr>
          <a:xfrm>
            <a:off x="2051720" y="3212976"/>
            <a:ext cx="648072" cy="343078"/>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Rectangle 20">
            <a:extLst>
              <a:ext uri="{FF2B5EF4-FFF2-40B4-BE49-F238E27FC236}">
                <a16:creationId xmlns:a16="http://schemas.microsoft.com/office/drawing/2014/main" id="{2A5327A3-7904-6233-5D11-9DC61E432319}"/>
              </a:ext>
            </a:extLst>
          </p:cNvPr>
          <p:cNvSpPr/>
          <p:nvPr/>
        </p:nvSpPr>
        <p:spPr>
          <a:xfrm>
            <a:off x="2699792" y="2005802"/>
            <a:ext cx="288032" cy="343078"/>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764B460A-E043-C26E-5282-A0FBC8EF05AF}"/>
              </a:ext>
            </a:extLst>
          </p:cNvPr>
          <p:cNvSpPr/>
          <p:nvPr/>
        </p:nvSpPr>
        <p:spPr>
          <a:xfrm>
            <a:off x="2704092" y="3213049"/>
            <a:ext cx="1579875" cy="343078"/>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ectangle 22">
            <a:extLst>
              <a:ext uri="{FF2B5EF4-FFF2-40B4-BE49-F238E27FC236}">
                <a16:creationId xmlns:a16="http://schemas.microsoft.com/office/drawing/2014/main" id="{D1B5DF0F-D2B2-B0D2-0B11-85B6674405B8}"/>
              </a:ext>
            </a:extLst>
          </p:cNvPr>
          <p:cNvSpPr/>
          <p:nvPr/>
        </p:nvSpPr>
        <p:spPr>
          <a:xfrm>
            <a:off x="2987824" y="2005802"/>
            <a:ext cx="936104" cy="343078"/>
          </a:xfrm>
          <a:prstGeom prst="rect">
            <a:avLst/>
          </a:prstGeom>
          <a:noFill/>
          <a:ln w="22225">
            <a:solidFill>
              <a:srgbClr val="C55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Rectangle 24">
            <a:extLst>
              <a:ext uri="{FF2B5EF4-FFF2-40B4-BE49-F238E27FC236}">
                <a16:creationId xmlns:a16="http://schemas.microsoft.com/office/drawing/2014/main" id="{5C3F104D-D2E4-8051-1F36-E2E312FBAEDD}"/>
              </a:ext>
            </a:extLst>
          </p:cNvPr>
          <p:cNvSpPr/>
          <p:nvPr/>
        </p:nvSpPr>
        <p:spPr>
          <a:xfrm>
            <a:off x="2358000" y="4437112"/>
            <a:ext cx="917856" cy="343078"/>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Rectangle 25">
            <a:extLst>
              <a:ext uri="{FF2B5EF4-FFF2-40B4-BE49-F238E27FC236}">
                <a16:creationId xmlns:a16="http://schemas.microsoft.com/office/drawing/2014/main" id="{D215AA5A-5006-3078-F7B5-91CCC583557C}"/>
              </a:ext>
            </a:extLst>
          </p:cNvPr>
          <p:cNvSpPr/>
          <p:nvPr/>
        </p:nvSpPr>
        <p:spPr>
          <a:xfrm>
            <a:off x="2545660" y="5021004"/>
            <a:ext cx="946220" cy="343078"/>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 name="Rectangle 26">
            <a:extLst>
              <a:ext uri="{FF2B5EF4-FFF2-40B4-BE49-F238E27FC236}">
                <a16:creationId xmlns:a16="http://schemas.microsoft.com/office/drawing/2014/main" id="{FD9A2945-0382-6835-6F0D-480129A00D1C}"/>
              </a:ext>
            </a:extLst>
          </p:cNvPr>
          <p:cNvSpPr/>
          <p:nvPr/>
        </p:nvSpPr>
        <p:spPr>
          <a:xfrm>
            <a:off x="6228184" y="5021004"/>
            <a:ext cx="787782" cy="343078"/>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Rectangle 27">
            <a:extLst>
              <a:ext uri="{FF2B5EF4-FFF2-40B4-BE49-F238E27FC236}">
                <a16:creationId xmlns:a16="http://schemas.microsoft.com/office/drawing/2014/main" id="{3767E2FC-92FD-1A6A-09F5-A046E0B0D321}"/>
              </a:ext>
            </a:extLst>
          </p:cNvPr>
          <p:cNvSpPr/>
          <p:nvPr/>
        </p:nvSpPr>
        <p:spPr>
          <a:xfrm>
            <a:off x="5806153" y="4437112"/>
            <a:ext cx="747047" cy="343078"/>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94DC9785-C57E-951B-BC83-F028C92C0BB3}"/>
              </a:ext>
            </a:extLst>
          </p:cNvPr>
          <p:cNvSpPr/>
          <p:nvPr/>
        </p:nvSpPr>
        <p:spPr>
          <a:xfrm>
            <a:off x="1331640" y="4437112"/>
            <a:ext cx="1026360" cy="343078"/>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Rectangle 29">
            <a:extLst>
              <a:ext uri="{FF2B5EF4-FFF2-40B4-BE49-F238E27FC236}">
                <a16:creationId xmlns:a16="http://schemas.microsoft.com/office/drawing/2014/main" id="{845B354C-A248-39AF-DCAC-54E6C6B00FF6}"/>
              </a:ext>
            </a:extLst>
          </p:cNvPr>
          <p:cNvSpPr/>
          <p:nvPr/>
        </p:nvSpPr>
        <p:spPr>
          <a:xfrm>
            <a:off x="1403648" y="5021004"/>
            <a:ext cx="1142012" cy="343078"/>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7775745F-09CA-922D-84CF-60A28C60B43C}"/>
              </a:ext>
            </a:extLst>
          </p:cNvPr>
          <p:cNvSpPr/>
          <p:nvPr/>
        </p:nvSpPr>
        <p:spPr>
          <a:xfrm>
            <a:off x="2987824" y="2003001"/>
            <a:ext cx="936104" cy="343078"/>
          </a:xfrm>
          <a:prstGeom prst="rect">
            <a:avLst/>
          </a:prstGeom>
          <a:no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Rectangle 32">
            <a:extLst>
              <a:ext uri="{FF2B5EF4-FFF2-40B4-BE49-F238E27FC236}">
                <a16:creationId xmlns:a16="http://schemas.microsoft.com/office/drawing/2014/main" id="{73B196E6-9F9F-B2C8-0D3A-FDE4ECBA95BD}"/>
              </a:ext>
            </a:extLst>
          </p:cNvPr>
          <p:cNvSpPr/>
          <p:nvPr/>
        </p:nvSpPr>
        <p:spPr>
          <a:xfrm>
            <a:off x="5928548" y="1813237"/>
            <a:ext cx="3199639" cy="707886"/>
          </a:xfrm>
          <a:prstGeom prst="rect">
            <a:avLst/>
          </a:prstGeom>
        </p:spPr>
        <p:txBody>
          <a:bodyPr wrap="square">
            <a:spAutoFit/>
          </a:bodyPr>
          <a:lstStyle/>
          <a:p>
            <a:pPr algn="ctr">
              <a:spcAft>
                <a:spcPts val="1200"/>
              </a:spcAft>
            </a:pPr>
            <a:r>
              <a:rPr lang="en-US" sz="2000" dirty="0">
                <a:solidFill>
                  <a:srgbClr val="C00000"/>
                </a:solidFill>
              </a:rPr>
              <a:t>Time-dependent DP calculations</a:t>
            </a:r>
          </a:p>
        </p:txBody>
      </p:sp>
      <p:sp>
        <p:nvSpPr>
          <p:cNvPr id="34" name="Rectangle 33">
            <a:extLst>
              <a:ext uri="{FF2B5EF4-FFF2-40B4-BE49-F238E27FC236}">
                <a16:creationId xmlns:a16="http://schemas.microsoft.com/office/drawing/2014/main" id="{EB207B0E-C536-245D-DA25-3AEE2B51C82F}"/>
              </a:ext>
            </a:extLst>
          </p:cNvPr>
          <p:cNvSpPr/>
          <p:nvPr/>
        </p:nvSpPr>
        <p:spPr>
          <a:xfrm>
            <a:off x="5928548" y="2699224"/>
            <a:ext cx="3199639" cy="707886"/>
          </a:xfrm>
          <a:prstGeom prst="rect">
            <a:avLst/>
          </a:prstGeom>
        </p:spPr>
        <p:txBody>
          <a:bodyPr wrap="square">
            <a:spAutoFit/>
          </a:bodyPr>
          <a:lstStyle/>
          <a:p>
            <a:pPr algn="ctr">
              <a:spcAft>
                <a:spcPts val="1200"/>
              </a:spcAft>
            </a:pPr>
            <a:r>
              <a:rPr lang="en-US" sz="2000" dirty="0">
                <a:solidFill>
                  <a:srgbClr val="4472C4"/>
                </a:solidFill>
              </a:rPr>
              <a:t>Transition Probabilities (Constant)</a:t>
            </a:r>
          </a:p>
        </p:txBody>
      </p:sp>
      <p:sp>
        <p:nvSpPr>
          <p:cNvPr id="35" name="Rectangle 34">
            <a:extLst>
              <a:ext uri="{FF2B5EF4-FFF2-40B4-BE49-F238E27FC236}">
                <a16:creationId xmlns:a16="http://schemas.microsoft.com/office/drawing/2014/main" id="{5D7EF8FB-2CBF-1E51-DA9A-4083A440957D}"/>
              </a:ext>
            </a:extLst>
          </p:cNvPr>
          <p:cNvSpPr/>
          <p:nvPr/>
        </p:nvSpPr>
        <p:spPr>
          <a:xfrm>
            <a:off x="5928548" y="3585210"/>
            <a:ext cx="3199639" cy="707886"/>
          </a:xfrm>
          <a:prstGeom prst="rect">
            <a:avLst/>
          </a:prstGeom>
        </p:spPr>
        <p:txBody>
          <a:bodyPr wrap="square">
            <a:spAutoFit/>
          </a:bodyPr>
          <a:lstStyle/>
          <a:p>
            <a:pPr algn="ctr">
              <a:spcAft>
                <a:spcPts val="1200"/>
              </a:spcAft>
            </a:pPr>
            <a:r>
              <a:rPr lang="en-US" sz="2000" dirty="0">
                <a:solidFill>
                  <a:srgbClr val="C55911"/>
                </a:solidFill>
              </a:rPr>
              <a:t>Emission Probabilities (Constant)</a:t>
            </a:r>
          </a:p>
        </p:txBody>
      </p:sp>
      <p:sp>
        <p:nvSpPr>
          <p:cNvPr id="36" name="Rectangle 35">
            <a:extLst>
              <a:ext uri="{FF2B5EF4-FFF2-40B4-BE49-F238E27FC236}">
                <a16:creationId xmlns:a16="http://schemas.microsoft.com/office/drawing/2014/main" id="{C31E0B45-1B8B-9BE4-826B-6FA80AA0388F}"/>
              </a:ext>
            </a:extLst>
          </p:cNvPr>
          <p:cNvSpPr/>
          <p:nvPr/>
        </p:nvSpPr>
        <p:spPr>
          <a:xfrm>
            <a:off x="15372" y="1506506"/>
            <a:ext cx="9143999" cy="836049"/>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6"/>
                </a:solidFill>
                <a:latin typeface="Cambria" panose="02040503050406030204" pitchFamily="18" charset="0"/>
              </a:rPr>
              <a:t>Massive Parallelism</a:t>
            </a:r>
            <a:r>
              <a:rPr lang="en-US" sz="3000" dirty="0">
                <a:solidFill>
                  <a:schemeClr val="tx1"/>
                </a:solidFill>
                <a:latin typeface="Cambria" panose="02040503050406030204" pitchFamily="18" charset="0"/>
              </a:rPr>
              <a:t>: Many states at time t</a:t>
            </a:r>
          </a:p>
        </p:txBody>
      </p:sp>
      <p:sp>
        <p:nvSpPr>
          <p:cNvPr id="37" name="Rectangle 36">
            <a:extLst>
              <a:ext uri="{FF2B5EF4-FFF2-40B4-BE49-F238E27FC236}">
                <a16:creationId xmlns:a16="http://schemas.microsoft.com/office/drawing/2014/main" id="{0BF799C8-1164-8C6B-2A40-6FB5F1879A52}"/>
              </a:ext>
            </a:extLst>
          </p:cNvPr>
          <p:cNvSpPr/>
          <p:nvPr/>
        </p:nvSpPr>
        <p:spPr>
          <a:xfrm>
            <a:off x="6942" y="2985833"/>
            <a:ext cx="9143999" cy="836049"/>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mbria" panose="02040503050406030204" pitchFamily="18" charset="0"/>
              </a:rPr>
              <a:t>Parallelism: </a:t>
            </a:r>
            <a:r>
              <a:rPr lang="en-US" sz="3000" b="1" dirty="0">
                <a:solidFill>
                  <a:schemeClr val="accent6"/>
                </a:solidFill>
                <a:latin typeface="Cambria" panose="02040503050406030204" pitchFamily="18" charset="0"/>
              </a:rPr>
              <a:t>Simple</a:t>
            </a:r>
            <a:r>
              <a:rPr lang="en-US" sz="3000" dirty="0">
                <a:solidFill>
                  <a:schemeClr val="tx1"/>
                </a:solidFill>
                <a:latin typeface="Cambria" panose="02040503050406030204" pitchFamily="18" charset="0"/>
              </a:rPr>
              <a:t> arithmetic operations</a:t>
            </a:r>
          </a:p>
        </p:txBody>
      </p:sp>
      <p:sp>
        <p:nvSpPr>
          <p:cNvPr id="38" name="Rectangle 37">
            <a:extLst>
              <a:ext uri="{FF2B5EF4-FFF2-40B4-BE49-F238E27FC236}">
                <a16:creationId xmlns:a16="http://schemas.microsoft.com/office/drawing/2014/main" id="{DE59BC50-BCBC-2238-5703-041D83B319EE}"/>
              </a:ext>
            </a:extLst>
          </p:cNvPr>
          <p:cNvSpPr/>
          <p:nvPr/>
        </p:nvSpPr>
        <p:spPr>
          <a:xfrm>
            <a:off x="15371" y="4465159"/>
            <a:ext cx="9143999" cy="836049"/>
          </a:xfrm>
          <a:prstGeom prst="rect">
            <a:avLst/>
          </a:prstGeom>
          <a:solidFill>
            <a:srgbClr val="FFF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C00000"/>
                </a:solidFill>
                <a:latin typeface="Cambria" panose="02040503050406030204" pitchFamily="18" charset="0"/>
              </a:rPr>
              <a:t>Data dependency</a:t>
            </a:r>
          </a:p>
        </p:txBody>
      </p:sp>
    </p:spTree>
    <p:custDataLst>
      <p:tags r:id="rId1"/>
    </p:custDataLst>
    <p:extLst>
      <p:ext uri="{BB962C8B-B14F-4D97-AF65-F5344CB8AC3E}">
        <p14:creationId xmlns:p14="http://schemas.microsoft.com/office/powerpoint/2010/main" val="3974728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3" presetClass="emph" presetSubtype="2" fill="hold" grpId="1" nodeType="withEffect">
                                  <p:stCondLst>
                                    <p:cond delay="0"/>
                                  </p:stCondLst>
                                  <p:childTnLst>
                                    <p:animClr clrSpc="rgb" dir="cw">
                                      <p:cBhvr override="childStyle">
                                        <p:cTn id="36" dur="500" fill="hold"/>
                                        <p:tgtEl>
                                          <p:spTgt spid="35"/>
                                        </p:tgtEl>
                                        <p:attrNameLst>
                                          <p:attrName>style.color</p:attrName>
                                        </p:attrNameLst>
                                      </p:cBhvr>
                                      <p:to>
                                        <a:srgbClr val="4472C4"/>
                                      </p:to>
                                    </p:animClr>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3" presetClass="emph" presetSubtype="2" fill="hold" grpId="2" nodeType="clickEffect">
                                  <p:stCondLst>
                                    <p:cond delay="0"/>
                                  </p:stCondLst>
                                  <p:childTnLst>
                                    <p:animClr clrSpc="rgb" dir="cw">
                                      <p:cBhvr override="childStyle">
                                        <p:cTn id="84" dur="500" fill="hold"/>
                                        <p:tgtEl>
                                          <p:spTgt spid="37"/>
                                        </p:tgtEl>
                                        <p:attrNameLst>
                                          <p:attrName>style.color</p:attrName>
                                        </p:attrNameLst>
                                      </p:cBhvr>
                                      <p:to>
                                        <a:srgbClr val="C00000"/>
                                      </p:to>
                                    </p:animClr>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3" grpId="0"/>
      <p:bldP spid="34" grpId="0"/>
      <p:bldP spid="35" grpId="0"/>
      <p:bldP spid="35" grpId="1"/>
      <p:bldP spid="36" grpId="0" animBg="1"/>
      <p:bldP spid="37" grpId="0" animBg="1"/>
      <p:bldP spid="37" grpId="2" animBg="1"/>
      <p:bldP spid="3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Motivation</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00600"/>
          </a:xfrm>
        </p:spPr>
        <p:txBody>
          <a:bodyPr>
            <a:normAutofit/>
          </a:bodyPr>
          <a:lstStyle/>
          <a:p>
            <a:r>
              <a:rPr lang="en-US" dirty="0"/>
              <a:t>The Baum-Welch algorithm is the common approach for </a:t>
            </a:r>
            <a:r>
              <a:rPr lang="en-US" b="1" dirty="0">
                <a:solidFill>
                  <a:schemeClr val="accent6"/>
                </a:solidFill>
              </a:rPr>
              <a:t>accurate training</a:t>
            </a:r>
          </a:p>
          <a:p>
            <a:endParaRPr lang="en-US" b="1" dirty="0">
              <a:solidFill>
                <a:srgbClr val="4472C4"/>
              </a:solidFill>
            </a:endParaRPr>
          </a:p>
          <a:p>
            <a:r>
              <a:rPr lang="en-US" dirty="0"/>
              <a:t>The Baum-Welch algorithm is the main source of the </a:t>
            </a:r>
            <a:r>
              <a:rPr lang="en-US" b="1" dirty="0">
                <a:solidFill>
                  <a:srgbClr val="C00000"/>
                </a:solidFill>
              </a:rPr>
              <a:t>performance bottleneck</a:t>
            </a:r>
            <a:r>
              <a:rPr lang="en-US" dirty="0">
                <a:solidFill>
                  <a:srgbClr val="C00000"/>
                </a:solidFill>
              </a:rPr>
              <a:t> </a:t>
            </a:r>
            <a:r>
              <a:rPr lang="en-US" dirty="0"/>
              <a:t>in </a:t>
            </a:r>
            <a:r>
              <a:rPr lang="en-US" dirty="0" err="1"/>
              <a:t>pHMM</a:t>
            </a:r>
            <a:r>
              <a:rPr lang="en-US" dirty="0"/>
              <a:t>-based applications</a:t>
            </a:r>
            <a:endParaRPr lang="en-US" b="1" dirty="0"/>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a:extLst>
              <a:ext uri="{FF2B5EF4-FFF2-40B4-BE49-F238E27FC236}">
                <a16:creationId xmlns:a16="http://schemas.microsoft.com/office/drawing/2014/main" id="{C925FB2A-EF5F-7888-18F0-259FB5BAD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844" y="3681028"/>
            <a:ext cx="7380312" cy="2217600"/>
          </a:xfrm>
          <a:prstGeom prst="rect">
            <a:avLst/>
          </a:prstGeom>
        </p:spPr>
      </p:pic>
    </p:spTree>
    <p:custDataLst>
      <p:tags r:id="rId1"/>
    </p:custDataLst>
    <p:extLst>
      <p:ext uri="{BB962C8B-B14F-4D97-AF65-F5344CB8AC3E}">
        <p14:creationId xmlns:p14="http://schemas.microsoft.com/office/powerpoint/2010/main" val="277544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Goal</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00600"/>
          </a:xfrm>
        </p:spPr>
        <p:txBody>
          <a:bodyPr>
            <a:normAutofit/>
          </a:bodyPr>
          <a:lstStyle/>
          <a:p>
            <a:r>
              <a:rPr lang="en-US" b="1" dirty="0">
                <a:solidFill>
                  <a:schemeClr val="accent6"/>
                </a:solidFill>
              </a:rPr>
              <a:t>Accelerate</a:t>
            </a:r>
            <a:r>
              <a:rPr lang="en-US" dirty="0"/>
              <a:t> the Baum-Welch algorithm for </a:t>
            </a:r>
            <a:r>
              <a:rPr lang="en-US" dirty="0" err="1"/>
              <a:t>pHMMs</a:t>
            </a:r>
            <a:endParaRPr lang="en-US" dirty="0"/>
          </a:p>
          <a:p>
            <a:endParaRPr lang="en-US" b="1" dirty="0"/>
          </a:p>
          <a:p>
            <a:endParaRPr lang="en-US" dirty="0"/>
          </a:p>
          <a:p>
            <a:pPr marL="0" indent="0">
              <a:buNone/>
            </a:pPr>
            <a:endParaRPr lang="en-US" dirty="0"/>
          </a:p>
          <a:p>
            <a:r>
              <a:rPr lang="en-US" dirty="0"/>
              <a:t>Provide an </a:t>
            </a:r>
            <a:r>
              <a:rPr lang="en-US" b="1" dirty="0">
                <a:solidFill>
                  <a:schemeClr val="accent6"/>
                </a:solidFill>
              </a:rPr>
              <a:t>accurate acceleration framework</a:t>
            </a:r>
            <a:r>
              <a:rPr lang="en-US" dirty="0"/>
              <a:t> for a wide range of </a:t>
            </a:r>
            <a:r>
              <a:rPr lang="en-US" dirty="0" err="1"/>
              <a:t>pHMM</a:t>
            </a:r>
            <a:r>
              <a:rPr lang="en-US" dirty="0"/>
              <a:t>-based applications</a:t>
            </a:r>
          </a:p>
          <a:p>
            <a:endParaRPr lang="en-US" dirty="0"/>
          </a:p>
          <a:p>
            <a:endParaRPr lang="en-US" dirty="0"/>
          </a:p>
          <a:p>
            <a:endParaRPr lang="en-US" dirty="0"/>
          </a:p>
          <a:p>
            <a:r>
              <a:rPr lang="en-US" dirty="0">
                <a:solidFill>
                  <a:srgbClr val="C55911"/>
                </a:solidFill>
              </a:rPr>
              <a:t>To this end, we propose </a:t>
            </a:r>
            <a:r>
              <a:rPr lang="en-US" b="1" dirty="0" err="1">
                <a:solidFill>
                  <a:srgbClr val="C55911"/>
                </a:solidFill>
              </a:rPr>
              <a:t>ApHMM</a:t>
            </a:r>
            <a:r>
              <a:rPr lang="en-US" dirty="0">
                <a:solidFill>
                  <a:srgbClr val="C55911"/>
                </a:solidFill>
              </a:rPr>
              <a:t>, the </a:t>
            </a:r>
            <a:r>
              <a:rPr lang="en-US" b="1" dirty="0">
                <a:solidFill>
                  <a:srgbClr val="C55911"/>
                </a:solidFill>
              </a:rPr>
              <a:t>first</a:t>
            </a:r>
            <a:r>
              <a:rPr lang="en-US" dirty="0">
                <a:solidFill>
                  <a:srgbClr val="C55911"/>
                </a:solidFill>
              </a:rPr>
              <a:t> hardware-software co-designed </a:t>
            </a:r>
            <a:r>
              <a:rPr lang="en-US" b="1" dirty="0">
                <a:solidFill>
                  <a:srgbClr val="C55911"/>
                </a:solidFill>
              </a:rPr>
              <a:t>acceleration framework</a:t>
            </a:r>
            <a:r>
              <a:rPr lang="en-US" dirty="0">
                <a:solidFill>
                  <a:srgbClr val="C55911"/>
                </a:solidFill>
              </a:rPr>
              <a:t> for a wide range of bioinformatics applications that use </a:t>
            </a:r>
            <a:r>
              <a:rPr lang="en-US" dirty="0" err="1">
                <a:solidFill>
                  <a:srgbClr val="C55911"/>
                </a:solidFill>
              </a:rPr>
              <a:t>pHMMs</a:t>
            </a:r>
            <a:endParaRPr lang="en-US" dirty="0">
              <a:solidFill>
                <a:srgbClr val="C55911"/>
              </a:solidFill>
            </a:endParaRPr>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ustDataLst>
      <p:tags r:id="rId1"/>
    </p:custDataLst>
    <p:extLst>
      <p:ext uri="{BB962C8B-B14F-4D97-AF65-F5344CB8AC3E}">
        <p14:creationId xmlns:p14="http://schemas.microsoft.com/office/powerpoint/2010/main" val="4170886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2E33-FD64-9F4B-8BC5-C1D9E8FB8C68}"/>
              </a:ext>
            </a:extLst>
          </p:cNvPr>
          <p:cNvSpPr>
            <a:spLocks noGrp="1"/>
          </p:cNvSpPr>
          <p:nvPr>
            <p:ph type="title"/>
          </p:nvPr>
        </p:nvSpPr>
        <p:spPr>
          <a:xfrm>
            <a:off x="228600" y="152400"/>
            <a:ext cx="8610600" cy="762000"/>
          </a:xfrm>
        </p:spPr>
        <p:txBody>
          <a:bodyPr>
            <a:normAutofit/>
          </a:bodyPr>
          <a:lstStyle/>
          <a:p>
            <a:r>
              <a:rPr lang="en-US" dirty="0"/>
              <a:t>Key Ideas – PHMM design</a:t>
            </a:r>
          </a:p>
        </p:txBody>
      </p:sp>
      <p:sp>
        <p:nvSpPr>
          <p:cNvPr id="3" name="Content Placeholder 2">
            <a:extLst>
              <a:ext uri="{FF2B5EF4-FFF2-40B4-BE49-F238E27FC236}">
                <a16:creationId xmlns:a16="http://schemas.microsoft.com/office/drawing/2014/main" id="{33190EB4-8610-A34B-90B7-70A51B13095E}"/>
              </a:ext>
            </a:extLst>
          </p:cNvPr>
          <p:cNvSpPr>
            <a:spLocks noGrp="1"/>
          </p:cNvSpPr>
          <p:nvPr>
            <p:ph idx="1"/>
          </p:nvPr>
        </p:nvSpPr>
        <p:spPr>
          <a:xfrm>
            <a:off x="228600" y="980728"/>
            <a:ext cx="8610600" cy="5400600"/>
          </a:xfrm>
        </p:spPr>
        <p:txBody>
          <a:bodyPr>
            <a:normAutofit/>
          </a:bodyPr>
          <a:lstStyle/>
          <a:p>
            <a:r>
              <a:rPr lang="en-US" dirty="0"/>
              <a:t>Adopt the modified </a:t>
            </a:r>
            <a:r>
              <a:rPr lang="en-US" dirty="0" err="1"/>
              <a:t>pHMM</a:t>
            </a:r>
            <a:r>
              <a:rPr lang="en-US" dirty="0"/>
              <a:t> design to </a:t>
            </a:r>
            <a:r>
              <a:rPr lang="en-US" b="1" dirty="0">
                <a:solidFill>
                  <a:schemeClr val="accent6"/>
                </a:solidFill>
              </a:rPr>
              <a:t>support a wide range of applications</a:t>
            </a:r>
          </a:p>
          <a:p>
            <a:pPr lvl="1"/>
            <a:r>
              <a:rPr lang="en-US" dirty="0">
                <a:solidFill>
                  <a:schemeClr val="accent6"/>
                </a:solidFill>
              </a:rPr>
              <a:t>Resolves the complexity and ambiguity issues</a:t>
            </a:r>
            <a:r>
              <a:rPr lang="en-US" dirty="0"/>
              <a:t> associated with the commonly-used </a:t>
            </a:r>
            <a:r>
              <a:rPr lang="en-US" dirty="0" err="1"/>
              <a:t>pHMM</a:t>
            </a:r>
            <a:r>
              <a:rPr lang="en-US" dirty="0"/>
              <a:t> design</a:t>
            </a:r>
          </a:p>
          <a:p>
            <a:endParaRPr lang="en-US" b="1" dirty="0"/>
          </a:p>
          <a:p>
            <a:endParaRPr lang="en-US" dirty="0"/>
          </a:p>
          <a:p>
            <a:pPr marL="0" indent="0">
              <a:buNone/>
            </a:pPr>
            <a:endParaRPr lang="en-US" dirty="0"/>
          </a:p>
        </p:txBody>
      </p:sp>
      <p:sp>
        <p:nvSpPr>
          <p:cNvPr id="6" name="Slide Number Placeholder 3">
            <a:extLst>
              <a:ext uri="{FF2B5EF4-FFF2-40B4-BE49-F238E27FC236}">
                <a16:creationId xmlns:a16="http://schemas.microsoft.com/office/drawing/2014/main" id="{158C5B52-73A1-454F-B5A1-0194A44A571F}"/>
              </a:ext>
            </a:extLst>
          </p:cNvPr>
          <p:cNvSpPr>
            <a:spLocks noGrp="1"/>
          </p:cNvSpPr>
          <p:nvPr>
            <p:ph type="sldNum" sz="quarter" idx="11"/>
          </p:nvPr>
        </p:nvSpPr>
        <p:spPr>
          <a:xfrm>
            <a:off x="6553200" y="62436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Content Placeholder 5">
            <a:extLst>
              <a:ext uri="{FF2B5EF4-FFF2-40B4-BE49-F238E27FC236}">
                <a16:creationId xmlns:a16="http://schemas.microsoft.com/office/drawing/2014/main" id="{2A853367-7F55-CC90-8D3D-F0C625EC4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811039" y="3284984"/>
            <a:ext cx="5521921" cy="187220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07596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0.5|1.3"/>
</p:tagLst>
</file>

<file path=ppt/tags/tag10.xml><?xml version="1.0" encoding="utf-8"?>
<p:tagLst xmlns:a="http://schemas.openxmlformats.org/drawingml/2006/main" xmlns:r="http://schemas.openxmlformats.org/officeDocument/2006/relationships" xmlns:p="http://schemas.openxmlformats.org/presentationml/2006/main">
  <p:tag name="TIMING" val="|3.1|2|1.9|1.9"/>
</p:tagLst>
</file>

<file path=ppt/tags/tag11.xml><?xml version="1.0" encoding="utf-8"?>
<p:tagLst xmlns:a="http://schemas.openxmlformats.org/drawingml/2006/main" xmlns:r="http://schemas.openxmlformats.org/officeDocument/2006/relationships" xmlns:p="http://schemas.openxmlformats.org/presentationml/2006/main">
  <p:tag name="TIMING" val="|3.1|2|1.9|1.9"/>
</p:tagLst>
</file>

<file path=ppt/tags/tag12.xml><?xml version="1.0" encoding="utf-8"?>
<p:tagLst xmlns:a="http://schemas.openxmlformats.org/drawingml/2006/main" xmlns:r="http://schemas.openxmlformats.org/officeDocument/2006/relationships" xmlns:p="http://schemas.openxmlformats.org/presentationml/2006/main">
  <p:tag name="TIMING" val="|3.1|2|1.9|1.9"/>
</p:tagLst>
</file>

<file path=ppt/tags/tag13.xml><?xml version="1.0" encoding="utf-8"?>
<p:tagLst xmlns:a="http://schemas.openxmlformats.org/drawingml/2006/main" xmlns:r="http://schemas.openxmlformats.org/officeDocument/2006/relationships" xmlns:p="http://schemas.openxmlformats.org/presentationml/2006/main">
  <p:tag name="TIMING" val="|3.1|2|1.9|1.9"/>
</p:tagLst>
</file>

<file path=ppt/tags/tag14.xml><?xml version="1.0" encoding="utf-8"?>
<p:tagLst xmlns:a="http://schemas.openxmlformats.org/drawingml/2006/main" xmlns:r="http://schemas.openxmlformats.org/officeDocument/2006/relationships" xmlns:p="http://schemas.openxmlformats.org/presentationml/2006/main">
  <p:tag name="TIMING" val="|3.1|2|1.9|1.9"/>
</p:tagLst>
</file>

<file path=ppt/tags/tag15.xml><?xml version="1.0" encoding="utf-8"?>
<p:tagLst xmlns:a="http://schemas.openxmlformats.org/drawingml/2006/main" xmlns:r="http://schemas.openxmlformats.org/officeDocument/2006/relationships" xmlns:p="http://schemas.openxmlformats.org/presentationml/2006/main">
  <p:tag name="TIMING" val="|3.1|2|1.9|1.9"/>
</p:tagLst>
</file>

<file path=ppt/tags/tag16.xml><?xml version="1.0" encoding="utf-8"?>
<p:tagLst xmlns:a="http://schemas.openxmlformats.org/drawingml/2006/main" xmlns:r="http://schemas.openxmlformats.org/officeDocument/2006/relationships" xmlns:p="http://schemas.openxmlformats.org/presentationml/2006/main">
  <p:tag name="TIMING" val="|3.1|2|1.9|1.9"/>
</p:tagLst>
</file>

<file path=ppt/tags/tag17.xml><?xml version="1.0" encoding="utf-8"?>
<p:tagLst xmlns:a="http://schemas.openxmlformats.org/drawingml/2006/main" xmlns:r="http://schemas.openxmlformats.org/officeDocument/2006/relationships" xmlns:p="http://schemas.openxmlformats.org/presentationml/2006/main">
  <p:tag name="TIMING" val="|3.1|2|1.9|1.9"/>
</p:tagLst>
</file>

<file path=ppt/tags/tag18.xml><?xml version="1.0" encoding="utf-8"?>
<p:tagLst xmlns:a="http://schemas.openxmlformats.org/drawingml/2006/main" xmlns:r="http://schemas.openxmlformats.org/officeDocument/2006/relationships" xmlns:p="http://schemas.openxmlformats.org/presentationml/2006/main">
  <p:tag name="TIMING" val="|3.1|2|1.9|1.9"/>
</p:tagLst>
</file>

<file path=ppt/tags/tag19.xml><?xml version="1.0" encoding="utf-8"?>
<p:tagLst xmlns:a="http://schemas.openxmlformats.org/drawingml/2006/main" xmlns:r="http://schemas.openxmlformats.org/officeDocument/2006/relationships" xmlns:p="http://schemas.openxmlformats.org/presentationml/2006/main">
  <p:tag name="TIMING" val="|3.1|2|1.9|1.9"/>
</p:tagLst>
</file>

<file path=ppt/tags/tag2.xml><?xml version="1.0" encoding="utf-8"?>
<p:tagLst xmlns:a="http://schemas.openxmlformats.org/drawingml/2006/main" xmlns:r="http://schemas.openxmlformats.org/officeDocument/2006/relationships" xmlns:p="http://schemas.openxmlformats.org/presentationml/2006/main">
  <p:tag name="TIMING" val="|2.7|0.5|1.3"/>
</p:tagLst>
</file>

<file path=ppt/tags/tag20.xml><?xml version="1.0" encoding="utf-8"?>
<p:tagLst xmlns:a="http://schemas.openxmlformats.org/drawingml/2006/main" xmlns:r="http://schemas.openxmlformats.org/officeDocument/2006/relationships" xmlns:p="http://schemas.openxmlformats.org/presentationml/2006/main">
  <p:tag name="TIMING" val="|3.1|2|1.9|1.9"/>
</p:tagLst>
</file>

<file path=ppt/tags/tag21.xml><?xml version="1.0" encoding="utf-8"?>
<p:tagLst xmlns:a="http://schemas.openxmlformats.org/drawingml/2006/main" xmlns:r="http://schemas.openxmlformats.org/officeDocument/2006/relationships" xmlns:p="http://schemas.openxmlformats.org/presentationml/2006/main">
  <p:tag name="TIMING" val="|3.1|2|1.9|1.9"/>
</p:tagLst>
</file>

<file path=ppt/tags/tag22.xml><?xml version="1.0" encoding="utf-8"?>
<p:tagLst xmlns:a="http://schemas.openxmlformats.org/drawingml/2006/main" xmlns:r="http://schemas.openxmlformats.org/officeDocument/2006/relationships" xmlns:p="http://schemas.openxmlformats.org/presentationml/2006/main">
  <p:tag name="TIMING" val="|3.1|2|1.9|1.9"/>
</p:tagLst>
</file>

<file path=ppt/tags/tag23.xml><?xml version="1.0" encoding="utf-8"?>
<p:tagLst xmlns:a="http://schemas.openxmlformats.org/drawingml/2006/main" xmlns:r="http://schemas.openxmlformats.org/officeDocument/2006/relationships" xmlns:p="http://schemas.openxmlformats.org/presentationml/2006/main">
  <p:tag name="TIMING" val="|3.1|2|1.9|1.9"/>
</p:tagLst>
</file>

<file path=ppt/tags/tag24.xml><?xml version="1.0" encoding="utf-8"?>
<p:tagLst xmlns:a="http://schemas.openxmlformats.org/drawingml/2006/main" xmlns:r="http://schemas.openxmlformats.org/officeDocument/2006/relationships" xmlns:p="http://schemas.openxmlformats.org/presentationml/2006/main">
  <p:tag name="TIMING" val="|3.1|2|1.9|1.9"/>
</p:tagLst>
</file>

<file path=ppt/tags/tag25.xml><?xml version="1.0" encoding="utf-8"?>
<p:tagLst xmlns:a="http://schemas.openxmlformats.org/drawingml/2006/main" xmlns:r="http://schemas.openxmlformats.org/officeDocument/2006/relationships" xmlns:p="http://schemas.openxmlformats.org/presentationml/2006/main">
  <p:tag name="TIMING" val="|3.1|2|1.9|1.9"/>
</p:tagLst>
</file>

<file path=ppt/tags/tag26.xml><?xml version="1.0" encoding="utf-8"?>
<p:tagLst xmlns:a="http://schemas.openxmlformats.org/drawingml/2006/main" xmlns:r="http://schemas.openxmlformats.org/officeDocument/2006/relationships" xmlns:p="http://schemas.openxmlformats.org/presentationml/2006/main">
  <p:tag name="TIMING" val="|3.1|2|1.9|1.9"/>
</p:tagLst>
</file>

<file path=ppt/tags/tag27.xml><?xml version="1.0" encoding="utf-8"?>
<p:tagLst xmlns:a="http://schemas.openxmlformats.org/drawingml/2006/main" xmlns:r="http://schemas.openxmlformats.org/officeDocument/2006/relationships" xmlns:p="http://schemas.openxmlformats.org/presentationml/2006/main">
  <p:tag name="TIMING" val="|3.1|2|1.9|1.9"/>
</p:tagLst>
</file>

<file path=ppt/tags/tag28.xml><?xml version="1.0" encoding="utf-8"?>
<p:tagLst xmlns:a="http://schemas.openxmlformats.org/drawingml/2006/main" xmlns:r="http://schemas.openxmlformats.org/officeDocument/2006/relationships" xmlns:p="http://schemas.openxmlformats.org/presentationml/2006/main">
  <p:tag name="TIMING" val="|3.1|2|1.9|1.9"/>
</p:tagLst>
</file>

<file path=ppt/tags/tag29.xml><?xml version="1.0" encoding="utf-8"?>
<p:tagLst xmlns:a="http://schemas.openxmlformats.org/drawingml/2006/main" xmlns:r="http://schemas.openxmlformats.org/officeDocument/2006/relationships" xmlns:p="http://schemas.openxmlformats.org/presentationml/2006/main">
  <p:tag name="TIMING" val="|3.1|2|1.9|1.9"/>
</p:tagLst>
</file>

<file path=ppt/tags/tag3.xml><?xml version="1.0" encoding="utf-8"?>
<p:tagLst xmlns:a="http://schemas.openxmlformats.org/drawingml/2006/main" xmlns:r="http://schemas.openxmlformats.org/officeDocument/2006/relationships" xmlns:p="http://schemas.openxmlformats.org/presentationml/2006/main">
  <p:tag name="TIMING" val="|5|1.4|1.5"/>
</p:tagLst>
</file>

<file path=ppt/tags/tag30.xml><?xml version="1.0" encoding="utf-8"?>
<p:tagLst xmlns:a="http://schemas.openxmlformats.org/drawingml/2006/main" xmlns:r="http://schemas.openxmlformats.org/officeDocument/2006/relationships" xmlns:p="http://schemas.openxmlformats.org/presentationml/2006/main">
  <p:tag name="TIMING" val="|3.1|2|1.9|1.9"/>
</p:tagLst>
</file>

<file path=ppt/tags/tag31.xml><?xml version="1.0" encoding="utf-8"?>
<p:tagLst xmlns:a="http://schemas.openxmlformats.org/drawingml/2006/main" xmlns:r="http://schemas.openxmlformats.org/officeDocument/2006/relationships" xmlns:p="http://schemas.openxmlformats.org/presentationml/2006/main">
  <p:tag name="TIMING" val="|3.1|2|1.9|1.9"/>
</p:tagLst>
</file>

<file path=ppt/tags/tag32.xml><?xml version="1.0" encoding="utf-8"?>
<p:tagLst xmlns:a="http://schemas.openxmlformats.org/drawingml/2006/main" xmlns:r="http://schemas.openxmlformats.org/officeDocument/2006/relationships" xmlns:p="http://schemas.openxmlformats.org/presentationml/2006/main">
  <p:tag name="TIMING" val="|3.1|2|1.9|1.9"/>
</p:tagLst>
</file>

<file path=ppt/tags/tag33.xml><?xml version="1.0" encoding="utf-8"?>
<p:tagLst xmlns:a="http://schemas.openxmlformats.org/drawingml/2006/main" xmlns:r="http://schemas.openxmlformats.org/officeDocument/2006/relationships" xmlns:p="http://schemas.openxmlformats.org/presentationml/2006/main">
  <p:tag name="TIMING" val="|3.1|2|1.9|1.9"/>
</p:tagLst>
</file>

<file path=ppt/tags/tag34.xml><?xml version="1.0" encoding="utf-8"?>
<p:tagLst xmlns:a="http://schemas.openxmlformats.org/drawingml/2006/main" xmlns:r="http://schemas.openxmlformats.org/officeDocument/2006/relationships" xmlns:p="http://schemas.openxmlformats.org/presentationml/2006/main">
  <p:tag name="TIMING" val="|3.1|2|1.9|1.9"/>
</p:tagLst>
</file>

<file path=ppt/tags/tag35.xml><?xml version="1.0" encoding="utf-8"?>
<p:tagLst xmlns:a="http://schemas.openxmlformats.org/drawingml/2006/main" xmlns:r="http://schemas.openxmlformats.org/officeDocument/2006/relationships" xmlns:p="http://schemas.openxmlformats.org/presentationml/2006/main">
  <p:tag name="TIMING" val="|3.1|2|1.9|1.9"/>
</p:tagLst>
</file>

<file path=ppt/tags/tag36.xml><?xml version="1.0" encoding="utf-8"?>
<p:tagLst xmlns:a="http://schemas.openxmlformats.org/drawingml/2006/main" xmlns:r="http://schemas.openxmlformats.org/officeDocument/2006/relationships" xmlns:p="http://schemas.openxmlformats.org/presentationml/2006/main">
  <p:tag name="TIMING" val="|3.1|2|1.9|1.9"/>
</p:tagLst>
</file>

<file path=ppt/tags/tag37.xml><?xml version="1.0" encoding="utf-8"?>
<p:tagLst xmlns:a="http://schemas.openxmlformats.org/drawingml/2006/main" xmlns:r="http://schemas.openxmlformats.org/officeDocument/2006/relationships" xmlns:p="http://schemas.openxmlformats.org/presentationml/2006/main">
  <p:tag name="TIMING" val="|3.1|2|1.9|1.9"/>
</p:tagLst>
</file>

<file path=ppt/tags/tag38.xml><?xml version="1.0" encoding="utf-8"?>
<p:tagLst xmlns:a="http://schemas.openxmlformats.org/drawingml/2006/main" xmlns:r="http://schemas.openxmlformats.org/officeDocument/2006/relationships" xmlns:p="http://schemas.openxmlformats.org/presentationml/2006/main">
  <p:tag name="TIMING" val="|3.1|2|1.9|1.9"/>
</p:tagLst>
</file>

<file path=ppt/tags/tag39.xml><?xml version="1.0" encoding="utf-8"?>
<p:tagLst xmlns:a="http://schemas.openxmlformats.org/drawingml/2006/main" xmlns:r="http://schemas.openxmlformats.org/officeDocument/2006/relationships" xmlns:p="http://schemas.openxmlformats.org/presentationml/2006/main">
  <p:tag name="TIMING" val="|3.1|2|1.9|1.9"/>
</p:tagLst>
</file>

<file path=ppt/tags/tag4.xml><?xml version="1.0" encoding="utf-8"?>
<p:tagLst xmlns:a="http://schemas.openxmlformats.org/drawingml/2006/main" xmlns:r="http://schemas.openxmlformats.org/officeDocument/2006/relationships" xmlns:p="http://schemas.openxmlformats.org/presentationml/2006/main">
  <p:tag name="TIMING" val="|5|1.4|1.5"/>
</p:tagLst>
</file>

<file path=ppt/tags/tag40.xml><?xml version="1.0" encoding="utf-8"?>
<p:tagLst xmlns:a="http://schemas.openxmlformats.org/drawingml/2006/main" xmlns:r="http://schemas.openxmlformats.org/officeDocument/2006/relationships" xmlns:p="http://schemas.openxmlformats.org/presentationml/2006/main">
  <p:tag name="TIMING" val="|3.1|2|1.9|1.9"/>
</p:tagLst>
</file>

<file path=ppt/tags/tag5.xml><?xml version="1.0" encoding="utf-8"?>
<p:tagLst xmlns:a="http://schemas.openxmlformats.org/drawingml/2006/main" xmlns:r="http://schemas.openxmlformats.org/officeDocument/2006/relationships" xmlns:p="http://schemas.openxmlformats.org/presentationml/2006/main">
  <p:tag name="TIMING" val="|5|1.4|1.5"/>
</p:tagLst>
</file>

<file path=ppt/tags/tag6.xml><?xml version="1.0" encoding="utf-8"?>
<p:tagLst xmlns:a="http://schemas.openxmlformats.org/drawingml/2006/main" xmlns:r="http://schemas.openxmlformats.org/officeDocument/2006/relationships" xmlns:p="http://schemas.openxmlformats.org/presentationml/2006/main">
  <p:tag name="TIMING" val="|5.7|0.9|0.7|1.4"/>
</p:tagLst>
</file>

<file path=ppt/tags/tag7.xml><?xml version="1.0" encoding="utf-8"?>
<p:tagLst xmlns:a="http://schemas.openxmlformats.org/drawingml/2006/main" xmlns:r="http://schemas.openxmlformats.org/officeDocument/2006/relationships" xmlns:p="http://schemas.openxmlformats.org/presentationml/2006/main">
  <p:tag name="TIMING" val="|5.7|0.9|0.7|1.4"/>
</p:tagLst>
</file>

<file path=ppt/tags/tag8.xml><?xml version="1.0" encoding="utf-8"?>
<p:tagLst xmlns:a="http://schemas.openxmlformats.org/drawingml/2006/main" xmlns:r="http://schemas.openxmlformats.org/officeDocument/2006/relationships" xmlns:p="http://schemas.openxmlformats.org/presentationml/2006/main">
  <p:tag name="TIMING" val="|1.2|1.4|1.4"/>
</p:tagLst>
</file>

<file path=ppt/tags/tag9.xml><?xml version="1.0" encoding="utf-8"?>
<p:tagLst xmlns:a="http://schemas.openxmlformats.org/drawingml/2006/main" xmlns:r="http://schemas.openxmlformats.org/officeDocument/2006/relationships" xmlns:p="http://schemas.openxmlformats.org/presentationml/2006/main">
  <p:tag name="TIMING" val="|3.1|2|1.9|1.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7.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210949</TotalTime>
  <Words>15004</Words>
  <Application>Microsoft Macintosh PowerPoint</Application>
  <PresentationFormat>On-screen Show (4:3)</PresentationFormat>
  <Paragraphs>1698</Paragraphs>
  <Slides>160</Slides>
  <Notes>126</Notes>
  <HiddenSlides>0</HiddenSlides>
  <MMClips>0</MMClips>
  <ScaleCrop>false</ScaleCrop>
  <HeadingPairs>
    <vt:vector size="8" baseType="variant">
      <vt:variant>
        <vt:lpstr>Fonts Used</vt:lpstr>
      </vt:variant>
      <vt:variant>
        <vt:i4>17</vt:i4>
      </vt:variant>
      <vt:variant>
        <vt:lpstr>Theme</vt:lpstr>
      </vt:variant>
      <vt:variant>
        <vt:i4>57</vt:i4>
      </vt:variant>
      <vt:variant>
        <vt:lpstr>Embedded OLE Servers</vt:lpstr>
      </vt:variant>
      <vt:variant>
        <vt:i4>1</vt:i4>
      </vt:variant>
      <vt:variant>
        <vt:lpstr>Slide Titles</vt:lpstr>
      </vt:variant>
      <vt:variant>
        <vt:i4>160</vt:i4>
      </vt:variant>
    </vt:vector>
  </HeadingPairs>
  <TitlesOfParts>
    <vt:vector size="235" baseType="lpstr">
      <vt:lpstr>Adobe Garamond Pro</vt:lpstr>
      <vt:lpstr>Arial</vt:lpstr>
      <vt:lpstr>Arial Narrow</vt:lpstr>
      <vt:lpstr>Calibri</vt:lpstr>
      <vt:lpstr>Cambria</vt:lpstr>
      <vt:lpstr>Cambria Math</vt:lpstr>
      <vt:lpstr>Chalkduster</vt:lpstr>
      <vt:lpstr>Comic Sans MS</vt:lpstr>
      <vt:lpstr>Corbel</vt:lpstr>
      <vt:lpstr>europa</vt:lpstr>
      <vt:lpstr>Futura Medium</vt:lpstr>
      <vt:lpstr>Garamond</vt:lpstr>
      <vt:lpstr>Gill Sans MT</vt:lpstr>
      <vt:lpstr>Perpetua</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78_Edge</vt:lpstr>
      <vt:lpstr>7_Edge</vt:lpstr>
      <vt:lpstr>11_Edge</vt:lpstr>
      <vt:lpstr>12_Edge</vt:lpstr>
      <vt:lpstr>40_Edge</vt:lpstr>
      <vt:lpstr>41_Edge</vt:lpstr>
      <vt:lpstr>14_Edge</vt:lpstr>
      <vt:lpstr>25_Edge</vt:lpstr>
      <vt:lpstr>18_Edge</vt:lpstr>
      <vt:lpstr>50_Edge</vt:lpstr>
      <vt:lpstr>20_Edge</vt:lpstr>
      <vt:lpstr>26_Edge</vt:lpstr>
      <vt:lpstr>42_Edge</vt:lpstr>
      <vt:lpstr>62_Edge</vt:lpstr>
      <vt:lpstr>21_Edge</vt:lpstr>
      <vt:lpstr>22_Edge</vt:lpstr>
      <vt:lpstr>99_Edge</vt:lpstr>
      <vt:lpstr>28_Edge</vt:lpstr>
      <vt:lpstr>155_Edge</vt:lpstr>
      <vt:lpstr>2_Metropolitan_bullet</vt:lpstr>
      <vt:lpstr>Metropolitan_bullet</vt:lpstr>
      <vt:lpstr>Visio</vt:lpstr>
      <vt:lpstr>Enabling Accurate, Fast, and Memory-Efficient Genome Analysis via Efficient and Intelligent Algorithms </vt:lpstr>
      <vt:lpstr>Brief Self Introduction</vt:lpstr>
      <vt:lpstr>PowerPoint Presentation</vt:lpstr>
      <vt:lpstr>Professor Mutlu</vt:lpstr>
      <vt:lpstr>Current Research Mission</vt:lpstr>
      <vt:lpstr>Four Key Current Directions</vt:lpstr>
      <vt:lpstr>SAFARI Newsletter December 2021 Edition</vt:lpstr>
      <vt:lpstr>Research &amp; Teaching: Some Overview Talks</vt:lpstr>
      <vt:lpstr>Referenced Papers, Talks, Artifacts</vt:lpstr>
      <vt:lpstr>Accelerating Genome Analysis</vt:lpstr>
      <vt:lpstr>The Problem</vt:lpstr>
      <vt:lpstr>Data is Key for AI, ML, Genomics, …</vt:lpstr>
      <vt:lpstr>Data is Key for Future Workloads</vt:lpstr>
      <vt:lpstr>PowerPoint Presentation</vt:lpstr>
      <vt:lpstr>Lack of Specialized Compute Capability</vt:lpstr>
      <vt:lpstr>Data Movement Dominates Performance</vt:lpstr>
      <vt:lpstr>Read Mapping Execution Time</vt:lpstr>
      <vt:lpstr>Large Search Space for Mapping Location</vt:lpstr>
      <vt:lpstr>New Genome Sequencing Technologies</vt:lpstr>
      <vt:lpstr>New Genome Sequencing Technologies</vt:lpstr>
      <vt:lpstr>PowerPoint Presentation</vt:lpstr>
      <vt:lpstr>Accelerating Genome Analysis [IEEE MICRO 2020]</vt:lpstr>
      <vt:lpstr>Specialized Hardware for Pre-alignment Filtering</vt:lpstr>
      <vt:lpstr>GenASM Framework [MICRO 2020]</vt:lpstr>
      <vt:lpstr>New Applications: Genome Graphs</vt:lpstr>
      <vt:lpstr>In-Storage Genome Filtering [ASPLOS 2022] </vt:lpstr>
      <vt:lpstr>Future of Genome Sequencing &amp; Analysis</vt:lpstr>
      <vt:lpstr>Read Mapping in 111 pages! </vt:lpstr>
      <vt:lpstr>More on Fast &amp; Efficient Genome Analysis …</vt:lpstr>
      <vt:lpstr>Detailed Lectures on Genome Analysis</vt:lpstr>
      <vt:lpstr>A Blueprint for Fundamentally Better Architectures</vt:lpstr>
      <vt:lpstr>Analysis of first publicly available PIM Architecture</vt:lpstr>
      <vt:lpstr>More on Processing in Memory</vt:lpstr>
      <vt:lpstr>Accelerating Neural Network Inference</vt:lpstr>
      <vt:lpstr>PowerPoint Presentation</vt:lpstr>
      <vt:lpstr>Agenda for Today - Intelligent Algorithms</vt:lpstr>
      <vt:lpstr>Agenda for Today - Intelligent Algorithms</vt:lpstr>
      <vt:lpstr>Finding Approximate Seed Matches</vt:lpstr>
      <vt:lpstr>Background – Seeds</vt:lpstr>
      <vt:lpstr>Background – Matching Seeds</vt:lpstr>
      <vt:lpstr>Problem</vt:lpstr>
      <vt:lpstr>Goal</vt:lpstr>
      <vt:lpstr>Key Ideas</vt:lpstr>
      <vt:lpstr>The SimHash Technique</vt:lpstr>
      <vt:lpstr>The SimHash Technique - Example</vt:lpstr>
      <vt:lpstr>High-Level Overview of BLEND</vt:lpstr>
      <vt:lpstr>Walkthrough – Generating Hash Values</vt:lpstr>
      <vt:lpstr>Walkthrough – Selecting k-mers from Seeds</vt:lpstr>
      <vt:lpstr>Walkthrough – Selecting k-mers from Seeds</vt:lpstr>
      <vt:lpstr>Finding Fuzzy Seed Matches</vt:lpstr>
      <vt:lpstr>Evaluation Methodology</vt:lpstr>
      <vt:lpstr>Read Overlapping – Computational Resources</vt:lpstr>
      <vt:lpstr>Read Overlapping – Overlap Statistics</vt:lpstr>
      <vt:lpstr>Read Overlapping – Accuracy</vt:lpstr>
      <vt:lpstr>Read Mapping – Computational Resources</vt:lpstr>
      <vt:lpstr>More from the paper…</vt:lpstr>
      <vt:lpstr>Conclusion</vt:lpstr>
      <vt:lpstr>Executive Summary</vt:lpstr>
      <vt:lpstr>Finding Approximate Seed Matches</vt:lpstr>
      <vt:lpstr>Agenda for Today - Intelligent Algorithms</vt:lpstr>
      <vt:lpstr>Remapping Alignments Between 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Executive Summary</vt:lpstr>
      <vt:lpstr>Remapping Alignments Between References </vt:lpstr>
      <vt:lpstr>Mapping Constant Regions Between References </vt:lpstr>
      <vt:lpstr>Agenda for Today - Intelligent Algorithms</vt:lpstr>
      <vt:lpstr>Assembly Polishing using ML</vt:lpstr>
      <vt:lpstr>Executive Summary</vt:lpstr>
      <vt:lpstr>De novo Assembly from Erroneous Reads</vt:lpstr>
      <vt:lpstr>Assembly Polishing</vt:lpstr>
      <vt:lpstr>Assembly Polishing</vt:lpstr>
      <vt:lpstr>Profile Hidden Markov Models (pHMMs)</vt:lpstr>
      <vt:lpstr>An alternative design of pHMMs</vt:lpstr>
      <vt:lpstr>Assembly Polishing using pHMMs</vt:lpstr>
      <vt:lpstr>Constructing Accurate de novo Assemblies</vt:lpstr>
      <vt:lpstr>Apollo Workflow – Polishing</vt:lpstr>
      <vt:lpstr>Evaluation Methodology and Key Results</vt:lpstr>
      <vt:lpstr>Future Work &amp; Limitations</vt:lpstr>
      <vt:lpstr>Hardware Acceleration for pHMMs</vt:lpstr>
      <vt:lpstr>PHMMs in Many Applications</vt:lpstr>
      <vt:lpstr>Comparing a Sequence to Many Sequences</vt:lpstr>
      <vt:lpstr>Comparing a Sequence to Many Sequences</vt:lpstr>
      <vt:lpstr>Constructing the Consensus Sequence</vt:lpstr>
      <vt:lpstr>Training pHMMs</vt:lpstr>
      <vt:lpstr>Motivation</vt:lpstr>
      <vt:lpstr>Goal</vt:lpstr>
      <vt:lpstr>Key Ideas – PHMM design</vt:lpstr>
      <vt:lpstr>Key Ideas - Pipelining</vt:lpstr>
      <vt:lpstr>Key Ideas – Cache Reuse</vt:lpstr>
      <vt:lpstr>Key Ideas – Lookup Tables (LUTs)</vt:lpstr>
      <vt:lpstr>Putting it all together – Hardware Design</vt:lpstr>
      <vt:lpstr>System Integration – Many cores</vt:lpstr>
      <vt:lpstr>Evaluation Methodology</vt:lpstr>
      <vt:lpstr>Results: Executing the Baum-Welch Algorithm</vt:lpstr>
      <vt:lpstr>Results: Executing the Baum-Welch Algorithm</vt:lpstr>
      <vt:lpstr>Results: Number of ApHMM Cores</vt:lpstr>
      <vt:lpstr>Results: Error Correction</vt:lpstr>
      <vt:lpstr>Results: Protein Family Search</vt:lpstr>
      <vt:lpstr>Results: Multiple Sequence Alignment</vt:lpstr>
      <vt:lpstr>Conclusion</vt:lpstr>
      <vt:lpstr>Hardware Acceleration for pHMMs</vt:lpstr>
      <vt:lpstr>Assembly Polishing using ML</vt:lpstr>
      <vt:lpstr>Prior Research on Genome Analysis (1/2)</vt:lpstr>
      <vt:lpstr>Prior Research on Genome Analysis (2/2)</vt:lpstr>
      <vt:lpstr>Enabling Accurate, Fast, and Memory-Efficient Genome Analysis via Efficient and Intelligent Algorithms </vt:lpstr>
      <vt:lpstr>Backup Slides</vt:lpstr>
      <vt:lpstr>BLEND – GC Content of Assemblies</vt:lpstr>
      <vt:lpstr>BLEND – Read Mapping Quality</vt:lpstr>
      <vt:lpstr>BLEND – Read Mapping Accuracy</vt:lpstr>
      <vt:lpstr>BLEND – BLEND-I vs. BLEND-S</vt:lpstr>
      <vt:lpstr>BLEND – Equal Parameters</vt:lpstr>
      <vt:lpstr>BLEND – Equal Parameters</vt:lpstr>
      <vt:lpstr>BLEND – Equal Parameters</vt:lpstr>
      <vt:lpstr>Resolving deletion errors</vt:lpstr>
      <vt:lpstr>Resolving insertion errors</vt:lpstr>
      <vt:lpstr>Training</vt:lpstr>
      <vt:lpstr>Inference: The Viterbi algorithm</vt:lpstr>
      <vt:lpstr>Apollo -- Data Sets</vt:lpstr>
      <vt:lpstr>Apollo -- Experimental Setup</vt:lpstr>
      <vt:lpstr>ApHMM – Execution Flow</vt:lpstr>
      <vt:lpstr>ApHMM – Storage Distribution</vt:lpstr>
      <vt:lpstr>ApHMM – Hardware Configuration</vt:lpstr>
      <vt:lpstr>ApHMM – Area and Power Breakdown</vt:lpstr>
      <vt:lpstr>Readings, Videos, Reference Materials</vt:lpstr>
      <vt:lpstr>Research &amp; Teaching: Some Overview Talks</vt:lpstr>
      <vt:lpstr>Accelerated Memory Course (~6.5 hours)</vt:lpstr>
      <vt:lpstr>Longer Memory Course (~18 hours)</vt:lpstr>
      <vt:lpstr>An Interview on Research and Education</vt:lpstr>
      <vt:lpstr>More Thoughts and Suggestions</vt:lpstr>
      <vt:lpstr>Reference Overview Paper</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Talks, Artifacts</vt:lpstr>
      <vt:lpstr>An Interview on Research and Education</vt:lpstr>
      <vt:lpstr>More Thoughts and Suggestions</vt:lpstr>
      <vt:lpstr>End of Backup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Firtina  Can</cp:lastModifiedBy>
  <cp:revision>3106</cp:revision>
  <cp:lastPrinted>2017-09-14T13:39:03Z</cp:lastPrinted>
  <dcterms:created xsi:type="dcterms:W3CDTF">2010-10-08T20:41:54Z</dcterms:created>
  <dcterms:modified xsi:type="dcterms:W3CDTF">2022-05-27T19:06:57Z</dcterms:modified>
</cp:coreProperties>
</file>