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vml" ContentType="application/vnd.openxmlformats-officedocument.vmlDrawing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Masters/slideMaster37.xml" ContentType="application/vnd.openxmlformats-officedocument.presentationml.slideMaster+xml"/>
  <Override PartName="/ppt/slideMasters/slideMaster38.xml" ContentType="application/vnd.openxmlformats-officedocument.presentationml.slideMaster+xml"/>
  <Override PartName="/ppt/slideMasters/slideMaster39.xml" ContentType="application/vnd.openxmlformats-officedocument.presentationml.slideMaster+xml"/>
  <Override PartName="/ppt/slideMasters/slideMaster40.xml" ContentType="application/vnd.openxmlformats-officedocument.presentationml.slideMaster+xml"/>
  <Override PartName="/ppt/slideMasters/slideMaster41.xml" ContentType="application/vnd.openxmlformats-officedocument.presentationml.slideMaster+xml"/>
  <Override PartName="/ppt/slideMasters/slideMaster42.xml" ContentType="application/vnd.openxmlformats-officedocument.presentationml.slideMaster+xml"/>
  <Override PartName="/ppt/slideMasters/slideMaster43.xml" ContentType="application/vnd.openxmlformats-officedocument.presentationml.slideMaster+xml"/>
  <Override PartName="/ppt/slideMasters/slideMaster44.xml" ContentType="application/vnd.openxmlformats-officedocument.presentationml.slideMaster+xml"/>
  <Override PartName="/ppt/slideMasters/slideMaster45.xml" ContentType="application/vnd.openxmlformats-officedocument.presentationml.slideMaster+xml"/>
  <Override PartName="/ppt/slideMasters/slideMaster46.xml" ContentType="application/vnd.openxmlformats-officedocument.presentationml.slideMaster+xml"/>
  <Override PartName="/ppt/slideMasters/slideMaster47.xml" ContentType="application/vnd.openxmlformats-officedocument.presentationml.slideMaster+xml"/>
  <Override PartName="/ppt/slideMasters/slideMaster48.xml" ContentType="application/vnd.openxmlformats-officedocument.presentationml.slideMaster+xml"/>
  <Override PartName="/ppt/slideMasters/slideMaster49.xml" ContentType="application/vnd.openxmlformats-officedocument.presentationml.slideMaster+xml"/>
  <Override PartName="/ppt/slideMasters/slideMaster50.xml" ContentType="application/vnd.openxmlformats-officedocument.presentationml.slideMaster+xml"/>
  <Override PartName="/ppt/slideMasters/slideMaster51.xml" ContentType="application/vnd.openxmlformats-officedocument.presentationml.slideMaster+xml"/>
  <Override PartName="/ppt/slideMasters/slideMaster52.xml" ContentType="application/vnd.openxmlformats-officedocument.presentationml.slideMaster+xml"/>
  <Override PartName="/ppt/slideMasters/slideMaster53.xml" ContentType="application/vnd.openxmlformats-officedocument.presentationml.slideMaster+xml"/>
  <Override PartName="/ppt/slideMasters/slideMaster54.xml" ContentType="application/vnd.openxmlformats-officedocument.presentationml.slideMaster+xml"/>
  <Override PartName="/ppt/slideMasters/slideMaster55.xml" ContentType="application/vnd.openxmlformats-officedocument.presentationml.slideMaster+xml"/>
  <Override PartName="/ppt/slideMasters/slideMaster56.xml" ContentType="application/vnd.openxmlformats-officedocument.presentationml.slideMaster+xml"/>
  <Override PartName="/ppt/slideMasters/slideMaster5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5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6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7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8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9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10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1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2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13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theme/theme14.xml" ContentType="application/vnd.openxmlformats-officedocument.theme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15.xml" ContentType="application/vnd.openxmlformats-officedocument.theme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theme/theme16.xml" ContentType="application/vnd.openxmlformats-officedocument.theme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theme/theme17.xml" ContentType="application/vnd.openxmlformats-officedocument.theme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theme/theme18.xml" ContentType="application/vnd.openxmlformats-officedocument.theme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theme/theme19.xml" ContentType="application/vnd.openxmlformats-officedocument.theme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theme/theme20.xml" ContentType="application/vnd.openxmlformats-officedocument.theme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theme/theme21.xml" ContentType="application/vnd.openxmlformats-officedocument.theme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theme/theme22.xml" ContentType="application/vnd.openxmlformats-officedocument.theme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theme/theme23.xml" ContentType="application/vnd.openxmlformats-officedocument.theme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theme/theme24.xml" ContentType="application/vnd.openxmlformats-officedocument.theme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theme/theme25.xml" ContentType="application/vnd.openxmlformats-officedocument.theme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theme/theme26.xml" ContentType="application/vnd.openxmlformats-officedocument.theme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theme/theme27.xml" ContentType="application/vnd.openxmlformats-officedocument.theme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theme/theme28.xml" ContentType="application/vnd.openxmlformats-officedocument.theme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theme/theme29.xml" ContentType="application/vnd.openxmlformats-officedocument.theme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theme/theme30.xml" ContentType="application/vnd.openxmlformats-officedocument.theme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theme/theme31.xml" ContentType="application/vnd.openxmlformats-officedocument.theme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theme/theme32.xml" ContentType="application/vnd.openxmlformats-officedocument.theme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theme/theme33.xml" ContentType="application/vnd.openxmlformats-officedocument.theme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theme/theme34.xml" ContentType="application/vnd.openxmlformats-officedocument.theme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theme/theme35.xml" ContentType="application/vnd.openxmlformats-officedocument.theme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theme/theme36.xml" ContentType="application/vnd.openxmlformats-officedocument.theme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theme/theme37.xml" ContentType="application/vnd.openxmlformats-officedocument.theme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theme/theme38.xml" ContentType="application/vnd.openxmlformats-officedocument.theme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theme/theme39.xml" ContentType="application/vnd.openxmlformats-officedocument.theme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theme/theme40.xml" ContentType="application/vnd.openxmlformats-officedocument.theme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theme/theme41.xml" ContentType="application/vnd.openxmlformats-officedocument.theme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theme/theme42.xml" ContentType="application/vnd.openxmlformats-officedocument.theme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theme/theme43.xml" ContentType="application/vnd.openxmlformats-officedocument.theme+xml"/>
  <Override PartName="/ppt/slideLayouts/slideLayout465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slideLayouts/slideLayout473.xml" ContentType="application/vnd.openxmlformats-officedocument.presentationml.slideLayout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theme/theme44.xml" ContentType="application/vnd.openxmlformats-officedocument.theme+xml"/>
  <Override PartName="/ppt/slideLayouts/slideLayout476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Layouts/slideLayout480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slideLayouts/slideLayout485.xml" ContentType="application/vnd.openxmlformats-officedocument.presentationml.slideLayout+xml"/>
  <Override PartName="/ppt/slideLayouts/slideLayout486.xml" ContentType="application/vnd.openxmlformats-officedocument.presentationml.slideLayout+xml"/>
  <Override PartName="/ppt/theme/theme45.xml" ContentType="application/vnd.openxmlformats-officedocument.theme+xml"/>
  <Override PartName="/ppt/slideLayouts/slideLayout487.xml" ContentType="application/vnd.openxmlformats-officedocument.presentationml.slideLayout+xml"/>
  <Override PartName="/ppt/slideLayouts/slideLayout488.xml" ContentType="application/vnd.openxmlformats-officedocument.presentationml.slideLayout+xml"/>
  <Override PartName="/ppt/slideLayouts/slideLayout489.xml" ContentType="application/vnd.openxmlformats-officedocument.presentationml.slideLayout+xml"/>
  <Override PartName="/ppt/slideLayouts/slideLayout490.xml" ContentType="application/vnd.openxmlformats-officedocument.presentationml.slideLayout+xml"/>
  <Override PartName="/ppt/slideLayouts/slideLayout491.xml" ContentType="application/vnd.openxmlformats-officedocument.presentationml.slideLayout+xml"/>
  <Override PartName="/ppt/slideLayouts/slideLayout492.xml" ContentType="application/vnd.openxmlformats-officedocument.presentationml.slideLayout+xml"/>
  <Override PartName="/ppt/slideLayouts/slideLayout493.xml" ContentType="application/vnd.openxmlformats-officedocument.presentationml.slideLayout+xml"/>
  <Override PartName="/ppt/slideLayouts/slideLayout494.xml" ContentType="application/vnd.openxmlformats-officedocument.presentationml.slideLayout+xml"/>
  <Override PartName="/ppt/slideLayouts/slideLayout495.xml" ContentType="application/vnd.openxmlformats-officedocument.presentationml.slideLayout+xml"/>
  <Override PartName="/ppt/slideLayouts/slideLayout496.xml" ContentType="application/vnd.openxmlformats-officedocument.presentationml.slideLayout+xml"/>
  <Override PartName="/ppt/slideLayouts/slideLayout497.xml" ContentType="application/vnd.openxmlformats-officedocument.presentationml.slideLayout+xml"/>
  <Override PartName="/ppt/theme/theme46.xml" ContentType="application/vnd.openxmlformats-officedocument.theme+xml"/>
  <Override PartName="/ppt/slideLayouts/slideLayout498.xml" ContentType="application/vnd.openxmlformats-officedocument.presentationml.slideLayout+xml"/>
  <Override PartName="/ppt/slideLayouts/slideLayout499.xml" ContentType="application/vnd.openxmlformats-officedocument.presentationml.slideLayout+xml"/>
  <Override PartName="/ppt/slideLayouts/slideLayout500.xml" ContentType="application/vnd.openxmlformats-officedocument.presentationml.slideLayout+xml"/>
  <Override PartName="/ppt/slideLayouts/slideLayout501.xml" ContentType="application/vnd.openxmlformats-officedocument.presentationml.slideLayout+xml"/>
  <Override PartName="/ppt/slideLayouts/slideLayout502.xml" ContentType="application/vnd.openxmlformats-officedocument.presentationml.slideLayout+xml"/>
  <Override PartName="/ppt/slideLayouts/slideLayout503.xml" ContentType="application/vnd.openxmlformats-officedocument.presentationml.slideLayout+xml"/>
  <Override PartName="/ppt/slideLayouts/slideLayout504.xml" ContentType="application/vnd.openxmlformats-officedocument.presentationml.slideLayout+xml"/>
  <Override PartName="/ppt/slideLayouts/slideLayout505.xml" ContentType="application/vnd.openxmlformats-officedocument.presentationml.slideLayout+xml"/>
  <Override PartName="/ppt/slideLayouts/slideLayout506.xml" ContentType="application/vnd.openxmlformats-officedocument.presentationml.slideLayout+xml"/>
  <Override PartName="/ppt/slideLayouts/slideLayout507.xml" ContentType="application/vnd.openxmlformats-officedocument.presentationml.slideLayout+xml"/>
  <Override PartName="/ppt/slideLayouts/slideLayout508.xml" ContentType="application/vnd.openxmlformats-officedocument.presentationml.slideLayout+xml"/>
  <Override PartName="/ppt/theme/theme47.xml" ContentType="application/vnd.openxmlformats-officedocument.theme+xml"/>
  <Override PartName="/ppt/slideLayouts/slideLayout509.xml" ContentType="application/vnd.openxmlformats-officedocument.presentationml.slideLayout+xml"/>
  <Override PartName="/ppt/slideLayouts/slideLayout510.xml" ContentType="application/vnd.openxmlformats-officedocument.presentationml.slideLayout+xml"/>
  <Override PartName="/ppt/slideLayouts/slideLayout511.xml" ContentType="application/vnd.openxmlformats-officedocument.presentationml.slideLayout+xml"/>
  <Override PartName="/ppt/slideLayouts/slideLayout512.xml" ContentType="application/vnd.openxmlformats-officedocument.presentationml.slideLayout+xml"/>
  <Override PartName="/ppt/slideLayouts/slideLayout513.xml" ContentType="application/vnd.openxmlformats-officedocument.presentationml.slideLayout+xml"/>
  <Override PartName="/ppt/slideLayouts/slideLayout514.xml" ContentType="application/vnd.openxmlformats-officedocument.presentationml.slideLayout+xml"/>
  <Override PartName="/ppt/slideLayouts/slideLayout515.xml" ContentType="application/vnd.openxmlformats-officedocument.presentationml.slideLayout+xml"/>
  <Override PartName="/ppt/slideLayouts/slideLayout516.xml" ContentType="application/vnd.openxmlformats-officedocument.presentationml.slideLayout+xml"/>
  <Override PartName="/ppt/slideLayouts/slideLayout517.xml" ContentType="application/vnd.openxmlformats-officedocument.presentationml.slideLayout+xml"/>
  <Override PartName="/ppt/slideLayouts/slideLayout518.xml" ContentType="application/vnd.openxmlformats-officedocument.presentationml.slideLayout+xml"/>
  <Override PartName="/ppt/slideLayouts/slideLayout519.xml" ContentType="application/vnd.openxmlformats-officedocument.presentationml.slideLayout+xml"/>
  <Override PartName="/ppt/slideLayouts/slideLayout520.xml" ContentType="application/vnd.openxmlformats-officedocument.presentationml.slideLayout+xml"/>
  <Override PartName="/ppt/theme/theme48.xml" ContentType="application/vnd.openxmlformats-officedocument.theme+xml"/>
  <Override PartName="/ppt/slideLayouts/slideLayout521.xml" ContentType="application/vnd.openxmlformats-officedocument.presentationml.slideLayout+xml"/>
  <Override PartName="/ppt/slideLayouts/slideLayout522.xml" ContentType="application/vnd.openxmlformats-officedocument.presentationml.slideLayout+xml"/>
  <Override PartName="/ppt/slideLayouts/slideLayout523.xml" ContentType="application/vnd.openxmlformats-officedocument.presentationml.slideLayout+xml"/>
  <Override PartName="/ppt/slideLayouts/slideLayout524.xml" ContentType="application/vnd.openxmlformats-officedocument.presentationml.slideLayout+xml"/>
  <Override PartName="/ppt/slideLayouts/slideLayout525.xml" ContentType="application/vnd.openxmlformats-officedocument.presentationml.slideLayout+xml"/>
  <Override PartName="/ppt/slideLayouts/slideLayout526.xml" ContentType="application/vnd.openxmlformats-officedocument.presentationml.slideLayout+xml"/>
  <Override PartName="/ppt/slideLayouts/slideLayout527.xml" ContentType="application/vnd.openxmlformats-officedocument.presentationml.slideLayout+xml"/>
  <Override PartName="/ppt/slideLayouts/slideLayout528.xml" ContentType="application/vnd.openxmlformats-officedocument.presentationml.slideLayout+xml"/>
  <Override PartName="/ppt/slideLayouts/slideLayout529.xml" ContentType="application/vnd.openxmlformats-officedocument.presentationml.slideLayout+xml"/>
  <Override PartName="/ppt/slideLayouts/slideLayout530.xml" ContentType="application/vnd.openxmlformats-officedocument.presentationml.slideLayout+xml"/>
  <Override PartName="/ppt/slideLayouts/slideLayout531.xml" ContentType="application/vnd.openxmlformats-officedocument.presentationml.slideLayout+xml"/>
  <Override PartName="/ppt/theme/theme49.xml" ContentType="application/vnd.openxmlformats-officedocument.theme+xml"/>
  <Override PartName="/ppt/slideLayouts/slideLayout532.xml" ContentType="application/vnd.openxmlformats-officedocument.presentationml.slideLayout+xml"/>
  <Override PartName="/ppt/slideLayouts/slideLayout533.xml" ContentType="application/vnd.openxmlformats-officedocument.presentationml.slideLayout+xml"/>
  <Override PartName="/ppt/slideLayouts/slideLayout534.xml" ContentType="application/vnd.openxmlformats-officedocument.presentationml.slideLayout+xml"/>
  <Override PartName="/ppt/slideLayouts/slideLayout535.xml" ContentType="application/vnd.openxmlformats-officedocument.presentationml.slideLayout+xml"/>
  <Override PartName="/ppt/slideLayouts/slideLayout536.xml" ContentType="application/vnd.openxmlformats-officedocument.presentationml.slideLayout+xml"/>
  <Override PartName="/ppt/slideLayouts/slideLayout537.xml" ContentType="application/vnd.openxmlformats-officedocument.presentationml.slideLayout+xml"/>
  <Override PartName="/ppt/slideLayouts/slideLayout538.xml" ContentType="application/vnd.openxmlformats-officedocument.presentationml.slideLayout+xml"/>
  <Override PartName="/ppt/slideLayouts/slideLayout539.xml" ContentType="application/vnd.openxmlformats-officedocument.presentationml.slideLayout+xml"/>
  <Override PartName="/ppt/slideLayouts/slideLayout540.xml" ContentType="application/vnd.openxmlformats-officedocument.presentationml.slideLayout+xml"/>
  <Override PartName="/ppt/slideLayouts/slideLayout541.xml" ContentType="application/vnd.openxmlformats-officedocument.presentationml.slideLayout+xml"/>
  <Override PartName="/ppt/slideLayouts/slideLayout542.xml" ContentType="application/vnd.openxmlformats-officedocument.presentationml.slideLayout+xml"/>
  <Override PartName="/ppt/slideLayouts/slideLayout543.xml" ContentType="application/vnd.openxmlformats-officedocument.presentationml.slideLayout+xml"/>
  <Override PartName="/ppt/theme/theme50.xml" ContentType="application/vnd.openxmlformats-officedocument.theme+xml"/>
  <Override PartName="/ppt/slideLayouts/slideLayout544.xml" ContentType="application/vnd.openxmlformats-officedocument.presentationml.slideLayout+xml"/>
  <Override PartName="/ppt/slideLayouts/slideLayout545.xml" ContentType="application/vnd.openxmlformats-officedocument.presentationml.slideLayout+xml"/>
  <Override PartName="/ppt/slideLayouts/slideLayout546.xml" ContentType="application/vnd.openxmlformats-officedocument.presentationml.slideLayout+xml"/>
  <Override PartName="/ppt/slideLayouts/slideLayout547.xml" ContentType="application/vnd.openxmlformats-officedocument.presentationml.slideLayout+xml"/>
  <Override PartName="/ppt/slideLayouts/slideLayout548.xml" ContentType="application/vnd.openxmlformats-officedocument.presentationml.slideLayout+xml"/>
  <Override PartName="/ppt/slideLayouts/slideLayout549.xml" ContentType="application/vnd.openxmlformats-officedocument.presentationml.slideLayout+xml"/>
  <Override PartName="/ppt/slideLayouts/slideLayout550.xml" ContentType="application/vnd.openxmlformats-officedocument.presentationml.slideLayout+xml"/>
  <Override PartName="/ppt/slideLayouts/slideLayout551.xml" ContentType="application/vnd.openxmlformats-officedocument.presentationml.slideLayout+xml"/>
  <Override PartName="/ppt/slideLayouts/slideLayout552.xml" ContentType="application/vnd.openxmlformats-officedocument.presentationml.slideLayout+xml"/>
  <Override PartName="/ppt/slideLayouts/slideLayout553.xml" ContentType="application/vnd.openxmlformats-officedocument.presentationml.slideLayout+xml"/>
  <Override PartName="/ppt/slideLayouts/slideLayout554.xml" ContentType="application/vnd.openxmlformats-officedocument.presentationml.slideLayout+xml"/>
  <Override PartName="/ppt/theme/theme51.xml" ContentType="application/vnd.openxmlformats-officedocument.theme+xml"/>
  <Override PartName="/ppt/slideLayouts/slideLayout555.xml" ContentType="application/vnd.openxmlformats-officedocument.presentationml.slideLayout+xml"/>
  <Override PartName="/ppt/slideLayouts/slideLayout556.xml" ContentType="application/vnd.openxmlformats-officedocument.presentationml.slideLayout+xml"/>
  <Override PartName="/ppt/slideLayouts/slideLayout557.xml" ContentType="application/vnd.openxmlformats-officedocument.presentationml.slideLayout+xml"/>
  <Override PartName="/ppt/slideLayouts/slideLayout558.xml" ContentType="application/vnd.openxmlformats-officedocument.presentationml.slideLayout+xml"/>
  <Override PartName="/ppt/slideLayouts/slideLayout559.xml" ContentType="application/vnd.openxmlformats-officedocument.presentationml.slideLayout+xml"/>
  <Override PartName="/ppt/slideLayouts/slideLayout560.xml" ContentType="application/vnd.openxmlformats-officedocument.presentationml.slideLayout+xml"/>
  <Override PartName="/ppt/slideLayouts/slideLayout561.xml" ContentType="application/vnd.openxmlformats-officedocument.presentationml.slideLayout+xml"/>
  <Override PartName="/ppt/slideLayouts/slideLayout562.xml" ContentType="application/vnd.openxmlformats-officedocument.presentationml.slideLayout+xml"/>
  <Override PartName="/ppt/slideLayouts/slideLayout563.xml" ContentType="application/vnd.openxmlformats-officedocument.presentationml.slideLayout+xml"/>
  <Override PartName="/ppt/slideLayouts/slideLayout564.xml" ContentType="application/vnd.openxmlformats-officedocument.presentationml.slideLayout+xml"/>
  <Override PartName="/ppt/slideLayouts/slideLayout565.xml" ContentType="application/vnd.openxmlformats-officedocument.presentationml.slideLayout+xml"/>
  <Override PartName="/ppt/theme/theme52.xml" ContentType="application/vnd.openxmlformats-officedocument.theme+xml"/>
  <Override PartName="/ppt/slideLayouts/slideLayout566.xml" ContentType="application/vnd.openxmlformats-officedocument.presentationml.slideLayout+xml"/>
  <Override PartName="/ppt/slideLayouts/slideLayout567.xml" ContentType="application/vnd.openxmlformats-officedocument.presentationml.slideLayout+xml"/>
  <Override PartName="/ppt/slideLayouts/slideLayout568.xml" ContentType="application/vnd.openxmlformats-officedocument.presentationml.slideLayout+xml"/>
  <Override PartName="/ppt/slideLayouts/slideLayout569.xml" ContentType="application/vnd.openxmlformats-officedocument.presentationml.slideLayout+xml"/>
  <Override PartName="/ppt/slideLayouts/slideLayout570.xml" ContentType="application/vnd.openxmlformats-officedocument.presentationml.slideLayout+xml"/>
  <Override PartName="/ppt/slideLayouts/slideLayout571.xml" ContentType="application/vnd.openxmlformats-officedocument.presentationml.slideLayout+xml"/>
  <Override PartName="/ppt/slideLayouts/slideLayout572.xml" ContentType="application/vnd.openxmlformats-officedocument.presentationml.slideLayout+xml"/>
  <Override PartName="/ppt/slideLayouts/slideLayout573.xml" ContentType="application/vnd.openxmlformats-officedocument.presentationml.slideLayout+xml"/>
  <Override PartName="/ppt/slideLayouts/slideLayout574.xml" ContentType="application/vnd.openxmlformats-officedocument.presentationml.slideLayout+xml"/>
  <Override PartName="/ppt/slideLayouts/slideLayout575.xml" ContentType="application/vnd.openxmlformats-officedocument.presentationml.slideLayout+xml"/>
  <Override PartName="/ppt/slideLayouts/slideLayout576.xml" ContentType="application/vnd.openxmlformats-officedocument.presentationml.slideLayout+xml"/>
  <Override PartName="/ppt/slideLayouts/slideLayout577.xml" ContentType="application/vnd.openxmlformats-officedocument.presentationml.slideLayout+xml"/>
  <Override PartName="/ppt/theme/theme53.xml" ContentType="application/vnd.openxmlformats-officedocument.theme+xml"/>
  <Override PartName="/ppt/slideLayouts/slideLayout578.xml" ContentType="application/vnd.openxmlformats-officedocument.presentationml.slideLayout+xml"/>
  <Override PartName="/ppt/slideLayouts/slideLayout579.xml" ContentType="application/vnd.openxmlformats-officedocument.presentationml.slideLayout+xml"/>
  <Override PartName="/ppt/slideLayouts/slideLayout580.xml" ContentType="application/vnd.openxmlformats-officedocument.presentationml.slideLayout+xml"/>
  <Override PartName="/ppt/slideLayouts/slideLayout581.xml" ContentType="application/vnd.openxmlformats-officedocument.presentationml.slideLayout+xml"/>
  <Override PartName="/ppt/slideLayouts/slideLayout582.xml" ContentType="application/vnd.openxmlformats-officedocument.presentationml.slideLayout+xml"/>
  <Override PartName="/ppt/slideLayouts/slideLayout583.xml" ContentType="application/vnd.openxmlformats-officedocument.presentationml.slideLayout+xml"/>
  <Override PartName="/ppt/slideLayouts/slideLayout584.xml" ContentType="application/vnd.openxmlformats-officedocument.presentationml.slideLayout+xml"/>
  <Override PartName="/ppt/slideLayouts/slideLayout585.xml" ContentType="application/vnd.openxmlformats-officedocument.presentationml.slideLayout+xml"/>
  <Override PartName="/ppt/slideLayouts/slideLayout586.xml" ContentType="application/vnd.openxmlformats-officedocument.presentationml.slideLayout+xml"/>
  <Override PartName="/ppt/slideLayouts/slideLayout587.xml" ContentType="application/vnd.openxmlformats-officedocument.presentationml.slideLayout+xml"/>
  <Override PartName="/ppt/slideLayouts/slideLayout588.xml" ContentType="application/vnd.openxmlformats-officedocument.presentationml.slideLayout+xml"/>
  <Override PartName="/ppt/theme/theme54.xml" ContentType="application/vnd.openxmlformats-officedocument.theme+xml"/>
  <Override PartName="/ppt/slideLayouts/slideLayout589.xml" ContentType="application/vnd.openxmlformats-officedocument.presentationml.slideLayout+xml"/>
  <Override PartName="/ppt/slideLayouts/slideLayout590.xml" ContentType="application/vnd.openxmlformats-officedocument.presentationml.slideLayout+xml"/>
  <Override PartName="/ppt/slideLayouts/slideLayout591.xml" ContentType="application/vnd.openxmlformats-officedocument.presentationml.slideLayout+xml"/>
  <Override PartName="/ppt/slideLayouts/slideLayout592.xml" ContentType="application/vnd.openxmlformats-officedocument.presentationml.slideLayout+xml"/>
  <Override PartName="/ppt/slideLayouts/slideLayout593.xml" ContentType="application/vnd.openxmlformats-officedocument.presentationml.slideLayout+xml"/>
  <Override PartName="/ppt/slideLayouts/slideLayout594.xml" ContentType="application/vnd.openxmlformats-officedocument.presentationml.slideLayout+xml"/>
  <Override PartName="/ppt/slideLayouts/slideLayout595.xml" ContentType="application/vnd.openxmlformats-officedocument.presentationml.slideLayout+xml"/>
  <Override PartName="/ppt/slideLayouts/slideLayout596.xml" ContentType="application/vnd.openxmlformats-officedocument.presentationml.slideLayout+xml"/>
  <Override PartName="/ppt/slideLayouts/slideLayout597.xml" ContentType="application/vnd.openxmlformats-officedocument.presentationml.slideLayout+xml"/>
  <Override PartName="/ppt/slideLayouts/slideLayout598.xml" ContentType="application/vnd.openxmlformats-officedocument.presentationml.slideLayout+xml"/>
  <Override PartName="/ppt/slideLayouts/slideLayout599.xml" ContentType="application/vnd.openxmlformats-officedocument.presentationml.slideLayout+xml"/>
  <Override PartName="/ppt/theme/theme55.xml" ContentType="application/vnd.openxmlformats-officedocument.theme+xml"/>
  <Override PartName="/ppt/slideLayouts/slideLayout600.xml" ContentType="application/vnd.openxmlformats-officedocument.presentationml.slideLayout+xml"/>
  <Override PartName="/ppt/slideLayouts/slideLayout601.xml" ContentType="application/vnd.openxmlformats-officedocument.presentationml.slideLayout+xml"/>
  <Override PartName="/ppt/slideLayouts/slideLayout602.xml" ContentType="application/vnd.openxmlformats-officedocument.presentationml.slideLayout+xml"/>
  <Override PartName="/ppt/slideLayouts/slideLayout603.xml" ContentType="application/vnd.openxmlformats-officedocument.presentationml.slideLayout+xml"/>
  <Override PartName="/ppt/slideLayouts/slideLayout604.xml" ContentType="application/vnd.openxmlformats-officedocument.presentationml.slideLayout+xml"/>
  <Override PartName="/ppt/slideLayouts/slideLayout605.xml" ContentType="application/vnd.openxmlformats-officedocument.presentationml.slideLayout+xml"/>
  <Override PartName="/ppt/slideLayouts/slideLayout606.xml" ContentType="application/vnd.openxmlformats-officedocument.presentationml.slideLayout+xml"/>
  <Override PartName="/ppt/slideLayouts/slideLayout607.xml" ContentType="application/vnd.openxmlformats-officedocument.presentationml.slideLayout+xml"/>
  <Override PartName="/ppt/slideLayouts/slideLayout608.xml" ContentType="application/vnd.openxmlformats-officedocument.presentationml.slideLayout+xml"/>
  <Override PartName="/ppt/slideLayouts/slideLayout609.xml" ContentType="application/vnd.openxmlformats-officedocument.presentationml.slideLayout+xml"/>
  <Override PartName="/ppt/slideLayouts/slideLayout610.xml" ContentType="application/vnd.openxmlformats-officedocument.presentationml.slideLayout+xml"/>
  <Override PartName="/ppt/slideLayouts/slideLayout611.xml" ContentType="application/vnd.openxmlformats-officedocument.presentationml.slideLayout+xml"/>
  <Override PartName="/ppt/theme/theme56.xml" ContentType="application/vnd.openxmlformats-officedocument.theme+xml"/>
  <Override PartName="/ppt/slideLayouts/slideLayout612.xml" ContentType="application/vnd.openxmlformats-officedocument.presentationml.slideLayout+xml"/>
  <Override PartName="/ppt/slideLayouts/slideLayout613.xml" ContentType="application/vnd.openxmlformats-officedocument.presentationml.slideLayout+xml"/>
  <Override PartName="/ppt/slideLayouts/slideLayout614.xml" ContentType="application/vnd.openxmlformats-officedocument.presentationml.slideLayout+xml"/>
  <Override PartName="/ppt/slideLayouts/slideLayout615.xml" ContentType="application/vnd.openxmlformats-officedocument.presentationml.slideLayout+xml"/>
  <Override PartName="/ppt/slideLayouts/slideLayout616.xml" ContentType="application/vnd.openxmlformats-officedocument.presentationml.slideLayout+xml"/>
  <Override PartName="/ppt/slideLayouts/slideLayout617.xml" ContentType="application/vnd.openxmlformats-officedocument.presentationml.slideLayout+xml"/>
  <Override PartName="/ppt/slideLayouts/slideLayout618.xml" ContentType="application/vnd.openxmlformats-officedocument.presentationml.slideLayout+xml"/>
  <Override PartName="/ppt/slideLayouts/slideLayout619.xml" ContentType="application/vnd.openxmlformats-officedocument.presentationml.slideLayout+xml"/>
  <Override PartName="/ppt/slideLayouts/slideLayout620.xml" ContentType="application/vnd.openxmlformats-officedocument.presentationml.slideLayout+xml"/>
  <Override PartName="/ppt/slideLayouts/slideLayout621.xml" ContentType="application/vnd.openxmlformats-officedocument.presentationml.slideLayout+xml"/>
  <Override PartName="/ppt/slideLayouts/slideLayout622.xml" ContentType="application/vnd.openxmlformats-officedocument.presentationml.slideLayout+xml"/>
  <Override PartName="/ppt/slideLayouts/slideLayout623.xml" ContentType="application/vnd.openxmlformats-officedocument.presentationml.slideLayout+xml"/>
  <Override PartName="/ppt/theme/theme57.xml" ContentType="application/vnd.openxmlformats-officedocument.theme+xml"/>
  <Override PartName="/ppt/theme/theme58.xml" ContentType="application/vnd.openxmlformats-officedocument.theme+xml"/>
  <Override PartName="/ppt/theme/theme5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tags/tag1.xml" ContentType="application/vnd.openxmlformats-officedocument.presentationml.tags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tags/tag2.xml" ContentType="application/vnd.openxmlformats-officedocument.presentationml.tags+xml"/>
  <Override PartName="/ppt/notesSlides/notesSlide40.xml" ContentType="application/vnd.openxmlformats-officedocument.presentationml.notesSlide+xml"/>
  <Override PartName="/ppt/tags/tag3.xml" ContentType="application/vnd.openxmlformats-officedocument.presentationml.tags+xml"/>
  <Override PartName="/ppt/notesSlides/notesSlide41.xml" ContentType="application/vnd.openxmlformats-officedocument.presentationml.notesSlide+xml"/>
  <Override PartName="/ppt/tags/tag4.xml" ContentType="application/vnd.openxmlformats-officedocument.presentationml.tags+xml"/>
  <Override PartName="/ppt/notesSlides/notesSlide42.xml" ContentType="application/vnd.openxmlformats-officedocument.presentationml.notesSlide+xml"/>
  <Override PartName="/ppt/tags/tag5.xml" ContentType="application/vnd.openxmlformats-officedocument.presentationml.tags+xml"/>
  <Override PartName="/ppt/notesSlides/notesSlide43.xml" ContentType="application/vnd.openxmlformats-officedocument.presentationml.notesSlide+xml"/>
  <Override PartName="/ppt/tags/tag6.xml" ContentType="application/vnd.openxmlformats-officedocument.presentationml.tags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tags/tag7.xml" ContentType="application/vnd.openxmlformats-officedocument.presentationml.tags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tags/tag8.xml" ContentType="application/vnd.openxmlformats-officedocument.presentationml.tags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812" r:id="rId3"/>
    <p:sldMasterId id="2147483824" r:id="rId4"/>
    <p:sldMasterId id="2147483848" r:id="rId5"/>
    <p:sldMasterId id="2147483872" r:id="rId6"/>
    <p:sldMasterId id="2147483909" r:id="rId7"/>
    <p:sldMasterId id="2147483936" r:id="rId8"/>
    <p:sldMasterId id="2147484087" r:id="rId9"/>
    <p:sldMasterId id="2147484099" r:id="rId10"/>
    <p:sldMasterId id="2147484281" r:id="rId11"/>
    <p:sldMasterId id="2147484522" r:id="rId12"/>
    <p:sldMasterId id="2147484571" r:id="rId13"/>
    <p:sldMasterId id="2147484777" r:id="rId14"/>
    <p:sldMasterId id="2147484837" r:id="rId15"/>
    <p:sldMasterId id="2147484849" r:id="rId16"/>
    <p:sldMasterId id="2147484861" r:id="rId17"/>
    <p:sldMasterId id="2147484873" r:id="rId18"/>
    <p:sldMasterId id="2147484969" r:id="rId19"/>
    <p:sldMasterId id="2147485410" r:id="rId20"/>
    <p:sldMasterId id="2147485520" r:id="rId21"/>
    <p:sldMasterId id="2147485532" r:id="rId22"/>
    <p:sldMasterId id="2147485665" r:id="rId23"/>
    <p:sldMasterId id="2147485714" r:id="rId24"/>
    <p:sldMasterId id="2147486472" r:id="rId25"/>
    <p:sldMasterId id="2147486594" r:id="rId26"/>
    <p:sldMasterId id="2147486871" r:id="rId27"/>
    <p:sldMasterId id="2147487120" r:id="rId28"/>
    <p:sldMasterId id="2147487144" r:id="rId29"/>
    <p:sldMasterId id="2147487194" r:id="rId30"/>
    <p:sldMasterId id="2147487206" r:id="rId31"/>
    <p:sldMasterId id="2147487258" r:id="rId32"/>
    <p:sldMasterId id="2147487574" r:id="rId33"/>
    <p:sldMasterId id="2147487623" r:id="rId34"/>
    <p:sldMasterId id="2147488076" r:id="rId35"/>
    <p:sldMasterId id="2147488152" r:id="rId36"/>
    <p:sldMasterId id="2147488164" r:id="rId37"/>
    <p:sldMasterId id="2147488189" r:id="rId38"/>
    <p:sldMasterId id="2147488241" r:id="rId39"/>
    <p:sldMasterId id="2147488253" r:id="rId40"/>
    <p:sldMasterId id="2147488265" r:id="rId41"/>
    <p:sldMasterId id="2147488277" r:id="rId42"/>
    <p:sldMasterId id="2147488289" r:id="rId43"/>
    <p:sldMasterId id="2147488329" r:id="rId44"/>
    <p:sldMasterId id="2147488524" r:id="rId45"/>
    <p:sldMasterId id="2147488718" r:id="rId46"/>
    <p:sldMasterId id="2147488832" r:id="rId47"/>
    <p:sldMasterId id="2147488844" r:id="rId48"/>
    <p:sldMasterId id="2147488857" r:id="rId49"/>
    <p:sldMasterId id="2147488874" r:id="rId50"/>
    <p:sldMasterId id="2147488900" r:id="rId51"/>
    <p:sldMasterId id="2147488912" r:id="rId52"/>
    <p:sldMasterId id="2147488937" r:id="rId53"/>
    <p:sldMasterId id="2147488966" r:id="rId54"/>
    <p:sldMasterId id="2147489047" r:id="rId55"/>
    <p:sldMasterId id="2147489059" r:id="rId56"/>
    <p:sldMasterId id="2147489072" r:id="rId57"/>
  </p:sldMasterIdLst>
  <p:notesMasterIdLst>
    <p:notesMasterId r:id="rId183"/>
  </p:notesMasterIdLst>
  <p:handoutMasterIdLst>
    <p:handoutMasterId r:id="rId184"/>
  </p:handoutMasterIdLst>
  <p:sldIdLst>
    <p:sldId id="6000" r:id="rId58"/>
    <p:sldId id="5906" r:id="rId59"/>
    <p:sldId id="6078" r:id="rId60"/>
    <p:sldId id="6021" r:id="rId61"/>
    <p:sldId id="5907" r:id="rId62"/>
    <p:sldId id="5908" r:id="rId63"/>
    <p:sldId id="5916" r:id="rId64"/>
    <p:sldId id="5913" r:id="rId65"/>
    <p:sldId id="6085" r:id="rId66"/>
    <p:sldId id="6556" r:id="rId67"/>
    <p:sldId id="6557" r:id="rId68"/>
    <p:sldId id="6558" r:id="rId69"/>
    <p:sldId id="6559" r:id="rId70"/>
    <p:sldId id="6560" r:id="rId71"/>
    <p:sldId id="6570" r:id="rId72"/>
    <p:sldId id="5501" r:id="rId73"/>
    <p:sldId id="5537" r:id="rId74"/>
    <p:sldId id="4766" r:id="rId75"/>
    <p:sldId id="6561" r:id="rId76"/>
    <p:sldId id="6562" r:id="rId77"/>
    <p:sldId id="4515" r:id="rId78"/>
    <p:sldId id="6563" r:id="rId79"/>
    <p:sldId id="5865" r:id="rId80"/>
    <p:sldId id="6564" r:id="rId81"/>
    <p:sldId id="6565" r:id="rId82"/>
    <p:sldId id="5461" r:id="rId83"/>
    <p:sldId id="6042" r:id="rId84"/>
    <p:sldId id="6566" r:id="rId85"/>
    <p:sldId id="6519" r:id="rId86"/>
    <p:sldId id="6638" r:id="rId87"/>
    <p:sldId id="6637" r:id="rId88"/>
    <p:sldId id="6544" r:id="rId89"/>
    <p:sldId id="6571" r:id="rId90"/>
    <p:sldId id="4848" r:id="rId91"/>
    <p:sldId id="6617" r:id="rId92"/>
    <p:sldId id="6573" r:id="rId93"/>
    <p:sldId id="5432" r:id="rId94"/>
    <p:sldId id="6622" r:id="rId95"/>
    <p:sldId id="6620" r:id="rId96"/>
    <p:sldId id="5462" r:id="rId97"/>
    <p:sldId id="5463" r:id="rId98"/>
    <p:sldId id="5464" r:id="rId99"/>
    <p:sldId id="5465" r:id="rId100"/>
    <p:sldId id="6627" r:id="rId101"/>
    <p:sldId id="6572" r:id="rId102"/>
    <p:sldId id="6618" r:id="rId103"/>
    <p:sldId id="6579" r:id="rId104"/>
    <p:sldId id="265" r:id="rId105"/>
    <p:sldId id="272" r:id="rId106"/>
    <p:sldId id="6626" r:id="rId107"/>
    <p:sldId id="276" r:id="rId108"/>
    <p:sldId id="274" r:id="rId109"/>
    <p:sldId id="270" r:id="rId110"/>
    <p:sldId id="267" r:id="rId111"/>
    <p:sldId id="6630" r:id="rId112"/>
    <p:sldId id="6631" r:id="rId113"/>
    <p:sldId id="6629" r:id="rId114"/>
    <p:sldId id="6632" r:id="rId115"/>
    <p:sldId id="280" r:id="rId116"/>
    <p:sldId id="6633" r:id="rId117"/>
    <p:sldId id="6634" r:id="rId118"/>
    <p:sldId id="6635" r:id="rId119"/>
    <p:sldId id="6616" r:id="rId120"/>
    <p:sldId id="6619" r:id="rId121"/>
    <p:sldId id="6578" r:id="rId122"/>
    <p:sldId id="6588" r:id="rId123"/>
    <p:sldId id="6636" r:id="rId124"/>
    <p:sldId id="5451" r:id="rId125"/>
    <p:sldId id="5866" r:id="rId126"/>
    <p:sldId id="6593" r:id="rId127"/>
    <p:sldId id="6595" r:id="rId128"/>
    <p:sldId id="6596" r:id="rId129"/>
    <p:sldId id="6597" r:id="rId130"/>
    <p:sldId id="6598" r:id="rId131"/>
    <p:sldId id="6599" r:id="rId132"/>
    <p:sldId id="6600" r:id="rId133"/>
    <p:sldId id="6601" r:id="rId134"/>
    <p:sldId id="6602" r:id="rId135"/>
    <p:sldId id="6603" r:id="rId136"/>
    <p:sldId id="6604" r:id="rId137"/>
    <p:sldId id="6605" r:id="rId138"/>
    <p:sldId id="6606" r:id="rId139"/>
    <p:sldId id="6610" r:id="rId140"/>
    <p:sldId id="6639" r:id="rId141"/>
    <p:sldId id="6625" r:id="rId142"/>
    <p:sldId id="5525" r:id="rId143"/>
    <p:sldId id="5526" r:id="rId144"/>
    <p:sldId id="6567" r:id="rId145"/>
    <p:sldId id="5314" r:id="rId146"/>
    <p:sldId id="5207" r:id="rId147"/>
    <p:sldId id="5208" r:id="rId148"/>
    <p:sldId id="5216" r:id="rId149"/>
    <p:sldId id="5211" r:id="rId150"/>
    <p:sldId id="5212" r:id="rId151"/>
    <p:sldId id="5213" r:id="rId152"/>
    <p:sldId id="5218" r:id="rId153"/>
    <p:sldId id="5226" r:id="rId154"/>
    <p:sldId id="6607" r:id="rId155"/>
    <p:sldId id="6608" r:id="rId156"/>
    <p:sldId id="6609" r:id="rId157"/>
    <p:sldId id="6568" r:id="rId158"/>
    <p:sldId id="5999" r:id="rId159"/>
    <p:sldId id="5878" r:id="rId160"/>
    <p:sldId id="5998" r:id="rId161"/>
    <p:sldId id="5880" r:id="rId162"/>
    <p:sldId id="5850" r:id="rId163"/>
    <p:sldId id="6002" r:id="rId164"/>
    <p:sldId id="5881" r:id="rId165"/>
    <p:sldId id="5882" r:id="rId166"/>
    <p:sldId id="5883" r:id="rId167"/>
    <p:sldId id="5884" r:id="rId168"/>
    <p:sldId id="5885" r:id="rId169"/>
    <p:sldId id="5886" r:id="rId170"/>
    <p:sldId id="5887" r:id="rId171"/>
    <p:sldId id="6013" r:id="rId172"/>
    <p:sldId id="5889" r:id="rId173"/>
    <p:sldId id="5890" r:id="rId174"/>
    <p:sldId id="5891" r:id="rId175"/>
    <p:sldId id="5892" r:id="rId176"/>
    <p:sldId id="5893" r:id="rId177"/>
    <p:sldId id="5894" r:id="rId178"/>
    <p:sldId id="6033" r:id="rId179"/>
    <p:sldId id="6031" r:id="rId180"/>
    <p:sldId id="6032" r:id="rId181"/>
    <p:sldId id="4405" r:id="rId182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0432FF"/>
    <a:srgbClr val="66FFFF"/>
    <a:srgbClr val="FF00C4"/>
    <a:srgbClr val="1A5712"/>
    <a:srgbClr val="948A54"/>
    <a:srgbClr val="2A55D6"/>
    <a:srgbClr val="8C0000"/>
    <a:srgbClr val="663D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50" autoAdjust="0"/>
    <p:restoredTop sz="85562" autoAdjust="0"/>
  </p:normalViewPr>
  <p:slideViewPr>
    <p:cSldViewPr>
      <p:cViewPr varScale="1">
        <p:scale>
          <a:sx n="119" d="100"/>
          <a:sy n="119" d="100"/>
        </p:scale>
        <p:origin x="2272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104" d="100"/>
          <a:sy n="104" d="100"/>
        </p:scale>
        <p:origin x="4456" y="208"/>
      </p:cViewPr>
      <p:guideLst>
        <p:guide orient="horz" pos="2928"/>
        <p:guide pos="220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60.xml"/><Relationship Id="rId21" Type="http://schemas.openxmlformats.org/officeDocument/2006/relationships/slideMaster" Target="slideMasters/slideMaster21.xml"/><Relationship Id="rId42" Type="http://schemas.openxmlformats.org/officeDocument/2006/relationships/slideMaster" Target="slideMasters/slideMaster42.xml"/><Relationship Id="rId63" Type="http://schemas.openxmlformats.org/officeDocument/2006/relationships/slide" Target="slides/slide6.xml"/><Relationship Id="rId84" Type="http://schemas.openxmlformats.org/officeDocument/2006/relationships/slide" Target="slides/slide27.xml"/><Relationship Id="rId138" Type="http://schemas.openxmlformats.org/officeDocument/2006/relationships/slide" Target="slides/slide81.xml"/><Relationship Id="rId159" Type="http://schemas.openxmlformats.org/officeDocument/2006/relationships/slide" Target="slides/slide102.xml"/><Relationship Id="rId170" Type="http://schemas.openxmlformats.org/officeDocument/2006/relationships/slide" Target="slides/slide113.xml"/><Relationship Id="rId107" Type="http://schemas.openxmlformats.org/officeDocument/2006/relationships/slide" Target="slides/slide50.xml"/><Relationship Id="rId11" Type="http://schemas.openxmlformats.org/officeDocument/2006/relationships/slideMaster" Target="slideMasters/slideMaster11.xml"/><Relationship Id="rId32" Type="http://schemas.openxmlformats.org/officeDocument/2006/relationships/slideMaster" Target="slideMasters/slideMaster32.xml"/><Relationship Id="rId53" Type="http://schemas.openxmlformats.org/officeDocument/2006/relationships/slideMaster" Target="slideMasters/slideMaster53.xml"/><Relationship Id="rId74" Type="http://schemas.openxmlformats.org/officeDocument/2006/relationships/slide" Target="slides/slide17.xml"/><Relationship Id="rId128" Type="http://schemas.openxmlformats.org/officeDocument/2006/relationships/slide" Target="slides/slide71.xml"/><Relationship Id="rId149" Type="http://schemas.openxmlformats.org/officeDocument/2006/relationships/slide" Target="slides/slide92.xml"/><Relationship Id="rId5" Type="http://schemas.openxmlformats.org/officeDocument/2006/relationships/slideMaster" Target="slideMasters/slideMaster5.xml"/><Relationship Id="rId95" Type="http://schemas.openxmlformats.org/officeDocument/2006/relationships/slide" Target="slides/slide38.xml"/><Relationship Id="rId160" Type="http://schemas.openxmlformats.org/officeDocument/2006/relationships/slide" Target="slides/slide103.xml"/><Relationship Id="rId181" Type="http://schemas.openxmlformats.org/officeDocument/2006/relationships/slide" Target="slides/slide124.xml"/><Relationship Id="rId22" Type="http://schemas.openxmlformats.org/officeDocument/2006/relationships/slideMaster" Target="slideMasters/slideMaster22.xml"/><Relationship Id="rId43" Type="http://schemas.openxmlformats.org/officeDocument/2006/relationships/slideMaster" Target="slideMasters/slideMaster43.xml"/><Relationship Id="rId64" Type="http://schemas.openxmlformats.org/officeDocument/2006/relationships/slide" Target="slides/slide7.xml"/><Relationship Id="rId118" Type="http://schemas.openxmlformats.org/officeDocument/2006/relationships/slide" Target="slides/slide61.xml"/><Relationship Id="rId139" Type="http://schemas.openxmlformats.org/officeDocument/2006/relationships/slide" Target="slides/slide82.xml"/><Relationship Id="rId85" Type="http://schemas.openxmlformats.org/officeDocument/2006/relationships/slide" Target="slides/slide28.xml"/><Relationship Id="rId150" Type="http://schemas.openxmlformats.org/officeDocument/2006/relationships/slide" Target="slides/slide93.xml"/><Relationship Id="rId171" Type="http://schemas.openxmlformats.org/officeDocument/2006/relationships/slide" Target="slides/slide114.xml"/><Relationship Id="rId12" Type="http://schemas.openxmlformats.org/officeDocument/2006/relationships/slideMaster" Target="slideMasters/slideMaster12.xml"/><Relationship Id="rId33" Type="http://schemas.openxmlformats.org/officeDocument/2006/relationships/slideMaster" Target="slideMasters/slideMaster33.xml"/><Relationship Id="rId108" Type="http://schemas.openxmlformats.org/officeDocument/2006/relationships/slide" Target="slides/slide51.xml"/><Relationship Id="rId129" Type="http://schemas.openxmlformats.org/officeDocument/2006/relationships/slide" Target="slides/slide72.xml"/><Relationship Id="rId54" Type="http://schemas.openxmlformats.org/officeDocument/2006/relationships/slideMaster" Target="slideMasters/slideMaster54.xml"/><Relationship Id="rId75" Type="http://schemas.openxmlformats.org/officeDocument/2006/relationships/slide" Target="slides/slide18.xml"/><Relationship Id="rId96" Type="http://schemas.openxmlformats.org/officeDocument/2006/relationships/slide" Target="slides/slide39.xml"/><Relationship Id="rId140" Type="http://schemas.openxmlformats.org/officeDocument/2006/relationships/slide" Target="slides/slide83.xml"/><Relationship Id="rId161" Type="http://schemas.openxmlformats.org/officeDocument/2006/relationships/slide" Target="slides/slide104.xml"/><Relationship Id="rId182" Type="http://schemas.openxmlformats.org/officeDocument/2006/relationships/slide" Target="slides/slide125.xml"/><Relationship Id="rId6" Type="http://schemas.openxmlformats.org/officeDocument/2006/relationships/slideMaster" Target="slideMasters/slideMaster6.xml"/><Relationship Id="rId23" Type="http://schemas.openxmlformats.org/officeDocument/2006/relationships/slideMaster" Target="slideMasters/slideMaster23.xml"/><Relationship Id="rId119" Type="http://schemas.openxmlformats.org/officeDocument/2006/relationships/slide" Target="slides/slide62.xml"/><Relationship Id="rId44" Type="http://schemas.openxmlformats.org/officeDocument/2006/relationships/slideMaster" Target="slideMasters/slideMaster44.xml"/><Relationship Id="rId65" Type="http://schemas.openxmlformats.org/officeDocument/2006/relationships/slide" Target="slides/slide8.xml"/><Relationship Id="rId86" Type="http://schemas.openxmlformats.org/officeDocument/2006/relationships/slide" Target="slides/slide29.xml"/><Relationship Id="rId130" Type="http://schemas.openxmlformats.org/officeDocument/2006/relationships/slide" Target="slides/slide73.xml"/><Relationship Id="rId151" Type="http://schemas.openxmlformats.org/officeDocument/2006/relationships/slide" Target="slides/slide94.xml"/><Relationship Id="rId172" Type="http://schemas.openxmlformats.org/officeDocument/2006/relationships/slide" Target="slides/slide115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Master" Target="slideMasters/slideMaster39.xml"/><Relationship Id="rId109" Type="http://schemas.openxmlformats.org/officeDocument/2006/relationships/slide" Target="slides/slide52.xml"/><Relationship Id="rId34" Type="http://schemas.openxmlformats.org/officeDocument/2006/relationships/slideMaster" Target="slideMasters/slideMaster34.xml"/><Relationship Id="rId50" Type="http://schemas.openxmlformats.org/officeDocument/2006/relationships/slideMaster" Target="slideMasters/slideMaster50.xml"/><Relationship Id="rId55" Type="http://schemas.openxmlformats.org/officeDocument/2006/relationships/slideMaster" Target="slideMasters/slideMaster55.xml"/><Relationship Id="rId76" Type="http://schemas.openxmlformats.org/officeDocument/2006/relationships/slide" Target="slides/slide19.xml"/><Relationship Id="rId97" Type="http://schemas.openxmlformats.org/officeDocument/2006/relationships/slide" Target="slides/slide40.xml"/><Relationship Id="rId104" Type="http://schemas.openxmlformats.org/officeDocument/2006/relationships/slide" Target="slides/slide47.xml"/><Relationship Id="rId120" Type="http://schemas.openxmlformats.org/officeDocument/2006/relationships/slide" Target="slides/slide63.xml"/><Relationship Id="rId125" Type="http://schemas.openxmlformats.org/officeDocument/2006/relationships/slide" Target="slides/slide68.xml"/><Relationship Id="rId141" Type="http://schemas.openxmlformats.org/officeDocument/2006/relationships/slide" Target="slides/slide84.xml"/><Relationship Id="rId146" Type="http://schemas.openxmlformats.org/officeDocument/2006/relationships/slide" Target="slides/slide89.xml"/><Relationship Id="rId167" Type="http://schemas.openxmlformats.org/officeDocument/2006/relationships/slide" Target="slides/slide110.xml"/><Relationship Id="rId188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14.xml"/><Relationship Id="rId92" Type="http://schemas.openxmlformats.org/officeDocument/2006/relationships/slide" Target="slides/slide35.xml"/><Relationship Id="rId162" Type="http://schemas.openxmlformats.org/officeDocument/2006/relationships/slide" Target="slides/slide105.xml"/><Relationship Id="rId18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29" Type="http://schemas.openxmlformats.org/officeDocument/2006/relationships/slideMaster" Target="slideMasters/slideMaster29.xml"/><Relationship Id="rId24" Type="http://schemas.openxmlformats.org/officeDocument/2006/relationships/slideMaster" Target="slideMasters/slideMaster24.xml"/><Relationship Id="rId40" Type="http://schemas.openxmlformats.org/officeDocument/2006/relationships/slideMaster" Target="slideMasters/slideMaster40.xml"/><Relationship Id="rId45" Type="http://schemas.openxmlformats.org/officeDocument/2006/relationships/slideMaster" Target="slideMasters/slideMaster45.xml"/><Relationship Id="rId66" Type="http://schemas.openxmlformats.org/officeDocument/2006/relationships/slide" Target="slides/slide9.xml"/><Relationship Id="rId87" Type="http://schemas.openxmlformats.org/officeDocument/2006/relationships/slide" Target="slides/slide30.xml"/><Relationship Id="rId110" Type="http://schemas.openxmlformats.org/officeDocument/2006/relationships/slide" Target="slides/slide53.xml"/><Relationship Id="rId115" Type="http://schemas.openxmlformats.org/officeDocument/2006/relationships/slide" Target="slides/slide58.xml"/><Relationship Id="rId131" Type="http://schemas.openxmlformats.org/officeDocument/2006/relationships/slide" Target="slides/slide74.xml"/><Relationship Id="rId136" Type="http://schemas.openxmlformats.org/officeDocument/2006/relationships/slide" Target="slides/slide79.xml"/><Relationship Id="rId157" Type="http://schemas.openxmlformats.org/officeDocument/2006/relationships/slide" Target="slides/slide100.xml"/><Relationship Id="rId178" Type="http://schemas.openxmlformats.org/officeDocument/2006/relationships/slide" Target="slides/slide121.xml"/><Relationship Id="rId61" Type="http://schemas.openxmlformats.org/officeDocument/2006/relationships/slide" Target="slides/slide4.xml"/><Relationship Id="rId82" Type="http://schemas.openxmlformats.org/officeDocument/2006/relationships/slide" Target="slides/slide25.xml"/><Relationship Id="rId152" Type="http://schemas.openxmlformats.org/officeDocument/2006/relationships/slide" Target="slides/slide95.xml"/><Relationship Id="rId173" Type="http://schemas.openxmlformats.org/officeDocument/2006/relationships/slide" Target="slides/slide116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Master" Target="slideMasters/slideMaster30.xml"/><Relationship Id="rId35" Type="http://schemas.openxmlformats.org/officeDocument/2006/relationships/slideMaster" Target="slideMasters/slideMaster35.xml"/><Relationship Id="rId56" Type="http://schemas.openxmlformats.org/officeDocument/2006/relationships/slideMaster" Target="slideMasters/slideMaster56.xml"/><Relationship Id="rId77" Type="http://schemas.openxmlformats.org/officeDocument/2006/relationships/slide" Target="slides/slide20.xml"/><Relationship Id="rId100" Type="http://schemas.openxmlformats.org/officeDocument/2006/relationships/slide" Target="slides/slide43.xml"/><Relationship Id="rId105" Type="http://schemas.openxmlformats.org/officeDocument/2006/relationships/slide" Target="slides/slide48.xml"/><Relationship Id="rId126" Type="http://schemas.openxmlformats.org/officeDocument/2006/relationships/slide" Target="slides/slide69.xml"/><Relationship Id="rId147" Type="http://schemas.openxmlformats.org/officeDocument/2006/relationships/slide" Target="slides/slide90.xml"/><Relationship Id="rId168" Type="http://schemas.openxmlformats.org/officeDocument/2006/relationships/slide" Target="slides/slide111.xml"/><Relationship Id="rId8" Type="http://schemas.openxmlformats.org/officeDocument/2006/relationships/slideMaster" Target="slideMasters/slideMaster8.xml"/><Relationship Id="rId51" Type="http://schemas.openxmlformats.org/officeDocument/2006/relationships/slideMaster" Target="slideMasters/slideMaster51.xml"/><Relationship Id="rId72" Type="http://schemas.openxmlformats.org/officeDocument/2006/relationships/slide" Target="slides/slide15.xml"/><Relationship Id="rId93" Type="http://schemas.openxmlformats.org/officeDocument/2006/relationships/slide" Target="slides/slide36.xml"/><Relationship Id="rId98" Type="http://schemas.openxmlformats.org/officeDocument/2006/relationships/slide" Target="slides/slide41.xml"/><Relationship Id="rId121" Type="http://schemas.openxmlformats.org/officeDocument/2006/relationships/slide" Target="slides/slide64.xml"/><Relationship Id="rId142" Type="http://schemas.openxmlformats.org/officeDocument/2006/relationships/slide" Target="slides/slide85.xml"/><Relationship Id="rId163" Type="http://schemas.openxmlformats.org/officeDocument/2006/relationships/slide" Target="slides/slide106.xml"/><Relationship Id="rId184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5" Type="http://schemas.openxmlformats.org/officeDocument/2006/relationships/slideMaster" Target="slideMasters/slideMaster25.xml"/><Relationship Id="rId46" Type="http://schemas.openxmlformats.org/officeDocument/2006/relationships/slideMaster" Target="slideMasters/slideMaster46.xml"/><Relationship Id="rId67" Type="http://schemas.openxmlformats.org/officeDocument/2006/relationships/slide" Target="slides/slide10.xml"/><Relationship Id="rId116" Type="http://schemas.openxmlformats.org/officeDocument/2006/relationships/slide" Target="slides/slide59.xml"/><Relationship Id="rId137" Type="http://schemas.openxmlformats.org/officeDocument/2006/relationships/slide" Target="slides/slide80.xml"/><Relationship Id="rId158" Type="http://schemas.openxmlformats.org/officeDocument/2006/relationships/slide" Target="slides/slide101.xml"/><Relationship Id="rId20" Type="http://schemas.openxmlformats.org/officeDocument/2006/relationships/slideMaster" Target="slideMasters/slideMaster20.xml"/><Relationship Id="rId41" Type="http://schemas.openxmlformats.org/officeDocument/2006/relationships/slideMaster" Target="slideMasters/slideMaster41.xml"/><Relationship Id="rId62" Type="http://schemas.openxmlformats.org/officeDocument/2006/relationships/slide" Target="slides/slide5.xml"/><Relationship Id="rId83" Type="http://schemas.openxmlformats.org/officeDocument/2006/relationships/slide" Target="slides/slide26.xml"/><Relationship Id="rId88" Type="http://schemas.openxmlformats.org/officeDocument/2006/relationships/slide" Target="slides/slide31.xml"/><Relationship Id="rId111" Type="http://schemas.openxmlformats.org/officeDocument/2006/relationships/slide" Target="slides/slide54.xml"/><Relationship Id="rId132" Type="http://schemas.openxmlformats.org/officeDocument/2006/relationships/slide" Target="slides/slide75.xml"/><Relationship Id="rId153" Type="http://schemas.openxmlformats.org/officeDocument/2006/relationships/slide" Target="slides/slide96.xml"/><Relationship Id="rId174" Type="http://schemas.openxmlformats.org/officeDocument/2006/relationships/slide" Target="slides/slide117.xml"/><Relationship Id="rId179" Type="http://schemas.openxmlformats.org/officeDocument/2006/relationships/slide" Target="slides/slide122.xml"/><Relationship Id="rId15" Type="http://schemas.openxmlformats.org/officeDocument/2006/relationships/slideMaster" Target="slideMasters/slideMaster15.xml"/><Relationship Id="rId36" Type="http://schemas.openxmlformats.org/officeDocument/2006/relationships/slideMaster" Target="slideMasters/slideMaster36.xml"/><Relationship Id="rId57" Type="http://schemas.openxmlformats.org/officeDocument/2006/relationships/slideMaster" Target="slideMasters/slideMaster57.xml"/><Relationship Id="rId106" Type="http://schemas.openxmlformats.org/officeDocument/2006/relationships/slide" Target="slides/slide49.xml"/><Relationship Id="rId127" Type="http://schemas.openxmlformats.org/officeDocument/2006/relationships/slide" Target="slides/slide70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52" Type="http://schemas.openxmlformats.org/officeDocument/2006/relationships/slideMaster" Target="slideMasters/slideMaster52.xml"/><Relationship Id="rId73" Type="http://schemas.openxmlformats.org/officeDocument/2006/relationships/slide" Target="slides/slide16.xml"/><Relationship Id="rId78" Type="http://schemas.openxmlformats.org/officeDocument/2006/relationships/slide" Target="slides/slide21.xml"/><Relationship Id="rId94" Type="http://schemas.openxmlformats.org/officeDocument/2006/relationships/slide" Target="slides/slide37.xml"/><Relationship Id="rId99" Type="http://schemas.openxmlformats.org/officeDocument/2006/relationships/slide" Target="slides/slide42.xml"/><Relationship Id="rId101" Type="http://schemas.openxmlformats.org/officeDocument/2006/relationships/slide" Target="slides/slide44.xml"/><Relationship Id="rId122" Type="http://schemas.openxmlformats.org/officeDocument/2006/relationships/slide" Target="slides/slide65.xml"/><Relationship Id="rId143" Type="http://schemas.openxmlformats.org/officeDocument/2006/relationships/slide" Target="slides/slide86.xml"/><Relationship Id="rId148" Type="http://schemas.openxmlformats.org/officeDocument/2006/relationships/slide" Target="slides/slide91.xml"/><Relationship Id="rId164" Type="http://schemas.openxmlformats.org/officeDocument/2006/relationships/slide" Target="slides/slide107.xml"/><Relationship Id="rId169" Type="http://schemas.openxmlformats.org/officeDocument/2006/relationships/slide" Target="slides/slide112.xml"/><Relationship Id="rId185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80" Type="http://schemas.openxmlformats.org/officeDocument/2006/relationships/slide" Target="slides/slide123.xml"/><Relationship Id="rId26" Type="http://schemas.openxmlformats.org/officeDocument/2006/relationships/slideMaster" Target="slideMasters/slideMaster26.xml"/><Relationship Id="rId47" Type="http://schemas.openxmlformats.org/officeDocument/2006/relationships/slideMaster" Target="slideMasters/slideMaster47.xml"/><Relationship Id="rId68" Type="http://schemas.openxmlformats.org/officeDocument/2006/relationships/slide" Target="slides/slide11.xml"/><Relationship Id="rId89" Type="http://schemas.openxmlformats.org/officeDocument/2006/relationships/slide" Target="slides/slide32.xml"/><Relationship Id="rId112" Type="http://schemas.openxmlformats.org/officeDocument/2006/relationships/slide" Target="slides/slide55.xml"/><Relationship Id="rId133" Type="http://schemas.openxmlformats.org/officeDocument/2006/relationships/slide" Target="slides/slide76.xml"/><Relationship Id="rId154" Type="http://schemas.openxmlformats.org/officeDocument/2006/relationships/slide" Target="slides/slide97.xml"/><Relationship Id="rId175" Type="http://schemas.openxmlformats.org/officeDocument/2006/relationships/slide" Target="slides/slide118.xml"/><Relationship Id="rId16" Type="http://schemas.openxmlformats.org/officeDocument/2006/relationships/slideMaster" Target="slideMasters/slideMaster16.xml"/><Relationship Id="rId37" Type="http://schemas.openxmlformats.org/officeDocument/2006/relationships/slideMaster" Target="slideMasters/slideMaster37.xml"/><Relationship Id="rId58" Type="http://schemas.openxmlformats.org/officeDocument/2006/relationships/slide" Target="slides/slide1.xml"/><Relationship Id="rId79" Type="http://schemas.openxmlformats.org/officeDocument/2006/relationships/slide" Target="slides/slide22.xml"/><Relationship Id="rId102" Type="http://schemas.openxmlformats.org/officeDocument/2006/relationships/slide" Target="slides/slide45.xml"/><Relationship Id="rId123" Type="http://schemas.openxmlformats.org/officeDocument/2006/relationships/slide" Target="slides/slide66.xml"/><Relationship Id="rId144" Type="http://schemas.openxmlformats.org/officeDocument/2006/relationships/slide" Target="slides/slide87.xml"/><Relationship Id="rId90" Type="http://schemas.openxmlformats.org/officeDocument/2006/relationships/slide" Target="slides/slide33.xml"/><Relationship Id="rId165" Type="http://schemas.openxmlformats.org/officeDocument/2006/relationships/slide" Target="slides/slide108.xml"/><Relationship Id="rId186" Type="http://schemas.openxmlformats.org/officeDocument/2006/relationships/viewProps" Target="viewProps.xml"/><Relationship Id="rId27" Type="http://schemas.openxmlformats.org/officeDocument/2006/relationships/slideMaster" Target="slideMasters/slideMaster27.xml"/><Relationship Id="rId48" Type="http://schemas.openxmlformats.org/officeDocument/2006/relationships/slideMaster" Target="slideMasters/slideMaster48.xml"/><Relationship Id="rId69" Type="http://schemas.openxmlformats.org/officeDocument/2006/relationships/slide" Target="slides/slide12.xml"/><Relationship Id="rId113" Type="http://schemas.openxmlformats.org/officeDocument/2006/relationships/slide" Target="slides/slide56.xml"/><Relationship Id="rId134" Type="http://schemas.openxmlformats.org/officeDocument/2006/relationships/slide" Target="slides/slide77.xml"/><Relationship Id="rId80" Type="http://schemas.openxmlformats.org/officeDocument/2006/relationships/slide" Target="slides/slide23.xml"/><Relationship Id="rId155" Type="http://schemas.openxmlformats.org/officeDocument/2006/relationships/slide" Target="slides/slide98.xml"/><Relationship Id="rId176" Type="http://schemas.openxmlformats.org/officeDocument/2006/relationships/slide" Target="slides/slide119.xml"/><Relationship Id="rId17" Type="http://schemas.openxmlformats.org/officeDocument/2006/relationships/slideMaster" Target="slideMasters/slideMaster17.xml"/><Relationship Id="rId38" Type="http://schemas.openxmlformats.org/officeDocument/2006/relationships/slideMaster" Target="slideMasters/slideMaster38.xml"/><Relationship Id="rId59" Type="http://schemas.openxmlformats.org/officeDocument/2006/relationships/slide" Target="slides/slide2.xml"/><Relationship Id="rId103" Type="http://schemas.openxmlformats.org/officeDocument/2006/relationships/slide" Target="slides/slide46.xml"/><Relationship Id="rId124" Type="http://schemas.openxmlformats.org/officeDocument/2006/relationships/slide" Target="slides/slide67.xml"/><Relationship Id="rId70" Type="http://schemas.openxmlformats.org/officeDocument/2006/relationships/slide" Target="slides/slide13.xml"/><Relationship Id="rId91" Type="http://schemas.openxmlformats.org/officeDocument/2006/relationships/slide" Target="slides/slide34.xml"/><Relationship Id="rId145" Type="http://schemas.openxmlformats.org/officeDocument/2006/relationships/slide" Target="slides/slide88.xml"/><Relationship Id="rId166" Type="http://schemas.openxmlformats.org/officeDocument/2006/relationships/slide" Target="slides/slide109.xml"/><Relationship Id="rId187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8" Type="http://schemas.openxmlformats.org/officeDocument/2006/relationships/slideMaster" Target="slideMasters/slideMaster28.xml"/><Relationship Id="rId49" Type="http://schemas.openxmlformats.org/officeDocument/2006/relationships/slideMaster" Target="slideMasters/slideMaster49.xml"/><Relationship Id="rId114" Type="http://schemas.openxmlformats.org/officeDocument/2006/relationships/slide" Target="slides/slide57.xml"/><Relationship Id="rId60" Type="http://schemas.openxmlformats.org/officeDocument/2006/relationships/slide" Target="slides/slide3.xml"/><Relationship Id="rId81" Type="http://schemas.openxmlformats.org/officeDocument/2006/relationships/slide" Target="slides/slide24.xml"/><Relationship Id="rId135" Type="http://schemas.openxmlformats.org/officeDocument/2006/relationships/slide" Target="slides/slide78.xml"/><Relationship Id="rId156" Type="http://schemas.openxmlformats.org/officeDocument/2006/relationships/slide" Target="slides/slide99.xml"/><Relationship Id="rId177" Type="http://schemas.openxmlformats.org/officeDocument/2006/relationships/slide" Target="slides/slide120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59017246786856"/>
          <c:y val="0.19062499999999999"/>
          <c:w val="0.67255571994620544"/>
          <c:h val="0.80625000000000002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0070C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9DEE-F341-8ADF-1897A5A91B4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2-9DEE-F341-8ADF-1897A5A91B48}"/>
              </c:ext>
            </c:extLst>
          </c:dPt>
          <c:dPt>
            <c:idx val="2"/>
            <c:bubble3D val="0"/>
            <c:spPr>
              <a:solidFill>
                <a:srgbClr val="FFC00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4-9DEE-F341-8ADF-1897A5A91B48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9DEE-F341-8ADF-1897A5A91B48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9DEE-F341-8ADF-1897A5A91B48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CH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9DEE-F341-8ADF-1897A5A91B48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CH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2-9DEE-F341-8ADF-1897A5A91B48}"/>
                </c:ext>
              </c:extLst>
            </c:dLbl>
            <c:dLbl>
              <c:idx val="3"/>
              <c:layout>
                <c:manualLayout>
                  <c:x val="-0.22171862761357872"/>
                  <c:y val="-9.0624999999999997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0018970151876164"/>
                      <c:h val="0.2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9DEE-F341-8ADF-1897A5A91B48}"/>
                </c:ext>
              </c:extLst>
            </c:dLbl>
            <c:dLbl>
              <c:idx val="4"/>
              <c:layout>
                <c:manualLayout>
                  <c:x val="0.10710387235768486"/>
                  <c:y val="-0.21824114173228346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CH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40348129586540177"/>
                      <c:h val="0.1225000000000000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9DEE-F341-8ADF-1897A5A91B4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KSW2</c:v>
                </c:pt>
                <c:pt idx="1">
                  <c:v>Seed Chaining</c:v>
                </c:pt>
                <c:pt idx="2">
                  <c:v>Sorting Seeds</c:v>
                </c:pt>
                <c:pt idx="3">
                  <c:v>Collect Matching Seeds</c:v>
                </c:pt>
                <c:pt idx="4">
                  <c:v>Collect Minimizers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0.46</c:v>
                </c:pt>
                <c:pt idx="1">
                  <c:v>0.16</c:v>
                </c:pt>
                <c:pt idx="2">
                  <c:v>0.28999999999999998</c:v>
                </c:pt>
                <c:pt idx="3">
                  <c:v>0.08</c:v>
                </c:pt>
                <c:pt idx="4">
                  <c:v>0.02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DEE-F341-8ADF-1897A5A91B48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CH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image" Target="../media/image2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AC167E78-EA36-40A1-A9A0-B443C6CB1F60}" type="datetimeFigureOut">
              <a:rPr lang="en-US" smtClean="0"/>
              <a:pPr/>
              <a:t>1/10/22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1E401BE2-F7AC-4C50-A6E5-F6C806E13D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298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88D89EF4-2B2A-4F54-A6DD-1EB35DCF17B3}" type="datetimeFigureOut">
              <a:rPr lang="en-US" smtClean="0"/>
              <a:pPr/>
              <a:t>1/10/22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AB959945-7217-484B-8E74-88DC87A74B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0705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959945-7217-484B-8E74-88DC87A74B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45061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959945-7217-484B-8E74-88DC87A74BB0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830250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7973AD7-D932-2641-9FAC-D90A34A34A63}" type="slidenum">
              <a:rPr lang="en-US" altLang="en-US" smtClean="0"/>
              <a:pPr>
                <a:defRPr/>
              </a:pPr>
              <a:t>100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63822058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5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57066" indent="-291179" defTabSz="9285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4717" indent="-232943" defTabSz="9285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30604" indent="-232943" defTabSz="9285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96491" indent="-232943" defTabSz="9285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62377" indent="-232943" defTabSz="9285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28264" indent="-232943" defTabSz="9285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94151" indent="-232943" defTabSz="9285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60038" indent="-232943" defTabSz="9285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285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33A3D9-BADB-734B-A983-EA6AF1EA18F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pPr marL="0" marR="0" lvl="0" indent="0" algn="r" defTabSz="9285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4716243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959945-7217-484B-8E74-88DC87A74BB0}" type="slidenum">
              <a:rPr lang="en-US" smtClean="0"/>
              <a:pPr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854246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959945-7217-484B-8E74-88DC87A74BB0}" type="slidenum">
              <a:rPr lang="en-US" smtClean="0"/>
              <a:pPr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634685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959945-7217-484B-8E74-88DC87A74BB0}" type="slidenum">
              <a:rPr lang="en-US" smtClean="0"/>
              <a:pPr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432078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959945-7217-484B-8E74-88DC87A74BB0}" type="slidenum">
              <a:rPr lang="en-US" smtClean="0"/>
              <a:pPr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021936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959945-7217-484B-8E74-88DC87A74BB0}" type="slidenum">
              <a:rPr lang="en-US" smtClean="0"/>
              <a:pPr/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804944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959945-7217-484B-8E74-88DC87A74BB0}" type="slidenum">
              <a:rPr lang="en-US" smtClean="0"/>
              <a:pPr/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290613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959945-7217-484B-8E74-88DC87A74BB0}" type="slidenum">
              <a:rPr lang="en-US" smtClean="0"/>
              <a:pPr/>
              <a:t>108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067015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959945-7217-484B-8E74-88DC87A74BB0}" type="slidenum">
              <a:rPr lang="en-US" smtClean="0"/>
              <a:pPr/>
              <a:t>109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8187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959945-7217-484B-8E74-88DC87A74BB0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484266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959945-7217-484B-8E74-88DC87A74BB0}" type="slidenum">
              <a:rPr lang="en-US" smtClean="0"/>
              <a:pPr/>
              <a:t>110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492989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959945-7217-484B-8E74-88DC87A74BB0}" type="slidenum">
              <a:rPr lang="en-US" smtClean="0"/>
              <a:pPr/>
              <a:t>111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320888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959945-7217-484B-8E74-88DC87A74BB0}" type="slidenum">
              <a:rPr lang="en-US" smtClean="0"/>
              <a:pPr/>
              <a:t>112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768077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959945-7217-484B-8E74-88DC87A74BB0}" type="slidenum">
              <a:rPr lang="en-US" smtClean="0"/>
              <a:pPr/>
              <a:t>113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176468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959945-7217-484B-8E74-88DC87A74BB0}" type="slidenum">
              <a:rPr lang="en-US" smtClean="0"/>
              <a:pPr/>
              <a:t>114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648632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959945-7217-484B-8E74-88DC87A74BB0}" type="slidenum">
              <a:rPr lang="en-US" smtClean="0"/>
              <a:pPr/>
              <a:t>115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357783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959945-7217-484B-8E74-88DC87A74BB0}" type="slidenum">
              <a:rPr lang="en-US" smtClean="0"/>
              <a:pPr/>
              <a:t>116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731951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959945-7217-484B-8E74-88DC87A74BB0}" type="slidenum">
              <a:rPr lang="en-US" smtClean="0"/>
              <a:pPr/>
              <a:t>117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733896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959945-7217-484B-8E74-88DC87A74BB0}" type="slidenum">
              <a:rPr lang="en-US" smtClean="0"/>
              <a:pPr/>
              <a:t>118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5957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959945-7217-484B-8E74-88DC87A74BB0}" type="slidenum">
              <a:rPr lang="en-US" smtClean="0"/>
              <a:pPr/>
              <a:t>119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9965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959945-7217-484B-8E74-88DC87A74BB0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208368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959945-7217-484B-8E74-88DC87A74BB0}" type="slidenum">
              <a:rPr lang="en-US" smtClean="0"/>
              <a:pPr/>
              <a:t>120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447434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959945-7217-484B-8E74-88DC87A74BB0}" type="slidenum">
              <a:rPr lang="en-US" smtClean="0"/>
              <a:pPr/>
              <a:t>121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296531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959945-7217-484B-8E74-88DC87A74BB0}" type="slidenum">
              <a:rPr lang="en-US" smtClean="0"/>
              <a:pPr/>
              <a:t>122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17246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959945-7217-484B-8E74-88DC87A74BB0}" type="slidenum">
              <a:rPr lang="en-US" smtClean="0"/>
              <a:pPr/>
              <a:t>123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550668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959945-7217-484B-8E74-88DC87A74BB0}" type="slidenum">
              <a:rPr lang="en-US" smtClean="0"/>
              <a:pPr/>
              <a:t>124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750914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959945-7217-484B-8E74-88DC87A74BB0}" type="slidenum">
              <a:rPr lang="en-US" smtClean="0"/>
              <a:pPr/>
              <a:t>125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9635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latinLnBrk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959945-7217-484B-8E74-88DC87A74B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20417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959945-7217-484B-8E74-88DC87A74B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01317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959945-7217-484B-8E74-88DC87A74BB0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5961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959945-7217-484B-8E74-88DC87A74BB0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7292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959945-7217-484B-8E74-88DC87A74BB0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2738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59945-7217-484B-8E74-88DC87A74BB0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95086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959945-7217-484B-8E74-88DC87A74BB0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2225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959945-7217-484B-8E74-88DC87A74BB0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24076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959945-7217-484B-8E74-88DC87A74BB0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5155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139A41-7A76-1D40-B3BE-29B670EC38F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487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959945-7217-484B-8E74-88DC87A74BB0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65769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959945-7217-484B-8E74-88DC87A74BB0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19495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959945-7217-484B-8E74-88DC87A74BB0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85826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959945-7217-484B-8E74-88DC87A74BB0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98748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959945-7217-484B-8E74-88DC87A74BB0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7045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959945-7217-484B-8E74-88DC87A74BB0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04949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959945-7217-484B-8E74-88DC87A74BB0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94714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959945-7217-484B-8E74-88DC87A74BB0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8858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959945-7217-484B-8E74-88DC87A74BB0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3674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959945-7217-484B-8E74-88DC87A74BB0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3825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959945-7217-484B-8E74-88DC87A74BB0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06314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959945-7217-484B-8E74-88DC87A74BB0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4174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139A41-7A76-1D40-B3BE-29B670EC38F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65074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959945-7217-484B-8E74-88DC87A74BB0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42861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959945-7217-484B-8E74-88DC87A74BB0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11227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959945-7217-484B-8E74-88DC87A74BB0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82507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7973AD7-D932-2641-9FAC-D90A34A34A63}" type="slidenum">
              <a:rPr lang="en-US" altLang="en-US" smtClean="0"/>
              <a:pPr>
                <a:defRPr/>
              </a:pPr>
              <a:t>37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016218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959945-7217-484B-8E74-88DC87A74BB0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0420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959945-7217-484B-8E74-88DC87A74BB0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8611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959945-7217-484B-8E74-88DC87A74BB0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19626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7973AD7-D932-2641-9FAC-D90A34A34A63}" type="slidenum">
              <a:rPr lang="en-US" altLang="en-US" smtClean="0"/>
              <a:pPr>
                <a:defRPr/>
              </a:pPr>
              <a:t>40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687114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7973AD7-D932-2641-9FAC-D90A34A34A63}" type="slidenum">
              <a:rPr lang="en-US" altLang="en-US" smtClean="0"/>
              <a:pPr>
                <a:defRPr/>
              </a:pPr>
              <a:t>41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514128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7973AD7-D932-2641-9FAC-D90A34A34A63}" type="slidenum">
              <a:rPr lang="en-US" altLang="en-US" smtClean="0"/>
              <a:pPr>
                <a:defRPr/>
              </a:pPr>
              <a:t>42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8883249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7973AD7-D932-2641-9FAC-D90A34A34A63}" type="slidenum">
              <a:rPr lang="en-US" altLang="en-US" smtClean="0"/>
              <a:pPr>
                <a:defRPr/>
              </a:pPr>
              <a:t>43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1232846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7973AD7-D932-2641-9FAC-D90A34A34A63}" type="slidenum">
              <a:rPr lang="en-US" altLang="en-US" smtClean="0"/>
              <a:pPr>
                <a:defRPr/>
              </a:pPr>
              <a:t>44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420999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959945-7217-484B-8E74-88DC87A74BB0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04778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959945-7217-484B-8E74-88DC87A74BB0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94545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959945-7217-484B-8E74-88DC87A74BB0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88493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959945-7217-484B-8E74-88DC87A74BB0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17649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959945-7217-484B-8E74-88DC87A74BB0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7493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5225" y="676275"/>
            <a:ext cx="4713288" cy="3533775"/>
          </a:xfrm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7994" y="4434208"/>
            <a:ext cx="5166647" cy="4135091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844215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7973AD7-D932-2641-9FAC-D90A34A34A63}" type="slidenum">
              <a:rPr lang="en-US" altLang="en-US" smtClean="0"/>
              <a:pPr>
                <a:defRPr/>
              </a:pPr>
              <a:t>50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346722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959945-7217-484B-8E74-88DC87A74BB0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51651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959945-7217-484B-8E74-88DC87A74BB0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98706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959945-7217-484B-8E74-88DC87A74BB0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08446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959945-7217-484B-8E74-88DC87A74BB0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15270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959945-7217-484B-8E74-88DC87A74BB0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16892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959945-7217-484B-8E74-88DC87A74BB0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37712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959945-7217-484B-8E74-88DC87A74BB0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80980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959945-7217-484B-8E74-88DC87A74BB0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43262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959945-7217-484B-8E74-88DC87A74BB0}" type="slidenum">
              <a:rPr lang="en-US" smtClean="0"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9894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959945-7217-484B-8E74-88DC87A74BB0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002325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959945-7217-484B-8E74-88DC87A74BB0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99418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959945-7217-484B-8E74-88DC87A74BB0}" type="slidenum">
              <a:rPr lang="en-US" smtClean="0"/>
              <a:pPr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343498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7973AD7-D932-2641-9FAC-D90A34A34A63}" type="slidenum">
              <a:rPr lang="en-US" altLang="en-US" smtClean="0"/>
              <a:pPr>
                <a:defRPr/>
              </a:pPr>
              <a:t>62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26954467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959945-7217-484B-8E74-88DC87A74BB0}" type="slidenum">
              <a:rPr lang="en-US" smtClean="0"/>
              <a:pPr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604505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959945-7217-484B-8E74-88DC87A74BB0}" type="slidenum">
              <a:rPr lang="en-US" smtClean="0"/>
              <a:pPr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21299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959945-7217-484B-8E74-88DC87A74BB0}" type="slidenum">
              <a:rPr lang="en-US" smtClean="0"/>
              <a:pPr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932397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7973AD7-D932-2641-9FAC-D90A34A34A63}" type="slidenum">
              <a:rPr lang="en-US" altLang="en-US" smtClean="0"/>
              <a:pPr>
                <a:defRPr/>
              </a:pPr>
              <a:t>66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85574339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7973AD7-D932-2641-9FAC-D90A34A34A63}" type="slidenum">
              <a:rPr lang="en-US" altLang="en-US" smtClean="0"/>
              <a:pPr>
                <a:defRPr/>
              </a:pPr>
              <a:t>67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63033764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973AD7-D932-2641-9FAC-D90A34A34A63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7102874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7973AD7-D932-2641-9FAC-D90A34A34A63}" type="slidenum">
              <a:rPr lang="en-US" altLang="en-US" smtClean="0"/>
              <a:pPr>
                <a:defRPr/>
              </a:pPr>
              <a:t>69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23294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959945-7217-484B-8E74-88DC87A74BB0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870257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7973AD7-D932-2641-9FAC-D90A34A34A63}" type="slidenum">
              <a:rPr lang="en-US" altLang="en-US" smtClean="0"/>
              <a:pPr>
                <a:defRPr/>
              </a:pPr>
              <a:t>70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5502916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7973AD7-D932-2641-9FAC-D90A34A34A63}" type="slidenum">
              <a:rPr lang="en-US" altLang="en-US" smtClean="0"/>
              <a:pPr>
                <a:defRPr/>
              </a:pPr>
              <a:t>71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8831608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7973AD7-D932-2641-9FAC-D90A34A34A63}" type="slidenum">
              <a:rPr lang="en-US" altLang="en-US" smtClean="0"/>
              <a:pPr>
                <a:defRPr/>
              </a:pPr>
              <a:t>72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2046488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7973AD7-D932-2641-9FAC-D90A34A34A63}" type="slidenum">
              <a:rPr lang="en-US" altLang="en-US" smtClean="0"/>
              <a:pPr>
                <a:defRPr/>
              </a:pPr>
              <a:t>73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3076204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7973AD7-D932-2641-9FAC-D90A34A34A63}" type="slidenum">
              <a:rPr lang="en-US" altLang="en-US" smtClean="0"/>
              <a:pPr>
                <a:defRPr/>
              </a:pPr>
              <a:t>74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131065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7973AD7-D932-2641-9FAC-D90A34A34A63}" type="slidenum">
              <a:rPr lang="en-US" altLang="en-US" smtClean="0"/>
              <a:pPr>
                <a:defRPr/>
              </a:pPr>
              <a:t>75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8538731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7973AD7-D932-2641-9FAC-D90A34A34A63}" type="slidenum">
              <a:rPr lang="en-US" altLang="en-US" smtClean="0"/>
              <a:pPr>
                <a:defRPr/>
              </a:pPr>
              <a:t>76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49781815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7973AD7-D932-2641-9FAC-D90A34A34A63}" type="slidenum">
              <a:rPr lang="en-US" altLang="en-US" smtClean="0"/>
              <a:pPr>
                <a:defRPr/>
              </a:pPr>
              <a:t>77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7205064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7973AD7-D932-2641-9FAC-D90A34A34A63}" type="slidenum">
              <a:rPr lang="en-US" altLang="en-US" smtClean="0"/>
              <a:pPr>
                <a:defRPr/>
              </a:pPr>
              <a:t>78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8009144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7973AD7-D932-2641-9FAC-D90A34A34A63}" type="slidenum">
              <a:rPr lang="en-US" altLang="en-US" smtClean="0"/>
              <a:pPr>
                <a:defRPr/>
              </a:pPr>
              <a:t>79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01042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959945-7217-484B-8E74-88DC87A74BB0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182037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7973AD7-D932-2641-9FAC-D90A34A34A63}" type="slidenum">
              <a:rPr lang="en-US" altLang="en-US" smtClean="0"/>
              <a:pPr>
                <a:defRPr/>
              </a:pPr>
              <a:t>80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1690524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7973AD7-D932-2641-9FAC-D90A34A34A63}" type="slidenum">
              <a:rPr lang="en-US" altLang="en-US" smtClean="0"/>
              <a:pPr>
                <a:defRPr/>
              </a:pPr>
              <a:t>81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11789841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7973AD7-D932-2641-9FAC-D90A34A34A63}" type="slidenum">
              <a:rPr lang="en-US" altLang="en-US" smtClean="0"/>
              <a:pPr>
                <a:defRPr/>
              </a:pPr>
              <a:t>82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6024329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7973AD7-D932-2641-9FAC-D90A34A34A63}" type="slidenum">
              <a:rPr lang="en-US" altLang="en-US" smtClean="0"/>
              <a:pPr>
                <a:defRPr/>
              </a:pPr>
              <a:t>83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29322957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973AD7-D932-2641-9FAC-D90A34A34A63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1967169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959945-7217-484B-8E74-88DC87A74BB0}" type="slidenum">
              <a:rPr lang="en-US" smtClean="0"/>
              <a:pPr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034224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959945-7217-484B-8E74-88DC87A74BB0}" type="slidenum">
              <a:rPr lang="en-US" smtClean="0"/>
              <a:pPr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814822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959945-7217-484B-8E74-88DC87A74BB0}" type="slidenum">
              <a:rPr lang="en-US" smtClean="0"/>
              <a:pPr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932568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959945-7217-484B-8E74-88DC87A74B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3632859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959945-7217-484B-8E74-88DC87A74BB0}" type="slidenum">
              <a:rPr lang="en-US" smtClean="0"/>
              <a:pPr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4496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959945-7217-484B-8E74-88DC87A74BB0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607360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959945-7217-484B-8E74-88DC87A74BB0}" type="slidenum">
              <a:rPr lang="en-US" smtClean="0"/>
              <a:pPr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597962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959945-7217-484B-8E74-88DC87A74BB0}" type="slidenum">
              <a:rPr lang="en-US" smtClean="0"/>
              <a:pPr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024648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959945-7217-484B-8E74-88DC87A74BB0}" type="slidenum">
              <a:rPr lang="en-US" smtClean="0"/>
              <a:pPr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661933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959945-7217-484B-8E74-88DC87A74BB0}" type="slidenum">
              <a:rPr lang="en-US" smtClean="0"/>
              <a:pPr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603554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959945-7217-484B-8E74-88DC87A74BB0}" type="slidenum">
              <a:rPr lang="en-US" smtClean="0"/>
              <a:pPr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57032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959945-7217-484B-8E74-88DC87A74BB0}" type="slidenum">
              <a:rPr lang="en-US" smtClean="0"/>
              <a:pPr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825507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959945-7217-484B-8E74-88DC87A74BB0}" type="slidenum">
              <a:rPr lang="en-US" smtClean="0"/>
              <a:pPr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597415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959945-7217-484B-8E74-88DC87A74BB0}" type="slidenum">
              <a:rPr lang="en-US" smtClean="0"/>
              <a:pPr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26930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7973AD7-D932-2641-9FAC-D90A34A34A63}" type="slidenum">
              <a:rPr lang="en-US" altLang="en-US" smtClean="0"/>
              <a:pPr>
                <a:defRPr/>
              </a:pPr>
              <a:t>98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4226489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7973AD7-D932-2641-9FAC-D90A34A34A63}" type="slidenum">
              <a:rPr lang="en-US" altLang="en-US" smtClean="0"/>
              <a:pPr>
                <a:defRPr/>
              </a:pPr>
              <a:t>99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791144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9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4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4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5.emf"/></Relationships>
</file>

<file path=ppt/slideLayouts/_rels/slideLayout5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3.xml"/></Relationships>
</file>

<file path=ppt/slideLayouts/_rels/slideLayout5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6820733"/>
      </p:ext>
    </p:extLst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1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1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077888"/>
      </p:ext>
    </p:extLst>
  </p:cSld>
  <p:clrMapOvr>
    <a:masterClrMapping/>
  </p:clrMapOvr>
  <p:transition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91425" tIns="45713" rIns="91425" bIns="45713"/>
          <a:lstStyle/>
          <a:p>
            <a:pPr defTabSz="914259"/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25" tIns="45713" rIns="91425" bIns="45713"/>
          <a:lstStyle/>
          <a:p>
            <a:pPr defTabSz="914259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25" tIns="45713" rIns="91425" bIns="45713"/>
          <a:lstStyle/>
          <a:p>
            <a:pPr defTabSz="914259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1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1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25" tIns="45713" rIns="91425" bIns="45713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defTabSz="914259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606719"/>
      </p:ext>
    </p:extLst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9601064"/>
      </p:ext>
    </p:extLst>
  </p:cSld>
  <p:clrMapOvr>
    <a:masterClrMapping/>
  </p:clrMapOvr>
  <p:transition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30" indent="0">
              <a:buNone/>
              <a:defRPr sz="1800"/>
            </a:lvl2pPr>
            <a:lvl3pPr marL="914259" indent="0">
              <a:buNone/>
              <a:defRPr sz="1600"/>
            </a:lvl3pPr>
            <a:lvl4pPr marL="1371390" indent="0">
              <a:buNone/>
              <a:defRPr sz="1400"/>
            </a:lvl4pPr>
            <a:lvl5pPr marL="1828519" indent="0">
              <a:buNone/>
              <a:defRPr sz="1400"/>
            </a:lvl5pPr>
            <a:lvl6pPr marL="2285649" indent="0">
              <a:buNone/>
              <a:defRPr sz="1400"/>
            </a:lvl6pPr>
            <a:lvl7pPr marL="2742780" indent="0">
              <a:buNone/>
              <a:defRPr sz="1400"/>
            </a:lvl7pPr>
            <a:lvl8pPr marL="3199908" indent="0">
              <a:buNone/>
              <a:defRPr sz="1400"/>
            </a:lvl8pPr>
            <a:lvl9pPr marL="3657039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941158"/>
      </p:ext>
    </p:extLst>
  </p:cSld>
  <p:clrMapOvr>
    <a:masterClrMapping/>
  </p:clrMapOvr>
  <p:transition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369188"/>
      </p:ext>
    </p:extLst>
  </p:cSld>
  <p:clrMapOvr>
    <a:masterClrMapping/>
  </p:clrMapOvr>
  <p:transition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59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9" indent="0">
              <a:buNone/>
              <a:defRPr sz="1600" b="1"/>
            </a:lvl5pPr>
            <a:lvl6pPr marL="2285649" indent="0">
              <a:buNone/>
              <a:defRPr sz="1600" b="1"/>
            </a:lvl6pPr>
            <a:lvl7pPr marL="2742780" indent="0">
              <a:buNone/>
              <a:defRPr sz="1600" b="1"/>
            </a:lvl7pPr>
            <a:lvl8pPr marL="3199908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59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9" indent="0">
              <a:buNone/>
              <a:defRPr sz="1600" b="1"/>
            </a:lvl5pPr>
            <a:lvl6pPr marL="2285649" indent="0">
              <a:buNone/>
              <a:defRPr sz="1600" b="1"/>
            </a:lvl6pPr>
            <a:lvl7pPr marL="2742780" indent="0">
              <a:buNone/>
              <a:defRPr sz="1600" b="1"/>
            </a:lvl7pPr>
            <a:lvl8pPr marL="3199908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61306"/>
      </p:ext>
    </p:extLst>
  </p:cSld>
  <p:clrMapOvr>
    <a:masterClrMapping/>
  </p:clrMapOvr>
  <p:transition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792512"/>
      </p:ext>
    </p:extLst>
  </p:cSld>
  <p:clrMapOvr>
    <a:masterClrMapping/>
  </p:clrMapOvr>
  <p:transition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236361"/>
      </p:ext>
    </p:extLst>
  </p:cSld>
  <p:clrMapOvr>
    <a:masterClrMapping/>
  </p:clrMapOvr>
  <p:transition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59" indent="0">
              <a:buNone/>
              <a:defRPr sz="1000"/>
            </a:lvl3pPr>
            <a:lvl4pPr marL="1371390" indent="0">
              <a:buNone/>
              <a:defRPr sz="900"/>
            </a:lvl4pPr>
            <a:lvl5pPr marL="1828519" indent="0">
              <a:buNone/>
              <a:defRPr sz="900"/>
            </a:lvl5pPr>
            <a:lvl6pPr marL="2285649" indent="0">
              <a:buNone/>
              <a:defRPr sz="900"/>
            </a:lvl6pPr>
            <a:lvl7pPr marL="2742780" indent="0">
              <a:buNone/>
              <a:defRPr sz="900"/>
            </a:lvl7pPr>
            <a:lvl8pPr marL="3199908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6666256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30" indent="0">
              <a:buNone/>
              <a:defRPr sz="2800"/>
            </a:lvl2pPr>
            <a:lvl3pPr marL="914259" indent="0">
              <a:buNone/>
              <a:defRPr sz="2400"/>
            </a:lvl3pPr>
            <a:lvl4pPr marL="1371390" indent="0">
              <a:buNone/>
              <a:defRPr sz="2000"/>
            </a:lvl4pPr>
            <a:lvl5pPr marL="1828519" indent="0">
              <a:buNone/>
              <a:defRPr sz="2000"/>
            </a:lvl5pPr>
            <a:lvl6pPr marL="2285649" indent="0">
              <a:buNone/>
              <a:defRPr sz="2000"/>
            </a:lvl6pPr>
            <a:lvl7pPr marL="2742780" indent="0">
              <a:buNone/>
              <a:defRPr sz="2000"/>
            </a:lvl7pPr>
            <a:lvl8pPr marL="3199908" indent="0">
              <a:buNone/>
              <a:defRPr sz="2000"/>
            </a:lvl8pPr>
            <a:lvl9pPr marL="3657039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59" indent="0">
              <a:buNone/>
              <a:defRPr sz="1000"/>
            </a:lvl3pPr>
            <a:lvl4pPr marL="1371390" indent="0">
              <a:buNone/>
              <a:defRPr sz="900"/>
            </a:lvl4pPr>
            <a:lvl5pPr marL="1828519" indent="0">
              <a:buNone/>
              <a:defRPr sz="900"/>
            </a:lvl5pPr>
            <a:lvl6pPr marL="2285649" indent="0">
              <a:buNone/>
              <a:defRPr sz="900"/>
            </a:lvl6pPr>
            <a:lvl7pPr marL="2742780" indent="0">
              <a:buNone/>
              <a:defRPr sz="900"/>
            </a:lvl7pPr>
            <a:lvl8pPr marL="3199908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85251"/>
      </p:ext>
    </p:extLst>
  </p:cSld>
  <p:clrMapOvr>
    <a:masterClrMapping/>
  </p:clrMapOvr>
  <p:transition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190055"/>
      </p:ext>
    </p:extLst>
  </p:cSld>
  <p:clrMapOvr>
    <a:masterClrMapping/>
  </p:clrMapOvr>
  <p:transition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1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1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774506"/>
      </p:ext>
    </p:extLst>
  </p:cSld>
  <p:clrMapOvr>
    <a:masterClrMapping/>
  </p:clrMapOvr>
  <p:transition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 dirty="0">
                <a:solidFill>
                  <a:srgbClr val="000000"/>
                </a:solidFill>
              </a:rPr>
              <a:t>CHIPPER: HPCA 2011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546172"/>
      </p:ext>
    </p:extLst>
  </p:cSld>
  <p:clrMapOvr>
    <a:masterClrMapping/>
  </p:clrMapOvr>
  <p:transition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395310"/>
          </a:xfrm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 dirty="0">
                <a:solidFill>
                  <a:srgbClr val="000000"/>
                </a:solidFill>
              </a:rPr>
              <a:t>CHIPPER: HPCA 2011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2110258"/>
      </p:ext>
    </p:extLst>
  </p:cSld>
  <p:clrMapOvr>
    <a:masterClrMapping/>
  </p:clrMapOvr>
  <p:transition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 dirty="0">
                <a:solidFill>
                  <a:srgbClr val="000000"/>
                </a:solidFill>
              </a:rPr>
              <a:t>CHIPPER: HPCA 2011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919528"/>
      </p:ext>
    </p:extLst>
  </p:cSld>
  <p:clrMapOvr>
    <a:masterClrMapping/>
  </p:clrMapOvr>
  <p:transition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 dirty="0">
                <a:solidFill>
                  <a:srgbClr val="000000"/>
                </a:solidFill>
              </a:rPr>
              <a:t>CHIPPER: HPCA 2011</a:t>
            </a: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959976"/>
      </p:ext>
    </p:extLst>
  </p:cSld>
  <p:clrMapOvr>
    <a:masterClrMapping/>
  </p:clrMapOvr>
  <p:transition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 dirty="0">
                <a:solidFill>
                  <a:srgbClr val="000000"/>
                </a:solidFill>
              </a:rPr>
              <a:t>CHIPPER: HPCA 2011</a:t>
            </a: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789655"/>
      </p:ext>
    </p:extLst>
  </p:cSld>
  <p:clrMapOvr>
    <a:masterClrMapping/>
  </p:clrMapOvr>
  <p:transition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2437517"/>
      </p:ext>
    </p:extLst>
  </p:cSld>
  <p:clrMapOvr>
    <a:masterClrMapping/>
  </p:clrMapOvr>
  <p:transition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9839402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737585"/>
      </p:ext>
    </p:extLst>
  </p:cSld>
  <p:clrMapOvr>
    <a:masterClrMapping/>
  </p:clrMapOvr>
  <p:transition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38992"/>
      </p:ext>
    </p:extLst>
  </p:cSld>
  <p:clrMapOvr>
    <a:masterClrMapping/>
  </p:clrMapOvr>
  <p:transition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253517"/>
      </p:ext>
    </p:extLst>
  </p:cSld>
  <p:clrMapOvr>
    <a:masterClrMapping/>
  </p:clrMapOvr>
  <p:transition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2485112"/>
      </p:ext>
    </p:extLst>
  </p:cSld>
  <p:clrMapOvr>
    <a:masterClrMapping/>
  </p:clrMapOvr>
  <p:transition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5939329"/>
      </p:ext>
    </p:extLst>
  </p:cSld>
  <p:clrMapOvr>
    <a:masterClrMapping/>
  </p:clrMapOvr>
  <p:transition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987462"/>
      </p:ext>
    </p:extLst>
  </p:cSld>
  <p:clrMapOvr>
    <a:masterClrMapping/>
  </p:clrMapOvr>
  <p:transition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7334739"/>
      </p:ext>
    </p:extLst>
  </p:cSld>
  <p:clrMapOvr>
    <a:masterClrMapping/>
  </p:clrMapOvr>
  <p:transition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974618"/>
      </p:ext>
    </p:extLst>
  </p:cSld>
  <p:clrMapOvr>
    <a:masterClrMapping/>
  </p:clrMapOvr>
  <p:transition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48924"/>
      </p:ext>
    </p:extLst>
  </p:cSld>
  <p:clrMapOvr>
    <a:masterClrMapping/>
  </p:clrMapOvr>
  <p:transition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244487"/>
      </p:ext>
    </p:extLst>
  </p:cSld>
  <p:clrMapOvr>
    <a:masterClrMapping/>
  </p:clrMapOvr>
  <p:transition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7776866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3594966"/>
      </p:ext>
    </p:extLst>
  </p:cSld>
  <p:clrMapOvr>
    <a:masterClrMapping/>
  </p:clrMapOvr>
  <p:transition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915277"/>
      </p:ext>
    </p:extLst>
  </p:cSld>
  <p:clrMapOvr>
    <a:masterClrMapping/>
  </p:clrMapOvr>
  <p:transition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009747"/>
      </p:ext>
    </p:extLst>
  </p:cSld>
  <p:clrMapOvr>
    <a:masterClrMapping/>
  </p:clrMapOvr>
  <p:transition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38578"/>
      </p:ext>
    </p:extLst>
  </p:cSld>
  <p:clrMapOvr>
    <a:masterClrMapping/>
  </p:clrMapOvr>
  <p:transition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96562"/>
      </p:ext>
    </p:extLst>
  </p:cSld>
  <p:clrMapOvr>
    <a:masterClrMapping/>
  </p:clrMapOvr>
  <p:transition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823875"/>
      </p:ext>
    </p:extLst>
  </p:cSld>
  <p:clrMapOvr>
    <a:masterClrMapping/>
  </p:clrMapOvr>
  <p:transition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627791"/>
      </p:ext>
    </p:extLst>
  </p:cSld>
  <p:clrMapOvr>
    <a:masterClrMapping/>
  </p:clrMapOvr>
  <p:transition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908108"/>
      </p:ext>
    </p:extLst>
  </p:cSld>
  <p:clrMapOvr>
    <a:masterClrMapping/>
  </p:clrMapOvr>
  <p:transition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252285"/>
      </p:ext>
    </p:extLst>
  </p:cSld>
  <p:clrMapOvr>
    <a:masterClrMapping/>
  </p:clrMapOvr>
  <p:transition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81355"/>
      </p:ext>
    </p:extLst>
  </p:cSld>
  <p:clrMapOvr>
    <a:masterClrMapping/>
  </p:clrMapOvr>
  <p:transition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2680472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963788"/>
      </p:ext>
    </p:extLst>
  </p:cSld>
  <p:clrMapOvr>
    <a:masterClrMapping/>
  </p:clrMapOvr>
  <p:transition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242114"/>
      </p:ext>
    </p:extLst>
  </p:cSld>
  <p:clrMapOvr>
    <a:masterClrMapping/>
  </p:clrMapOvr>
  <p:transition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9464020"/>
      </p:ext>
    </p:extLst>
  </p:cSld>
  <p:clrMapOvr>
    <a:masterClrMapping/>
  </p:clrMapOvr>
  <p:transition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771237"/>
      </p:ext>
    </p:extLst>
  </p:cSld>
  <p:clrMapOvr>
    <a:masterClrMapping/>
  </p:clrMapOvr>
  <p:transition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381690"/>
      </p:ext>
    </p:extLst>
  </p:cSld>
  <p:clrMapOvr>
    <a:masterClrMapping/>
  </p:clrMapOvr>
  <p:transition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737539"/>
      </p:ext>
    </p:extLst>
  </p:cSld>
  <p:clrMapOvr>
    <a:masterClrMapping/>
  </p:clrMapOvr>
  <p:transition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964383"/>
      </p:ext>
    </p:extLst>
  </p:cSld>
  <p:clrMapOvr>
    <a:masterClrMapping/>
  </p:clrMapOvr>
  <p:transition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91416" tIns="45709" rIns="91416" bIns="45709"/>
          <a:lstStyle/>
          <a:p>
            <a:pPr defTabSz="914165"/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1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1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16" tIns="45709" rIns="91416" bIns="45709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defTabSz="914165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102026"/>
      </p:ext>
    </p:extLst>
  </p:cSld>
  <p:clrMapOvr>
    <a:masterClrMapping/>
  </p:clrMapOvr>
  <p:transition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1157730"/>
      </p:ext>
    </p:extLst>
  </p:cSld>
  <p:clrMapOvr>
    <a:masterClrMapping/>
  </p:clrMapOvr>
  <p:transition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8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82" indent="0">
              <a:buNone/>
              <a:defRPr sz="1800"/>
            </a:lvl2pPr>
            <a:lvl3pPr marL="914165" indent="0">
              <a:buNone/>
              <a:defRPr sz="1600"/>
            </a:lvl3pPr>
            <a:lvl4pPr marL="1371250" indent="0">
              <a:buNone/>
              <a:defRPr sz="1400"/>
            </a:lvl4pPr>
            <a:lvl5pPr marL="1828332" indent="0">
              <a:buNone/>
              <a:defRPr sz="1400"/>
            </a:lvl5pPr>
            <a:lvl6pPr marL="2285415" indent="0">
              <a:buNone/>
              <a:defRPr sz="1400"/>
            </a:lvl6pPr>
            <a:lvl7pPr marL="2742500" indent="0">
              <a:buNone/>
              <a:defRPr sz="1400"/>
            </a:lvl7pPr>
            <a:lvl8pPr marL="3199580" indent="0">
              <a:buNone/>
              <a:defRPr sz="1400"/>
            </a:lvl8pPr>
            <a:lvl9pPr marL="3656665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104299"/>
      </p:ext>
    </p:extLst>
  </p:cSld>
  <p:clrMapOvr>
    <a:masterClrMapping/>
  </p:clrMapOvr>
  <p:transition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900483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197620"/>
      </p:ext>
    </p:extLst>
  </p:cSld>
  <p:clrMapOvr>
    <a:masterClrMapping/>
  </p:clrMapOvr>
  <p:transition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65" indent="0">
              <a:buNone/>
              <a:defRPr sz="1800" b="1"/>
            </a:lvl3pPr>
            <a:lvl4pPr marL="1371250" indent="0">
              <a:buNone/>
              <a:defRPr sz="1600" b="1"/>
            </a:lvl4pPr>
            <a:lvl5pPr marL="1828332" indent="0">
              <a:buNone/>
              <a:defRPr sz="1600" b="1"/>
            </a:lvl5pPr>
            <a:lvl6pPr marL="2285415" indent="0">
              <a:buNone/>
              <a:defRPr sz="1600" b="1"/>
            </a:lvl6pPr>
            <a:lvl7pPr marL="2742500" indent="0">
              <a:buNone/>
              <a:defRPr sz="1600" b="1"/>
            </a:lvl7pPr>
            <a:lvl8pPr marL="3199580" indent="0">
              <a:buNone/>
              <a:defRPr sz="1600" b="1"/>
            </a:lvl8pPr>
            <a:lvl9pPr marL="365666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65" indent="0">
              <a:buNone/>
              <a:defRPr sz="1800" b="1"/>
            </a:lvl3pPr>
            <a:lvl4pPr marL="1371250" indent="0">
              <a:buNone/>
              <a:defRPr sz="1600" b="1"/>
            </a:lvl4pPr>
            <a:lvl5pPr marL="1828332" indent="0">
              <a:buNone/>
              <a:defRPr sz="1600" b="1"/>
            </a:lvl5pPr>
            <a:lvl6pPr marL="2285415" indent="0">
              <a:buNone/>
              <a:defRPr sz="1600" b="1"/>
            </a:lvl6pPr>
            <a:lvl7pPr marL="2742500" indent="0">
              <a:buNone/>
              <a:defRPr sz="1600" b="1"/>
            </a:lvl7pPr>
            <a:lvl8pPr marL="3199580" indent="0">
              <a:buNone/>
              <a:defRPr sz="1600" b="1"/>
            </a:lvl8pPr>
            <a:lvl9pPr marL="365666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385155"/>
      </p:ext>
    </p:extLst>
  </p:cSld>
  <p:clrMapOvr>
    <a:masterClrMapping/>
  </p:clrMapOvr>
  <p:transition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013795"/>
      </p:ext>
    </p:extLst>
  </p:cSld>
  <p:clrMapOvr>
    <a:masterClrMapping/>
  </p:clrMapOvr>
  <p:transition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506705"/>
      </p:ext>
    </p:extLst>
  </p:cSld>
  <p:clrMapOvr>
    <a:masterClrMapping/>
  </p:clrMapOvr>
  <p:transition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200"/>
            </a:lvl2pPr>
            <a:lvl3pPr marL="914165" indent="0">
              <a:buNone/>
              <a:defRPr sz="1000"/>
            </a:lvl3pPr>
            <a:lvl4pPr marL="1371250" indent="0">
              <a:buNone/>
              <a:defRPr sz="900"/>
            </a:lvl4pPr>
            <a:lvl5pPr marL="1828332" indent="0">
              <a:buNone/>
              <a:defRPr sz="900"/>
            </a:lvl5pPr>
            <a:lvl6pPr marL="2285415" indent="0">
              <a:buNone/>
              <a:defRPr sz="900"/>
            </a:lvl6pPr>
            <a:lvl7pPr marL="2742500" indent="0">
              <a:buNone/>
              <a:defRPr sz="900"/>
            </a:lvl7pPr>
            <a:lvl8pPr marL="3199580" indent="0">
              <a:buNone/>
              <a:defRPr sz="900"/>
            </a:lvl8pPr>
            <a:lvl9pPr marL="365666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184746"/>
      </p:ext>
    </p:extLst>
  </p:cSld>
  <p:clrMapOvr>
    <a:masterClrMapping/>
  </p:clrMapOvr>
  <p:transition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82" indent="0">
              <a:buNone/>
              <a:defRPr sz="2800"/>
            </a:lvl2pPr>
            <a:lvl3pPr marL="914165" indent="0">
              <a:buNone/>
              <a:defRPr sz="2400"/>
            </a:lvl3pPr>
            <a:lvl4pPr marL="1371250" indent="0">
              <a:buNone/>
              <a:defRPr sz="2000"/>
            </a:lvl4pPr>
            <a:lvl5pPr marL="1828332" indent="0">
              <a:buNone/>
              <a:defRPr sz="2000"/>
            </a:lvl5pPr>
            <a:lvl6pPr marL="2285415" indent="0">
              <a:buNone/>
              <a:defRPr sz="2000"/>
            </a:lvl6pPr>
            <a:lvl7pPr marL="2742500" indent="0">
              <a:buNone/>
              <a:defRPr sz="2000"/>
            </a:lvl7pPr>
            <a:lvl8pPr marL="3199580" indent="0">
              <a:buNone/>
              <a:defRPr sz="2000"/>
            </a:lvl8pPr>
            <a:lvl9pPr marL="3656665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200"/>
            </a:lvl2pPr>
            <a:lvl3pPr marL="914165" indent="0">
              <a:buNone/>
              <a:defRPr sz="1000"/>
            </a:lvl3pPr>
            <a:lvl4pPr marL="1371250" indent="0">
              <a:buNone/>
              <a:defRPr sz="900"/>
            </a:lvl4pPr>
            <a:lvl5pPr marL="1828332" indent="0">
              <a:buNone/>
              <a:defRPr sz="900"/>
            </a:lvl5pPr>
            <a:lvl6pPr marL="2285415" indent="0">
              <a:buNone/>
              <a:defRPr sz="900"/>
            </a:lvl6pPr>
            <a:lvl7pPr marL="2742500" indent="0">
              <a:buNone/>
              <a:defRPr sz="900"/>
            </a:lvl7pPr>
            <a:lvl8pPr marL="3199580" indent="0">
              <a:buNone/>
              <a:defRPr sz="900"/>
            </a:lvl8pPr>
            <a:lvl9pPr marL="365666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774164"/>
      </p:ext>
    </p:extLst>
  </p:cSld>
  <p:clrMapOvr>
    <a:masterClrMapping/>
  </p:clrMapOvr>
  <p:transition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804165"/>
      </p:ext>
    </p:extLst>
  </p:cSld>
  <p:clrMapOvr>
    <a:masterClrMapping/>
  </p:clrMapOvr>
  <p:transition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1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1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264924"/>
      </p:ext>
    </p:extLst>
  </p:cSld>
  <p:clrMapOvr>
    <a:masterClrMapping/>
  </p:clrMapOvr>
  <p:transition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91416" tIns="45709" rIns="91416" bIns="45709"/>
          <a:lstStyle/>
          <a:p>
            <a:pPr defTabSz="914165"/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1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1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16" tIns="45709" rIns="91416" bIns="45709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defTabSz="914165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588555"/>
      </p:ext>
    </p:extLst>
  </p:cSld>
  <p:clrMapOvr>
    <a:masterClrMapping/>
  </p:clrMapOvr>
  <p:transition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595845"/>
      </p:ext>
    </p:extLst>
  </p:cSld>
  <p:clrMapOvr>
    <a:masterClrMapping/>
  </p:clrMapOvr>
  <p:transition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8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82" indent="0">
              <a:buNone/>
              <a:defRPr sz="1800"/>
            </a:lvl2pPr>
            <a:lvl3pPr marL="914165" indent="0">
              <a:buNone/>
              <a:defRPr sz="1600"/>
            </a:lvl3pPr>
            <a:lvl4pPr marL="1371250" indent="0">
              <a:buNone/>
              <a:defRPr sz="1400"/>
            </a:lvl4pPr>
            <a:lvl5pPr marL="1828332" indent="0">
              <a:buNone/>
              <a:defRPr sz="1400"/>
            </a:lvl5pPr>
            <a:lvl6pPr marL="2285415" indent="0">
              <a:buNone/>
              <a:defRPr sz="1400"/>
            </a:lvl6pPr>
            <a:lvl7pPr marL="2742500" indent="0">
              <a:buNone/>
              <a:defRPr sz="1400"/>
            </a:lvl7pPr>
            <a:lvl8pPr marL="3199580" indent="0">
              <a:buNone/>
              <a:defRPr sz="1400"/>
            </a:lvl8pPr>
            <a:lvl9pPr marL="3656665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4865600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914348"/>
      </p:ext>
    </p:extLst>
  </p:cSld>
  <p:clrMapOvr>
    <a:masterClrMapping/>
  </p:clrMapOvr>
  <p:transition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9087117"/>
      </p:ext>
    </p:extLst>
  </p:cSld>
  <p:clrMapOvr>
    <a:masterClrMapping/>
  </p:clrMapOvr>
  <p:transition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65" indent="0">
              <a:buNone/>
              <a:defRPr sz="1800" b="1"/>
            </a:lvl3pPr>
            <a:lvl4pPr marL="1371250" indent="0">
              <a:buNone/>
              <a:defRPr sz="1600" b="1"/>
            </a:lvl4pPr>
            <a:lvl5pPr marL="1828332" indent="0">
              <a:buNone/>
              <a:defRPr sz="1600" b="1"/>
            </a:lvl5pPr>
            <a:lvl6pPr marL="2285415" indent="0">
              <a:buNone/>
              <a:defRPr sz="1600" b="1"/>
            </a:lvl6pPr>
            <a:lvl7pPr marL="2742500" indent="0">
              <a:buNone/>
              <a:defRPr sz="1600" b="1"/>
            </a:lvl7pPr>
            <a:lvl8pPr marL="3199580" indent="0">
              <a:buNone/>
              <a:defRPr sz="1600" b="1"/>
            </a:lvl8pPr>
            <a:lvl9pPr marL="365666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65" indent="0">
              <a:buNone/>
              <a:defRPr sz="1800" b="1"/>
            </a:lvl3pPr>
            <a:lvl4pPr marL="1371250" indent="0">
              <a:buNone/>
              <a:defRPr sz="1600" b="1"/>
            </a:lvl4pPr>
            <a:lvl5pPr marL="1828332" indent="0">
              <a:buNone/>
              <a:defRPr sz="1600" b="1"/>
            </a:lvl5pPr>
            <a:lvl6pPr marL="2285415" indent="0">
              <a:buNone/>
              <a:defRPr sz="1600" b="1"/>
            </a:lvl6pPr>
            <a:lvl7pPr marL="2742500" indent="0">
              <a:buNone/>
              <a:defRPr sz="1600" b="1"/>
            </a:lvl7pPr>
            <a:lvl8pPr marL="3199580" indent="0">
              <a:buNone/>
              <a:defRPr sz="1600" b="1"/>
            </a:lvl8pPr>
            <a:lvl9pPr marL="365666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221515"/>
      </p:ext>
    </p:extLst>
  </p:cSld>
  <p:clrMapOvr>
    <a:masterClrMapping/>
  </p:clrMapOvr>
  <p:transition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218779"/>
      </p:ext>
    </p:extLst>
  </p:cSld>
  <p:clrMapOvr>
    <a:masterClrMapping/>
  </p:clrMapOvr>
  <p:transition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316749"/>
      </p:ext>
    </p:extLst>
  </p:cSld>
  <p:clrMapOvr>
    <a:masterClrMapping/>
  </p:clrMapOvr>
  <p:transition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200"/>
            </a:lvl2pPr>
            <a:lvl3pPr marL="914165" indent="0">
              <a:buNone/>
              <a:defRPr sz="1000"/>
            </a:lvl3pPr>
            <a:lvl4pPr marL="1371250" indent="0">
              <a:buNone/>
              <a:defRPr sz="900"/>
            </a:lvl4pPr>
            <a:lvl5pPr marL="1828332" indent="0">
              <a:buNone/>
              <a:defRPr sz="900"/>
            </a:lvl5pPr>
            <a:lvl6pPr marL="2285415" indent="0">
              <a:buNone/>
              <a:defRPr sz="900"/>
            </a:lvl6pPr>
            <a:lvl7pPr marL="2742500" indent="0">
              <a:buNone/>
              <a:defRPr sz="900"/>
            </a:lvl7pPr>
            <a:lvl8pPr marL="3199580" indent="0">
              <a:buNone/>
              <a:defRPr sz="900"/>
            </a:lvl8pPr>
            <a:lvl9pPr marL="365666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9382393"/>
      </p:ext>
    </p:extLst>
  </p:cSld>
  <p:clrMapOvr>
    <a:masterClrMapping/>
  </p:clrMapOvr>
  <p:transition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82" indent="0">
              <a:buNone/>
              <a:defRPr sz="2800"/>
            </a:lvl2pPr>
            <a:lvl3pPr marL="914165" indent="0">
              <a:buNone/>
              <a:defRPr sz="2400"/>
            </a:lvl3pPr>
            <a:lvl4pPr marL="1371250" indent="0">
              <a:buNone/>
              <a:defRPr sz="2000"/>
            </a:lvl4pPr>
            <a:lvl5pPr marL="1828332" indent="0">
              <a:buNone/>
              <a:defRPr sz="2000"/>
            </a:lvl5pPr>
            <a:lvl6pPr marL="2285415" indent="0">
              <a:buNone/>
              <a:defRPr sz="2000"/>
            </a:lvl6pPr>
            <a:lvl7pPr marL="2742500" indent="0">
              <a:buNone/>
              <a:defRPr sz="2000"/>
            </a:lvl7pPr>
            <a:lvl8pPr marL="3199580" indent="0">
              <a:buNone/>
              <a:defRPr sz="2000"/>
            </a:lvl8pPr>
            <a:lvl9pPr marL="3656665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200"/>
            </a:lvl2pPr>
            <a:lvl3pPr marL="914165" indent="0">
              <a:buNone/>
              <a:defRPr sz="1000"/>
            </a:lvl3pPr>
            <a:lvl4pPr marL="1371250" indent="0">
              <a:buNone/>
              <a:defRPr sz="900"/>
            </a:lvl4pPr>
            <a:lvl5pPr marL="1828332" indent="0">
              <a:buNone/>
              <a:defRPr sz="900"/>
            </a:lvl5pPr>
            <a:lvl6pPr marL="2285415" indent="0">
              <a:buNone/>
              <a:defRPr sz="900"/>
            </a:lvl6pPr>
            <a:lvl7pPr marL="2742500" indent="0">
              <a:buNone/>
              <a:defRPr sz="900"/>
            </a:lvl7pPr>
            <a:lvl8pPr marL="3199580" indent="0">
              <a:buNone/>
              <a:defRPr sz="900"/>
            </a:lvl8pPr>
            <a:lvl9pPr marL="365666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510711"/>
      </p:ext>
    </p:extLst>
  </p:cSld>
  <p:clrMapOvr>
    <a:masterClrMapping/>
  </p:clrMapOvr>
  <p:transition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3736569"/>
      </p:ext>
    </p:extLst>
  </p:cSld>
  <p:clrMapOvr>
    <a:masterClrMapping/>
  </p:clrMapOvr>
  <p:transition/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1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1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059779"/>
      </p:ext>
    </p:extLst>
  </p:cSld>
  <p:clrMapOvr>
    <a:masterClrMapping/>
  </p:clrMapOvr>
  <p:transition/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91402" tIns="45702" rIns="91402" bIns="45702"/>
          <a:lstStyle/>
          <a:p>
            <a:pPr defTabSz="914024"/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1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1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02" tIns="45702" rIns="91402" bIns="45702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defTabSz="914024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74614"/>
      </p:ext>
    </p:extLst>
  </p:cSld>
  <p:clrMapOvr>
    <a:masterClrMapping/>
  </p:clrMapOvr>
  <p:transition/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8307966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0563103"/>
      </p:ext>
    </p:extLst>
  </p:cSld>
  <p:clrMapOvr>
    <a:masterClrMapping/>
  </p:clrMapOvr>
  <p:transition/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1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11" indent="0">
              <a:buNone/>
              <a:defRPr sz="1800"/>
            </a:lvl2pPr>
            <a:lvl3pPr marL="914024" indent="0">
              <a:buNone/>
              <a:defRPr sz="1600"/>
            </a:lvl3pPr>
            <a:lvl4pPr marL="1371040" indent="0">
              <a:buNone/>
              <a:defRPr sz="1400"/>
            </a:lvl4pPr>
            <a:lvl5pPr marL="1828052" indent="0">
              <a:buNone/>
              <a:defRPr sz="1400"/>
            </a:lvl5pPr>
            <a:lvl6pPr marL="2285064" indent="0">
              <a:buNone/>
              <a:defRPr sz="1400"/>
            </a:lvl6pPr>
            <a:lvl7pPr marL="2742079" indent="0">
              <a:buNone/>
              <a:defRPr sz="1400"/>
            </a:lvl7pPr>
            <a:lvl8pPr marL="3199088" indent="0">
              <a:buNone/>
              <a:defRPr sz="1400"/>
            </a:lvl8pPr>
            <a:lvl9pPr marL="3656104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0766992"/>
      </p:ext>
    </p:extLst>
  </p:cSld>
  <p:clrMapOvr>
    <a:masterClrMapping/>
  </p:clrMapOvr>
  <p:transition/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69532"/>
      </p:ext>
    </p:extLst>
  </p:cSld>
  <p:clrMapOvr>
    <a:masterClrMapping/>
  </p:clrMapOvr>
  <p:transition/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1" indent="0">
              <a:buNone/>
              <a:defRPr sz="2000" b="1"/>
            </a:lvl2pPr>
            <a:lvl3pPr marL="914024" indent="0">
              <a:buNone/>
              <a:defRPr sz="1800" b="1"/>
            </a:lvl3pPr>
            <a:lvl4pPr marL="1371040" indent="0">
              <a:buNone/>
              <a:defRPr sz="1600" b="1"/>
            </a:lvl4pPr>
            <a:lvl5pPr marL="1828052" indent="0">
              <a:buNone/>
              <a:defRPr sz="1600" b="1"/>
            </a:lvl5pPr>
            <a:lvl6pPr marL="2285064" indent="0">
              <a:buNone/>
              <a:defRPr sz="1600" b="1"/>
            </a:lvl6pPr>
            <a:lvl7pPr marL="2742079" indent="0">
              <a:buNone/>
              <a:defRPr sz="1600" b="1"/>
            </a:lvl7pPr>
            <a:lvl8pPr marL="3199088" indent="0">
              <a:buNone/>
              <a:defRPr sz="1600" b="1"/>
            </a:lvl8pPr>
            <a:lvl9pPr marL="365610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1" indent="0">
              <a:buNone/>
              <a:defRPr sz="2000" b="1"/>
            </a:lvl2pPr>
            <a:lvl3pPr marL="914024" indent="0">
              <a:buNone/>
              <a:defRPr sz="1800" b="1"/>
            </a:lvl3pPr>
            <a:lvl4pPr marL="1371040" indent="0">
              <a:buNone/>
              <a:defRPr sz="1600" b="1"/>
            </a:lvl4pPr>
            <a:lvl5pPr marL="1828052" indent="0">
              <a:buNone/>
              <a:defRPr sz="1600" b="1"/>
            </a:lvl5pPr>
            <a:lvl6pPr marL="2285064" indent="0">
              <a:buNone/>
              <a:defRPr sz="1600" b="1"/>
            </a:lvl6pPr>
            <a:lvl7pPr marL="2742079" indent="0">
              <a:buNone/>
              <a:defRPr sz="1600" b="1"/>
            </a:lvl7pPr>
            <a:lvl8pPr marL="3199088" indent="0">
              <a:buNone/>
              <a:defRPr sz="1600" b="1"/>
            </a:lvl8pPr>
            <a:lvl9pPr marL="365610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072713"/>
      </p:ext>
    </p:extLst>
  </p:cSld>
  <p:clrMapOvr>
    <a:masterClrMapping/>
  </p:clrMapOvr>
  <p:transition/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40216"/>
      </p:ext>
    </p:extLst>
  </p:cSld>
  <p:clrMapOvr>
    <a:masterClrMapping/>
  </p:clrMapOvr>
  <p:transition/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551887"/>
      </p:ext>
    </p:extLst>
  </p:cSld>
  <p:clrMapOvr>
    <a:masterClrMapping/>
  </p:clrMapOvr>
  <p:transition/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11" indent="0">
              <a:buNone/>
              <a:defRPr sz="1200"/>
            </a:lvl2pPr>
            <a:lvl3pPr marL="914024" indent="0">
              <a:buNone/>
              <a:defRPr sz="1000"/>
            </a:lvl3pPr>
            <a:lvl4pPr marL="1371040" indent="0">
              <a:buNone/>
              <a:defRPr sz="900"/>
            </a:lvl4pPr>
            <a:lvl5pPr marL="1828052" indent="0">
              <a:buNone/>
              <a:defRPr sz="900"/>
            </a:lvl5pPr>
            <a:lvl6pPr marL="2285064" indent="0">
              <a:buNone/>
              <a:defRPr sz="900"/>
            </a:lvl6pPr>
            <a:lvl7pPr marL="2742079" indent="0">
              <a:buNone/>
              <a:defRPr sz="900"/>
            </a:lvl7pPr>
            <a:lvl8pPr marL="3199088" indent="0">
              <a:buNone/>
              <a:defRPr sz="900"/>
            </a:lvl8pPr>
            <a:lvl9pPr marL="365610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893416"/>
      </p:ext>
    </p:extLst>
  </p:cSld>
  <p:clrMapOvr>
    <a:masterClrMapping/>
  </p:clrMapOvr>
  <p:transition/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11" indent="0">
              <a:buNone/>
              <a:defRPr sz="2800"/>
            </a:lvl2pPr>
            <a:lvl3pPr marL="914024" indent="0">
              <a:buNone/>
              <a:defRPr sz="2400"/>
            </a:lvl3pPr>
            <a:lvl4pPr marL="1371040" indent="0">
              <a:buNone/>
              <a:defRPr sz="2000"/>
            </a:lvl4pPr>
            <a:lvl5pPr marL="1828052" indent="0">
              <a:buNone/>
              <a:defRPr sz="2000"/>
            </a:lvl5pPr>
            <a:lvl6pPr marL="2285064" indent="0">
              <a:buNone/>
              <a:defRPr sz="2000"/>
            </a:lvl6pPr>
            <a:lvl7pPr marL="2742079" indent="0">
              <a:buNone/>
              <a:defRPr sz="2000"/>
            </a:lvl7pPr>
            <a:lvl8pPr marL="3199088" indent="0">
              <a:buNone/>
              <a:defRPr sz="2000"/>
            </a:lvl8pPr>
            <a:lvl9pPr marL="3656104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11" indent="0">
              <a:buNone/>
              <a:defRPr sz="1200"/>
            </a:lvl2pPr>
            <a:lvl3pPr marL="914024" indent="0">
              <a:buNone/>
              <a:defRPr sz="1000"/>
            </a:lvl3pPr>
            <a:lvl4pPr marL="1371040" indent="0">
              <a:buNone/>
              <a:defRPr sz="900"/>
            </a:lvl4pPr>
            <a:lvl5pPr marL="1828052" indent="0">
              <a:buNone/>
              <a:defRPr sz="900"/>
            </a:lvl5pPr>
            <a:lvl6pPr marL="2285064" indent="0">
              <a:buNone/>
              <a:defRPr sz="900"/>
            </a:lvl6pPr>
            <a:lvl7pPr marL="2742079" indent="0">
              <a:buNone/>
              <a:defRPr sz="900"/>
            </a:lvl7pPr>
            <a:lvl8pPr marL="3199088" indent="0">
              <a:buNone/>
              <a:defRPr sz="900"/>
            </a:lvl8pPr>
            <a:lvl9pPr marL="365610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623611"/>
      </p:ext>
    </p:extLst>
  </p:cSld>
  <p:clrMapOvr>
    <a:masterClrMapping/>
  </p:clrMapOvr>
  <p:transition/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1074657"/>
      </p:ext>
    </p:extLst>
  </p:cSld>
  <p:clrMapOvr>
    <a:masterClrMapping/>
  </p:clrMapOvr>
  <p:transition/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1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1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777081"/>
      </p:ext>
    </p:extLst>
  </p:cSld>
  <p:clrMapOvr>
    <a:masterClrMapping/>
  </p:clrMapOvr>
  <p:transition/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878914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163028"/>
      </p:ext>
    </p:extLst>
  </p:cSld>
  <p:clrMapOvr>
    <a:masterClrMapping/>
  </p:clrMapOvr>
  <p:transition/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0489629"/>
      </p:ext>
    </p:extLst>
  </p:cSld>
  <p:clrMapOvr>
    <a:masterClrMapping/>
  </p:clrMapOvr>
  <p:transition/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5560"/>
      </p:ext>
    </p:extLst>
  </p:cSld>
  <p:clrMapOvr>
    <a:masterClrMapping/>
  </p:clrMapOvr>
  <p:transition/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459952"/>
      </p:ext>
    </p:extLst>
  </p:cSld>
  <p:clrMapOvr>
    <a:masterClrMapping/>
  </p:clrMapOvr>
  <p:transition/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123489"/>
      </p:ext>
    </p:extLst>
  </p:cSld>
  <p:clrMapOvr>
    <a:masterClrMapping/>
  </p:clrMapOvr>
  <p:transition/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066245"/>
      </p:ext>
    </p:extLst>
  </p:cSld>
  <p:clrMapOvr>
    <a:masterClrMapping/>
  </p:clrMapOvr>
  <p:transition/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9883743"/>
      </p:ext>
    </p:extLst>
  </p:cSld>
  <p:clrMapOvr>
    <a:masterClrMapping/>
  </p:clrMapOvr>
  <p:transition/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24853"/>
      </p:ext>
    </p:extLst>
  </p:cSld>
  <p:clrMapOvr>
    <a:masterClrMapping/>
  </p:clrMapOvr>
  <p:transition/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647908"/>
      </p:ext>
    </p:extLst>
  </p:cSld>
  <p:clrMapOvr>
    <a:masterClrMapping/>
  </p:clrMapOvr>
  <p:transition/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390558"/>
      </p:ext>
    </p:extLst>
  </p:cSld>
  <p:clrMapOvr>
    <a:masterClrMapping/>
  </p:clrMapOvr>
  <p:transition/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037458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337853"/>
      </p:ext>
    </p:extLst>
  </p:cSld>
  <p:clrMapOvr>
    <a:masterClrMapping/>
  </p:clrMapOvr>
  <p:transition/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safari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6411913"/>
            <a:ext cx="1025525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CDD642-5717-9C43-BCF7-E4F88A58C1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422593"/>
      </p:ext>
    </p:extLst>
  </p:cSld>
  <p:clrMapOvr>
    <a:masterClrMapping/>
  </p:clrMapOvr>
  <p:transition/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84AC23-9DE4-C746-BC02-D3085298AE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825448"/>
      </p:ext>
    </p:extLst>
  </p:cSld>
  <p:clrMapOvr>
    <a:masterClrMapping/>
  </p:clrMapOvr>
  <p:transition/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065027-C458-0F45-A175-76C38D629A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962719"/>
      </p:ext>
    </p:extLst>
  </p:cSld>
  <p:clrMapOvr>
    <a:masterClrMapping/>
  </p:clrMapOvr>
  <p:transition/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3F2552-3716-B24B-9F3D-FF7B024E8C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633555"/>
      </p:ext>
    </p:extLst>
  </p:cSld>
  <p:clrMapOvr>
    <a:masterClrMapping/>
  </p:clrMapOvr>
  <p:transition/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7D5230-971F-2E41-8CFA-14A60A5B22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320648"/>
      </p:ext>
    </p:extLst>
  </p:cSld>
  <p:clrMapOvr>
    <a:masterClrMapping/>
  </p:clrMapOvr>
  <p:transition/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0DEAA0-2A78-7C4C-AC1D-0745BDD659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154556"/>
      </p:ext>
    </p:extLst>
  </p:cSld>
  <p:clrMapOvr>
    <a:masterClrMapping/>
  </p:clrMapOvr>
  <p:transition/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DA15DC-7DB6-2E4F-8E40-D436CE9278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609927"/>
      </p:ext>
    </p:extLst>
  </p:cSld>
  <p:clrMapOvr>
    <a:masterClrMapping/>
  </p:clrMapOvr>
  <p:transition/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9972F1-201A-1341-A138-68D5169749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802723"/>
      </p:ext>
    </p:extLst>
  </p:cSld>
  <p:clrMapOvr>
    <a:masterClrMapping/>
  </p:clrMapOvr>
  <p:transition/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7A4686-03CC-5744-B2F1-C7CFBAB9DD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547140"/>
      </p:ext>
    </p:extLst>
  </p:cSld>
  <p:clrMapOvr>
    <a:masterClrMapping/>
  </p:clrMapOvr>
  <p:transition/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A60323-C27F-274D-98DD-E8A584096F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246284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889560"/>
      </p:ext>
    </p:extLst>
  </p:cSld>
  <p:clrMapOvr>
    <a:masterClrMapping/>
  </p:clrMapOvr>
  <p:transition/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98D1A2-8B05-D448-BEED-1DCCC56698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10459"/>
      </p:ext>
    </p:extLst>
  </p:cSld>
  <p:clrMapOvr>
    <a:masterClrMapping/>
  </p:clrMapOvr>
  <p:transition/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28600" y="1371600"/>
            <a:ext cx="86106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B2FA06-CF86-2545-AF2A-570D639DE5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830028"/>
      </p:ext>
    </p:extLst>
  </p:cSld>
  <p:clrMapOvr>
    <a:masterClrMapping/>
  </p:clrMapOvr>
  <p:transition/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0461737"/>
      </p:ext>
    </p:extLst>
  </p:cSld>
  <p:clrMapOvr>
    <a:masterClrMapping/>
  </p:clrMapOvr>
  <p:transition/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977340"/>
      </p:ext>
    </p:extLst>
  </p:cSld>
  <p:clrMapOvr>
    <a:masterClrMapping/>
  </p:clrMapOvr>
  <p:transition/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8964163"/>
      </p:ext>
    </p:extLst>
  </p:cSld>
  <p:clrMapOvr>
    <a:masterClrMapping/>
  </p:clrMapOvr>
  <p:transition/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4227174"/>
      </p:ext>
    </p:extLst>
  </p:cSld>
  <p:clrMapOvr>
    <a:masterClrMapping/>
  </p:clrMapOvr>
  <p:transition/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3425256"/>
      </p:ext>
    </p:extLst>
  </p:cSld>
  <p:clrMapOvr>
    <a:masterClrMapping/>
  </p:clrMapOvr>
  <p:transition/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028508"/>
      </p:ext>
    </p:extLst>
  </p:cSld>
  <p:clrMapOvr>
    <a:masterClrMapping/>
  </p:clrMapOvr>
  <p:transition/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796304"/>
      </p:ext>
    </p:extLst>
  </p:cSld>
  <p:clrMapOvr>
    <a:masterClrMapping/>
  </p:clrMapOvr>
  <p:transition/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9483577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858197"/>
      </p:ext>
    </p:extLst>
  </p:cSld>
  <p:clrMapOvr>
    <a:masterClrMapping/>
  </p:clrMapOvr>
  <p:transition/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701788"/>
      </p:ext>
    </p:extLst>
  </p:cSld>
  <p:clrMapOvr>
    <a:masterClrMapping/>
  </p:clrMapOvr>
  <p:transition/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848879"/>
      </p:ext>
    </p:extLst>
  </p:cSld>
  <p:clrMapOvr>
    <a:masterClrMapping/>
  </p:clrMapOvr>
  <p:transition/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933164"/>
      </p:ext>
    </p:extLst>
  </p:cSld>
  <p:clrMapOvr>
    <a:masterClrMapping/>
  </p:clrMapOvr>
  <p:transition/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91402" tIns="45702" rIns="91402" bIns="45702"/>
          <a:lstStyle/>
          <a:p>
            <a:pPr defTabSz="914024"/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1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1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02" tIns="45702" rIns="91402" bIns="45702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defTabSz="914024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599387"/>
      </p:ext>
    </p:extLst>
  </p:cSld>
  <p:clrMapOvr>
    <a:masterClrMapping/>
  </p:clrMapOvr>
  <p:transition/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560067"/>
      </p:ext>
    </p:extLst>
  </p:cSld>
  <p:clrMapOvr>
    <a:masterClrMapping/>
  </p:clrMapOvr>
  <p:transition/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1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11" indent="0">
              <a:buNone/>
              <a:defRPr sz="1800"/>
            </a:lvl2pPr>
            <a:lvl3pPr marL="914024" indent="0">
              <a:buNone/>
              <a:defRPr sz="1600"/>
            </a:lvl3pPr>
            <a:lvl4pPr marL="1371040" indent="0">
              <a:buNone/>
              <a:defRPr sz="1400"/>
            </a:lvl4pPr>
            <a:lvl5pPr marL="1828052" indent="0">
              <a:buNone/>
              <a:defRPr sz="1400"/>
            </a:lvl5pPr>
            <a:lvl6pPr marL="2285064" indent="0">
              <a:buNone/>
              <a:defRPr sz="1400"/>
            </a:lvl6pPr>
            <a:lvl7pPr marL="2742079" indent="0">
              <a:buNone/>
              <a:defRPr sz="1400"/>
            </a:lvl7pPr>
            <a:lvl8pPr marL="3199088" indent="0">
              <a:buNone/>
              <a:defRPr sz="1400"/>
            </a:lvl8pPr>
            <a:lvl9pPr marL="3656104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234862"/>
      </p:ext>
    </p:extLst>
  </p:cSld>
  <p:clrMapOvr>
    <a:masterClrMapping/>
  </p:clrMapOvr>
  <p:transition/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120778"/>
      </p:ext>
    </p:extLst>
  </p:cSld>
  <p:clrMapOvr>
    <a:masterClrMapping/>
  </p:clrMapOvr>
  <p:transition/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1" indent="0">
              <a:buNone/>
              <a:defRPr sz="2000" b="1"/>
            </a:lvl2pPr>
            <a:lvl3pPr marL="914024" indent="0">
              <a:buNone/>
              <a:defRPr sz="1800" b="1"/>
            </a:lvl3pPr>
            <a:lvl4pPr marL="1371040" indent="0">
              <a:buNone/>
              <a:defRPr sz="1600" b="1"/>
            </a:lvl4pPr>
            <a:lvl5pPr marL="1828052" indent="0">
              <a:buNone/>
              <a:defRPr sz="1600" b="1"/>
            </a:lvl5pPr>
            <a:lvl6pPr marL="2285064" indent="0">
              <a:buNone/>
              <a:defRPr sz="1600" b="1"/>
            </a:lvl6pPr>
            <a:lvl7pPr marL="2742079" indent="0">
              <a:buNone/>
              <a:defRPr sz="1600" b="1"/>
            </a:lvl7pPr>
            <a:lvl8pPr marL="3199088" indent="0">
              <a:buNone/>
              <a:defRPr sz="1600" b="1"/>
            </a:lvl8pPr>
            <a:lvl9pPr marL="365610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1" indent="0">
              <a:buNone/>
              <a:defRPr sz="2000" b="1"/>
            </a:lvl2pPr>
            <a:lvl3pPr marL="914024" indent="0">
              <a:buNone/>
              <a:defRPr sz="1800" b="1"/>
            </a:lvl3pPr>
            <a:lvl4pPr marL="1371040" indent="0">
              <a:buNone/>
              <a:defRPr sz="1600" b="1"/>
            </a:lvl4pPr>
            <a:lvl5pPr marL="1828052" indent="0">
              <a:buNone/>
              <a:defRPr sz="1600" b="1"/>
            </a:lvl5pPr>
            <a:lvl6pPr marL="2285064" indent="0">
              <a:buNone/>
              <a:defRPr sz="1600" b="1"/>
            </a:lvl6pPr>
            <a:lvl7pPr marL="2742079" indent="0">
              <a:buNone/>
              <a:defRPr sz="1600" b="1"/>
            </a:lvl7pPr>
            <a:lvl8pPr marL="3199088" indent="0">
              <a:buNone/>
              <a:defRPr sz="1600" b="1"/>
            </a:lvl8pPr>
            <a:lvl9pPr marL="365610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624576"/>
      </p:ext>
    </p:extLst>
  </p:cSld>
  <p:clrMapOvr>
    <a:masterClrMapping/>
  </p:clrMapOvr>
  <p:transition/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977436"/>
      </p:ext>
    </p:extLst>
  </p:cSld>
  <p:clrMapOvr>
    <a:masterClrMapping/>
  </p:clrMapOvr>
  <p:transition/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739623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321076"/>
      </p:ext>
    </p:extLst>
  </p:cSld>
  <p:clrMapOvr>
    <a:masterClrMapping/>
  </p:clrMapOvr>
  <p:transition/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11" indent="0">
              <a:buNone/>
              <a:defRPr sz="1200"/>
            </a:lvl2pPr>
            <a:lvl3pPr marL="914024" indent="0">
              <a:buNone/>
              <a:defRPr sz="1000"/>
            </a:lvl3pPr>
            <a:lvl4pPr marL="1371040" indent="0">
              <a:buNone/>
              <a:defRPr sz="900"/>
            </a:lvl4pPr>
            <a:lvl5pPr marL="1828052" indent="0">
              <a:buNone/>
              <a:defRPr sz="900"/>
            </a:lvl5pPr>
            <a:lvl6pPr marL="2285064" indent="0">
              <a:buNone/>
              <a:defRPr sz="900"/>
            </a:lvl6pPr>
            <a:lvl7pPr marL="2742079" indent="0">
              <a:buNone/>
              <a:defRPr sz="900"/>
            </a:lvl7pPr>
            <a:lvl8pPr marL="3199088" indent="0">
              <a:buNone/>
              <a:defRPr sz="900"/>
            </a:lvl8pPr>
            <a:lvl9pPr marL="365610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802086"/>
      </p:ext>
    </p:extLst>
  </p:cSld>
  <p:clrMapOvr>
    <a:masterClrMapping/>
  </p:clrMapOvr>
  <p:transition/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11" indent="0">
              <a:buNone/>
              <a:defRPr sz="2800"/>
            </a:lvl2pPr>
            <a:lvl3pPr marL="914024" indent="0">
              <a:buNone/>
              <a:defRPr sz="2400"/>
            </a:lvl3pPr>
            <a:lvl4pPr marL="1371040" indent="0">
              <a:buNone/>
              <a:defRPr sz="2000"/>
            </a:lvl4pPr>
            <a:lvl5pPr marL="1828052" indent="0">
              <a:buNone/>
              <a:defRPr sz="2000"/>
            </a:lvl5pPr>
            <a:lvl6pPr marL="2285064" indent="0">
              <a:buNone/>
              <a:defRPr sz="2000"/>
            </a:lvl6pPr>
            <a:lvl7pPr marL="2742079" indent="0">
              <a:buNone/>
              <a:defRPr sz="2000"/>
            </a:lvl7pPr>
            <a:lvl8pPr marL="3199088" indent="0">
              <a:buNone/>
              <a:defRPr sz="2000"/>
            </a:lvl8pPr>
            <a:lvl9pPr marL="3656104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11" indent="0">
              <a:buNone/>
              <a:defRPr sz="1200"/>
            </a:lvl2pPr>
            <a:lvl3pPr marL="914024" indent="0">
              <a:buNone/>
              <a:defRPr sz="1000"/>
            </a:lvl3pPr>
            <a:lvl4pPr marL="1371040" indent="0">
              <a:buNone/>
              <a:defRPr sz="900"/>
            </a:lvl4pPr>
            <a:lvl5pPr marL="1828052" indent="0">
              <a:buNone/>
              <a:defRPr sz="900"/>
            </a:lvl5pPr>
            <a:lvl6pPr marL="2285064" indent="0">
              <a:buNone/>
              <a:defRPr sz="900"/>
            </a:lvl6pPr>
            <a:lvl7pPr marL="2742079" indent="0">
              <a:buNone/>
              <a:defRPr sz="900"/>
            </a:lvl7pPr>
            <a:lvl8pPr marL="3199088" indent="0">
              <a:buNone/>
              <a:defRPr sz="900"/>
            </a:lvl8pPr>
            <a:lvl9pPr marL="365610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001118"/>
      </p:ext>
    </p:extLst>
  </p:cSld>
  <p:clrMapOvr>
    <a:masterClrMapping/>
  </p:clrMapOvr>
  <p:transition/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235911"/>
      </p:ext>
    </p:extLst>
  </p:cSld>
  <p:clrMapOvr>
    <a:masterClrMapping/>
  </p:clrMapOvr>
  <p:transition/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1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1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48123"/>
      </p:ext>
    </p:extLst>
  </p:cSld>
  <p:clrMapOvr>
    <a:masterClrMapping/>
  </p:clrMapOvr>
  <p:transition/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91416" tIns="45709" rIns="91416" bIns="45709"/>
          <a:lstStyle/>
          <a:p>
            <a:pPr defTabSz="914165"/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1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1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16" tIns="45709" rIns="91416" bIns="45709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defTabSz="914165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193878"/>
      </p:ext>
    </p:extLst>
  </p:cSld>
  <p:clrMapOvr>
    <a:masterClrMapping/>
  </p:clrMapOvr>
  <p:transition/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185237"/>
      </p:ext>
    </p:extLst>
  </p:cSld>
  <p:clrMapOvr>
    <a:masterClrMapping/>
  </p:clrMapOvr>
  <p:transition/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8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82" indent="0">
              <a:buNone/>
              <a:defRPr sz="1800"/>
            </a:lvl2pPr>
            <a:lvl3pPr marL="914165" indent="0">
              <a:buNone/>
              <a:defRPr sz="1600"/>
            </a:lvl3pPr>
            <a:lvl4pPr marL="1371250" indent="0">
              <a:buNone/>
              <a:defRPr sz="1400"/>
            </a:lvl4pPr>
            <a:lvl5pPr marL="1828332" indent="0">
              <a:buNone/>
              <a:defRPr sz="1400"/>
            </a:lvl5pPr>
            <a:lvl6pPr marL="2285415" indent="0">
              <a:buNone/>
              <a:defRPr sz="1400"/>
            </a:lvl6pPr>
            <a:lvl7pPr marL="2742500" indent="0">
              <a:buNone/>
              <a:defRPr sz="1400"/>
            </a:lvl7pPr>
            <a:lvl8pPr marL="3199580" indent="0">
              <a:buNone/>
              <a:defRPr sz="1400"/>
            </a:lvl8pPr>
            <a:lvl9pPr marL="3656665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883693"/>
      </p:ext>
    </p:extLst>
  </p:cSld>
  <p:clrMapOvr>
    <a:masterClrMapping/>
  </p:clrMapOvr>
  <p:transition/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650700"/>
      </p:ext>
    </p:extLst>
  </p:cSld>
  <p:clrMapOvr>
    <a:masterClrMapping/>
  </p:clrMapOvr>
  <p:transition/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65" indent="0">
              <a:buNone/>
              <a:defRPr sz="1800" b="1"/>
            </a:lvl3pPr>
            <a:lvl4pPr marL="1371250" indent="0">
              <a:buNone/>
              <a:defRPr sz="1600" b="1"/>
            </a:lvl4pPr>
            <a:lvl5pPr marL="1828332" indent="0">
              <a:buNone/>
              <a:defRPr sz="1600" b="1"/>
            </a:lvl5pPr>
            <a:lvl6pPr marL="2285415" indent="0">
              <a:buNone/>
              <a:defRPr sz="1600" b="1"/>
            </a:lvl6pPr>
            <a:lvl7pPr marL="2742500" indent="0">
              <a:buNone/>
              <a:defRPr sz="1600" b="1"/>
            </a:lvl7pPr>
            <a:lvl8pPr marL="3199580" indent="0">
              <a:buNone/>
              <a:defRPr sz="1600" b="1"/>
            </a:lvl8pPr>
            <a:lvl9pPr marL="365666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65" indent="0">
              <a:buNone/>
              <a:defRPr sz="1800" b="1"/>
            </a:lvl3pPr>
            <a:lvl4pPr marL="1371250" indent="0">
              <a:buNone/>
              <a:defRPr sz="1600" b="1"/>
            </a:lvl4pPr>
            <a:lvl5pPr marL="1828332" indent="0">
              <a:buNone/>
              <a:defRPr sz="1600" b="1"/>
            </a:lvl5pPr>
            <a:lvl6pPr marL="2285415" indent="0">
              <a:buNone/>
              <a:defRPr sz="1600" b="1"/>
            </a:lvl6pPr>
            <a:lvl7pPr marL="2742500" indent="0">
              <a:buNone/>
              <a:defRPr sz="1600" b="1"/>
            </a:lvl7pPr>
            <a:lvl8pPr marL="3199580" indent="0">
              <a:buNone/>
              <a:defRPr sz="1600" b="1"/>
            </a:lvl8pPr>
            <a:lvl9pPr marL="365666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384331"/>
      </p:ext>
    </p:extLst>
  </p:cSld>
  <p:clrMapOvr>
    <a:masterClrMapping/>
  </p:clrMapOvr>
  <p:transition/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3802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399281"/>
      </p:ext>
    </p:extLst>
  </p:cSld>
  <p:clrMapOvr>
    <a:masterClrMapping/>
  </p:clrMapOvr>
  <p:transition/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577748"/>
      </p:ext>
    </p:extLst>
  </p:cSld>
  <p:clrMapOvr>
    <a:masterClrMapping/>
  </p:clrMapOvr>
  <p:transition/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200"/>
            </a:lvl2pPr>
            <a:lvl3pPr marL="914165" indent="0">
              <a:buNone/>
              <a:defRPr sz="1000"/>
            </a:lvl3pPr>
            <a:lvl4pPr marL="1371250" indent="0">
              <a:buNone/>
              <a:defRPr sz="900"/>
            </a:lvl4pPr>
            <a:lvl5pPr marL="1828332" indent="0">
              <a:buNone/>
              <a:defRPr sz="900"/>
            </a:lvl5pPr>
            <a:lvl6pPr marL="2285415" indent="0">
              <a:buNone/>
              <a:defRPr sz="900"/>
            </a:lvl6pPr>
            <a:lvl7pPr marL="2742500" indent="0">
              <a:buNone/>
              <a:defRPr sz="900"/>
            </a:lvl7pPr>
            <a:lvl8pPr marL="3199580" indent="0">
              <a:buNone/>
              <a:defRPr sz="900"/>
            </a:lvl8pPr>
            <a:lvl9pPr marL="365666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759025"/>
      </p:ext>
    </p:extLst>
  </p:cSld>
  <p:clrMapOvr>
    <a:masterClrMapping/>
  </p:clrMapOvr>
  <p:transition/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82" indent="0">
              <a:buNone/>
              <a:defRPr sz="2800"/>
            </a:lvl2pPr>
            <a:lvl3pPr marL="914165" indent="0">
              <a:buNone/>
              <a:defRPr sz="2400"/>
            </a:lvl3pPr>
            <a:lvl4pPr marL="1371250" indent="0">
              <a:buNone/>
              <a:defRPr sz="2000"/>
            </a:lvl4pPr>
            <a:lvl5pPr marL="1828332" indent="0">
              <a:buNone/>
              <a:defRPr sz="2000"/>
            </a:lvl5pPr>
            <a:lvl6pPr marL="2285415" indent="0">
              <a:buNone/>
              <a:defRPr sz="2000"/>
            </a:lvl6pPr>
            <a:lvl7pPr marL="2742500" indent="0">
              <a:buNone/>
              <a:defRPr sz="2000"/>
            </a:lvl7pPr>
            <a:lvl8pPr marL="3199580" indent="0">
              <a:buNone/>
              <a:defRPr sz="2000"/>
            </a:lvl8pPr>
            <a:lvl9pPr marL="3656665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200"/>
            </a:lvl2pPr>
            <a:lvl3pPr marL="914165" indent="0">
              <a:buNone/>
              <a:defRPr sz="1000"/>
            </a:lvl3pPr>
            <a:lvl4pPr marL="1371250" indent="0">
              <a:buNone/>
              <a:defRPr sz="900"/>
            </a:lvl4pPr>
            <a:lvl5pPr marL="1828332" indent="0">
              <a:buNone/>
              <a:defRPr sz="900"/>
            </a:lvl5pPr>
            <a:lvl6pPr marL="2285415" indent="0">
              <a:buNone/>
              <a:defRPr sz="900"/>
            </a:lvl6pPr>
            <a:lvl7pPr marL="2742500" indent="0">
              <a:buNone/>
              <a:defRPr sz="900"/>
            </a:lvl7pPr>
            <a:lvl8pPr marL="3199580" indent="0">
              <a:buNone/>
              <a:defRPr sz="900"/>
            </a:lvl8pPr>
            <a:lvl9pPr marL="365666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20365"/>
      </p:ext>
    </p:extLst>
  </p:cSld>
  <p:clrMapOvr>
    <a:masterClrMapping/>
  </p:clrMapOvr>
  <p:transition/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159023"/>
      </p:ext>
    </p:extLst>
  </p:cSld>
  <p:clrMapOvr>
    <a:masterClrMapping/>
  </p:clrMapOvr>
  <p:transition/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1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1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583518"/>
      </p:ext>
    </p:extLst>
  </p:cSld>
  <p:clrMapOvr>
    <a:masterClrMapping/>
  </p:clrMapOvr>
  <p:transition/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2628" y="770467"/>
            <a:ext cx="8086725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000" spc="-12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0634" y="4198409"/>
            <a:ext cx="6921151" cy="164592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1/10/22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564669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8637" y="712594"/>
            <a:ext cx="8086725" cy="2898708"/>
          </a:xfrm>
          <a:noFill/>
        </p:spPr>
        <p:txBody>
          <a:bodyPr anchor="b">
            <a:noAutofit/>
          </a:bodyPr>
          <a:lstStyle>
            <a:lvl1pPr algn="ctr">
              <a:lnSpc>
                <a:spcPct val="80000"/>
              </a:lnSpc>
              <a:defRPr sz="8000" spc="-12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8638" y="3897565"/>
            <a:ext cx="8086724" cy="164592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1/10/22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410475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85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2"/>
          <p:cNvSpPr>
            <a:spLocks noGrp="1"/>
          </p:cNvSpPr>
          <p:nvPr>
            <p:ph sz="quarter" idx="11"/>
          </p:nvPr>
        </p:nvSpPr>
        <p:spPr>
          <a:xfrm>
            <a:off x="123825" y="1241652"/>
            <a:ext cx="8897938" cy="522446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1/10/22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74591281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628" y="767419"/>
            <a:ext cx="8085582" cy="3355848"/>
          </a:xfrm>
          <a:solidFill>
            <a:schemeClr val="bg1"/>
          </a:solidFill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000" b="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0634" y="4187275"/>
            <a:ext cx="6919722" cy="1645920"/>
          </a:xfrm>
        </p:spPr>
        <p:txBody>
          <a:bodyPr anchor="t"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1/10/22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97539033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8798" y="1208312"/>
            <a:ext cx="4271962" cy="5053693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1603" y="1208312"/>
            <a:ext cx="4271962" cy="5053693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1/10/22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445957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6" name="Picture 5" descr="safar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994594"/>
      </p:ext>
    </p:extLst>
  </p:cSld>
  <p:clrMapOvr>
    <a:masterClrMapping/>
  </p:clrMapOvr>
  <p:transition/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8798" y="1197209"/>
            <a:ext cx="4271962" cy="72340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8798" y="2029968"/>
            <a:ext cx="4271962" cy="4231057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51603" y="1194345"/>
            <a:ext cx="4271962" cy="722376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1603" y="2025216"/>
            <a:ext cx="4271962" cy="4235809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1/10/22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30774320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1/10/22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68654668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1/10/22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7955635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15000" y="0"/>
            <a:ext cx="3429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196053" y="542282"/>
            <a:ext cx="253746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36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762000"/>
            <a:ext cx="4572000" cy="4572000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06987" y="2511813"/>
            <a:ext cx="254889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1/10/22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28291441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918" y="5418668"/>
            <a:ext cx="8085582" cy="613283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9144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rgbClr val="4D4D4D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7492" y="6031951"/>
            <a:ext cx="6922008" cy="411184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white">
                    <a:alpha val="75000"/>
                  </a:prstClr>
                </a:solidFill>
                <a:latin typeface="Calibri"/>
              </a:rPr>
              <a:pPr/>
              <a:t>1/10/22</a:t>
            </a:fld>
            <a:endParaRPr lang="en-US">
              <a:solidFill>
                <a:prstClr val="white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white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586238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1/10/22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62987500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7963" y="695325"/>
            <a:ext cx="1971675" cy="4800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8644" y="714376"/>
            <a:ext cx="5800725" cy="54006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1/10/22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88769312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safari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6411913"/>
            <a:ext cx="1025525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FCE054-F1E5-374D-A24E-887477C053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1175784"/>
      </p:ext>
    </p:extLst>
  </p:cSld>
  <p:clrMapOvr>
    <a:masterClrMapping/>
  </p:clrMapOvr>
  <p:transition/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92004D-7284-C244-B275-AB956C66515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124249"/>
      </p:ext>
    </p:extLst>
  </p:cSld>
  <p:clrMapOvr>
    <a:masterClrMapping/>
  </p:clrMapOvr>
  <p:transition/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9817D1-13B0-D341-B1C4-34616D3933B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265628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493300"/>
      </p:ext>
    </p:extLst>
  </p:cSld>
  <p:clrMapOvr>
    <a:masterClrMapping/>
  </p:clrMapOvr>
  <p:transition/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067096-FD7F-A949-B565-8298951E6B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6231"/>
      </p:ext>
    </p:extLst>
  </p:cSld>
  <p:clrMapOvr>
    <a:masterClrMapping/>
  </p:clrMapOvr>
  <p:transition/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1077C3-3C60-8640-A1DD-3718D4D0D74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575383"/>
      </p:ext>
    </p:extLst>
  </p:cSld>
  <p:clrMapOvr>
    <a:masterClrMapping/>
  </p:clrMapOvr>
  <p:transition/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D41FDD-73B6-EC4A-BB35-BA0C8CCC36C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5011113"/>
      </p:ext>
    </p:extLst>
  </p:cSld>
  <p:clrMapOvr>
    <a:masterClrMapping/>
  </p:clrMapOvr>
  <p:transition/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8D2B92-4EF8-0940-9F90-1D39CCADBD7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265468"/>
      </p:ext>
    </p:extLst>
  </p:cSld>
  <p:clrMapOvr>
    <a:masterClrMapping/>
  </p:clrMapOvr>
  <p:transition/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24B1A2-EC3E-4448-972E-E198354A3E4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952016"/>
      </p:ext>
    </p:extLst>
  </p:cSld>
  <p:clrMapOvr>
    <a:masterClrMapping/>
  </p:clrMapOvr>
  <p:transition/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5B71B7-33A4-004A-B24D-5E8A20C1D7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853053"/>
      </p:ext>
    </p:extLst>
  </p:cSld>
  <p:clrMapOvr>
    <a:masterClrMapping/>
  </p:clrMapOvr>
  <p:transition/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5EE445-AD48-2049-A03E-4C865681EA4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292141"/>
      </p:ext>
    </p:extLst>
  </p:cSld>
  <p:clrMapOvr>
    <a:masterClrMapping/>
  </p:clrMapOvr>
  <p:transition/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8603A9-60B6-0741-B15F-17172804C19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73888"/>
      </p:ext>
    </p:extLst>
  </p:cSld>
  <p:clrMapOvr>
    <a:masterClrMapping/>
  </p:clrMapOvr>
  <p:transition/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28600" y="1371600"/>
            <a:ext cx="86106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66D58A-9B40-E846-A790-9B6CD5A5859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410633"/>
      </p:ext>
    </p:extLst>
  </p:cSld>
  <p:clrMapOvr>
    <a:masterClrMapping/>
  </p:clrMapOvr>
  <p:transition/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1844824"/>
            <a:ext cx="7772400" cy="1470025"/>
          </a:xfrm>
        </p:spPr>
        <p:txBody>
          <a:bodyPr anchor="ctr"/>
          <a:lstStyle/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4149080"/>
            <a:ext cx="6400800" cy="1656184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453336"/>
            <a:ext cx="2133600" cy="268139"/>
          </a:xfrm>
        </p:spPr>
        <p:txBody>
          <a:bodyPr/>
          <a:lstStyle/>
          <a:p>
            <a:fld id="{FB30EDBD-1C2D-4C1E-B459-B60219FAB48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2022. 1. 10.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453336"/>
            <a:ext cx="2895600" cy="268139"/>
          </a:xfrm>
        </p:spPr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3200" y="6453336"/>
            <a:ext cx="2133600" cy="268139"/>
          </a:xfrm>
        </p:spPr>
        <p:txBody>
          <a:bodyPr/>
          <a:lstStyle/>
          <a:p>
            <a:fld id="{4BEDD84E-25D4-4983-8AA1-2863C96F08D9}" type="slidenum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</p:spTree>
    <p:extLst>
      <p:ext uri="{BB962C8B-B14F-4D97-AF65-F5344CB8AC3E}">
        <p14:creationId xmlns:p14="http://schemas.microsoft.com/office/powerpoint/2010/main" val="2694508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7" name="Picture 6" descr="safar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959205"/>
      </p:ext>
    </p:extLst>
  </p:cSld>
  <p:clrMapOvr>
    <a:masterClrMapping/>
  </p:clrMapOvr>
  <p:transition/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 anchor="b"/>
          <a:lstStyle/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968552"/>
          </a:xfrm>
        </p:spPr>
        <p:txBody>
          <a:bodyPr/>
          <a:lstStyle/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453336"/>
            <a:ext cx="2133600" cy="268139"/>
          </a:xfrm>
        </p:spPr>
        <p:txBody>
          <a:bodyPr/>
          <a:lstStyle/>
          <a:p>
            <a:fld id="{FB30EDBD-1C2D-4C1E-B459-B60219FAB48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2022. 1. 10.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453336"/>
            <a:ext cx="2895600" cy="268139"/>
          </a:xfrm>
        </p:spPr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3200" y="6453336"/>
            <a:ext cx="2133600" cy="268139"/>
          </a:xfrm>
        </p:spPr>
        <p:txBody>
          <a:bodyPr/>
          <a:lstStyle/>
          <a:p>
            <a:fld id="{4BEDD84E-25D4-4983-8AA1-2863C96F08D9}" type="slidenum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cxnSp>
        <p:nvCxnSpPr>
          <p:cNvPr id="8" name="직선 연결선 7"/>
          <p:cNvCxnSpPr/>
          <p:nvPr userDrawn="1"/>
        </p:nvCxnSpPr>
        <p:spPr>
          <a:xfrm>
            <a:off x="251520" y="1052736"/>
            <a:ext cx="8640960" cy="0"/>
          </a:xfrm>
          <a:prstGeom prst="line">
            <a:avLst/>
          </a:prstGeom>
          <a:ln>
            <a:solidFill>
              <a:schemeClr val="dk1">
                <a:alpha val="7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9307237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453336"/>
            <a:ext cx="2133600" cy="268139"/>
          </a:xfrm>
        </p:spPr>
        <p:txBody>
          <a:bodyPr/>
          <a:lstStyle/>
          <a:p>
            <a:fld id="{FB30EDBD-1C2D-4C1E-B459-B60219FAB48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2022. 1. 10.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453336"/>
            <a:ext cx="2895600" cy="268139"/>
          </a:xfrm>
        </p:spPr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3200" y="6453336"/>
            <a:ext cx="2133600" cy="268139"/>
          </a:xfrm>
        </p:spPr>
        <p:txBody>
          <a:bodyPr/>
          <a:lstStyle/>
          <a:p>
            <a:fld id="{4BEDD84E-25D4-4983-8AA1-2863C96F08D9}" type="slidenum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</p:spTree>
    <p:extLst>
      <p:ext uri="{BB962C8B-B14F-4D97-AF65-F5344CB8AC3E}">
        <p14:creationId xmlns:p14="http://schemas.microsoft.com/office/powerpoint/2010/main" val="1118285041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 anchor="b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340768"/>
            <a:ext cx="4038600" cy="496855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340768"/>
            <a:ext cx="4038600" cy="496855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57200" y="6453336"/>
            <a:ext cx="2133600" cy="268139"/>
          </a:xfrm>
        </p:spPr>
        <p:txBody>
          <a:bodyPr/>
          <a:lstStyle/>
          <a:p>
            <a:fld id="{FB30EDBD-1C2D-4C1E-B459-B60219FAB48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2022. 1. 10.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124200" y="6453336"/>
            <a:ext cx="2895600" cy="268139"/>
          </a:xfrm>
        </p:spPr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6553200" y="6453336"/>
            <a:ext cx="2133600" cy="268139"/>
          </a:xfrm>
        </p:spPr>
        <p:txBody>
          <a:bodyPr/>
          <a:lstStyle/>
          <a:p>
            <a:fld id="{4BEDD84E-25D4-4983-8AA1-2863C96F08D9}" type="slidenum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cxnSp>
        <p:nvCxnSpPr>
          <p:cNvPr id="10" name="직선 연결선 9"/>
          <p:cNvCxnSpPr/>
          <p:nvPr userDrawn="1"/>
        </p:nvCxnSpPr>
        <p:spPr>
          <a:xfrm>
            <a:off x="251520" y="1052736"/>
            <a:ext cx="8640960" cy="0"/>
          </a:xfrm>
          <a:prstGeom prst="line">
            <a:avLst/>
          </a:prstGeom>
          <a:ln>
            <a:solidFill>
              <a:schemeClr val="dk1">
                <a:alpha val="7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4290364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 anchor="b"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340768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dirty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1988840"/>
            <a:ext cx="4040188" cy="432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340768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1988840"/>
            <a:ext cx="4041775" cy="432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>
          <a:xfrm>
            <a:off x="457200" y="6453336"/>
            <a:ext cx="2133600" cy="268139"/>
          </a:xfrm>
        </p:spPr>
        <p:txBody>
          <a:bodyPr/>
          <a:lstStyle/>
          <a:p>
            <a:fld id="{FB30EDBD-1C2D-4C1E-B459-B60219FAB48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2022. 1. 10.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>
          <a:xfrm>
            <a:off x="3124200" y="6453336"/>
            <a:ext cx="2895600" cy="268139"/>
          </a:xfrm>
        </p:spPr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>
          <a:xfrm>
            <a:off x="6553200" y="6453336"/>
            <a:ext cx="2133600" cy="268139"/>
          </a:xfrm>
        </p:spPr>
        <p:txBody>
          <a:bodyPr/>
          <a:lstStyle/>
          <a:p>
            <a:fld id="{4BEDD84E-25D4-4983-8AA1-2863C96F08D9}" type="slidenum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cxnSp>
        <p:nvCxnSpPr>
          <p:cNvPr id="12" name="직선 연결선 11"/>
          <p:cNvCxnSpPr/>
          <p:nvPr userDrawn="1"/>
        </p:nvCxnSpPr>
        <p:spPr>
          <a:xfrm>
            <a:off x="251520" y="1052736"/>
            <a:ext cx="8640960" cy="0"/>
          </a:xfrm>
          <a:prstGeom prst="line">
            <a:avLst/>
          </a:prstGeom>
          <a:ln>
            <a:solidFill>
              <a:schemeClr val="dk1">
                <a:alpha val="7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8857536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 anchor="b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>
          <a:xfrm>
            <a:off x="457200" y="6453336"/>
            <a:ext cx="2133600" cy="268139"/>
          </a:xfrm>
        </p:spPr>
        <p:txBody>
          <a:bodyPr/>
          <a:lstStyle/>
          <a:p>
            <a:fld id="{FB30EDBD-1C2D-4C1E-B459-B60219FAB48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2022. 1. 10.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3124200" y="6453336"/>
            <a:ext cx="2895600" cy="268139"/>
          </a:xfrm>
        </p:spPr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6553200" y="6453336"/>
            <a:ext cx="2133600" cy="268139"/>
          </a:xfrm>
        </p:spPr>
        <p:txBody>
          <a:bodyPr/>
          <a:lstStyle/>
          <a:p>
            <a:fld id="{4BEDD84E-25D4-4983-8AA1-2863C96F08D9}" type="slidenum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cxnSp>
        <p:nvCxnSpPr>
          <p:cNvPr id="8" name="직선 연결선 7"/>
          <p:cNvCxnSpPr/>
          <p:nvPr userDrawn="1"/>
        </p:nvCxnSpPr>
        <p:spPr>
          <a:xfrm>
            <a:off x="251520" y="1052736"/>
            <a:ext cx="8640960" cy="0"/>
          </a:xfrm>
          <a:prstGeom prst="line">
            <a:avLst/>
          </a:prstGeom>
          <a:ln>
            <a:solidFill>
              <a:schemeClr val="dk1">
                <a:alpha val="7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3871302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>
          <a:xfrm>
            <a:off x="457200" y="6453336"/>
            <a:ext cx="2133600" cy="268139"/>
          </a:xfrm>
        </p:spPr>
        <p:txBody>
          <a:bodyPr/>
          <a:lstStyle/>
          <a:p>
            <a:fld id="{FB30EDBD-1C2D-4C1E-B459-B60219FAB48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2022. 1. 10.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>
          <a:xfrm>
            <a:off x="3124200" y="6453336"/>
            <a:ext cx="2895600" cy="268139"/>
          </a:xfrm>
        </p:spPr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6553200" y="6453336"/>
            <a:ext cx="2133600" cy="268139"/>
          </a:xfrm>
        </p:spPr>
        <p:txBody>
          <a:bodyPr/>
          <a:lstStyle/>
          <a:p>
            <a:fld id="{4BEDD84E-25D4-4983-8AA1-2863C96F08D9}" type="slidenum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</p:spTree>
    <p:extLst>
      <p:ext uri="{BB962C8B-B14F-4D97-AF65-F5344CB8AC3E}">
        <p14:creationId xmlns:p14="http://schemas.microsoft.com/office/powerpoint/2010/main" val="3560198658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479520"/>
      </p:ext>
    </p:extLst>
  </p:cSld>
  <p:clrMapOvr>
    <a:masterClrMapping/>
  </p:clrMapOvr>
  <p:transition/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556325"/>
      </p:ext>
    </p:extLst>
  </p:cSld>
  <p:clrMapOvr>
    <a:masterClrMapping/>
  </p:clrMapOvr>
  <p:transition/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379847"/>
      </p:ext>
    </p:extLst>
  </p:cSld>
  <p:clrMapOvr>
    <a:masterClrMapping/>
  </p:clrMapOvr>
  <p:transition/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572035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9" name="Picture 8" descr="safar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580221"/>
      </p:ext>
    </p:extLst>
  </p:cSld>
  <p:clrMapOvr>
    <a:masterClrMapping/>
  </p:clrMapOvr>
  <p:transition/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566681"/>
      </p:ext>
    </p:extLst>
  </p:cSld>
  <p:clrMapOvr>
    <a:masterClrMapping/>
  </p:clrMapOvr>
  <p:transition/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079462"/>
      </p:ext>
    </p:extLst>
  </p:cSld>
  <p:clrMapOvr>
    <a:masterClrMapping/>
  </p:clrMapOvr>
  <p:transition/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5569968"/>
      </p:ext>
    </p:extLst>
  </p:cSld>
  <p:clrMapOvr>
    <a:masterClrMapping/>
  </p:clrMapOvr>
  <p:transition/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015984"/>
      </p:ext>
    </p:extLst>
  </p:cSld>
  <p:clrMapOvr>
    <a:masterClrMapping/>
  </p:clrMapOvr>
  <p:transition/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7952"/>
      </p:ext>
    </p:extLst>
  </p:cSld>
  <p:clrMapOvr>
    <a:masterClrMapping/>
  </p:clrMapOvr>
  <p:transition/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945983"/>
      </p:ext>
    </p:extLst>
  </p:cSld>
  <p:clrMapOvr>
    <a:masterClrMapping/>
  </p:clrMapOvr>
  <p:transition/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225097"/>
      </p:ext>
    </p:extLst>
  </p:cSld>
  <p:clrMapOvr>
    <a:masterClrMapping/>
  </p:clrMapOvr>
  <p:transition/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69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515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295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5" name="Picture 4" descr="safar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332104"/>
      </p:ext>
    </p:extLst>
  </p:cSld>
  <p:clrMapOvr>
    <a:masterClrMapping/>
  </p:clrMapOvr>
  <p:transition/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5241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336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617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589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574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101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012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11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2147483647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0E240D94-E5C6-2B45-92EB-F7FCCB9B611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9261544"/>
      </p:ext>
    </p:extLst>
  </p:cSld>
  <p:clrMapOvr>
    <a:masterClrMapping/>
  </p:clrMapOvr>
  <p:transition/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67B2952-2F74-D544-92BC-FBFBE9A340C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4734131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4" name="Picture 3" descr="safar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326866"/>
      </p:ext>
    </p:extLst>
  </p:cSld>
  <p:clrMapOvr>
    <a:masterClrMapping/>
  </p:clrMapOvr>
  <p:transition/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F9F7682-838C-D145-8DB5-B49C18A130F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8153688"/>
      </p:ext>
    </p:extLst>
  </p:cSld>
  <p:clrMapOvr>
    <a:masterClrMapping/>
  </p:clrMapOvr>
  <p:transition/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E01938C-1825-4C47-ADAA-667501E8BB2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6725712"/>
      </p:ext>
    </p:extLst>
  </p:cSld>
  <p:clrMapOvr>
    <a:masterClrMapping/>
  </p:clrMapOvr>
  <p:transition/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2E44CBD-17AA-1C44-8BA0-F0313DF1E03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9638184"/>
      </p:ext>
    </p:extLst>
  </p:cSld>
  <p:clrMapOvr>
    <a:masterClrMapping/>
  </p:clrMapOvr>
  <p:transition/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14E6E70-902E-8E4C-B56A-EB171DB5C34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0595539"/>
      </p:ext>
    </p:extLst>
  </p:cSld>
  <p:clrMapOvr>
    <a:masterClrMapping/>
  </p:clrMapOvr>
  <p:transition/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71920B83-E5C7-4748-945F-F9585594732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4433047"/>
      </p:ext>
    </p:extLst>
  </p:cSld>
  <p:clrMapOvr>
    <a:masterClrMapping/>
  </p:clrMapOvr>
  <p:transition/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84C42A7-D582-E24E-B2AD-36112125652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5594660"/>
      </p:ext>
    </p:extLst>
  </p:cSld>
  <p:clrMapOvr>
    <a:masterClrMapping/>
  </p:clrMapOvr>
  <p:transition/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745B44AF-607F-D14C-BF32-685CA37DFF4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8801899"/>
      </p:ext>
    </p:extLst>
  </p:cSld>
  <p:clrMapOvr>
    <a:masterClrMapping/>
  </p:clrMapOvr>
  <p:transition/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DCDFAA6-D8FF-694C-834A-ACCCD852224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3007646"/>
      </p:ext>
    </p:extLst>
  </p:cSld>
  <p:clrMapOvr>
    <a:masterClrMapping/>
  </p:clrMapOvr>
  <p:transition/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D923AAA-1C55-7E45-B953-D9BFED328DD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92791579"/>
      </p:ext>
    </p:extLst>
  </p:cSld>
  <p:clrMapOvr>
    <a:masterClrMapping/>
  </p:clrMapOvr>
  <p:transition/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2628" y="770467"/>
            <a:ext cx="8086725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000" spc="-12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0634" y="4198409"/>
            <a:ext cx="6921151" cy="164592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1/10/22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940971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7" name="Picture 6" descr="safar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171892"/>
      </p:ext>
    </p:extLst>
  </p:cSld>
  <p:clrMapOvr>
    <a:masterClrMapping/>
  </p:clrMapOvr>
  <p:transition/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8637" y="712594"/>
            <a:ext cx="8086725" cy="2898708"/>
          </a:xfrm>
          <a:noFill/>
        </p:spPr>
        <p:txBody>
          <a:bodyPr anchor="b">
            <a:noAutofit/>
          </a:bodyPr>
          <a:lstStyle>
            <a:lvl1pPr algn="ctr">
              <a:lnSpc>
                <a:spcPct val="80000"/>
              </a:lnSpc>
              <a:defRPr sz="8000" spc="-12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8638" y="3897565"/>
            <a:ext cx="8086724" cy="164592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1/10/22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850198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85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2"/>
          <p:cNvSpPr>
            <a:spLocks noGrp="1"/>
          </p:cNvSpPr>
          <p:nvPr>
            <p:ph sz="quarter" idx="11"/>
          </p:nvPr>
        </p:nvSpPr>
        <p:spPr>
          <a:xfrm>
            <a:off x="123825" y="1241652"/>
            <a:ext cx="8897938" cy="522446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1/10/22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48501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628" y="767419"/>
            <a:ext cx="8085582" cy="3355848"/>
          </a:xfrm>
          <a:solidFill>
            <a:schemeClr val="bg1"/>
          </a:solidFill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000" b="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0634" y="4187275"/>
            <a:ext cx="6919722" cy="1645920"/>
          </a:xfrm>
        </p:spPr>
        <p:txBody>
          <a:bodyPr anchor="t"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1/10/22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04253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8798" y="1208312"/>
            <a:ext cx="4271962" cy="5053693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1603" y="1208312"/>
            <a:ext cx="4271962" cy="5053693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1/10/22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80317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8798" y="1197209"/>
            <a:ext cx="4271962" cy="72340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8798" y="2029968"/>
            <a:ext cx="4271962" cy="4231057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51603" y="1194345"/>
            <a:ext cx="4271962" cy="722376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1603" y="2025216"/>
            <a:ext cx="4271962" cy="4235809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1/10/22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89795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1/10/22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4945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1/10/22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49070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15000" y="0"/>
            <a:ext cx="3429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196053" y="542282"/>
            <a:ext cx="253746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36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762000"/>
            <a:ext cx="4572000" cy="4572000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06987" y="2511813"/>
            <a:ext cx="254889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1/10/22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68385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918" y="5418668"/>
            <a:ext cx="8085582" cy="613283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9144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rgbClr val="4D4D4D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7492" y="6031951"/>
            <a:ext cx="6922008" cy="411184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white">
                    <a:alpha val="75000"/>
                  </a:prstClr>
                </a:solidFill>
                <a:latin typeface="Calibri"/>
              </a:rPr>
              <a:pPr/>
              <a:t>1/10/22</a:t>
            </a:fld>
            <a:endParaRPr lang="en-US">
              <a:solidFill>
                <a:prstClr val="white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white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443808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1/10/22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3662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755826"/>
      </p:ext>
    </p:extLst>
  </p:cSld>
  <p:clrMapOvr>
    <a:masterClrMapping/>
  </p:clrMapOvr>
  <p:transition/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7963" y="695325"/>
            <a:ext cx="1971675" cy="4800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8644" y="714376"/>
            <a:ext cx="5800725" cy="54006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1/10/22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6644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836127360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668BF9C-93BB-B548-912F-BE2A1331A62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9291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60F4C6C-A4AD-634C-B2AA-5823E85646A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4879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E9D27D4-CF21-B743-868C-38D13B2F42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753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8F35F6C-2FE9-E643-BA9E-744EBFA979F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24610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36820D8-511C-334B-9255-32401B22379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7451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42E3693-D302-D64D-8335-04DBBDCAC3E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8476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0C3B91E-9495-5D4C-A473-89DD744F318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6490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317DB17-6DD3-1D47-9DC7-29C718BD88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0464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8B564A7-2749-BD47-ACBB-5E9A7893C5B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3832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6" name="Picture 5" descr="safar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857697"/>
      </p:ext>
    </p:extLst>
  </p:cSld>
  <p:clrMapOvr>
    <a:masterClrMapping/>
  </p:clrMapOvr>
  <p:transition/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3FA10DE-9244-444C-BB66-013E28A2DDD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4697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E2563C0-B5B3-BE4C-AFD7-D5025596D7E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0607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836127360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C66147B-D8F4-B34F-ACFC-F4150A9F503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8821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7B4B655F-9513-DB41-847A-CB5F5ABCD6B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7416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F70262A-25C7-1D4F-BA49-9AAD51FA1D0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4502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6AFF24C-C776-6444-B9B7-94F550F93C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374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3D46D27-56D0-344A-BE31-89C869EBEEA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4090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4925BFE8-1EE5-7749-87C6-59D76183978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5012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9151F3C-38B5-C447-BBE5-70E1ABFC6BB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0859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07B9740-5855-2A42-B252-D99EB4C5724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6816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6" name="Picture 5" descr="safar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51008"/>
      </p:ext>
    </p:extLst>
  </p:cSld>
  <p:clrMapOvr>
    <a:masterClrMapping/>
  </p:clrMapOvr>
  <p:transition/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DC5EF0D-3683-CA41-828D-672F2E3955A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6915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D11A51B-8B96-BD4C-95B5-FCA03A36A3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72325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89F2BAA-D8FE-2C4D-A9A5-9491AFC1AF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9914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742916"/>
      </p:ext>
    </p:extLst>
  </p:cSld>
  <p:clrMapOvr>
    <a:masterClrMapping/>
  </p:clrMapOvr>
  <p:transition/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561647"/>
      </p:ext>
    </p:extLst>
  </p:cSld>
  <p:clrMapOvr>
    <a:masterClrMapping/>
  </p:clrMapOvr>
  <p:transition/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418393"/>
      </p:ext>
    </p:extLst>
  </p:cSld>
  <p:clrMapOvr>
    <a:masterClrMapping/>
  </p:clrMapOvr>
  <p:transition/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 sz="1350">
              <a:solidFill>
                <a:srgbClr val="000000"/>
              </a:solidFill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350">
              <a:solidFill>
                <a:srgbClr val="000000"/>
              </a:solidFill>
            </a:endParaRPr>
          </a:p>
        </p:txBody>
      </p:sp>
      <p:sp>
        <p:nvSpPr>
          <p:cNvPr id="6" name="Line 10"/>
          <p:cNvSpPr>
            <a:spLocks noChangeShapeType="1"/>
          </p:cNvSpPr>
          <p:nvPr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350">
              <a:solidFill>
                <a:srgbClr val="000000"/>
              </a:solidFill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900">
                <a:latin typeface="Garamond" pitchFamily="18" charset="0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0"/>
            <a:ext cx="7772400" cy="1362075"/>
          </a:xfrm>
        </p:spPr>
        <p:txBody>
          <a:bodyPr/>
          <a:lstStyle>
            <a:lvl1pPr algn="l">
              <a:defRPr sz="3000" b="1" cap="all"/>
            </a:lvl1pPr>
          </a:lstStyle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556249"/>
      </p:ext>
    </p:extLst>
  </p:cSld>
  <p:clrMapOvr>
    <a:masterClrMapping/>
  </p:clrMapOvr>
  <p:transition/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5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5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0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2970087"/>
      </p:ext>
    </p:extLst>
  </p:cSld>
  <p:clrMapOvr>
    <a:masterClrMapping/>
  </p:clrMapOvr>
  <p:transition/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9127281"/>
      </p:ext>
    </p:extLst>
  </p:cSld>
  <p:clrMapOvr>
    <a:masterClrMapping/>
  </p:clrMapOvr>
  <p:transition/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4891653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934606"/>
      </p:ext>
    </p:extLst>
  </p:cSld>
  <p:clrMapOvr>
    <a:masterClrMapping/>
  </p:clrMapOvr>
  <p:transition/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876963"/>
      </p:ext>
    </p:extLst>
  </p:cSld>
  <p:clrMapOvr>
    <a:masterClrMapping/>
  </p:clrMapOvr>
  <p:transition/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3924802"/>
      </p:ext>
    </p:extLst>
  </p:cSld>
  <p:clrMapOvr>
    <a:masterClrMapping/>
  </p:clrMapOvr>
  <p:transition/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083316"/>
      </p:ext>
    </p:extLst>
  </p:cSld>
  <p:clrMapOvr>
    <a:masterClrMapping/>
  </p:clrMapOvr>
  <p:transition/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639034"/>
      </p:ext>
    </p:extLst>
  </p:cSld>
  <p:clrMapOvr>
    <a:masterClrMapping/>
  </p:clrMapOvr>
  <p:transition/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5753935"/>
      </p:ext>
    </p:extLst>
  </p:cSld>
  <p:clrMapOvr>
    <a:masterClrMapping/>
  </p:clrMapOvr>
  <p:transition/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156963"/>
      </p:ext>
    </p:extLst>
  </p:cSld>
  <p:clrMapOvr>
    <a:masterClrMapping/>
  </p:clrMapOvr>
  <p:transition/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7586066"/>
      </p:ext>
    </p:extLst>
  </p:cSld>
  <p:clrMapOvr>
    <a:masterClrMapping/>
  </p:clrMapOvr>
  <p:transition/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031821"/>
      </p:ext>
    </p:extLst>
  </p:cSld>
  <p:clrMapOvr>
    <a:masterClrMapping/>
  </p:clrMapOvr>
  <p:transition/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3399734"/>
      </p:ext>
    </p:extLst>
  </p:cSld>
  <p:clrMapOvr>
    <a:masterClrMapping/>
  </p:clrMapOvr>
  <p:transition/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3131414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983501"/>
      </p:ext>
    </p:extLst>
  </p:cSld>
  <p:clrMapOvr>
    <a:masterClrMapping/>
  </p:clrMapOvr>
  <p:transition/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266900"/>
      </p:ext>
    </p:extLst>
  </p:cSld>
  <p:clrMapOvr>
    <a:masterClrMapping/>
  </p:clrMapOvr>
  <p:transition/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084142"/>
      </p:ext>
    </p:extLst>
  </p:cSld>
  <p:clrMapOvr>
    <a:masterClrMapping/>
  </p:clrMapOvr>
  <p:transition/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647961"/>
      </p:ext>
    </p:extLst>
  </p:cSld>
  <p:clrMapOvr>
    <a:masterClrMapping/>
  </p:clrMapOvr>
  <p:transition/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2653042"/>
      </p:ext>
    </p:extLst>
  </p:cSld>
  <p:clrMapOvr>
    <a:masterClrMapping/>
  </p:clrMapOvr>
  <p:transition/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426736"/>
      </p:ext>
    </p:extLst>
  </p:cSld>
  <p:clrMapOvr>
    <a:masterClrMapping/>
  </p:clrMapOvr>
  <p:transition/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157705"/>
      </p:ext>
    </p:extLst>
  </p:cSld>
  <p:clrMapOvr>
    <a:masterClrMapping/>
  </p:clrMapOvr>
  <p:transition/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3548532"/>
      </p:ext>
    </p:extLst>
  </p:cSld>
  <p:clrMapOvr>
    <a:masterClrMapping/>
  </p:clrMapOvr>
  <p:transition/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812301"/>
      </p:ext>
    </p:extLst>
  </p:cSld>
  <p:clrMapOvr>
    <a:masterClrMapping/>
  </p:clrMapOvr>
  <p:transition/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159928"/>
      </p:ext>
    </p:extLst>
  </p:cSld>
  <p:clrMapOvr>
    <a:masterClrMapping/>
  </p:clrMapOvr>
  <p:transition/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6657273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333776"/>
      </p:ext>
    </p:extLst>
  </p:cSld>
  <p:clrMapOvr>
    <a:masterClrMapping/>
  </p:clrMapOvr>
  <p:transition/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4579747"/>
      </p:ext>
    </p:extLst>
  </p:cSld>
  <p:clrMapOvr>
    <a:masterClrMapping/>
  </p:clrMapOvr>
  <p:transition/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9554709"/>
      </p:ext>
    </p:extLst>
  </p:cSld>
  <p:clrMapOvr>
    <a:masterClrMapping/>
  </p:clrMapOvr>
  <p:transition/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76922726"/>
      </p:ext>
    </p:extLst>
  </p:cSld>
  <p:clrMapOvr>
    <a:masterClrMapping/>
  </p:clrMapOvr>
  <p:transition/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7433176"/>
      </p:ext>
    </p:extLst>
  </p:cSld>
  <p:clrMapOvr>
    <a:masterClrMapping/>
  </p:clrMapOvr>
  <p:transition/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1425787"/>
      </p:ext>
    </p:extLst>
  </p:cSld>
  <p:clrMapOvr>
    <a:masterClrMapping/>
  </p:clrMapOvr>
  <p:transition/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94556170"/>
      </p:ext>
    </p:extLst>
  </p:cSld>
  <p:clrMapOvr>
    <a:masterClrMapping/>
  </p:clrMapOvr>
  <p:transition/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5981653"/>
      </p:ext>
    </p:extLst>
  </p:cSld>
  <p:clrMapOvr>
    <a:masterClrMapping/>
  </p:clrMapOvr>
  <p:transition/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0926548"/>
      </p:ext>
    </p:extLst>
  </p:cSld>
  <p:clrMapOvr>
    <a:masterClrMapping/>
  </p:clrMapOvr>
  <p:transition/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5075614"/>
      </p:ext>
    </p:extLst>
  </p:cSld>
  <p:clrMapOvr>
    <a:masterClrMapping/>
  </p:clrMapOvr>
  <p:transition/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8741493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2799048"/>
      </p:ext>
    </p:extLst>
  </p:cSld>
  <p:clrMapOvr>
    <a:masterClrMapping/>
  </p:clrMapOvr>
  <p:transition/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91402" tIns="45702" rIns="91402" bIns="45702"/>
          <a:lstStyle/>
          <a:p>
            <a:pPr defTabSz="914024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1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1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02" tIns="45702" rIns="91402" bIns="45702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defTabSz="914024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en-US">
              <a:solidFill>
                <a:srgbClr val="000000"/>
              </a:solidFill>
              <a:ea typeface="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309212"/>
      </p:ext>
    </p:extLst>
  </p:cSld>
  <p:clrMapOvr>
    <a:masterClrMapping/>
  </p:clrMapOvr>
  <p:transition/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108947"/>
      </p:ext>
    </p:extLst>
  </p:cSld>
  <p:clrMapOvr>
    <a:masterClrMapping/>
  </p:clrMapOvr>
  <p:transition/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1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11" indent="0">
              <a:buNone/>
              <a:defRPr sz="1800"/>
            </a:lvl2pPr>
            <a:lvl3pPr marL="914024" indent="0">
              <a:buNone/>
              <a:defRPr sz="1600"/>
            </a:lvl3pPr>
            <a:lvl4pPr marL="1371040" indent="0">
              <a:buNone/>
              <a:defRPr sz="1400"/>
            </a:lvl4pPr>
            <a:lvl5pPr marL="1828052" indent="0">
              <a:buNone/>
              <a:defRPr sz="1400"/>
            </a:lvl5pPr>
            <a:lvl6pPr marL="2285064" indent="0">
              <a:buNone/>
              <a:defRPr sz="1400"/>
            </a:lvl6pPr>
            <a:lvl7pPr marL="2742079" indent="0">
              <a:buNone/>
              <a:defRPr sz="1400"/>
            </a:lvl7pPr>
            <a:lvl8pPr marL="3199088" indent="0">
              <a:buNone/>
              <a:defRPr sz="1400"/>
            </a:lvl8pPr>
            <a:lvl9pPr marL="3656104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5951961"/>
      </p:ext>
    </p:extLst>
  </p:cSld>
  <p:clrMapOvr>
    <a:masterClrMapping/>
  </p:clrMapOvr>
  <p:transition/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91839"/>
      </p:ext>
    </p:extLst>
  </p:cSld>
  <p:clrMapOvr>
    <a:masterClrMapping/>
  </p:clrMapOvr>
  <p:transition/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1" indent="0">
              <a:buNone/>
              <a:defRPr sz="2000" b="1"/>
            </a:lvl2pPr>
            <a:lvl3pPr marL="914024" indent="0">
              <a:buNone/>
              <a:defRPr sz="1800" b="1"/>
            </a:lvl3pPr>
            <a:lvl4pPr marL="1371040" indent="0">
              <a:buNone/>
              <a:defRPr sz="1600" b="1"/>
            </a:lvl4pPr>
            <a:lvl5pPr marL="1828052" indent="0">
              <a:buNone/>
              <a:defRPr sz="1600" b="1"/>
            </a:lvl5pPr>
            <a:lvl6pPr marL="2285064" indent="0">
              <a:buNone/>
              <a:defRPr sz="1600" b="1"/>
            </a:lvl6pPr>
            <a:lvl7pPr marL="2742079" indent="0">
              <a:buNone/>
              <a:defRPr sz="1600" b="1"/>
            </a:lvl7pPr>
            <a:lvl8pPr marL="3199088" indent="0">
              <a:buNone/>
              <a:defRPr sz="1600" b="1"/>
            </a:lvl8pPr>
            <a:lvl9pPr marL="365610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1" indent="0">
              <a:buNone/>
              <a:defRPr sz="2000" b="1"/>
            </a:lvl2pPr>
            <a:lvl3pPr marL="914024" indent="0">
              <a:buNone/>
              <a:defRPr sz="1800" b="1"/>
            </a:lvl3pPr>
            <a:lvl4pPr marL="1371040" indent="0">
              <a:buNone/>
              <a:defRPr sz="1600" b="1"/>
            </a:lvl4pPr>
            <a:lvl5pPr marL="1828052" indent="0">
              <a:buNone/>
              <a:defRPr sz="1600" b="1"/>
            </a:lvl5pPr>
            <a:lvl6pPr marL="2285064" indent="0">
              <a:buNone/>
              <a:defRPr sz="1600" b="1"/>
            </a:lvl6pPr>
            <a:lvl7pPr marL="2742079" indent="0">
              <a:buNone/>
              <a:defRPr sz="1600" b="1"/>
            </a:lvl7pPr>
            <a:lvl8pPr marL="3199088" indent="0">
              <a:buNone/>
              <a:defRPr sz="1600" b="1"/>
            </a:lvl8pPr>
            <a:lvl9pPr marL="365610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8350340"/>
      </p:ext>
    </p:extLst>
  </p:cSld>
  <p:clrMapOvr>
    <a:masterClrMapping/>
  </p:clrMapOvr>
  <p:transition/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3781004"/>
      </p:ext>
    </p:extLst>
  </p:cSld>
  <p:clrMapOvr>
    <a:masterClrMapping/>
  </p:clrMapOvr>
  <p:transition/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974826"/>
      </p:ext>
    </p:extLst>
  </p:cSld>
  <p:clrMapOvr>
    <a:masterClrMapping/>
  </p:clrMapOvr>
  <p:transition/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11" indent="0">
              <a:buNone/>
              <a:defRPr sz="1200"/>
            </a:lvl2pPr>
            <a:lvl3pPr marL="914024" indent="0">
              <a:buNone/>
              <a:defRPr sz="1000"/>
            </a:lvl3pPr>
            <a:lvl4pPr marL="1371040" indent="0">
              <a:buNone/>
              <a:defRPr sz="900"/>
            </a:lvl4pPr>
            <a:lvl5pPr marL="1828052" indent="0">
              <a:buNone/>
              <a:defRPr sz="900"/>
            </a:lvl5pPr>
            <a:lvl6pPr marL="2285064" indent="0">
              <a:buNone/>
              <a:defRPr sz="900"/>
            </a:lvl6pPr>
            <a:lvl7pPr marL="2742079" indent="0">
              <a:buNone/>
              <a:defRPr sz="900"/>
            </a:lvl7pPr>
            <a:lvl8pPr marL="3199088" indent="0">
              <a:buNone/>
              <a:defRPr sz="900"/>
            </a:lvl8pPr>
            <a:lvl9pPr marL="365610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756483"/>
      </p:ext>
    </p:extLst>
  </p:cSld>
  <p:clrMapOvr>
    <a:masterClrMapping/>
  </p:clrMapOvr>
  <p:transition/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11" indent="0">
              <a:buNone/>
              <a:defRPr sz="2800"/>
            </a:lvl2pPr>
            <a:lvl3pPr marL="914024" indent="0">
              <a:buNone/>
              <a:defRPr sz="2400"/>
            </a:lvl3pPr>
            <a:lvl4pPr marL="1371040" indent="0">
              <a:buNone/>
              <a:defRPr sz="2000"/>
            </a:lvl4pPr>
            <a:lvl5pPr marL="1828052" indent="0">
              <a:buNone/>
              <a:defRPr sz="2000"/>
            </a:lvl5pPr>
            <a:lvl6pPr marL="2285064" indent="0">
              <a:buNone/>
              <a:defRPr sz="2000"/>
            </a:lvl6pPr>
            <a:lvl7pPr marL="2742079" indent="0">
              <a:buNone/>
              <a:defRPr sz="2000"/>
            </a:lvl7pPr>
            <a:lvl8pPr marL="3199088" indent="0">
              <a:buNone/>
              <a:defRPr sz="2000"/>
            </a:lvl8pPr>
            <a:lvl9pPr marL="3656104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11" indent="0">
              <a:buNone/>
              <a:defRPr sz="1200"/>
            </a:lvl2pPr>
            <a:lvl3pPr marL="914024" indent="0">
              <a:buNone/>
              <a:defRPr sz="1000"/>
            </a:lvl3pPr>
            <a:lvl4pPr marL="1371040" indent="0">
              <a:buNone/>
              <a:defRPr sz="900"/>
            </a:lvl4pPr>
            <a:lvl5pPr marL="1828052" indent="0">
              <a:buNone/>
              <a:defRPr sz="900"/>
            </a:lvl5pPr>
            <a:lvl6pPr marL="2285064" indent="0">
              <a:buNone/>
              <a:defRPr sz="900"/>
            </a:lvl6pPr>
            <a:lvl7pPr marL="2742079" indent="0">
              <a:buNone/>
              <a:defRPr sz="900"/>
            </a:lvl7pPr>
            <a:lvl8pPr marL="3199088" indent="0">
              <a:buNone/>
              <a:defRPr sz="900"/>
            </a:lvl8pPr>
            <a:lvl9pPr marL="365610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929532"/>
      </p:ext>
    </p:extLst>
  </p:cSld>
  <p:clrMapOvr>
    <a:masterClrMapping/>
  </p:clrMapOvr>
  <p:transition/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6069694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270323"/>
      </p:ext>
    </p:extLst>
  </p:cSld>
  <p:clrMapOvr>
    <a:masterClrMapping/>
  </p:clrMapOvr>
  <p:transition/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1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1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8028106"/>
      </p:ext>
    </p:extLst>
  </p:cSld>
  <p:clrMapOvr>
    <a:masterClrMapping/>
  </p:clrMapOvr>
  <p:transition/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91402" tIns="45702" rIns="91402" bIns="45702"/>
          <a:lstStyle/>
          <a:p>
            <a:pPr defTabSz="914024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1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1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02" tIns="45702" rIns="91402" bIns="45702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defTabSz="914024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en-US">
              <a:solidFill>
                <a:srgbClr val="000000"/>
              </a:solidFill>
              <a:ea typeface="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2894011"/>
      </p:ext>
    </p:extLst>
  </p:cSld>
  <p:clrMapOvr>
    <a:masterClrMapping/>
  </p:clrMapOvr>
  <p:transition/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3114506"/>
      </p:ext>
    </p:extLst>
  </p:cSld>
  <p:clrMapOvr>
    <a:masterClrMapping/>
  </p:clrMapOvr>
  <p:transition/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1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11" indent="0">
              <a:buNone/>
              <a:defRPr sz="1800"/>
            </a:lvl2pPr>
            <a:lvl3pPr marL="914024" indent="0">
              <a:buNone/>
              <a:defRPr sz="1600"/>
            </a:lvl3pPr>
            <a:lvl4pPr marL="1371040" indent="0">
              <a:buNone/>
              <a:defRPr sz="1400"/>
            </a:lvl4pPr>
            <a:lvl5pPr marL="1828052" indent="0">
              <a:buNone/>
              <a:defRPr sz="1400"/>
            </a:lvl5pPr>
            <a:lvl6pPr marL="2285064" indent="0">
              <a:buNone/>
              <a:defRPr sz="1400"/>
            </a:lvl6pPr>
            <a:lvl7pPr marL="2742079" indent="0">
              <a:buNone/>
              <a:defRPr sz="1400"/>
            </a:lvl7pPr>
            <a:lvl8pPr marL="3199088" indent="0">
              <a:buNone/>
              <a:defRPr sz="1400"/>
            </a:lvl8pPr>
            <a:lvl9pPr marL="3656104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6972075"/>
      </p:ext>
    </p:extLst>
  </p:cSld>
  <p:clrMapOvr>
    <a:masterClrMapping/>
  </p:clrMapOvr>
  <p:transition/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3166549"/>
      </p:ext>
    </p:extLst>
  </p:cSld>
  <p:clrMapOvr>
    <a:masterClrMapping/>
  </p:clrMapOvr>
  <p:transition/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1" indent="0">
              <a:buNone/>
              <a:defRPr sz="2000" b="1"/>
            </a:lvl2pPr>
            <a:lvl3pPr marL="914024" indent="0">
              <a:buNone/>
              <a:defRPr sz="1800" b="1"/>
            </a:lvl3pPr>
            <a:lvl4pPr marL="1371040" indent="0">
              <a:buNone/>
              <a:defRPr sz="1600" b="1"/>
            </a:lvl4pPr>
            <a:lvl5pPr marL="1828052" indent="0">
              <a:buNone/>
              <a:defRPr sz="1600" b="1"/>
            </a:lvl5pPr>
            <a:lvl6pPr marL="2285064" indent="0">
              <a:buNone/>
              <a:defRPr sz="1600" b="1"/>
            </a:lvl6pPr>
            <a:lvl7pPr marL="2742079" indent="0">
              <a:buNone/>
              <a:defRPr sz="1600" b="1"/>
            </a:lvl7pPr>
            <a:lvl8pPr marL="3199088" indent="0">
              <a:buNone/>
              <a:defRPr sz="1600" b="1"/>
            </a:lvl8pPr>
            <a:lvl9pPr marL="365610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1" indent="0">
              <a:buNone/>
              <a:defRPr sz="2000" b="1"/>
            </a:lvl2pPr>
            <a:lvl3pPr marL="914024" indent="0">
              <a:buNone/>
              <a:defRPr sz="1800" b="1"/>
            </a:lvl3pPr>
            <a:lvl4pPr marL="1371040" indent="0">
              <a:buNone/>
              <a:defRPr sz="1600" b="1"/>
            </a:lvl4pPr>
            <a:lvl5pPr marL="1828052" indent="0">
              <a:buNone/>
              <a:defRPr sz="1600" b="1"/>
            </a:lvl5pPr>
            <a:lvl6pPr marL="2285064" indent="0">
              <a:buNone/>
              <a:defRPr sz="1600" b="1"/>
            </a:lvl6pPr>
            <a:lvl7pPr marL="2742079" indent="0">
              <a:buNone/>
              <a:defRPr sz="1600" b="1"/>
            </a:lvl7pPr>
            <a:lvl8pPr marL="3199088" indent="0">
              <a:buNone/>
              <a:defRPr sz="1600" b="1"/>
            </a:lvl8pPr>
            <a:lvl9pPr marL="365610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1456437"/>
      </p:ext>
    </p:extLst>
  </p:cSld>
  <p:clrMapOvr>
    <a:masterClrMapping/>
  </p:clrMapOvr>
  <p:transition/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4196694"/>
      </p:ext>
    </p:extLst>
  </p:cSld>
  <p:clrMapOvr>
    <a:masterClrMapping/>
  </p:clrMapOvr>
  <p:transition/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545343"/>
      </p:ext>
    </p:extLst>
  </p:cSld>
  <p:clrMapOvr>
    <a:masterClrMapping/>
  </p:clrMapOvr>
  <p:transition/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11" indent="0">
              <a:buNone/>
              <a:defRPr sz="1200"/>
            </a:lvl2pPr>
            <a:lvl3pPr marL="914024" indent="0">
              <a:buNone/>
              <a:defRPr sz="1000"/>
            </a:lvl3pPr>
            <a:lvl4pPr marL="1371040" indent="0">
              <a:buNone/>
              <a:defRPr sz="900"/>
            </a:lvl4pPr>
            <a:lvl5pPr marL="1828052" indent="0">
              <a:buNone/>
              <a:defRPr sz="900"/>
            </a:lvl5pPr>
            <a:lvl6pPr marL="2285064" indent="0">
              <a:buNone/>
              <a:defRPr sz="900"/>
            </a:lvl6pPr>
            <a:lvl7pPr marL="2742079" indent="0">
              <a:buNone/>
              <a:defRPr sz="900"/>
            </a:lvl7pPr>
            <a:lvl8pPr marL="3199088" indent="0">
              <a:buNone/>
              <a:defRPr sz="900"/>
            </a:lvl8pPr>
            <a:lvl9pPr marL="365610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6651114"/>
      </p:ext>
    </p:extLst>
  </p:cSld>
  <p:clrMapOvr>
    <a:masterClrMapping/>
  </p:clrMapOvr>
  <p:transition/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11" indent="0">
              <a:buNone/>
              <a:defRPr sz="2800"/>
            </a:lvl2pPr>
            <a:lvl3pPr marL="914024" indent="0">
              <a:buNone/>
              <a:defRPr sz="2400"/>
            </a:lvl3pPr>
            <a:lvl4pPr marL="1371040" indent="0">
              <a:buNone/>
              <a:defRPr sz="2000"/>
            </a:lvl4pPr>
            <a:lvl5pPr marL="1828052" indent="0">
              <a:buNone/>
              <a:defRPr sz="2000"/>
            </a:lvl5pPr>
            <a:lvl6pPr marL="2285064" indent="0">
              <a:buNone/>
              <a:defRPr sz="2000"/>
            </a:lvl6pPr>
            <a:lvl7pPr marL="2742079" indent="0">
              <a:buNone/>
              <a:defRPr sz="2000"/>
            </a:lvl7pPr>
            <a:lvl8pPr marL="3199088" indent="0">
              <a:buNone/>
              <a:defRPr sz="2000"/>
            </a:lvl8pPr>
            <a:lvl9pPr marL="3656104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11" indent="0">
              <a:buNone/>
              <a:defRPr sz="1200"/>
            </a:lvl2pPr>
            <a:lvl3pPr marL="914024" indent="0">
              <a:buNone/>
              <a:defRPr sz="1000"/>
            </a:lvl3pPr>
            <a:lvl4pPr marL="1371040" indent="0">
              <a:buNone/>
              <a:defRPr sz="900"/>
            </a:lvl4pPr>
            <a:lvl5pPr marL="1828052" indent="0">
              <a:buNone/>
              <a:defRPr sz="900"/>
            </a:lvl5pPr>
            <a:lvl6pPr marL="2285064" indent="0">
              <a:buNone/>
              <a:defRPr sz="900"/>
            </a:lvl6pPr>
            <a:lvl7pPr marL="2742079" indent="0">
              <a:buNone/>
              <a:defRPr sz="900"/>
            </a:lvl7pPr>
            <a:lvl8pPr marL="3199088" indent="0">
              <a:buNone/>
              <a:defRPr sz="900"/>
            </a:lvl8pPr>
            <a:lvl9pPr marL="365610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8290090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098509"/>
      </p:ext>
    </p:extLst>
  </p:cSld>
  <p:clrMapOvr>
    <a:masterClrMapping/>
  </p:clrMapOvr>
  <p:transition/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764499"/>
      </p:ext>
    </p:extLst>
  </p:cSld>
  <p:clrMapOvr>
    <a:masterClrMapping/>
  </p:clrMapOvr>
  <p:transition/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1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1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775843"/>
      </p:ext>
    </p:extLst>
  </p:cSld>
  <p:clrMapOvr>
    <a:masterClrMapping/>
  </p:clrMapOvr>
  <p:transition/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Tahoma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ＭＳ Ｐゴシック" charset="0"/>
              <a:cs typeface="ＭＳ Ｐゴシック" charset="0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021945"/>
      </p:ext>
    </p:extLst>
  </p:cSld>
  <p:clrMapOvr>
    <a:masterClrMapping/>
  </p:clrMapOvr>
  <p:transition/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2816335"/>
      </p:ext>
    </p:extLst>
  </p:cSld>
  <p:clrMapOvr>
    <a:masterClrMapping/>
  </p:clrMapOvr>
  <p:transition/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725312"/>
      </p:ext>
    </p:extLst>
  </p:cSld>
  <p:clrMapOvr>
    <a:masterClrMapping/>
  </p:clrMapOvr>
  <p:transition/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5297852"/>
      </p:ext>
    </p:extLst>
  </p:cSld>
  <p:clrMapOvr>
    <a:masterClrMapping/>
  </p:clrMapOvr>
  <p:transition/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7018761"/>
      </p:ext>
    </p:extLst>
  </p:cSld>
  <p:clrMapOvr>
    <a:masterClrMapping/>
  </p:clrMapOvr>
  <p:transition/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265755"/>
      </p:ext>
    </p:extLst>
  </p:cSld>
  <p:clrMapOvr>
    <a:masterClrMapping/>
  </p:clrMapOvr>
  <p:transition/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975599"/>
      </p:ext>
    </p:extLst>
  </p:cSld>
  <p:clrMapOvr>
    <a:masterClrMapping/>
  </p:clrMapOvr>
  <p:transition/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1217315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487723"/>
      </p:ext>
    </p:extLst>
  </p:cSld>
  <p:clrMapOvr>
    <a:masterClrMapping/>
  </p:clrMapOvr>
  <p:transition/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744337"/>
      </p:ext>
    </p:extLst>
  </p:cSld>
  <p:clrMapOvr>
    <a:masterClrMapping/>
  </p:clrMapOvr>
  <p:transition/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201752"/>
      </p:ext>
    </p:extLst>
  </p:cSld>
  <p:clrMapOvr>
    <a:masterClrMapping/>
  </p:clrMapOvr>
  <p:transition/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8166169"/>
      </p:ext>
    </p:extLst>
  </p:cSld>
  <p:clrMapOvr>
    <a:masterClrMapping/>
  </p:clrMapOvr>
  <p:transition/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91425" tIns="45713" rIns="91425" bIns="45713"/>
          <a:lstStyle/>
          <a:p>
            <a:pPr defTabSz="914259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25" tIns="45713" rIns="91425" bIns="45713"/>
          <a:lstStyle/>
          <a:p>
            <a:pPr defTabSz="91425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25" tIns="45713" rIns="91425" bIns="45713"/>
          <a:lstStyle/>
          <a:p>
            <a:pPr defTabSz="91425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1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1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25" tIns="45713" rIns="91425" bIns="45713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defTabSz="914259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en-US">
              <a:solidFill>
                <a:srgbClr val="000000"/>
              </a:solidFill>
              <a:ea typeface="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775288"/>
      </p:ext>
    </p:extLst>
  </p:cSld>
  <p:clrMapOvr>
    <a:masterClrMapping/>
  </p:clrMapOvr>
  <p:transition/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3097370"/>
      </p:ext>
    </p:extLst>
  </p:cSld>
  <p:clrMapOvr>
    <a:masterClrMapping/>
  </p:clrMapOvr>
  <p:transition/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30" indent="0">
              <a:buNone/>
              <a:defRPr sz="1800"/>
            </a:lvl2pPr>
            <a:lvl3pPr marL="914259" indent="0">
              <a:buNone/>
              <a:defRPr sz="1600"/>
            </a:lvl3pPr>
            <a:lvl4pPr marL="1371390" indent="0">
              <a:buNone/>
              <a:defRPr sz="1400"/>
            </a:lvl4pPr>
            <a:lvl5pPr marL="1828519" indent="0">
              <a:buNone/>
              <a:defRPr sz="1400"/>
            </a:lvl5pPr>
            <a:lvl6pPr marL="2285649" indent="0">
              <a:buNone/>
              <a:defRPr sz="1400"/>
            </a:lvl6pPr>
            <a:lvl7pPr marL="2742780" indent="0">
              <a:buNone/>
              <a:defRPr sz="1400"/>
            </a:lvl7pPr>
            <a:lvl8pPr marL="3199908" indent="0">
              <a:buNone/>
              <a:defRPr sz="1400"/>
            </a:lvl8pPr>
            <a:lvl9pPr marL="3657039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749314"/>
      </p:ext>
    </p:extLst>
  </p:cSld>
  <p:clrMapOvr>
    <a:masterClrMapping/>
  </p:clrMapOvr>
  <p:transition/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7936411"/>
      </p:ext>
    </p:extLst>
  </p:cSld>
  <p:clrMapOvr>
    <a:masterClrMapping/>
  </p:clrMapOvr>
  <p:transition/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59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9" indent="0">
              <a:buNone/>
              <a:defRPr sz="1600" b="1"/>
            </a:lvl5pPr>
            <a:lvl6pPr marL="2285649" indent="0">
              <a:buNone/>
              <a:defRPr sz="1600" b="1"/>
            </a:lvl6pPr>
            <a:lvl7pPr marL="2742780" indent="0">
              <a:buNone/>
              <a:defRPr sz="1600" b="1"/>
            </a:lvl7pPr>
            <a:lvl8pPr marL="3199908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59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9" indent="0">
              <a:buNone/>
              <a:defRPr sz="1600" b="1"/>
            </a:lvl5pPr>
            <a:lvl6pPr marL="2285649" indent="0">
              <a:buNone/>
              <a:defRPr sz="1600" b="1"/>
            </a:lvl6pPr>
            <a:lvl7pPr marL="2742780" indent="0">
              <a:buNone/>
              <a:defRPr sz="1600" b="1"/>
            </a:lvl7pPr>
            <a:lvl8pPr marL="3199908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31496"/>
      </p:ext>
    </p:extLst>
  </p:cSld>
  <p:clrMapOvr>
    <a:masterClrMapping/>
  </p:clrMapOvr>
  <p:transition/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5712127"/>
      </p:ext>
    </p:extLst>
  </p:cSld>
  <p:clrMapOvr>
    <a:masterClrMapping/>
  </p:clrMapOvr>
  <p:transition/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101458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 algn="ctr">
              <a:defRPr sz="4800"/>
            </a:lvl1pPr>
          </a:lstStyle>
          <a:p>
            <a:r>
              <a:rPr lang="en-US" altLang="en-US" dirty="0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159992"/>
      </p:ext>
    </p:extLst>
  </p:cSld>
  <p:clrMapOvr>
    <a:masterClrMapping/>
  </p:clrMapOvr>
  <p:transition/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59" indent="0">
              <a:buNone/>
              <a:defRPr sz="1000"/>
            </a:lvl3pPr>
            <a:lvl4pPr marL="1371390" indent="0">
              <a:buNone/>
              <a:defRPr sz="900"/>
            </a:lvl4pPr>
            <a:lvl5pPr marL="1828519" indent="0">
              <a:buNone/>
              <a:defRPr sz="900"/>
            </a:lvl5pPr>
            <a:lvl6pPr marL="2285649" indent="0">
              <a:buNone/>
              <a:defRPr sz="900"/>
            </a:lvl6pPr>
            <a:lvl7pPr marL="2742780" indent="0">
              <a:buNone/>
              <a:defRPr sz="900"/>
            </a:lvl7pPr>
            <a:lvl8pPr marL="3199908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760366"/>
      </p:ext>
    </p:extLst>
  </p:cSld>
  <p:clrMapOvr>
    <a:masterClrMapping/>
  </p:clrMapOvr>
  <p:transition/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30" indent="0">
              <a:buNone/>
              <a:defRPr sz="2800"/>
            </a:lvl2pPr>
            <a:lvl3pPr marL="914259" indent="0">
              <a:buNone/>
              <a:defRPr sz="2400"/>
            </a:lvl3pPr>
            <a:lvl4pPr marL="1371390" indent="0">
              <a:buNone/>
              <a:defRPr sz="2000"/>
            </a:lvl4pPr>
            <a:lvl5pPr marL="1828519" indent="0">
              <a:buNone/>
              <a:defRPr sz="2000"/>
            </a:lvl5pPr>
            <a:lvl6pPr marL="2285649" indent="0">
              <a:buNone/>
              <a:defRPr sz="2000"/>
            </a:lvl6pPr>
            <a:lvl7pPr marL="2742780" indent="0">
              <a:buNone/>
              <a:defRPr sz="2000"/>
            </a:lvl7pPr>
            <a:lvl8pPr marL="3199908" indent="0">
              <a:buNone/>
              <a:defRPr sz="2000"/>
            </a:lvl8pPr>
            <a:lvl9pPr marL="3657039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59" indent="0">
              <a:buNone/>
              <a:defRPr sz="1000"/>
            </a:lvl3pPr>
            <a:lvl4pPr marL="1371390" indent="0">
              <a:buNone/>
              <a:defRPr sz="900"/>
            </a:lvl4pPr>
            <a:lvl5pPr marL="1828519" indent="0">
              <a:buNone/>
              <a:defRPr sz="900"/>
            </a:lvl5pPr>
            <a:lvl6pPr marL="2285649" indent="0">
              <a:buNone/>
              <a:defRPr sz="900"/>
            </a:lvl6pPr>
            <a:lvl7pPr marL="2742780" indent="0">
              <a:buNone/>
              <a:defRPr sz="900"/>
            </a:lvl7pPr>
            <a:lvl8pPr marL="3199908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53888"/>
      </p:ext>
    </p:extLst>
  </p:cSld>
  <p:clrMapOvr>
    <a:masterClrMapping/>
  </p:clrMapOvr>
  <p:transition/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0346625"/>
      </p:ext>
    </p:extLst>
  </p:cSld>
  <p:clrMapOvr>
    <a:masterClrMapping/>
  </p:clrMapOvr>
  <p:transition/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1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1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6467591"/>
      </p:ext>
    </p:extLst>
  </p:cSld>
  <p:clrMapOvr>
    <a:masterClrMapping/>
  </p:clrMapOvr>
  <p:transition/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935658"/>
      </p:ext>
    </p:extLst>
  </p:cSld>
  <p:clrMapOvr>
    <a:masterClrMapping/>
  </p:clrMapOvr>
  <p:transition/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553200" y="6243638"/>
            <a:ext cx="2133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59522"/>
      </p:ext>
    </p:extLst>
  </p:cSld>
  <p:clrMapOvr>
    <a:masterClrMapping/>
  </p:clrMapOvr>
  <p:transition/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553200" y="6243638"/>
            <a:ext cx="2133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166077"/>
      </p:ext>
    </p:extLst>
  </p:cSld>
  <p:clrMapOvr>
    <a:masterClrMapping/>
  </p:clrMapOvr>
  <p:transition/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553200" y="6243638"/>
            <a:ext cx="2133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153665"/>
      </p:ext>
    </p:extLst>
  </p:cSld>
  <p:clrMapOvr>
    <a:masterClrMapping/>
  </p:clrMapOvr>
  <p:transition/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553200" y="6243638"/>
            <a:ext cx="2133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alt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0968704"/>
      </p:ext>
    </p:extLst>
  </p:cSld>
  <p:clrMapOvr>
    <a:masterClrMapping/>
  </p:clrMapOvr>
  <p:transition/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553200" y="6243638"/>
            <a:ext cx="2133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695044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669925" indent="-325438">
              <a:buFont typeface="Wingdings" charset="2"/>
              <a:buChar char="q"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228600" y="908720"/>
            <a:ext cx="8610600" cy="0"/>
          </a:xfrm>
          <a:prstGeom prst="line">
            <a:avLst/>
          </a:prstGeom>
          <a:ln w="190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7884214"/>
      </p:ext>
    </p:extLst>
  </p:cSld>
  <p:clrMapOvr>
    <a:masterClrMapping/>
  </p:clrMapOvr>
  <p:transition/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553200" y="6243638"/>
            <a:ext cx="2133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36413"/>
      </p:ext>
    </p:extLst>
  </p:cSld>
  <p:clrMapOvr>
    <a:masterClrMapping/>
  </p:clrMapOvr>
  <p:transition/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553200" y="6243638"/>
            <a:ext cx="2133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290176"/>
      </p:ext>
    </p:extLst>
  </p:cSld>
  <p:clrMapOvr>
    <a:masterClrMapping/>
  </p:clrMapOvr>
  <p:transition/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553200" y="6243638"/>
            <a:ext cx="2133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195469"/>
      </p:ext>
    </p:extLst>
  </p:cSld>
  <p:clrMapOvr>
    <a:masterClrMapping/>
  </p:clrMapOvr>
  <p:transition/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553200" y="6243638"/>
            <a:ext cx="2133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524683"/>
      </p:ext>
    </p:extLst>
  </p:cSld>
  <p:clrMapOvr>
    <a:masterClrMapping/>
  </p:clrMapOvr>
  <p:transition/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553200" y="6243638"/>
            <a:ext cx="2133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470030"/>
      </p:ext>
    </p:extLst>
  </p:cSld>
  <p:clrMapOvr>
    <a:masterClrMapping/>
  </p:clrMapOvr>
  <p:transition/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91416" tIns="45709" rIns="91416" bIns="45709"/>
          <a:lstStyle/>
          <a:p>
            <a:pPr defTabSz="914165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1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1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16" tIns="45709" rIns="91416" bIns="45709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defTabSz="914165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en-US">
              <a:solidFill>
                <a:srgbClr val="000000"/>
              </a:solidFill>
              <a:ea typeface="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8249123"/>
      </p:ext>
    </p:extLst>
  </p:cSld>
  <p:clrMapOvr>
    <a:masterClrMapping/>
  </p:clrMapOvr>
  <p:transition/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4982912"/>
      </p:ext>
    </p:extLst>
  </p:cSld>
  <p:clrMapOvr>
    <a:masterClrMapping/>
  </p:clrMapOvr>
  <p:transition/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8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82" indent="0">
              <a:buNone/>
              <a:defRPr sz="1800"/>
            </a:lvl2pPr>
            <a:lvl3pPr marL="914165" indent="0">
              <a:buNone/>
              <a:defRPr sz="1600"/>
            </a:lvl3pPr>
            <a:lvl4pPr marL="1371250" indent="0">
              <a:buNone/>
              <a:defRPr sz="1400"/>
            </a:lvl4pPr>
            <a:lvl5pPr marL="1828332" indent="0">
              <a:buNone/>
              <a:defRPr sz="1400"/>
            </a:lvl5pPr>
            <a:lvl6pPr marL="2285415" indent="0">
              <a:buNone/>
              <a:defRPr sz="1400"/>
            </a:lvl6pPr>
            <a:lvl7pPr marL="2742500" indent="0">
              <a:buNone/>
              <a:defRPr sz="1400"/>
            </a:lvl7pPr>
            <a:lvl8pPr marL="3199580" indent="0">
              <a:buNone/>
              <a:defRPr sz="1400"/>
            </a:lvl8pPr>
            <a:lvl9pPr marL="3656665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3111394"/>
      </p:ext>
    </p:extLst>
  </p:cSld>
  <p:clrMapOvr>
    <a:masterClrMapping/>
  </p:clrMapOvr>
  <p:transition/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8223355"/>
      </p:ext>
    </p:extLst>
  </p:cSld>
  <p:clrMapOvr>
    <a:masterClrMapping/>
  </p:clrMapOvr>
  <p:transition/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65" indent="0">
              <a:buNone/>
              <a:defRPr sz="1800" b="1"/>
            </a:lvl3pPr>
            <a:lvl4pPr marL="1371250" indent="0">
              <a:buNone/>
              <a:defRPr sz="1600" b="1"/>
            </a:lvl4pPr>
            <a:lvl5pPr marL="1828332" indent="0">
              <a:buNone/>
              <a:defRPr sz="1600" b="1"/>
            </a:lvl5pPr>
            <a:lvl6pPr marL="2285415" indent="0">
              <a:buNone/>
              <a:defRPr sz="1600" b="1"/>
            </a:lvl6pPr>
            <a:lvl7pPr marL="2742500" indent="0">
              <a:buNone/>
              <a:defRPr sz="1600" b="1"/>
            </a:lvl7pPr>
            <a:lvl8pPr marL="3199580" indent="0">
              <a:buNone/>
              <a:defRPr sz="1600" b="1"/>
            </a:lvl8pPr>
            <a:lvl9pPr marL="365666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65" indent="0">
              <a:buNone/>
              <a:defRPr sz="1800" b="1"/>
            </a:lvl3pPr>
            <a:lvl4pPr marL="1371250" indent="0">
              <a:buNone/>
              <a:defRPr sz="1600" b="1"/>
            </a:lvl4pPr>
            <a:lvl5pPr marL="1828332" indent="0">
              <a:buNone/>
              <a:defRPr sz="1600" b="1"/>
            </a:lvl5pPr>
            <a:lvl6pPr marL="2285415" indent="0">
              <a:buNone/>
              <a:defRPr sz="1600" b="1"/>
            </a:lvl6pPr>
            <a:lvl7pPr marL="2742500" indent="0">
              <a:buNone/>
              <a:defRPr sz="1600" b="1"/>
            </a:lvl7pPr>
            <a:lvl8pPr marL="3199580" indent="0">
              <a:buNone/>
              <a:defRPr sz="1600" b="1"/>
            </a:lvl8pPr>
            <a:lvl9pPr marL="365666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8779354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275371"/>
      </p:ext>
    </p:extLst>
  </p:cSld>
  <p:clrMapOvr>
    <a:masterClrMapping/>
  </p:clrMapOvr>
  <p:transition/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1177366"/>
      </p:ext>
    </p:extLst>
  </p:cSld>
  <p:clrMapOvr>
    <a:masterClrMapping/>
  </p:clrMapOvr>
  <p:transition/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921941"/>
      </p:ext>
    </p:extLst>
  </p:cSld>
  <p:clrMapOvr>
    <a:masterClrMapping/>
  </p:clrMapOvr>
  <p:transition/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200"/>
            </a:lvl2pPr>
            <a:lvl3pPr marL="914165" indent="0">
              <a:buNone/>
              <a:defRPr sz="1000"/>
            </a:lvl3pPr>
            <a:lvl4pPr marL="1371250" indent="0">
              <a:buNone/>
              <a:defRPr sz="900"/>
            </a:lvl4pPr>
            <a:lvl5pPr marL="1828332" indent="0">
              <a:buNone/>
              <a:defRPr sz="900"/>
            </a:lvl5pPr>
            <a:lvl6pPr marL="2285415" indent="0">
              <a:buNone/>
              <a:defRPr sz="900"/>
            </a:lvl6pPr>
            <a:lvl7pPr marL="2742500" indent="0">
              <a:buNone/>
              <a:defRPr sz="900"/>
            </a:lvl7pPr>
            <a:lvl8pPr marL="3199580" indent="0">
              <a:buNone/>
              <a:defRPr sz="900"/>
            </a:lvl8pPr>
            <a:lvl9pPr marL="365666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370608"/>
      </p:ext>
    </p:extLst>
  </p:cSld>
  <p:clrMapOvr>
    <a:masterClrMapping/>
  </p:clrMapOvr>
  <p:transition/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82" indent="0">
              <a:buNone/>
              <a:defRPr sz="2800"/>
            </a:lvl2pPr>
            <a:lvl3pPr marL="914165" indent="0">
              <a:buNone/>
              <a:defRPr sz="2400"/>
            </a:lvl3pPr>
            <a:lvl4pPr marL="1371250" indent="0">
              <a:buNone/>
              <a:defRPr sz="2000"/>
            </a:lvl4pPr>
            <a:lvl5pPr marL="1828332" indent="0">
              <a:buNone/>
              <a:defRPr sz="2000"/>
            </a:lvl5pPr>
            <a:lvl6pPr marL="2285415" indent="0">
              <a:buNone/>
              <a:defRPr sz="2000"/>
            </a:lvl6pPr>
            <a:lvl7pPr marL="2742500" indent="0">
              <a:buNone/>
              <a:defRPr sz="2000"/>
            </a:lvl7pPr>
            <a:lvl8pPr marL="3199580" indent="0">
              <a:buNone/>
              <a:defRPr sz="2000"/>
            </a:lvl8pPr>
            <a:lvl9pPr marL="3656665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200"/>
            </a:lvl2pPr>
            <a:lvl3pPr marL="914165" indent="0">
              <a:buNone/>
              <a:defRPr sz="1000"/>
            </a:lvl3pPr>
            <a:lvl4pPr marL="1371250" indent="0">
              <a:buNone/>
              <a:defRPr sz="900"/>
            </a:lvl4pPr>
            <a:lvl5pPr marL="1828332" indent="0">
              <a:buNone/>
              <a:defRPr sz="900"/>
            </a:lvl5pPr>
            <a:lvl6pPr marL="2285415" indent="0">
              <a:buNone/>
              <a:defRPr sz="900"/>
            </a:lvl6pPr>
            <a:lvl7pPr marL="2742500" indent="0">
              <a:buNone/>
              <a:defRPr sz="900"/>
            </a:lvl7pPr>
            <a:lvl8pPr marL="3199580" indent="0">
              <a:buNone/>
              <a:defRPr sz="900"/>
            </a:lvl8pPr>
            <a:lvl9pPr marL="365666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953456"/>
      </p:ext>
    </p:extLst>
  </p:cSld>
  <p:clrMapOvr>
    <a:masterClrMapping/>
  </p:clrMapOvr>
  <p:transition/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389220"/>
      </p:ext>
    </p:extLst>
  </p:cSld>
  <p:clrMapOvr>
    <a:masterClrMapping/>
  </p:clrMapOvr>
  <p:transition/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1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1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990278"/>
      </p:ext>
    </p:extLst>
  </p:cSld>
  <p:clrMapOvr>
    <a:masterClrMapping/>
  </p:clrMapOvr>
  <p:transition/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en-US">
              <a:solidFill>
                <a:srgbClr val="000000"/>
              </a:solidFill>
              <a:ea typeface="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9768167"/>
      </p:ext>
    </p:extLst>
  </p:cSld>
  <p:clrMapOvr>
    <a:masterClrMapping/>
  </p:clrMapOvr>
  <p:transition/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380996"/>
      </p:ext>
    </p:extLst>
  </p:cSld>
  <p:clrMapOvr>
    <a:masterClrMapping/>
  </p:clrMapOvr>
  <p:transition/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3566714"/>
      </p:ext>
    </p:extLst>
  </p:cSld>
  <p:clrMapOvr>
    <a:masterClrMapping/>
  </p:clrMapOvr>
  <p:transition/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2418516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228600" y="908720"/>
            <a:ext cx="8610600" cy="0"/>
          </a:xfrm>
          <a:prstGeom prst="line">
            <a:avLst/>
          </a:prstGeom>
          <a:ln w="190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9941544"/>
      </p:ext>
    </p:extLst>
  </p:cSld>
  <p:clrMapOvr>
    <a:masterClrMapping/>
  </p:clrMapOvr>
  <p:transition/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8779011"/>
      </p:ext>
    </p:extLst>
  </p:cSld>
  <p:clrMapOvr>
    <a:masterClrMapping/>
  </p:clrMapOvr>
  <p:transition/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855524"/>
      </p:ext>
    </p:extLst>
  </p:cSld>
  <p:clrMapOvr>
    <a:masterClrMapping/>
  </p:clrMapOvr>
  <p:transition/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5715347"/>
      </p:ext>
    </p:extLst>
  </p:cSld>
  <p:clrMapOvr>
    <a:masterClrMapping/>
  </p:clrMapOvr>
  <p:transition/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9175429"/>
      </p:ext>
    </p:extLst>
  </p:cSld>
  <p:clrMapOvr>
    <a:masterClrMapping/>
  </p:clrMapOvr>
  <p:transition/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605626"/>
      </p:ext>
    </p:extLst>
  </p:cSld>
  <p:clrMapOvr>
    <a:masterClrMapping/>
  </p:clrMapOvr>
  <p:transition/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528212"/>
      </p:ext>
    </p:extLst>
  </p:cSld>
  <p:clrMapOvr>
    <a:masterClrMapping/>
  </p:clrMapOvr>
  <p:transition/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6080133"/>
      </p:ext>
    </p:extLst>
  </p:cSld>
  <p:clrMapOvr>
    <a:masterClrMapping/>
  </p:clrMapOvr>
  <p:transition/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en-US">
              <a:solidFill>
                <a:srgbClr val="000000"/>
              </a:solidFill>
              <a:ea typeface="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0597791"/>
      </p:ext>
    </p:extLst>
  </p:cSld>
  <p:clrMapOvr>
    <a:masterClrMapping/>
  </p:clrMapOvr>
  <p:transition/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997103"/>
      </p:ext>
    </p:extLst>
  </p:cSld>
  <p:clrMapOvr>
    <a:masterClrMapping/>
  </p:clrMapOvr>
  <p:transition/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140054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969514"/>
      </p:ext>
    </p:extLst>
  </p:cSld>
  <p:clrMapOvr>
    <a:masterClrMapping/>
  </p:clrMapOvr>
  <p:transition/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2180001"/>
      </p:ext>
    </p:extLst>
  </p:cSld>
  <p:clrMapOvr>
    <a:masterClrMapping/>
  </p:clrMapOvr>
  <p:transition/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762315"/>
      </p:ext>
    </p:extLst>
  </p:cSld>
  <p:clrMapOvr>
    <a:masterClrMapping/>
  </p:clrMapOvr>
  <p:transition/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0518315"/>
      </p:ext>
    </p:extLst>
  </p:cSld>
  <p:clrMapOvr>
    <a:masterClrMapping/>
  </p:clrMapOvr>
  <p:transition/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332085"/>
      </p:ext>
    </p:extLst>
  </p:cSld>
  <p:clrMapOvr>
    <a:masterClrMapping/>
  </p:clrMapOvr>
  <p:transition/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665933"/>
      </p:ext>
    </p:extLst>
  </p:cSld>
  <p:clrMapOvr>
    <a:masterClrMapping/>
  </p:clrMapOvr>
  <p:transition/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7093996"/>
      </p:ext>
    </p:extLst>
  </p:cSld>
  <p:clrMapOvr>
    <a:masterClrMapping/>
  </p:clrMapOvr>
  <p:transition/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6771810"/>
      </p:ext>
    </p:extLst>
  </p:cSld>
  <p:clrMapOvr>
    <a:masterClrMapping/>
  </p:clrMapOvr>
  <p:transition/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8539976"/>
      </p:ext>
    </p:extLst>
  </p:cSld>
  <p:clrMapOvr>
    <a:masterClrMapping/>
  </p:clrMapOvr>
  <p:transition/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7093366"/>
      </p:ext>
    </p:extLst>
  </p:cSld>
  <p:clrMapOvr>
    <a:masterClrMapping/>
  </p:clrMapOvr>
  <p:transition/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9893834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205284"/>
      </p:ext>
    </p:extLst>
  </p:cSld>
  <p:clrMapOvr>
    <a:masterClrMapping/>
  </p:clrMapOvr>
  <p:transition/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2194283"/>
      </p:ext>
    </p:extLst>
  </p:cSld>
  <p:clrMapOvr>
    <a:masterClrMapping/>
  </p:clrMapOvr>
  <p:transition/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0385677"/>
      </p:ext>
    </p:extLst>
  </p:cSld>
  <p:clrMapOvr>
    <a:masterClrMapping/>
  </p:clrMapOvr>
  <p:transition/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0431448"/>
      </p:ext>
    </p:extLst>
  </p:cSld>
  <p:clrMapOvr>
    <a:masterClrMapping/>
  </p:clrMapOvr>
  <p:transition/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3135184"/>
      </p:ext>
    </p:extLst>
  </p:cSld>
  <p:clrMapOvr>
    <a:masterClrMapping/>
  </p:clrMapOvr>
  <p:transition/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5297484"/>
      </p:ext>
    </p:extLst>
  </p:cSld>
  <p:clrMapOvr>
    <a:masterClrMapping/>
  </p:clrMapOvr>
  <p:transition/>
</p:sldLayout>
</file>

<file path=ppt/slideLayouts/slideLayout5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176970"/>
      </p:ext>
    </p:extLst>
  </p:cSld>
  <p:clrMapOvr>
    <a:masterClrMapping/>
  </p:clrMapOvr>
  <p:transition/>
</p:sldLayout>
</file>

<file path=ppt/slideLayouts/slideLayout5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6458620"/>
      </p:ext>
    </p:extLst>
  </p:cSld>
  <p:clrMapOvr>
    <a:masterClrMapping/>
  </p:clrMapOvr>
  <p:transition/>
</p:sldLayout>
</file>

<file path=ppt/slideLayouts/slideLayout5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6453367"/>
      </p:ext>
    </p:extLst>
  </p:cSld>
  <p:clrMapOvr>
    <a:masterClrMapping/>
  </p:clrMapOvr>
  <p:transition/>
</p:sldLayout>
</file>

<file path=ppt/slideLayouts/slideLayout5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2643746"/>
      </p:ext>
    </p:extLst>
  </p:cSld>
  <p:clrMapOvr>
    <a:masterClrMapping/>
  </p:clrMapOvr>
  <p:transition/>
</p:sldLayout>
</file>

<file path=ppt/slideLayouts/slideLayout5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>
            <a:extLst>
              <a:ext uri="{FF2B5EF4-FFF2-40B4-BE49-F238E27FC236}">
                <a16:creationId xmlns:a16="http://schemas.microsoft.com/office/drawing/2014/main" id="{8AD672FA-6339-CE41-9F07-09C3D4EAFF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2147483646 h 1000"/>
              <a:gd name="T2" fmla="*/ 0 w 1000"/>
              <a:gd name="T3" fmla="*/ 0 h 1000"/>
              <a:gd name="T4" fmla="*/ 2147483646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Line 8">
            <a:extLst>
              <a:ext uri="{FF2B5EF4-FFF2-40B4-BE49-F238E27FC236}">
                <a16:creationId xmlns:a16="http://schemas.microsoft.com/office/drawing/2014/main" id="{8A9478E9-6D3F-3141-A5A1-C884727CF6F8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Line 10">
            <a:extLst>
              <a:ext uri="{FF2B5EF4-FFF2-40B4-BE49-F238E27FC236}">
                <a16:creationId xmlns:a16="http://schemas.microsoft.com/office/drawing/2014/main" id="{7CA3EB0D-EA22-834D-9D29-4A066205305E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F2025DFA-C983-F343-95CF-857FE2DECA6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000000"/>
                </a:solidFill>
                <a:latin typeface="Garamond" pitchFamily="-106" charset="0"/>
                <a:ea typeface="Arial" pitchFamily="-106" charset="0"/>
                <a:cs typeface="Arial" pitchFamily="-106" charset="0"/>
              </a:defRPr>
            </a:lvl1pPr>
          </a:lstStyle>
          <a:p>
            <a:pPr>
              <a:defRPr/>
            </a:pPr>
            <a:r>
              <a:rPr lang="en-US"/>
              <a:t>Efficient Runahead Execution</a:t>
            </a: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3485F640-0DE9-0C43-B145-E80A4A815CB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A863ED2B-36DB-A641-AB6F-11943435264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1DD8A012-9FFD-AF43-993B-1B5111DE884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31147812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808844"/>
      </p:ext>
    </p:extLst>
  </p:cSld>
  <p:clrMapOvr>
    <a:masterClrMapping/>
  </p:clrMapOvr>
  <p:transition/>
</p:sldLayout>
</file>

<file path=ppt/slideLayouts/slideLayout5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7527"/>
            <a:ext cx="8610600" cy="51937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487A28DB-EB70-C549-9CBF-EC5A384A4B5F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D7420B76-A099-C64B-9B67-800067521FE6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90E66B-D170-A84B-AD98-A0D06085EB2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08724541"/>
      </p:ext>
    </p:extLst>
  </p:cSld>
  <p:clrMapOvr>
    <a:masterClrMapping/>
  </p:clrMapOvr>
  <p:transition/>
</p:sldLayout>
</file>

<file path=ppt/slideLayouts/slideLayout5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68F6DD82-5894-9443-AFB2-2DB6F31FE4FC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B90B67BC-4A11-FE42-9669-EFCCA2F1F040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CD8E6A-C3E3-D64A-BDB1-C1623B5F98F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90924891"/>
      </p:ext>
    </p:extLst>
  </p:cSld>
  <p:clrMapOvr>
    <a:masterClrMapping/>
  </p:clrMapOvr>
  <p:transition/>
</p:sldLayout>
</file>

<file path=ppt/slideLayouts/slideLayout5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0D1C58E8-B0C3-C044-8C95-923E64249185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2CFD7574-337C-D849-80E5-5F4A5D4D1A24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5F5822-869C-614B-8FBD-5D7C2F57C28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0990656"/>
      </p:ext>
    </p:extLst>
  </p:cSld>
  <p:clrMapOvr>
    <a:masterClrMapping/>
  </p:clrMapOvr>
  <p:transition/>
</p:sldLayout>
</file>

<file path=ppt/slideLayouts/slideLayout5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>
            <a:extLst>
              <a:ext uri="{FF2B5EF4-FFF2-40B4-BE49-F238E27FC236}">
                <a16:creationId xmlns:a16="http://schemas.microsoft.com/office/drawing/2014/main" id="{34AFD789-89FA-8642-8359-527022AA9EDA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30">
            <a:extLst>
              <a:ext uri="{FF2B5EF4-FFF2-40B4-BE49-F238E27FC236}">
                <a16:creationId xmlns:a16="http://schemas.microsoft.com/office/drawing/2014/main" id="{8B38C27A-4594-7142-8DD1-0B5D92B48620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3FE3E7-3301-EC4F-BAF4-DA08D63D48A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2627462"/>
      </p:ext>
    </p:extLst>
  </p:cSld>
  <p:clrMapOvr>
    <a:masterClrMapping/>
  </p:clrMapOvr>
  <p:transition/>
</p:sldLayout>
</file>

<file path=ppt/slideLayouts/slideLayout5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>
            <a:extLst>
              <a:ext uri="{FF2B5EF4-FFF2-40B4-BE49-F238E27FC236}">
                <a16:creationId xmlns:a16="http://schemas.microsoft.com/office/drawing/2014/main" id="{4179D247-6FE5-2446-843D-38D2BFBB796B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>
            <a:extLst>
              <a:ext uri="{FF2B5EF4-FFF2-40B4-BE49-F238E27FC236}">
                <a16:creationId xmlns:a16="http://schemas.microsoft.com/office/drawing/2014/main" id="{9D05C15A-9ECB-1649-A20E-D8040C8C8D09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EA160B-8660-A04F-9AB1-52C56219BFB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59209774"/>
      </p:ext>
    </p:extLst>
  </p:cSld>
  <p:clrMapOvr>
    <a:masterClrMapping/>
  </p:clrMapOvr>
  <p:transition/>
</p:sldLayout>
</file>

<file path=ppt/slideLayouts/slideLayout5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>
            <a:extLst>
              <a:ext uri="{FF2B5EF4-FFF2-40B4-BE49-F238E27FC236}">
                <a16:creationId xmlns:a16="http://schemas.microsoft.com/office/drawing/2014/main" id="{1B6342D5-357A-B242-98F7-B5A4AF276323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>
            <a:extLst>
              <a:ext uri="{FF2B5EF4-FFF2-40B4-BE49-F238E27FC236}">
                <a16:creationId xmlns:a16="http://schemas.microsoft.com/office/drawing/2014/main" id="{44C803E1-C885-104B-9026-B620951D1F62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60C3CB-FFC5-2943-86BB-92490FEA3C8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37294663"/>
      </p:ext>
    </p:extLst>
  </p:cSld>
  <p:clrMapOvr>
    <a:masterClrMapping/>
  </p:clrMapOvr>
  <p:transition/>
</p:sldLayout>
</file>

<file path=ppt/slideLayouts/slideLayout5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CC452122-67F4-254F-90B7-EEFE7EA78B43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7F7320F4-1D75-6A47-971C-DF47D1A08DF5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60F1EE-C46E-A64A-BA91-3AC0D2DB9FD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768136"/>
      </p:ext>
    </p:extLst>
  </p:cSld>
  <p:clrMapOvr>
    <a:masterClrMapping/>
  </p:clrMapOvr>
  <p:transition/>
</p:sldLayout>
</file>

<file path=ppt/slideLayouts/slideLayout5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CFFCFE6C-36AF-E640-A2BC-E189297B94CB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4C43B765-AAD5-6F42-8D0C-1BD8EF5BD48D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F00F3A-745D-F649-9D38-49583842D18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1343249"/>
      </p:ext>
    </p:extLst>
  </p:cSld>
  <p:clrMapOvr>
    <a:masterClrMapping/>
  </p:clrMapOvr>
  <p:transition/>
</p:sldLayout>
</file>

<file path=ppt/slideLayouts/slideLayout5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9E8655C5-7BD0-3442-886E-234821E407DC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2604EF9B-850A-994A-A1C0-9E6E45BEAC8E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67DCD7-BC73-E847-B0C3-6A1166D4C5D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9257118"/>
      </p:ext>
    </p:extLst>
  </p:cSld>
  <p:clrMapOvr>
    <a:masterClrMapping/>
  </p:clrMapOvr>
  <p:transition/>
</p:sldLayout>
</file>

<file path=ppt/slideLayouts/slideLayout5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DDC2D6A6-7EB8-A34F-8DCF-4DEE370284E1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01D3AC6C-E0BA-8B4B-9078-28F01E1F537C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3DF811-9866-7545-B37C-ECEFF032CC5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9413641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2475374"/>
      </p:ext>
    </p:extLst>
  </p:cSld>
  <p:clrMapOvr>
    <a:masterClrMapping/>
  </p:clrMapOvr>
  <p:transition/>
</p:sldLayout>
</file>

<file path=ppt/slideLayouts/slideLayout520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99FFBC4E-B5F7-684F-9032-173071980B90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A59679A0-D655-8B48-9C34-E461C1BCD408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974377-449D-1442-BFA7-E8E1157DE0F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78379507"/>
      </p:ext>
    </p:extLst>
  </p:cSld>
  <p:clrMapOvr>
    <a:masterClrMapping/>
  </p:clrMapOvr>
  <p:transition/>
</p:sldLayout>
</file>

<file path=ppt/slideLayouts/slideLayout5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322852"/>
      </p:ext>
    </p:extLst>
  </p:cSld>
  <p:clrMapOvr>
    <a:masterClrMapping/>
  </p:clrMapOvr>
  <p:transition/>
</p:sldLayout>
</file>

<file path=ppt/slideLayouts/slideLayout5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8407322"/>
      </p:ext>
    </p:extLst>
  </p:cSld>
  <p:clrMapOvr>
    <a:masterClrMapping/>
  </p:clrMapOvr>
  <p:transition/>
</p:sldLayout>
</file>

<file path=ppt/slideLayouts/slideLayout5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185255"/>
      </p:ext>
    </p:extLst>
  </p:cSld>
  <p:clrMapOvr>
    <a:masterClrMapping/>
  </p:clrMapOvr>
  <p:transition/>
</p:sldLayout>
</file>

<file path=ppt/slideLayouts/slideLayout5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3661250"/>
      </p:ext>
    </p:extLst>
  </p:cSld>
  <p:clrMapOvr>
    <a:masterClrMapping/>
  </p:clrMapOvr>
  <p:transition/>
</p:sldLayout>
</file>

<file path=ppt/slideLayouts/slideLayout5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6082333"/>
      </p:ext>
    </p:extLst>
  </p:cSld>
  <p:clrMapOvr>
    <a:masterClrMapping/>
  </p:clrMapOvr>
  <p:transition/>
</p:sldLayout>
</file>

<file path=ppt/slideLayouts/slideLayout5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153180"/>
      </p:ext>
    </p:extLst>
  </p:cSld>
  <p:clrMapOvr>
    <a:masterClrMapping/>
  </p:clrMapOvr>
  <p:transition/>
</p:sldLayout>
</file>

<file path=ppt/slideLayouts/slideLayout5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4860683"/>
      </p:ext>
    </p:extLst>
  </p:cSld>
  <p:clrMapOvr>
    <a:masterClrMapping/>
  </p:clrMapOvr>
  <p:transition/>
</p:sldLayout>
</file>

<file path=ppt/slideLayouts/slideLayout5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2473616"/>
      </p:ext>
    </p:extLst>
  </p:cSld>
  <p:clrMapOvr>
    <a:masterClrMapping/>
  </p:clrMapOvr>
  <p:transition/>
</p:sldLayout>
</file>

<file path=ppt/slideLayouts/slideLayout5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345658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8178713"/>
      </p:ext>
    </p:extLst>
  </p:cSld>
  <p:clrMapOvr>
    <a:masterClrMapping/>
  </p:clrMapOvr>
  <p:transition/>
</p:sldLayout>
</file>

<file path=ppt/slideLayouts/slideLayout5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374887"/>
      </p:ext>
    </p:extLst>
  </p:cSld>
  <p:clrMapOvr>
    <a:masterClrMapping/>
  </p:clrMapOvr>
  <p:transition/>
</p:sldLayout>
</file>

<file path=ppt/slideLayouts/slideLayout5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1078647"/>
      </p:ext>
    </p:extLst>
  </p:cSld>
  <p:clrMapOvr>
    <a:masterClrMapping/>
  </p:clrMapOvr>
  <p:transition/>
</p:sldLayout>
</file>

<file path=ppt/slideLayouts/slideLayout5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2147483647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0000"/>
                </a:solidFill>
                <a:latin typeface="Garamond" pitchFamily="-106" charset="0"/>
                <a:ea typeface="Arial" pitchFamily="-106" charset="0"/>
                <a:cs typeface="Arial" pitchFamily="-106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Efficient Runahead Execution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AF4A5797-4A52-3C47-A60F-384E101789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936752"/>
      </p:ext>
    </p:extLst>
  </p:cSld>
  <p:clrMapOvr>
    <a:masterClrMapping/>
  </p:clrMapOvr>
  <p:transition/>
</p:sldLayout>
</file>

<file path=ppt/slideLayouts/slideLayout5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7529"/>
            <a:ext cx="8610600" cy="51937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4FB91F-8620-9C4D-8A32-1AD02BFD54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605390"/>
      </p:ext>
    </p:extLst>
  </p:cSld>
  <p:clrMapOvr>
    <a:masterClrMapping/>
  </p:clrMapOvr>
  <p:transition/>
</p:sldLayout>
</file>

<file path=ppt/slideLayouts/slideLayout5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8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3B9C50-E303-F947-B3E2-3E825F48C7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55095"/>
      </p:ext>
    </p:extLst>
  </p:cSld>
  <p:clrMapOvr>
    <a:masterClrMapping/>
  </p:clrMapOvr>
  <p:transition/>
</p:sldLayout>
</file>

<file path=ppt/slideLayouts/slideLayout5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3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3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0808B7-3DFC-6D40-89A2-98C67E53C3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190942"/>
      </p:ext>
    </p:extLst>
  </p:cSld>
  <p:clrMapOvr>
    <a:masterClrMapping/>
  </p:clrMapOvr>
  <p:transition/>
</p:sldLayout>
</file>

<file path=ppt/slideLayouts/slideLayout5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3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78E456-01DF-094D-8CFB-DA5FA9E8BD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993377"/>
      </p:ext>
    </p:extLst>
  </p:cSld>
  <p:clrMapOvr>
    <a:masterClrMapping/>
  </p:clrMapOvr>
  <p:transition/>
</p:sldLayout>
</file>

<file path=ppt/slideLayouts/slideLayout5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8B0D83-FC11-C440-9D61-A92EDF7AC3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252328"/>
      </p:ext>
    </p:extLst>
  </p:cSld>
  <p:clrMapOvr>
    <a:masterClrMapping/>
  </p:clrMapOvr>
  <p:transition/>
</p:sldLayout>
</file>

<file path=ppt/slideLayouts/slideLayout5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3D0A55-7789-CF47-ACA7-2311AFA1B9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000896"/>
      </p:ext>
    </p:extLst>
  </p:cSld>
  <p:clrMapOvr>
    <a:masterClrMapping/>
  </p:clrMapOvr>
  <p:transition/>
</p:sldLayout>
</file>

<file path=ppt/slideLayouts/slideLayout5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6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5" y="273055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6" y="1435105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99BBE6-A637-304C-B5B7-9A7E3C08C5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555042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834339"/>
      </p:ext>
    </p:extLst>
  </p:cSld>
  <p:clrMapOvr>
    <a:masterClrMapping/>
  </p:clrMapOvr>
  <p:transition/>
</p:sldLayout>
</file>

<file path=ppt/slideLayouts/slideLayout5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5BCF56-964A-F947-93A6-92ACEE6C7F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002772"/>
      </p:ext>
    </p:extLst>
  </p:cSld>
  <p:clrMapOvr>
    <a:masterClrMapping/>
  </p:clrMapOvr>
  <p:transition/>
</p:sldLayout>
</file>

<file path=ppt/slideLayouts/slideLayout5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1CA570-B74D-4749-94AD-86C253965F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963081"/>
      </p:ext>
    </p:extLst>
  </p:cSld>
  <p:clrMapOvr>
    <a:masterClrMapping/>
  </p:clrMapOvr>
  <p:transition/>
</p:sldLayout>
</file>

<file path=ppt/slideLayouts/slideLayout5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49" y="152400"/>
            <a:ext cx="2152651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6" y="152400"/>
            <a:ext cx="6305551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CE11DC-2133-4F4D-8A86-82695C1346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142540"/>
      </p:ext>
    </p:extLst>
  </p:cSld>
  <p:clrMapOvr>
    <a:masterClrMapping/>
  </p:clrMapOvr>
  <p:transition/>
</p:sldLayout>
</file>

<file path=ppt/slideLayouts/slideLayout54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228603" y="1371600"/>
            <a:ext cx="42291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0103" y="1371600"/>
            <a:ext cx="42291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D320AC-71F7-B345-A8F3-275013FA31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637439"/>
      </p:ext>
    </p:extLst>
  </p:cSld>
  <p:clrMapOvr>
    <a:masterClrMapping/>
  </p:clrMapOvr>
  <p:transition/>
</p:sldLayout>
</file>

<file path=ppt/slideLayouts/slideLayout5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6147114"/>
      </p:ext>
    </p:extLst>
  </p:cSld>
  <p:clrMapOvr>
    <a:masterClrMapping/>
  </p:clrMapOvr>
  <p:transition/>
</p:sldLayout>
</file>

<file path=ppt/slideLayouts/slideLayout5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87661946"/>
      </p:ext>
    </p:extLst>
  </p:cSld>
  <p:clrMapOvr>
    <a:masterClrMapping/>
  </p:clrMapOvr>
  <p:transition/>
</p:sldLayout>
</file>

<file path=ppt/slideLayouts/slideLayout5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9495709"/>
      </p:ext>
    </p:extLst>
  </p:cSld>
  <p:clrMapOvr>
    <a:masterClrMapping/>
  </p:clrMapOvr>
  <p:transition/>
</p:sldLayout>
</file>

<file path=ppt/slideLayouts/slideLayout5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67599129"/>
      </p:ext>
    </p:extLst>
  </p:cSld>
  <p:clrMapOvr>
    <a:masterClrMapping/>
  </p:clrMapOvr>
  <p:transition/>
</p:sldLayout>
</file>

<file path=ppt/slideLayouts/slideLayout5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91635"/>
      </p:ext>
    </p:extLst>
  </p:cSld>
  <p:clrMapOvr>
    <a:masterClrMapping/>
  </p:clrMapOvr>
  <p:transition/>
</p:sldLayout>
</file>

<file path=ppt/slideLayouts/slideLayout5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Luna. NTNU Gjøvik, 16/August/2016</a:t>
            </a: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9600165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403914"/>
      </p:ext>
    </p:extLst>
  </p:cSld>
  <p:clrMapOvr>
    <a:masterClrMapping/>
  </p:clrMapOvr>
  <p:transition/>
</p:sldLayout>
</file>

<file path=ppt/slideLayouts/slideLayout5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Luna. NTNU Gjøvik, 16/August/2016</a:t>
            </a: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7791008"/>
      </p:ext>
    </p:extLst>
  </p:cSld>
  <p:clrMapOvr>
    <a:masterClrMapping/>
  </p:clrMapOvr>
  <p:transition/>
</p:sldLayout>
</file>

<file path=ppt/slideLayouts/slideLayout5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Luna. NTNU Gjøvik, 16/August/2016</a:t>
            </a: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6049861"/>
      </p:ext>
    </p:extLst>
  </p:cSld>
  <p:clrMapOvr>
    <a:masterClrMapping/>
  </p:clrMapOvr>
  <p:transition/>
</p:sldLayout>
</file>

<file path=ppt/slideLayouts/slideLayout5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Luna. NTNU Gjøvik, 16/August/2016</a:t>
            </a: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546398"/>
      </p:ext>
    </p:extLst>
  </p:cSld>
  <p:clrMapOvr>
    <a:masterClrMapping/>
  </p:clrMapOvr>
  <p:transition/>
</p:sldLayout>
</file>

<file path=ppt/slideLayouts/slideLayout5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Luna. NTNU Gjøvik, 16/August/2016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2606911"/>
      </p:ext>
    </p:extLst>
  </p:cSld>
  <p:clrMapOvr>
    <a:masterClrMapping/>
  </p:clrMapOvr>
  <p:transition/>
</p:sldLayout>
</file>

<file path=ppt/slideLayouts/slideLayout5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Luna. NTNU Gjøvik, 16/August/2016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52308391"/>
      </p:ext>
    </p:extLst>
  </p:cSld>
  <p:clrMapOvr>
    <a:masterClrMapping/>
  </p:clrMapOvr>
  <p:transition/>
</p:sldLayout>
</file>

<file path=ppt/slideLayouts/slideLayout5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799348"/>
      </p:ext>
    </p:extLst>
  </p:cSld>
  <p:clrMapOvr>
    <a:masterClrMapping/>
  </p:clrMapOvr>
  <p:transition/>
</p:sldLayout>
</file>

<file path=ppt/slideLayouts/slideLayout5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4933653"/>
      </p:ext>
    </p:extLst>
  </p:cSld>
  <p:clrMapOvr>
    <a:masterClrMapping/>
  </p:clrMapOvr>
  <p:transition/>
</p:sldLayout>
</file>

<file path=ppt/slideLayouts/slideLayout5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7489959"/>
      </p:ext>
    </p:extLst>
  </p:cSld>
  <p:clrMapOvr>
    <a:masterClrMapping/>
  </p:clrMapOvr>
  <p:transition/>
</p:sldLayout>
</file>

<file path=ppt/slideLayouts/slideLayout5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76484588"/>
      </p:ext>
    </p:extLst>
  </p:cSld>
  <p:clrMapOvr>
    <a:masterClrMapping/>
  </p:clrMapOvr>
  <p:transition/>
</p:sldLayout>
</file>

<file path=ppt/slideLayouts/slideLayout5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3921842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lack&amp;w.png"/>
          <p:cNvPicPr>
            <a:picLocks noChangeAspect="1"/>
          </p:cNvPicPr>
          <p:nvPr userDrawn="1"/>
        </p:nvPicPr>
        <p:blipFill>
          <a:blip r:embed="rId2"/>
          <a:srcRect t="-30672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6494" y="469200"/>
            <a:ext cx="7772400" cy="1308232"/>
          </a:xfrm>
          <a:prstGeom prst="rect">
            <a:avLst/>
          </a:prstGeom>
        </p:spPr>
        <p:txBody>
          <a:bodyPr anchor="t"/>
          <a:lstStyle>
            <a:lvl1pPr>
              <a:defRPr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6494" y="1941516"/>
            <a:ext cx="5009103" cy="1752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>
                <a:solidFill>
                  <a:schemeClr val="accent1"/>
                </a:solidFill>
                <a:latin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" y="5967630"/>
            <a:ext cx="9144001" cy="890370"/>
          </a:xfrm>
          <a:prstGeom prst="rect">
            <a:avLst/>
          </a:prstGeom>
          <a:solidFill>
            <a:srgbClr val="FFFFFF">
              <a:alpha val="69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9" name="Picture 8" descr="ecelogorb.psd"/>
          <p:cNvPicPr>
            <a:picLocks noChangeAspect="1"/>
          </p:cNvPicPr>
          <p:nvPr userDrawn="1"/>
        </p:nvPicPr>
        <p:blipFill>
          <a:blip r:embed="rId3">
            <a:lum bright="-8000"/>
          </a:blip>
          <a:stretch>
            <a:fillRect/>
          </a:stretch>
        </p:blipFill>
        <p:spPr>
          <a:xfrm>
            <a:off x="252528" y="6080245"/>
            <a:ext cx="3275179" cy="655036"/>
          </a:xfrm>
          <a:prstGeom prst="rect">
            <a:avLst/>
          </a:prstGeom>
          <a:effectLst/>
        </p:spPr>
      </p:pic>
      <p:pic>
        <p:nvPicPr>
          <p:cNvPr id="10" name="Picture 9" descr="CMU_logo_horiz_black.eps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108519" y="6259200"/>
            <a:ext cx="3895838" cy="354413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412859093"/>
      </p:ext>
    </p:extLst>
  </p:cSld>
  <p:clrMapOvr>
    <a:masterClrMapping/>
  </p:clrMapOvr>
</p:sldLayout>
</file>

<file path=ppt/slideLayouts/slideLayout5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9091328"/>
      </p:ext>
    </p:extLst>
  </p:cSld>
  <p:clrMapOvr>
    <a:masterClrMapping/>
  </p:clrMapOvr>
  <p:transition/>
</p:sldLayout>
</file>

<file path=ppt/slideLayouts/slideLayout5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5124139"/>
      </p:ext>
    </p:extLst>
  </p:cSld>
  <p:clrMapOvr>
    <a:masterClrMapping/>
  </p:clrMapOvr>
  <p:transition/>
</p:sldLayout>
</file>

<file path=ppt/slideLayouts/slideLayout5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7264083"/>
      </p:ext>
    </p:extLst>
  </p:cSld>
  <p:clrMapOvr>
    <a:masterClrMapping/>
  </p:clrMapOvr>
  <p:transition/>
</p:sldLayout>
</file>

<file path=ppt/slideLayouts/slideLayout5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6039673"/>
      </p:ext>
    </p:extLst>
  </p:cSld>
  <p:clrMapOvr>
    <a:masterClrMapping/>
  </p:clrMapOvr>
  <p:transition/>
</p:sldLayout>
</file>

<file path=ppt/slideLayouts/slideLayout5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215003"/>
      </p:ext>
    </p:extLst>
  </p:cSld>
  <p:clrMapOvr>
    <a:masterClrMapping/>
  </p:clrMapOvr>
  <p:transition/>
</p:sldLayout>
</file>

<file path=ppt/slideLayouts/slideLayout5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4203149"/>
      </p:ext>
    </p:extLst>
  </p:cSld>
  <p:clrMapOvr>
    <a:masterClrMapping/>
  </p:clrMapOvr>
  <p:transition/>
</p:sldLayout>
</file>

<file path=ppt/slideLayouts/slideLayout5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safari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975" y="6411913"/>
            <a:ext cx="1025525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FCE054-F1E5-374D-A24E-887477C053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0417053"/>
      </p:ext>
    </p:extLst>
  </p:cSld>
  <p:clrMapOvr>
    <a:masterClrMapping/>
  </p:clrMapOvr>
  <p:transition/>
</p:sldLayout>
</file>

<file path=ppt/slideLayouts/slideLayout5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92004D-7284-C244-B275-AB956C66515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769401"/>
      </p:ext>
    </p:extLst>
  </p:cSld>
  <p:clrMapOvr>
    <a:masterClrMapping/>
  </p:clrMapOvr>
  <p:transition/>
</p:sldLayout>
</file>

<file path=ppt/slideLayouts/slideLayout5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9817D1-13B0-D341-B1C4-34616D3933B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909923"/>
      </p:ext>
    </p:extLst>
  </p:cSld>
  <p:clrMapOvr>
    <a:masterClrMapping/>
  </p:clrMapOvr>
  <p:transition/>
</p:sldLayout>
</file>

<file path=ppt/slideLayouts/slideLayout5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067096-FD7F-A949-B565-8298951E6B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612043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4327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79500"/>
            <a:ext cx="8229600" cy="5046663"/>
          </a:xfrm>
          <a:prstGeom prst="rect">
            <a:avLst/>
          </a:prstGeom>
        </p:spPr>
        <p:txBody>
          <a:bodyPr/>
          <a:lstStyle>
            <a:lvl1pPr>
              <a:buFont typeface="Wingdings" charset="2"/>
              <a:buChar char="§"/>
              <a:defRPr sz="2800">
                <a:solidFill>
                  <a:schemeClr val="accent1"/>
                </a:solidFill>
                <a:latin typeface="Arial"/>
              </a:defRPr>
            </a:lvl1pPr>
            <a:lvl2pPr>
              <a:buFont typeface="Wingdings" charset="2"/>
              <a:buChar char="§"/>
              <a:defRPr sz="2400">
                <a:solidFill>
                  <a:schemeClr val="accent2"/>
                </a:solidFill>
                <a:latin typeface="Arial"/>
              </a:defRPr>
            </a:lvl2pPr>
            <a:lvl3pPr>
              <a:buFont typeface="Wingdings" charset="2"/>
              <a:buChar char="§"/>
              <a:defRPr sz="2000">
                <a:solidFill>
                  <a:schemeClr val="accent5"/>
                </a:solidFill>
                <a:latin typeface="Arial"/>
              </a:defRPr>
            </a:lvl3pPr>
            <a:lvl4pPr>
              <a:buFont typeface="Wingdings" charset="2"/>
              <a:buChar char="§"/>
              <a:defRPr sz="1800">
                <a:latin typeface="Arial"/>
              </a:defRPr>
            </a:lvl4pPr>
            <a:lvl5pPr>
              <a:buFont typeface="Wingdings" charset="2"/>
              <a:buChar char="§"/>
              <a:defRPr sz="1600">
                <a:solidFill>
                  <a:schemeClr val="accent1"/>
                </a:solidFill>
                <a:latin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4999452"/>
      </p:ext>
    </p:extLst>
  </p:cSld>
  <p:clrMapOvr>
    <a:masterClrMapping/>
  </p:clrMapOvr>
</p:sldLayout>
</file>

<file path=ppt/slideLayouts/slideLayout5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1077C3-3C60-8640-A1DD-3718D4D0D74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0903534"/>
      </p:ext>
    </p:extLst>
  </p:cSld>
  <p:clrMapOvr>
    <a:masterClrMapping/>
  </p:clrMapOvr>
  <p:transition/>
</p:sldLayout>
</file>

<file path=ppt/slideLayouts/slideLayout5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D41FDD-73B6-EC4A-BB35-BA0C8CCC36C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2554682"/>
      </p:ext>
    </p:extLst>
  </p:cSld>
  <p:clrMapOvr>
    <a:masterClrMapping/>
  </p:clrMapOvr>
  <p:transition/>
</p:sldLayout>
</file>

<file path=ppt/slideLayouts/slideLayout5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8D2B92-4EF8-0940-9F90-1D39CCADBD7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442047"/>
      </p:ext>
    </p:extLst>
  </p:cSld>
  <p:clrMapOvr>
    <a:masterClrMapping/>
  </p:clrMapOvr>
  <p:transition/>
</p:sldLayout>
</file>

<file path=ppt/slideLayouts/slideLayout5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24B1A2-EC3E-4448-972E-E198354A3E4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743225"/>
      </p:ext>
    </p:extLst>
  </p:cSld>
  <p:clrMapOvr>
    <a:masterClrMapping/>
  </p:clrMapOvr>
  <p:transition/>
</p:sldLayout>
</file>

<file path=ppt/slideLayouts/slideLayout5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5B71B7-33A4-004A-B24D-5E8A20C1D7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4778481"/>
      </p:ext>
    </p:extLst>
  </p:cSld>
  <p:clrMapOvr>
    <a:masterClrMapping/>
  </p:clrMapOvr>
  <p:transition/>
</p:sldLayout>
</file>

<file path=ppt/slideLayouts/slideLayout5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5EE445-AD48-2049-A03E-4C865681EA4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192556"/>
      </p:ext>
    </p:extLst>
  </p:cSld>
  <p:clrMapOvr>
    <a:masterClrMapping/>
  </p:clrMapOvr>
  <p:transition/>
</p:sldLayout>
</file>

<file path=ppt/slideLayouts/slideLayout5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8603A9-60B6-0741-B15F-17172804C19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1751112"/>
      </p:ext>
    </p:extLst>
  </p:cSld>
  <p:clrMapOvr>
    <a:masterClrMapping/>
  </p:clrMapOvr>
  <p:transition/>
</p:sldLayout>
</file>

<file path=ppt/slideLayouts/slideLayout57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28600" y="1371600"/>
            <a:ext cx="86106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66D58A-9B40-E846-A790-9B6CD5A5859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608631"/>
      </p:ext>
    </p:extLst>
  </p:cSld>
  <p:clrMapOvr>
    <a:masterClrMapping/>
  </p:clrMapOvr>
  <p:transition/>
</p:sldLayout>
</file>

<file path=ppt/slideLayouts/slideLayout5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368458"/>
      </p:ext>
    </p:extLst>
  </p:cSld>
  <p:clrMapOvr>
    <a:masterClrMapping/>
  </p:clrMapOvr>
  <p:transition/>
</p:sldLayout>
</file>

<file path=ppt/slideLayouts/slideLayout5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675588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23648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1197429"/>
            <a:ext cx="8229600" cy="444137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accent2"/>
                </a:solidFill>
                <a:latin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47485846"/>
      </p:ext>
    </p:extLst>
  </p:cSld>
  <p:clrMapOvr>
    <a:masterClrMapping/>
  </p:clrMapOvr>
</p:sldLayout>
</file>

<file path=ppt/slideLayouts/slideLayout5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7878759"/>
      </p:ext>
    </p:extLst>
  </p:cSld>
  <p:clrMapOvr>
    <a:masterClrMapping/>
  </p:clrMapOvr>
  <p:transition/>
</p:sldLayout>
</file>

<file path=ppt/slideLayouts/slideLayout5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4199247"/>
      </p:ext>
    </p:extLst>
  </p:cSld>
  <p:clrMapOvr>
    <a:masterClrMapping/>
  </p:clrMapOvr>
  <p:transition/>
</p:sldLayout>
</file>

<file path=ppt/slideLayouts/slideLayout5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3241211"/>
      </p:ext>
    </p:extLst>
  </p:cSld>
  <p:clrMapOvr>
    <a:masterClrMapping/>
  </p:clrMapOvr>
  <p:transition/>
</p:sldLayout>
</file>

<file path=ppt/slideLayouts/slideLayout5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3219077"/>
      </p:ext>
    </p:extLst>
  </p:cSld>
  <p:clrMapOvr>
    <a:masterClrMapping/>
  </p:clrMapOvr>
  <p:transition/>
</p:sldLayout>
</file>

<file path=ppt/slideLayouts/slideLayout5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4003312"/>
      </p:ext>
    </p:extLst>
  </p:cSld>
  <p:clrMapOvr>
    <a:masterClrMapping/>
  </p:clrMapOvr>
  <p:transition/>
</p:sldLayout>
</file>

<file path=ppt/slideLayouts/slideLayout5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0999592"/>
      </p:ext>
    </p:extLst>
  </p:cSld>
  <p:clrMapOvr>
    <a:masterClrMapping/>
  </p:clrMapOvr>
  <p:transition/>
</p:sldLayout>
</file>

<file path=ppt/slideLayouts/slideLayout5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808799"/>
      </p:ext>
    </p:extLst>
  </p:cSld>
  <p:clrMapOvr>
    <a:masterClrMapping/>
  </p:clrMapOvr>
  <p:transition/>
</p:sldLayout>
</file>

<file path=ppt/slideLayouts/slideLayout5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9858961"/>
      </p:ext>
    </p:extLst>
  </p:cSld>
  <p:clrMapOvr>
    <a:masterClrMapping/>
  </p:clrMapOvr>
  <p:transition/>
</p:sldLayout>
</file>

<file path=ppt/slideLayouts/slideLayout5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3643324"/>
      </p:ext>
    </p:extLst>
  </p:cSld>
  <p:clrMapOvr>
    <a:masterClrMapping/>
  </p:clrMapOvr>
  <p:transition/>
</p:sldLayout>
</file>

<file path=ppt/slideLayouts/slideLayout5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568720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57200" y="1079500"/>
            <a:ext cx="4038600" cy="5046663"/>
          </a:xfrm>
          <a:prstGeom prst="rect">
            <a:avLst/>
          </a:prstGeom>
        </p:spPr>
        <p:txBody>
          <a:bodyPr/>
          <a:lstStyle>
            <a:lvl1pPr>
              <a:buFont typeface="Wingdings" charset="2"/>
              <a:buChar char="§"/>
              <a:defRPr sz="2800">
                <a:solidFill>
                  <a:schemeClr val="accent1"/>
                </a:solidFill>
                <a:latin typeface="Arial"/>
              </a:defRPr>
            </a:lvl1pPr>
            <a:lvl2pPr>
              <a:buFont typeface="Wingdings" charset="2"/>
              <a:buChar char="§"/>
              <a:defRPr sz="2400">
                <a:solidFill>
                  <a:schemeClr val="accent2"/>
                </a:solidFill>
                <a:latin typeface="Arial"/>
              </a:defRPr>
            </a:lvl2pPr>
            <a:lvl3pPr>
              <a:buFont typeface="Wingdings" charset="2"/>
              <a:buChar char="§"/>
              <a:defRPr sz="2000">
                <a:solidFill>
                  <a:schemeClr val="accent5"/>
                </a:solidFill>
                <a:latin typeface="Arial"/>
              </a:defRPr>
            </a:lvl3pPr>
            <a:lvl4pPr>
              <a:buFont typeface="Wingdings" charset="2"/>
              <a:buChar char="§"/>
              <a:defRPr sz="1800">
                <a:latin typeface="Arial"/>
              </a:defRPr>
            </a:lvl4pPr>
            <a:lvl5pPr>
              <a:buFont typeface="Wingdings" charset="2"/>
              <a:buChar char="§"/>
              <a:defRPr sz="1600">
                <a:solidFill>
                  <a:schemeClr val="accent1"/>
                </a:solidFill>
                <a:latin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2719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4"/>
          </p:nvPr>
        </p:nvSpPr>
        <p:spPr>
          <a:xfrm>
            <a:off x="4648200" y="1079500"/>
            <a:ext cx="4038600" cy="5046663"/>
          </a:xfrm>
          <a:prstGeom prst="rect">
            <a:avLst/>
          </a:prstGeom>
        </p:spPr>
        <p:txBody>
          <a:bodyPr/>
          <a:lstStyle>
            <a:lvl1pPr>
              <a:buFont typeface="Wingdings" charset="2"/>
              <a:buChar char="§"/>
              <a:defRPr sz="2800">
                <a:solidFill>
                  <a:schemeClr val="accent1"/>
                </a:solidFill>
                <a:latin typeface="Arial"/>
              </a:defRPr>
            </a:lvl1pPr>
            <a:lvl2pPr>
              <a:buFont typeface="Wingdings" charset="2"/>
              <a:buChar char="§"/>
              <a:defRPr sz="2400">
                <a:solidFill>
                  <a:schemeClr val="accent2"/>
                </a:solidFill>
                <a:latin typeface="Arial"/>
              </a:defRPr>
            </a:lvl2pPr>
            <a:lvl3pPr>
              <a:buFont typeface="Wingdings" charset="2"/>
              <a:buChar char="§"/>
              <a:defRPr sz="2000">
                <a:solidFill>
                  <a:schemeClr val="accent5"/>
                </a:solidFill>
                <a:latin typeface="Arial"/>
              </a:defRPr>
            </a:lvl3pPr>
            <a:lvl4pPr>
              <a:buFont typeface="Wingdings" charset="2"/>
              <a:buChar char="§"/>
              <a:defRPr sz="1800">
                <a:latin typeface="Arial"/>
              </a:defRPr>
            </a:lvl4pPr>
            <a:lvl5pPr>
              <a:buFont typeface="Wingdings" charset="2"/>
              <a:buChar char="§"/>
              <a:defRPr sz="1600">
                <a:solidFill>
                  <a:schemeClr val="accent1"/>
                </a:solidFill>
                <a:latin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30542122"/>
      </p:ext>
    </p:extLst>
  </p:cSld>
  <p:clrMapOvr>
    <a:masterClrMapping/>
  </p:clrMapOvr>
</p:sldLayout>
</file>

<file path=ppt/slideLayouts/slideLayout5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3253561"/>
      </p:ext>
    </p:extLst>
  </p:cSld>
  <p:clrMapOvr>
    <a:masterClrMapping/>
  </p:clrMapOvr>
  <p:transition/>
</p:sldLayout>
</file>

<file path=ppt/slideLayouts/slideLayout5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144578"/>
      </p:ext>
    </p:extLst>
  </p:cSld>
  <p:clrMapOvr>
    <a:masterClrMapping/>
  </p:clrMapOvr>
  <p:transition/>
</p:sldLayout>
</file>

<file path=ppt/slideLayouts/slideLayout5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065001"/>
      </p:ext>
    </p:extLst>
  </p:cSld>
  <p:clrMapOvr>
    <a:masterClrMapping/>
  </p:clrMapOvr>
  <p:transition/>
</p:sldLayout>
</file>

<file path=ppt/slideLayouts/slideLayout5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2648229"/>
      </p:ext>
    </p:extLst>
  </p:cSld>
  <p:clrMapOvr>
    <a:masterClrMapping/>
  </p:clrMapOvr>
  <p:transition/>
</p:sldLayout>
</file>

<file path=ppt/slideLayouts/slideLayout5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1647062"/>
      </p:ext>
    </p:extLst>
  </p:cSld>
  <p:clrMapOvr>
    <a:masterClrMapping/>
  </p:clrMapOvr>
  <p:transition/>
</p:sldLayout>
</file>

<file path=ppt/slideLayouts/slideLayout5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2682957"/>
      </p:ext>
    </p:extLst>
  </p:cSld>
  <p:clrMapOvr>
    <a:masterClrMapping/>
  </p:clrMapOvr>
  <p:transition/>
</p:sldLayout>
</file>

<file path=ppt/slideLayouts/slideLayout5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8118901"/>
      </p:ext>
    </p:extLst>
  </p:cSld>
  <p:clrMapOvr>
    <a:masterClrMapping/>
  </p:clrMapOvr>
  <p:transition/>
</p:sldLayout>
</file>

<file path=ppt/slideLayouts/slideLayout5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076624"/>
      </p:ext>
    </p:extLst>
  </p:cSld>
  <p:clrMapOvr>
    <a:masterClrMapping/>
  </p:clrMapOvr>
  <p:transition/>
</p:sldLayout>
</file>

<file path=ppt/slideLayouts/slideLayout5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918616"/>
      </p:ext>
    </p:extLst>
  </p:cSld>
  <p:clrMapOvr>
    <a:masterClrMapping/>
  </p:clrMapOvr>
  <p:transition/>
</p:sldLayout>
</file>

<file path=ppt/slideLayouts/slideLayout5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9628391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23648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70214"/>
            <a:ext cx="4040188" cy="100466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 b="0">
                <a:solidFill>
                  <a:srgbClr val="606060"/>
                </a:solidFill>
                <a:latin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70214"/>
            <a:ext cx="4041775" cy="100466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 b="0">
                <a:solidFill>
                  <a:srgbClr val="606060"/>
                </a:solidFill>
                <a:latin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457200" y="2174875"/>
            <a:ext cx="4040188" cy="3903663"/>
          </a:xfrm>
          <a:prstGeom prst="rect">
            <a:avLst/>
          </a:prstGeom>
        </p:spPr>
        <p:txBody>
          <a:bodyPr vert="horz"/>
          <a:lstStyle>
            <a:lvl1pPr>
              <a:buFont typeface="Wingdings" charset="2"/>
              <a:buChar char="§"/>
              <a:defRPr>
                <a:solidFill>
                  <a:srgbClr val="606060"/>
                </a:solidFill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12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4649788" y="2174875"/>
            <a:ext cx="4040188" cy="3903663"/>
          </a:xfrm>
          <a:prstGeom prst="rect">
            <a:avLst/>
          </a:prstGeom>
        </p:spPr>
        <p:txBody>
          <a:bodyPr vert="horz"/>
          <a:lstStyle>
            <a:lvl1pPr>
              <a:buFont typeface="Wingdings" charset="2"/>
              <a:buChar char="§"/>
              <a:defRPr>
                <a:solidFill>
                  <a:srgbClr val="606060"/>
                </a:solidFill>
                <a:latin typeface="Arial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4382925"/>
      </p:ext>
    </p:extLst>
  </p:cSld>
  <p:clrMapOvr>
    <a:masterClrMapping/>
  </p:clrMapOvr>
</p:sldLayout>
</file>

<file path=ppt/slideLayouts/slideLayout6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2628" y="770467"/>
            <a:ext cx="8086725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000" spc="-12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0634" y="4198409"/>
            <a:ext cx="6921151" cy="164592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</a:rPr>
              <a:pPr/>
              <a:t>1/10/22</a:t>
            </a:fld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12295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8637" y="712594"/>
            <a:ext cx="8086725" cy="2898708"/>
          </a:xfrm>
          <a:noFill/>
        </p:spPr>
        <p:txBody>
          <a:bodyPr anchor="b">
            <a:noAutofit/>
          </a:bodyPr>
          <a:lstStyle>
            <a:lvl1pPr algn="ctr">
              <a:lnSpc>
                <a:spcPct val="80000"/>
              </a:lnSpc>
              <a:defRPr sz="8000" spc="-12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8638" y="3897565"/>
            <a:ext cx="8086724" cy="164592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</a:rPr>
              <a:pPr/>
              <a:t>1/10/22</a:t>
            </a:fld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5534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85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2"/>
          <p:cNvSpPr>
            <a:spLocks noGrp="1"/>
          </p:cNvSpPr>
          <p:nvPr>
            <p:ph sz="quarter" idx="11"/>
          </p:nvPr>
        </p:nvSpPr>
        <p:spPr>
          <a:xfrm>
            <a:off x="123825" y="1241652"/>
            <a:ext cx="8897938" cy="522446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</a:rPr>
              <a:pPr/>
              <a:t>1/10/22</a:t>
            </a:fld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390112"/>
      </p:ext>
    </p:extLst>
  </p:cSld>
  <p:clrMapOvr>
    <a:masterClrMapping/>
  </p:clrMapOvr>
</p:sldLayout>
</file>

<file path=ppt/slideLayouts/slideLayout6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628" y="767419"/>
            <a:ext cx="8085582" cy="3355848"/>
          </a:xfrm>
          <a:solidFill>
            <a:schemeClr val="bg1"/>
          </a:solidFill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000" b="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0634" y="4187275"/>
            <a:ext cx="6919722" cy="1645920"/>
          </a:xfrm>
        </p:spPr>
        <p:txBody>
          <a:bodyPr anchor="t"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</a:rPr>
              <a:pPr/>
              <a:t>1/10/22</a:t>
            </a:fld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2973384"/>
      </p:ext>
    </p:extLst>
  </p:cSld>
  <p:clrMapOvr>
    <a:masterClrMapping/>
  </p:clrMapOvr>
</p:sldLayout>
</file>

<file path=ppt/slideLayouts/slideLayout6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8798" y="1208312"/>
            <a:ext cx="4271962" cy="5053693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1603" y="1208312"/>
            <a:ext cx="4271962" cy="5053693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</a:rPr>
              <a:pPr/>
              <a:t>1/10/22</a:t>
            </a:fld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6146026"/>
      </p:ext>
    </p:extLst>
  </p:cSld>
  <p:clrMapOvr>
    <a:masterClrMapping/>
  </p:clrMapOvr>
</p:sldLayout>
</file>

<file path=ppt/slideLayouts/slideLayout6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8798" y="1197209"/>
            <a:ext cx="4271962" cy="72340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8798" y="2029968"/>
            <a:ext cx="4271962" cy="4231057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51603" y="1194345"/>
            <a:ext cx="4271962" cy="722376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1603" y="2025216"/>
            <a:ext cx="4271962" cy="4235809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</a:rPr>
              <a:pPr/>
              <a:t>1/10/22</a:t>
            </a:fld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355355"/>
      </p:ext>
    </p:extLst>
  </p:cSld>
  <p:clrMapOvr>
    <a:masterClrMapping/>
  </p:clrMapOvr>
</p:sldLayout>
</file>

<file path=ppt/slideLayouts/slideLayout6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</a:rPr>
              <a:pPr/>
              <a:t>1/10/22</a:t>
            </a:fld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0322554"/>
      </p:ext>
    </p:extLst>
  </p:cSld>
  <p:clrMapOvr>
    <a:masterClrMapping/>
  </p:clrMapOvr>
</p:sldLayout>
</file>

<file path=ppt/slideLayouts/slideLayout6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</a:rPr>
              <a:pPr/>
              <a:t>1/10/22</a:t>
            </a:fld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5622680"/>
      </p:ext>
    </p:extLst>
  </p:cSld>
  <p:clrMapOvr>
    <a:masterClrMapping/>
  </p:clrMapOvr>
</p:sldLayout>
</file>

<file path=ppt/slideLayouts/slideLayout6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15000" y="0"/>
            <a:ext cx="3429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196053" y="542282"/>
            <a:ext cx="253746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36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762000"/>
            <a:ext cx="4572000" cy="4572000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06987" y="2511813"/>
            <a:ext cx="254889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</a:rPr>
              <a:pPr/>
              <a:t>1/10/22</a:t>
            </a:fld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0151509"/>
      </p:ext>
    </p:extLst>
  </p:cSld>
  <p:clrMapOvr>
    <a:masterClrMapping/>
  </p:clrMapOvr>
</p:sldLayout>
</file>

<file path=ppt/slideLayouts/slideLayout6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918" y="5418668"/>
            <a:ext cx="8085582" cy="613283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9144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rgbClr val="4D4D4D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7492" y="6031951"/>
            <a:ext cx="6922008" cy="411184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white">
                    <a:alpha val="75000"/>
                  </a:prstClr>
                </a:solidFill>
              </a:rPr>
              <a:pPr/>
              <a:t>1/10/22</a:t>
            </a:fld>
            <a:endParaRPr lang="en-US">
              <a:solidFill>
                <a:prstClr val="white">
                  <a:alpha val="7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alpha val="75000"/>
                </a:prstClr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2316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23648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56813581"/>
      </p:ext>
    </p:extLst>
  </p:cSld>
  <p:clrMapOvr>
    <a:masterClrMapping/>
  </p:clrMapOvr>
</p:sldLayout>
</file>

<file path=ppt/slideLayouts/slideLayout6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</a:rPr>
              <a:pPr/>
              <a:t>1/10/22</a:t>
            </a:fld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771290"/>
      </p:ext>
    </p:extLst>
  </p:cSld>
  <p:clrMapOvr>
    <a:masterClrMapping/>
  </p:clrMapOvr>
</p:sldLayout>
</file>

<file path=ppt/slideLayouts/slideLayout6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7963" y="695325"/>
            <a:ext cx="1971675" cy="4800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8644" y="714376"/>
            <a:ext cx="5800725" cy="54006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</a:rPr>
              <a:pPr/>
              <a:t>1/10/22</a:t>
            </a:fld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371260"/>
      </p:ext>
    </p:extLst>
  </p:cSld>
  <p:clrMapOvr>
    <a:masterClrMapping/>
  </p:clrMapOvr>
</p:sldLayout>
</file>

<file path=ppt/slideLayouts/slideLayout6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2628" y="770467"/>
            <a:ext cx="8086725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000" spc="-12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0634" y="4198409"/>
            <a:ext cx="6921151" cy="164592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/>
              <a:t>1/10/22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17068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8637" y="712594"/>
            <a:ext cx="8086725" cy="2898708"/>
          </a:xfrm>
          <a:noFill/>
        </p:spPr>
        <p:txBody>
          <a:bodyPr anchor="b">
            <a:noAutofit/>
          </a:bodyPr>
          <a:lstStyle>
            <a:lvl1pPr algn="ctr">
              <a:lnSpc>
                <a:spcPct val="80000"/>
              </a:lnSpc>
              <a:defRPr sz="8000" spc="-12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8638" y="3897565"/>
            <a:ext cx="8086724" cy="164592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/>
              <a:t>1/10/22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38086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85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2"/>
          <p:cNvSpPr>
            <a:spLocks noGrp="1"/>
          </p:cNvSpPr>
          <p:nvPr>
            <p:ph sz="quarter" idx="11"/>
          </p:nvPr>
        </p:nvSpPr>
        <p:spPr>
          <a:xfrm>
            <a:off x="123825" y="1241652"/>
            <a:ext cx="8897938" cy="522446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9FD9DB3E-E709-42CF-B11F-1DFE1D210A82}" type="datetime1">
              <a:rPr lang="en-US" smtClean="0"/>
              <a:t>1/10/22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59951FD-F195-4FF4-B5D0-ABFF8986B8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5080722"/>
      </p:ext>
    </p:extLst>
  </p:cSld>
  <p:clrMapOvr>
    <a:masterClrMapping/>
  </p:clrMapOvr>
</p:sldLayout>
</file>

<file path=ppt/slideLayouts/slideLayout6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628" y="767419"/>
            <a:ext cx="8085582" cy="3355848"/>
          </a:xfrm>
          <a:solidFill>
            <a:schemeClr val="bg1"/>
          </a:solidFill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000" b="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0634" y="4187275"/>
            <a:ext cx="6919722" cy="1645920"/>
          </a:xfrm>
        </p:spPr>
        <p:txBody>
          <a:bodyPr anchor="t"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/>
              <a:t>1/10/22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0857434"/>
      </p:ext>
    </p:extLst>
  </p:cSld>
  <p:clrMapOvr>
    <a:masterClrMapping/>
  </p:clrMapOvr>
</p:sldLayout>
</file>

<file path=ppt/slideLayouts/slideLayout6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8798" y="1208312"/>
            <a:ext cx="4271962" cy="5053693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1603" y="1208312"/>
            <a:ext cx="4271962" cy="5053693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/>
              <a:t>1/10/22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75108"/>
      </p:ext>
    </p:extLst>
  </p:cSld>
  <p:clrMapOvr>
    <a:masterClrMapping/>
  </p:clrMapOvr>
</p:sldLayout>
</file>

<file path=ppt/slideLayouts/slideLayout6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8798" y="1197209"/>
            <a:ext cx="4271962" cy="72340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8798" y="2029968"/>
            <a:ext cx="4271962" cy="4231057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51603" y="1194345"/>
            <a:ext cx="4271962" cy="722376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1603" y="2025216"/>
            <a:ext cx="4271962" cy="4235809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/>
              <a:t>1/10/22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3566557"/>
      </p:ext>
    </p:extLst>
  </p:cSld>
  <p:clrMapOvr>
    <a:masterClrMapping/>
  </p:clrMapOvr>
</p:sldLayout>
</file>

<file path=ppt/slideLayouts/slideLayout6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/>
              <a:t>1/10/22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4550422"/>
      </p:ext>
    </p:extLst>
  </p:cSld>
  <p:clrMapOvr>
    <a:masterClrMapping/>
  </p:clrMapOvr>
</p:sldLayout>
</file>

<file path=ppt/slideLayouts/slideLayout6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/>
              <a:t>1/10/22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251510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4254500" y="117929"/>
            <a:ext cx="4889500" cy="952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6587941"/>
      </p:ext>
    </p:extLst>
  </p:cSld>
  <p:clrMapOvr>
    <a:masterClrMapping/>
  </p:clrMapOvr>
</p:sldLayout>
</file>

<file path=ppt/slideLayouts/slideLayout6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15000" y="0"/>
            <a:ext cx="3429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196053" y="542282"/>
            <a:ext cx="253746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36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762000"/>
            <a:ext cx="4572000" cy="4572000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06987" y="2511813"/>
            <a:ext cx="254889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/>
              <a:t>1/10/22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34186"/>
      </p:ext>
    </p:extLst>
  </p:cSld>
  <p:clrMapOvr>
    <a:masterClrMapping/>
  </p:clrMapOvr>
</p:sldLayout>
</file>

<file path=ppt/slideLayouts/slideLayout6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918" y="5418668"/>
            <a:ext cx="8085582" cy="613283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9144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rgbClr val="4D4D4D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7492" y="6031951"/>
            <a:ext cx="6922008" cy="411184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/>
              <a:t>1/10/22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17841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/>
              <a:t>1/10/22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6056763"/>
      </p:ext>
    </p:extLst>
  </p:cSld>
  <p:clrMapOvr>
    <a:masterClrMapping/>
  </p:clrMapOvr>
</p:sldLayout>
</file>

<file path=ppt/slideLayouts/slideLayout6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7963" y="695325"/>
            <a:ext cx="1971675" cy="4800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8644" y="714376"/>
            <a:ext cx="5800725" cy="54006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/>
              <a:t>1/10/22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910770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4254500" y="117929"/>
            <a:ext cx="4889500" cy="952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Arial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0072906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2719"/>
          </a:xfr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idx="1" hasCustomPrompt="1"/>
          </p:nvPr>
        </p:nvSpPr>
        <p:spPr>
          <a:xfrm>
            <a:off x="457200" y="1161143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585858"/>
              </a:buClr>
              <a:buSzTx/>
              <a:buFont typeface="Wingdings" charset="2"/>
              <a:buChar char="§"/>
              <a:tabLst/>
              <a:defRPr>
                <a:latin typeface="Arial"/>
              </a:defRPr>
            </a:lvl1pPr>
            <a:lvl2pPr>
              <a:defRPr>
                <a:latin typeface="Arial"/>
              </a:defRPr>
            </a:lvl2pPr>
            <a:lvl3pPr>
              <a:defRPr>
                <a:latin typeface="Arial"/>
              </a:defRPr>
            </a:lvl3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585858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Click to edit Master text styles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A1A1A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Second level</a:t>
            </a:r>
          </a:p>
          <a:p>
            <a:pPr marL="1143000" marR="0" lvl="2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3487551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1197429"/>
            <a:ext cx="8229600" cy="444137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accent2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2719"/>
          </a:xfr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4334518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137557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Arial"/>
                <a:cs typeface="Arial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252357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Arial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2719"/>
          </a:xfr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3308204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idx="1"/>
          </p:nvPr>
        </p:nvSpPr>
        <p:spPr>
          <a:xfrm>
            <a:off x="3316288" y="1070426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3316288" y="5185226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0"/>
          </p:nvPr>
        </p:nvSpPr>
        <p:spPr>
          <a:xfrm>
            <a:off x="457201" y="1070426"/>
            <a:ext cx="2859088" cy="49196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0864088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3184071" y="145143"/>
            <a:ext cx="5959929" cy="77107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5835429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330788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626753"/>
      </p:ext>
    </p:extLst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2073927"/>
      </p:ext>
    </p:extLst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813583"/>
      </p:ext>
    </p:extLst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685609"/>
      </p:ext>
    </p:extLst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52787"/>
      </p:ext>
    </p:extLst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690549"/>
      </p:ext>
    </p:extLst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113194"/>
      </p:ext>
    </p:extLst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437132"/>
      </p:ext>
    </p:extLst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594476"/>
      </p:ext>
    </p:extLst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013786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700649"/>
      </p:ext>
    </p:extLst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690191"/>
      </p:ext>
    </p:extLst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754154"/>
      </p:ext>
    </p:extLst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7945867"/>
      </p:ext>
    </p:extLst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637371"/>
      </p:ext>
    </p:extLst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877408"/>
      </p:ext>
    </p:extLst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029212"/>
      </p:ext>
    </p:extLst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8838355"/>
      </p:ext>
    </p:extLst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256693"/>
      </p:ext>
    </p:extLst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130625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1494368"/>
      </p:ext>
    </p:extLst>
  </p:cSld>
  <p:clrMapOvr>
    <a:masterClrMapping/>
  </p:clrMapOvr>
  <p:transition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91425" tIns="45713" rIns="91425" bIns="45713"/>
          <a:lstStyle/>
          <a:p>
            <a:pPr defTabSz="914259"/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25" tIns="45713" rIns="91425" bIns="45713"/>
          <a:lstStyle/>
          <a:p>
            <a:pPr defTabSz="914259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25" tIns="45713" rIns="91425" bIns="45713"/>
          <a:lstStyle/>
          <a:p>
            <a:pPr defTabSz="914259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1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1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25" tIns="45713" rIns="91425" bIns="45713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defTabSz="914259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396810"/>
      </p:ext>
    </p:extLst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78932"/>
      </p:ext>
    </p:extLst>
  </p:cSld>
  <p:clrMapOvr>
    <a:masterClrMapping/>
  </p:clrMapOvr>
  <p:transition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30" indent="0">
              <a:buNone/>
              <a:defRPr sz="1800"/>
            </a:lvl2pPr>
            <a:lvl3pPr marL="914259" indent="0">
              <a:buNone/>
              <a:defRPr sz="1600"/>
            </a:lvl3pPr>
            <a:lvl4pPr marL="1371390" indent="0">
              <a:buNone/>
              <a:defRPr sz="1400"/>
            </a:lvl4pPr>
            <a:lvl5pPr marL="1828519" indent="0">
              <a:buNone/>
              <a:defRPr sz="1400"/>
            </a:lvl5pPr>
            <a:lvl6pPr marL="2285649" indent="0">
              <a:buNone/>
              <a:defRPr sz="1400"/>
            </a:lvl6pPr>
            <a:lvl7pPr marL="2742780" indent="0">
              <a:buNone/>
              <a:defRPr sz="1400"/>
            </a:lvl7pPr>
            <a:lvl8pPr marL="3199908" indent="0">
              <a:buNone/>
              <a:defRPr sz="1400"/>
            </a:lvl8pPr>
            <a:lvl9pPr marL="3657039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486633"/>
      </p:ext>
    </p:extLst>
  </p:cSld>
  <p:clrMapOvr>
    <a:masterClrMapping/>
  </p:clrMapOvr>
  <p:transition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2156"/>
      </p:ext>
    </p:extLst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59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9" indent="0">
              <a:buNone/>
              <a:defRPr sz="1600" b="1"/>
            </a:lvl5pPr>
            <a:lvl6pPr marL="2285649" indent="0">
              <a:buNone/>
              <a:defRPr sz="1600" b="1"/>
            </a:lvl6pPr>
            <a:lvl7pPr marL="2742780" indent="0">
              <a:buNone/>
              <a:defRPr sz="1600" b="1"/>
            </a:lvl7pPr>
            <a:lvl8pPr marL="3199908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59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9" indent="0">
              <a:buNone/>
              <a:defRPr sz="1600" b="1"/>
            </a:lvl5pPr>
            <a:lvl6pPr marL="2285649" indent="0">
              <a:buNone/>
              <a:defRPr sz="1600" b="1"/>
            </a:lvl6pPr>
            <a:lvl7pPr marL="2742780" indent="0">
              <a:buNone/>
              <a:defRPr sz="1600" b="1"/>
            </a:lvl7pPr>
            <a:lvl8pPr marL="3199908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204901"/>
      </p:ext>
    </p:extLst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634217"/>
      </p:ext>
    </p:extLst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237537"/>
      </p:ext>
    </p:extLst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59" indent="0">
              <a:buNone/>
              <a:defRPr sz="1000"/>
            </a:lvl3pPr>
            <a:lvl4pPr marL="1371390" indent="0">
              <a:buNone/>
              <a:defRPr sz="900"/>
            </a:lvl4pPr>
            <a:lvl5pPr marL="1828519" indent="0">
              <a:buNone/>
              <a:defRPr sz="900"/>
            </a:lvl5pPr>
            <a:lvl6pPr marL="2285649" indent="0">
              <a:buNone/>
              <a:defRPr sz="900"/>
            </a:lvl6pPr>
            <a:lvl7pPr marL="2742780" indent="0">
              <a:buNone/>
              <a:defRPr sz="900"/>
            </a:lvl7pPr>
            <a:lvl8pPr marL="3199908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247826"/>
      </p:ext>
    </p:extLst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30" indent="0">
              <a:buNone/>
              <a:defRPr sz="2800"/>
            </a:lvl2pPr>
            <a:lvl3pPr marL="914259" indent="0">
              <a:buNone/>
              <a:defRPr sz="2400"/>
            </a:lvl3pPr>
            <a:lvl4pPr marL="1371390" indent="0">
              <a:buNone/>
              <a:defRPr sz="2000"/>
            </a:lvl4pPr>
            <a:lvl5pPr marL="1828519" indent="0">
              <a:buNone/>
              <a:defRPr sz="2000"/>
            </a:lvl5pPr>
            <a:lvl6pPr marL="2285649" indent="0">
              <a:buNone/>
              <a:defRPr sz="2000"/>
            </a:lvl6pPr>
            <a:lvl7pPr marL="2742780" indent="0">
              <a:buNone/>
              <a:defRPr sz="2000"/>
            </a:lvl7pPr>
            <a:lvl8pPr marL="3199908" indent="0">
              <a:buNone/>
              <a:defRPr sz="2000"/>
            </a:lvl8pPr>
            <a:lvl9pPr marL="3657039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59" indent="0">
              <a:buNone/>
              <a:defRPr sz="1000"/>
            </a:lvl3pPr>
            <a:lvl4pPr marL="1371390" indent="0">
              <a:buNone/>
              <a:defRPr sz="900"/>
            </a:lvl4pPr>
            <a:lvl5pPr marL="1828519" indent="0">
              <a:buNone/>
              <a:defRPr sz="900"/>
            </a:lvl5pPr>
            <a:lvl6pPr marL="2285649" indent="0">
              <a:buNone/>
              <a:defRPr sz="900"/>
            </a:lvl6pPr>
            <a:lvl7pPr marL="2742780" indent="0">
              <a:buNone/>
              <a:defRPr sz="900"/>
            </a:lvl7pPr>
            <a:lvl8pPr marL="3199908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4798383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30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3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41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36.xml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139.xml"/><Relationship Id="rId10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8.xml"/><Relationship Id="rId7" Type="http://schemas.openxmlformats.org/officeDocument/2006/relationships/slideLayout" Target="../slideLayouts/slideLayout152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47.xml"/><Relationship Id="rId1" Type="http://schemas.openxmlformats.org/officeDocument/2006/relationships/slideLayout" Target="../slideLayouts/slideLayout146.xml"/><Relationship Id="rId6" Type="http://schemas.openxmlformats.org/officeDocument/2006/relationships/slideLayout" Target="../slideLayouts/slideLayout151.xml"/><Relationship Id="rId11" Type="http://schemas.openxmlformats.org/officeDocument/2006/relationships/slideLayout" Target="../slideLayouts/slideLayout156.xml"/><Relationship Id="rId5" Type="http://schemas.openxmlformats.org/officeDocument/2006/relationships/slideLayout" Target="../slideLayouts/slideLayout150.xml"/><Relationship Id="rId10" Type="http://schemas.openxmlformats.org/officeDocument/2006/relationships/slideLayout" Target="../slideLayouts/slideLayout155.xml"/><Relationship Id="rId4" Type="http://schemas.openxmlformats.org/officeDocument/2006/relationships/slideLayout" Target="../slideLayouts/slideLayout149.xml"/><Relationship Id="rId9" Type="http://schemas.openxmlformats.org/officeDocument/2006/relationships/slideLayout" Target="../slideLayouts/slideLayout154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4.xml"/><Relationship Id="rId3" Type="http://schemas.openxmlformats.org/officeDocument/2006/relationships/slideLayout" Target="../slideLayouts/slideLayout159.xml"/><Relationship Id="rId7" Type="http://schemas.openxmlformats.org/officeDocument/2006/relationships/slideLayout" Target="../slideLayouts/slideLayout163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58.xml"/><Relationship Id="rId1" Type="http://schemas.openxmlformats.org/officeDocument/2006/relationships/slideLayout" Target="../slideLayouts/slideLayout157.xml"/><Relationship Id="rId6" Type="http://schemas.openxmlformats.org/officeDocument/2006/relationships/slideLayout" Target="../slideLayouts/slideLayout162.xml"/><Relationship Id="rId11" Type="http://schemas.openxmlformats.org/officeDocument/2006/relationships/slideLayout" Target="../slideLayouts/slideLayout167.xml"/><Relationship Id="rId5" Type="http://schemas.openxmlformats.org/officeDocument/2006/relationships/slideLayout" Target="../slideLayouts/slideLayout161.xml"/><Relationship Id="rId10" Type="http://schemas.openxmlformats.org/officeDocument/2006/relationships/slideLayout" Target="../slideLayouts/slideLayout166.xml"/><Relationship Id="rId4" Type="http://schemas.openxmlformats.org/officeDocument/2006/relationships/slideLayout" Target="../slideLayouts/slideLayout160.xml"/><Relationship Id="rId9" Type="http://schemas.openxmlformats.org/officeDocument/2006/relationships/slideLayout" Target="../slideLayouts/slideLayout165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70.xml"/><Relationship Id="rId7" Type="http://schemas.openxmlformats.org/officeDocument/2006/relationships/slideLayout" Target="../slideLayouts/slideLayout174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69.xml"/><Relationship Id="rId1" Type="http://schemas.openxmlformats.org/officeDocument/2006/relationships/slideLayout" Target="../slideLayouts/slideLayout168.xml"/><Relationship Id="rId6" Type="http://schemas.openxmlformats.org/officeDocument/2006/relationships/slideLayout" Target="../slideLayouts/slideLayout173.xml"/><Relationship Id="rId11" Type="http://schemas.openxmlformats.org/officeDocument/2006/relationships/slideLayout" Target="../slideLayouts/slideLayout178.xml"/><Relationship Id="rId5" Type="http://schemas.openxmlformats.org/officeDocument/2006/relationships/slideLayout" Target="../slideLayouts/slideLayout172.xml"/><Relationship Id="rId10" Type="http://schemas.openxmlformats.org/officeDocument/2006/relationships/slideLayout" Target="../slideLayouts/slideLayout177.xml"/><Relationship Id="rId4" Type="http://schemas.openxmlformats.org/officeDocument/2006/relationships/slideLayout" Target="../slideLayouts/slideLayout171.xml"/><Relationship Id="rId9" Type="http://schemas.openxmlformats.org/officeDocument/2006/relationships/slideLayout" Target="../slideLayouts/slideLayout176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6.xml"/><Relationship Id="rId3" Type="http://schemas.openxmlformats.org/officeDocument/2006/relationships/slideLayout" Target="../slideLayouts/slideLayout181.xml"/><Relationship Id="rId7" Type="http://schemas.openxmlformats.org/officeDocument/2006/relationships/slideLayout" Target="../slideLayouts/slideLayout185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0.xml"/><Relationship Id="rId1" Type="http://schemas.openxmlformats.org/officeDocument/2006/relationships/slideLayout" Target="../slideLayouts/slideLayout179.xml"/><Relationship Id="rId6" Type="http://schemas.openxmlformats.org/officeDocument/2006/relationships/slideLayout" Target="../slideLayouts/slideLayout184.xml"/><Relationship Id="rId11" Type="http://schemas.openxmlformats.org/officeDocument/2006/relationships/slideLayout" Target="../slideLayouts/slideLayout189.xml"/><Relationship Id="rId5" Type="http://schemas.openxmlformats.org/officeDocument/2006/relationships/slideLayout" Target="../slideLayouts/slideLayout183.xml"/><Relationship Id="rId10" Type="http://schemas.openxmlformats.org/officeDocument/2006/relationships/slideLayout" Target="../slideLayouts/slideLayout188.xml"/><Relationship Id="rId4" Type="http://schemas.openxmlformats.org/officeDocument/2006/relationships/slideLayout" Target="../slideLayouts/slideLayout182.xml"/><Relationship Id="rId9" Type="http://schemas.openxmlformats.org/officeDocument/2006/relationships/slideLayout" Target="../slideLayouts/slideLayout187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7.xml"/><Relationship Id="rId13" Type="http://schemas.openxmlformats.org/officeDocument/2006/relationships/theme" Target="../theme/theme19.xml"/><Relationship Id="rId3" Type="http://schemas.openxmlformats.org/officeDocument/2006/relationships/slideLayout" Target="../slideLayouts/slideLayout192.xml"/><Relationship Id="rId7" Type="http://schemas.openxmlformats.org/officeDocument/2006/relationships/slideLayout" Target="../slideLayouts/slideLayout196.xml"/><Relationship Id="rId12" Type="http://schemas.openxmlformats.org/officeDocument/2006/relationships/slideLayout" Target="../slideLayouts/slideLayout201.xml"/><Relationship Id="rId2" Type="http://schemas.openxmlformats.org/officeDocument/2006/relationships/slideLayout" Target="../slideLayouts/slideLayout191.xml"/><Relationship Id="rId1" Type="http://schemas.openxmlformats.org/officeDocument/2006/relationships/slideLayout" Target="../slideLayouts/slideLayout190.xml"/><Relationship Id="rId6" Type="http://schemas.openxmlformats.org/officeDocument/2006/relationships/slideLayout" Target="../slideLayouts/slideLayout195.xml"/><Relationship Id="rId11" Type="http://schemas.openxmlformats.org/officeDocument/2006/relationships/slideLayout" Target="../slideLayouts/slideLayout200.xml"/><Relationship Id="rId5" Type="http://schemas.openxmlformats.org/officeDocument/2006/relationships/slideLayout" Target="../slideLayouts/slideLayout194.xml"/><Relationship Id="rId10" Type="http://schemas.openxmlformats.org/officeDocument/2006/relationships/slideLayout" Target="../slideLayouts/slideLayout199.xml"/><Relationship Id="rId4" Type="http://schemas.openxmlformats.org/officeDocument/2006/relationships/slideLayout" Target="../slideLayouts/slideLayout193.xml"/><Relationship Id="rId9" Type="http://schemas.openxmlformats.org/officeDocument/2006/relationships/slideLayout" Target="../slideLayouts/slideLayout198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2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9.xml"/><Relationship Id="rId3" Type="http://schemas.openxmlformats.org/officeDocument/2006/relationships/slideLayout" Target="../slideLayouts/slideLayout204.xml"/><Relationship Id="rId7" Type="http://schemas.openxmlformats.org/officeDocument/2006/relationships/slideLayout" Target="../slideLayouts/slideLayout208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03.xml"/><Relationship Id="rId1" Type="http://schemas.openxmlformats.org/officeDocument/2006/relationships/slideLayout" Target="../slideLayouts/slideLayout202.xml"/><Relationship Id="rId6" Type="http://schemas.openxmlformats.org/officeDocument/2006/relationships/slideLayout" Target="../slideLayouts/slideLayout207.xml"/><Relationship Id="rId11" Type="http://schemas.openxmlformats.org/officeDocument/2006/relationships/slideLayout" Target="../slideLayouts/slideLayout212.xml"/><Relationship Id="rId5" Type="http://schemas.openxmlformats.org/officeDocument/2006/relationships/slideLayout" Target="../slideLayouts/slideLayout206.xml"/><Relationship Id="rId10" Type="http://schemas.openxmlformats.org/officeDocument/2006/relationships/slideLayout" Target="../slideLayouts/slideLayout211.xml"/><Relationship Id="rId4" Type="http://schemas.openxmlformats.org/officeDocument/2006/relationships/slideLayout" Target="../slideLayouts/slideLayout205.xml"/><Relationship Id="rId9" Type="http://schemas.openxmlformats.org/officeDocument/2006/relationships/slideLayout" Target="../slideLayouts/slideLayout210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15.xml"/><Relationship Id="rId7" Type="http://schemas.openxmlformats.org/officeDocument/2006/relationships/slideLayout" Target="../slideLayouts/slideLayout219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14.xml"/><Relationship Id="rId1" Type="http://schemas.openxmlformats.org/officeDocument/2006/relationships/slideLayout" Target="../slideLayouts/slideLayout213.xml"/><Relationship Id="rId6" Type="http://schemas.openxmlformats.org/officeDocument/2006/relationships/slideLayout" Target="../slideLayouts/slideLayout218.xml"/><Relationship Id="rId11" Type="http://schemas.openxmlformats.org/officeDocument/2006/relationships/slideLayout" Target="../slideLayouts/slideLayout223.xml"/><Relationship Id="rId5" Type="http://schemas.openxmlformats.org/officeDocument/2006/relationships/slideLayout" Target="../slideLayouts/slideLayout217.xml"/><Relationship Id="rId10" Type="http://schemas.openxmlformats.org/officeDocument/2006/relationships/slideLayout" Target="../slideLayouts/slideLayout222.xml"/><Relationship Id="rId4" Type="http://schemas.openxmlformats.org/officeDocument/2006/relationships/slideLayout" Target="../slideLayouts/slideLayout216.xml"/><Relationship Id="rId9" Type="http://schemas.openxmlformats.org/officeDocument/2006/relationships/slideLayout" Target="../slideLayouts/slideLayout221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1.xml"/><Relationship Id="rId3" Type="http://schemas.openxmlformats.org/officeDocument/2006/relationships/slideLayout" Target="../slideLayouts/slideLayout226.xml"/><Relationship Id="rId7" Type="http://schemas.openxmlformats.org/officeDocument/2006/relationships/slideLayout" Target="../slideLayouts/slideLayout230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25.xml"/><Relationship Id="rId1" Type="http://schemas.openxmlformats.org/officeDocument/2006/relationships/slideLayout" Target="../slideLayouts/slideLayout224.xml"/><Relationship Id="rId6" Type="http://schemas.openxmlformats.org/officeDocument/2006/relationships/slideLayout" Target="../slideLayouts/slideLayout229.xml"/><Relationship Id="rId11" Type="http://schemas.openxmlformats.org/officeDocument/2006/relationships/slideLayout" Target="../slideLayouts/slideLayout234.xml"/><Relationship Id="rId5" Type="http://schemas.openxmlformats.org/officeDocument/2006/relationships/slideLayout" Target="../slideLayouts/slideLayout228.xml"/><Relationship Id="rId10" Type="http://schemas.openxmlformats.org/officeDocument/2006/relationships/slideLayout" Target="../slideLayouts/slideLayout233.xml"/><Relationship Id="rId4" Type="http://schemas.openxmlformats.org/officeDocument/2006/relationships/slideLayout" Target="../slideLayouts/slideLayout227.xml"/><Relationship Id="rId9" Type="http://schemas.openxmlformats.org/officeDocument/2006/relationships/slideLayout" Target="../slideLayouts/slideLayout232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2.xml"/><Relationship Id="rId13" Type="http://schemas.openxmlformats.org/officeDocument/2006/relationships/theme" Target="../theme/theme23.xml"/><Relationship Id="rId3" Type="http://schemas.openxmlformats.org/officeDocument/2006/relationships/slideLayout" Target="../slideLayouts/slideLayout237.xml"/><Relationship Id="rId7" Type="http://schemas.openxmlformats.org/officeDocument/2006/relationships/slideLayout" Target="../slideLayouts/slideLayout241.xml"/><Relationship Id="rId12" Type="http://schemas.openxmlformats.org/officeDocument/2006/relationships/slideLayout" Target="../slideLayouts/slideLayout246.xml"/><Relationship Id="rId2" Type="http://schemas.openxmlformats.org/officeDocument/2006/relationships/slideLayout" Target="../slideLayouts/slideLayout236.xml"/><Relationship Id="rId1" Type="http://schemas.openxmlformats.org/officeDocument/2006/relationships/slideLayout" Target="../slideLayouts/slideLayout235.xml"/><Relationship Id="rId6" Type="http://schemas.openxmlformats.org/officeDocument/2006/relationships/slideLayout" Target="../slideLayouts/slideLayout240.xml"/><Relationship Id="rId11" Type="http://schemas.openxmlformats.org/officeDocument/2006/relationships/slideLayout" Target="../slideLayouts/slideLayout245.xml"/><Relationship Id="rId5" Type="http://schemas.openxmlformats.org/officeDocument/2006/relationships/slideLayout" Target="../slideLayouts/slideLayout239.xml"/><Relationship Id="rId10" Type="http://schemas.openxmlformats.org/officeDocument/2006/relationships/slideLayout" Target="../slideLayouts/slideLayout244.xml"/><Relationship Id="rId4" Type="http://schemas.openxmlformats.org/officeDocument/2006/relationships/slideLayout" Target="../slideLayouts/slideLayout238.xml"/><Relationship Id="rId9" Type="http://schemas.openxmlformats.org/officeDocument/2006/relationships/slideLayout" Target="../slideLayouts/slideLayout243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4.xml"/><Relationship Id="rId13" Type="http://schemas.openxmlformats.org/officeDocument/2006/relationships/theme" Target="../theme/theme24.xml"/><Relationship Id="rId3" Type="http://schemas.openxmlformats.org/officeDocument/2006/relationships/slideLayout" Target="../slideLayouts/slideLayout249.xml"/><Relationship Id="rId7" Type="http://schemas.openxmlformats.org/officeDocument/2006/relationships/slideLayout" Target="../slideLayouts/slideLayout253.xml"/><Relationship Id="rId12" Type="http://schemas.openxmlformats.org/officeDocument/2006/relationships/slideLayout" Target="../slideLayouts/slideLayout258.xml"/><Relationship Id="rId2" Type="http://schemas.openxmlformats.org/officeDocument/2006/relationships/slideLayout" Target="../slideLayouts/slideLayout248.xml"/><Relationship Id="rId1" Type="http://schemas.openxmlformats.org/officeDocument/2006/relationships/slideLayout" Target="../slideLayouts/slideLayout247.xml"/><Relationship Id="rId6" Type="http://schemas.openxmlformats.org/officeDocument/2006/relationships/slideLayout" Target="../slideLayouts/slideLayout252.xml"/><Relationship Id="rId11" Type="http://schemas.openxmlformats.org/officeDocument/2006/relationships/slideLayout" Target="../slideLayouts/slideLayout257.xml"/><Relationship Id="rId5" Type="http://schemas.openxmlformats.org/officeDocument/2006/relationships/slideLayout" Target="../slideLayouts/slideLayout251.xml"/><Relationship Id="rId10" Type="http://schemas.openxmlformats.org/officeDocument/2006/relationships/slideLayout" Target="../slideLayouts/slideLayout256.xml"/><Relationship Id="rId4" Type="http://schemas.openxmlformats.org/officeDocument/2006/relationships/slideLayout" Target="../slideLayouts/slideLayout250.xml"/><Relationship Id="rId9" Type="http://schemas.openxmlformats.org/officeDocument/2006/relationships/slideLayout" Target="../slideLayouts/slideLayout255.xml"/><Relationship Id="rId14" Type="http://schemas.openxmlformats.org/officeDocument/2006/relationships/image" Target="../media/image1.png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theme" Target="../theme/theme25.xml"/><Relationship Id="rId3" Type="http://schemas.openxmlformats.org/officeDocument/2006/relationships/slideLayout" Target="../slideLayouts/slideLayout261.xml"/><Relationship Id="rId7" Type="http://schemas.openxmlformats.org/officeDocument/2006/relationships/slideLayout" Target="../slideLayouts/slideLayout265.xml"/><Relationship Id="rId2" Type="http://schemas.openxmlformats.org/officeDocument/2006/relationships/slideLayout" Target="../slideLayouts/slideLayout260.xml"/><Relationship Id="rId1" Type="http://schemas.openxmlformats.org/officeDocument/2006/relationships/slideLayout" Target="../slideLayouts/slideLayout259.xml"/><Relationship Id="rId6" Type="http://schemas.openxmlformats.org/officeDocument/2006/relationships/slideLayout" Target="../slideLayouts/slideLayout264.xml"/><Relationship Id="rId5" Type="http://schemas.openxmlformats.org/officeDocument/2006/relationships/slideLayout" Target="../slideLayouts/slideLayout263.xml"/><Relationship Id="rId4" Type="http://schemas.openxmlformats.org/officeDocument/2006/relationships/slideLayout" Target="../slideLayouts/slideLayout262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68.xml"/><Relationship Id="rId7" Type="http://schemas.openxmlformats.org/officeDocument/2006/relationships/slideLayout" Target="../slideLayouts/slideLayout272.xml"/><Relationship Id="rId12" Type="http://schemas.openxmlformats.org/officeDocument/2006/relationships/theme" Target="../theme/theme26.xml"/><Relationship Id="rId2" Type="http://schemas.openxmlformats.org/officeDocument/2006/relationships/slideLayout" Target="../slideLayouts/slideLayout267.xml"/><Relationship Id="rId1" Type="http://schemas.openxmlformats.org/officeDocument/2006/relationships/slideLayout" Target="../slideLayouts/slideLayout266.xml"/><Relationship Id="rId6" Type="http://schemas.openxmlformats.org/officeDocument/2006/relationships/slideLayout" Target="../slideLayouts/slideLayout271.xml"/><Relationship Id="rId11" Type="http://schemas.openxmlformats.org/officeDocument/2006/relationships/slideLayout" Target="../slideLayouts/slideLayout276.xml"/><Relationship Id="rId5" Type="http://schemas.openxmlformats.org/officeDocument/2006/relationships/slideLayout" Target="../slideLayouts/slideLayout270.xml"/><Relationship Id="rId10" Type="http://schemas.openxmlformats.org/officeDocument/2006/relationships/slideLayout" Target="../slideLayouts/slideLayout275.xml"/><Relationship Id="rId4" Type="http://schemas.openxmlformats.org/officeDocument/2006/relationships/slideLayout" Target="../slideLayouts/slideLayout269.xml"/><Relationship Id="rId9" Type="http://schemas.openxmlformats.org/officeDocument/2006/relationships/slideLayout" Target="../slideLayouts/slideLayout274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79.xml"/><Relationship Id="rId7" Type="http://schemas.openxmlformats.org/officeDocument/2006/relationships/slideLayout" Target="../slideLayouts/slideLayout283.xml"/><Relationship Id="rId12" Type="http://schemas.openxmlformats.org/officeDocument/2006/relationships/theme" Target="../theme/theme27.xml"/><Relationship Id="rId2" Type="http://schemas.openxmlformats.org/officeDocument/2006/relationships/slideLayout" Target="../slideLayouts/slideLayout278.xml"/><Relationship Id="rId1" Type="http://schemas.openxmlformats.org/officeDocument/2006/relationships/slideLayout" Target="../slideLayouts/slideLayout277.xml"/><Relationship Id="rId6" Type="http://schemas.openxmlformats.org/officeDocument/2006/relationships/slideLayout" Target="../slideLayouts/slideLayout282.xml"/><Relationship Id="rId11" Type="http://schemas.openxmlformats.org/officeDocument/2006/relationships/slideLayout" Target="../slideLayouts/slideLayout287.xml"/><Relationship Id="rId5" Type="http://schemas.openxmlformats.org/officeDocument/2006/relationships/slideLayout" Target="../slideLayouts/slideLayout281.xml"/><Relationship Id="rId10" Type="http://schemas.openxmlformats.org/officeDocument/2006/relationships/slideLayout" Target="../slideLayouts/slideLayout286.xml"/><Relationship Id="rId4" Type="http://schemas.openxmlformats.org/officeDocument/2006/relationships/slideLayout" Target="../slideLayouts/slideLayout280.xml"/><Relationship Id="rId9" Type="http://schemas.openxmlformats.org/officeDocument/2006/relationships/slideLayout" Target="../slideLayouts/slideLayout285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90.xml"/><Relationship Id="rId7" Type="http://schemas.openxmlformats.org/officeDocument/2006/relationships/slideLayout" Target="../slideLayouts/slideLayout294.xml"/><Relationship Id="rId12" Type="http://schemas.openxmlformats.org/officeDocument/2006/relationships/theme" Target="../theme/theme28.xml"/><Relationship Id="rId2" Type="http://schemas.openxmlformats.org/officeDocument/2006/relationships/slideLayout" Target="../slideLayouts/slideLayout289.xml"/><Relationship Id="rId1" Type="http://schemas.openxmlformats.org/officeDocument/2006/relationships/slideLayout" Target="../slideLayouts/slideLayout288.xml"/><Relationship Id="rId6" Type="http://schemas.openxmlformats.org/officeDocument/2006/relationships/slideLayout" Target="../slideLayouts/slideLayout293.xml"/><Relationship Id="rId11" Type="http://schemas.openxmlformats.org/officeDocument/2006/relationships/slideLayout" Target="../slideLayouts/slideLayout298.xml"/><Relationship Id="rId5" Type="http://schemas.openxmlformats.org/officeDocument/2006/relationships/slideLayout" Target="../slideLayouts/slideLayout292.xml"/><Relationship Id="rId10" Type="http://schemas.openxmlformats.org/officeDocument/2006/relationships/slideLayout" Target="../slideLayouts/slideLayout297.xml"/><Relationship Id="rId4" Type="http://schemas.openxmlformats.org/officeDocument/2006/relationships/slideLayout" Target="../slideLayouts/slideLayout291.xml"/><Relationship Id="rId9" Type="http://schemas.openxmlformats.org/officeDocument/2006/relationships/slideLayout" Target="../slideLayouts/slideLayout296.xml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6.xml"/><Relationship Id="rId13" Type="http://schemas.openxmlformats.org/officeDocument/2006/relationships/theme" Target="../theme/theme29.xml"/><Relationship Id="rId3" Type="http://schemas.openxmlformats.org/officeDocument/2006/relationships/slideLayout" Target="../slideLayouts/slideLayout301.xml"/><Relationship Id="rId7" Type="http://schemas.openxmlformats.org/officeDocument/2006/relationships/slideLayout" Target="../slideLayouts/slideLayout305.xml"/><Relationship Id="rId12" Type="http://schemas.openxmlformats.org/officeDocument/2006/relationships/slideLayout" Target="../slideLayouts/slideLayout310.xml"/><Relationship Id="rId2" Type="http://schemas.openxmlformats.org/officeDocument/2006/relationships/slideLayout" Target="../slideLayouts/slideLayout300.xml"/><Relationship Id="rId1" Type="http://schemas.openxmlformats.org/officeDocument/2006/relationships/slideLayout" Target="../slideLayouts/slideLayout299.xml"/><Relationship Id="rId6" Type="http://schemas.openxmlformats.org/officeDocument/2006/relationships/slideLayout" Target="../slideLayouts/slideLayout304.xml"/><Relationship Id="rId11" Type="http://schemas.openxmlformats.org/officeDocument/2006/relationships/slideLayout" Target="../slideLayouts/slideLayout309.xml"/><Relationship Id="rId5" Type="http://schemas.openxmlformats.org/officeDocument/2006/relationships/slideLayout" Target="../slideLayouts/slideLayout303.xml"/><Relationship Id="rId10" Type="http://schemas.openxmlformats.org/officeDocument/2006/relationships/slideLayout" Target="../slideLayouts/slideLayout308.xml"/><Relationship Id="rId4" Type="http://schemas.openxmlformats.org/officeDocument/2006/relationships/slideLayout" Target="../slideLayouts/slideLayout302.xml"/><Relationship Id="rId9" Type="http://schemas.openxmlformats.org/officeDocument/2006/relationships/slideLayout" Target="../slideLayouts/slideLayout30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13.xml"/><Relationship Id="rId7" Type="http://schemas.openxmlformats.org/officeDocument/2006/relationships/slideLayout" Target="../slideLayouts/slideLayout317.xml"/><Relationship Id="rId12" Type="http://schemas.openxmlformats.org/officeDocument/2006/relationships/theme" Target="../theme/theme30.xml"/><Relationship Id="rId2" Type="http://schemas.openxmlformats.org/officeDocument/2006/relationships/slideLayout" Target="../slideLayouts/slideLayout312.xml"/><Relationship Id="rId1" Type="http://schemas.openxmlformats.org/officeDocument/2006/relationships/slideLayout" Target="../slideLayouts/slideLayout311.xml"/><Relationship Id="rId6" Type="http://schemas.openxmlformats.org/officeDocument/2006/relationships/slideLayout" Target="../slideLayouts/slideLayout316.xml"/><Relationship Id="rId11" Type="http://schemas.openxmlformats.org/officeDocument/2006/relationships/slideLayout" Target="../slideLayouts/slideLayout321.xml"/><Relationship Id="rId5" Type="http://schemas.openxmlformats.org/officeDocument/2006/relationships/slideLayout" Target="../slideLayouts/slideLayout315.xml"/><Relationship Id="rId10" Type="http://schemas.openxmlformats.org/officeDocument/2006/relationships/slideLayout" Target="../slideLayouts/slideLayout320.xml"/><Relationship Id="rId4" Type="http://schemas.openxmlformats.org/officeDocument/2006/relationships/slideLayout" Target="../slideLayouts/slideLayout314.xml"/><Relationship Id="rId9" Type="http://schemas.openxmlformats.org/officeDocument/2006/relationships/slideLayout" Target="../slideLayouts/slideLayout319.xml"/></Relationships>
</file>

<file path=ppt/slideMasters/_rels/slideMaster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9.xml"/><Relationship Id="rId3" Type="http://schemas.openxmlformats.org/officeDocument/2006/relationships/slideLayout" Target="../slideLayouts/slideLayout324.xml"/><Relationship Id="rId7" Type="http://schemas.openxmlformats.org/officeDocument/2006/relationships/slideLayout" Target="../slideLayouts/slideLayout328.xml"/><Relationship Id="rId12" Type="http://schemas.openxmlformats.org/officeDocument/2006/relationships/theme" Target="../theme/theme31.xml"/><Relationship Id="rId2" Type="http://schemas.openxmlformats.org/officeDocument/2006/relationships/slideLayout" Target="../slideLayouts/slideLayout323.xml"/><Relationship Id="rId1" Type="http://schemas.openxmlformats.org/officeDocument/2006/relationships/slideLayout" Target="../slideLayouts/slideLayout322.xml"/><Relationship Id="rId6" Type="http://schemas.openxmlformats.org/officeDocument/2006/relationships/slideLayout" Target="../slideLayouts/slideLayout327.xml"/><Relationship Id="rId11" Type="http://schemas.openxmlformats.org/officeDocument/2006/relationships/slideLayout" Target="../slideLayouts/slideLayout332.xml"/><Relationship Id="rId5" Type="http://schemas.openxmlformats.org/officeDocument/2006/relationships/slideLayout" Target="../slideLayouts/slideLayout326.xml"/><Relationship Id="rId10" Type="http://schemas.openxmlformats.org/officeDocument/2006/relationships/slideLayout" Target="../slideLayouts/slideLayout331.xml"/><Relationship Id="rId4" Type="http://schemas.openxmlformats.org/officeDocument/2006/relationships/slideLayout" Target="../slideLayouts/slideLayout325.xml"/><Relationship Id="rId9" Type="http://schemas.openxmlformats.org/officeDocument/2006/relationships/slideLayout" Target="../slideLayouts/slideLayout330.xml"/></Relationships>
</file>

<file path=ppt/slideMasters/_rels/slideMaster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35.xml"/><Relationship Id="rId7" Type="http://schemas.openxmlformats.org/officeDocument/2006/relationships/slideLayout" Target="../slideLayouts/slideLayout339.xml"/><Relationship Id="rId12" Type="http://schemas.openxmlformats.org/officeDocument/2006/relationships/theme" Target="../theme/theme32.xml"/><Relationship Id="rId2" Type="http://schemas.openxmlformats.org/officeDocument/2006/relationships/slideLayout" Target="../slideLayouts/slideLayout334.xml"/><Relationship Id="rId1" Type="http://schemas.openxmlformats.org/officeDocument/2006/relationships/slideLayout" Target="../slideLayouts/slideLayout333.xml"/><Relationship Id="rId6" Type="http://schemas.openxmlformats.org/officeDocument/2006/relationships/slideLayout" Target="../slideLayouts/slideLayout338.xml"/><Relationship Id="rId11" Type="http://schemas.openxmlformats.org/officeDocument/2006/relationships/slideLayout" Target="../slideLayouts/slideLayout343.xml"/><Relationship Id="rId5" Type="http://schemas.openxmlformats.org/officeDocument/2006/relationships/slideLayout" Target="../slideLayouts/slideLayout337.xml"/><Relationship Id="rId10" Type="http://schemas.openxmlformats.org/officeDocument/2006/relationships/slideLayout" Target="../slideLayouts/slideLayout342.xml"/><Relationship Id="rId4" Type="http://schemas.openxmlformats.org/officeDocument/2006/relationships/slideLayout" Target="../slideLayouts/slideLayout336.xml"/><Relationship Id="rId9" Type="http://schemas.openxmlformats.org/officeDocument/2006/relationships/slideLayout" Target="../slideLayouts/slideLayout341.xml"/></Relationships>
</file>

<file path=ppt/slideMasters/_rels/slideMaster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46.xml"/><Relationship Id="rId7" Type="http://schemas.openxmlformats.org/officeDocument/2006/relationships/slideLayout" Target="../slideLayouts/slideLayout350.xml"/><Relationship Id="rId12" Type="http://schemas.openxmlformats.org/officeDocument/2006/relationships/theme" Target="../theme/theme33.xml"/><Relationship Id="rId2" Type="http://schemas.openxmlformats.org/officeDocument/2006/relationships/slideLayout" Target="../slideLayouts/slideLayout345.xml"/><Relationship Id="rId1" Type="http://schemas.openxmlformats.org/officeDocument/2006/relationships/slideLayout" Target="../slideLayouts/slideLayout344.xml"/><Relationship Id="rId6" Type="http://schemas.openxmlformats.org/officeDocument/2006/relationships/slideLayout" Target="../slideLayouts/slideLayout349.xml"/><Relationship Id="rId11" Type="http://schemas.openxmlformats.org/officeDocument/2006/relationships/slideLayout" Target="../slideLayouts/slideLayout354.xml"/><Relationship Id="rId5" Type="http://schemas.openxmlformats.org/officeDocument/2006/relationships/slideLayout" Target="../slideLayouts/slideLayout348.xml"/><Relationship Id="rId10" Type="http://schemas.openxmlformats.org/officeDocument/2006/relationships/slideLayout" Target="../slideLayouts/slideLayout353.xml"/><Relationship Id="rId4" Type="http://schemas.openxmlformats.org/officeDocument/2006/relationships/slideLayout" Target="../slideLayouts/slideLayout347.xml"/><Relationship Id="rId9" Type="http://schemas.openxmlformats.org/officeDocument/2006/relationships/slideLayout" Target="../slideLayouts/slideLayout352.xml"/></Relationships>
</file>

<file path=ppt/slideMasters/_rels/slideMaster3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57.xml"/><Relationship Id="rId7" Type="http://schemas.openxmlformats.org/officeDocument/2006/relationships/slideLayout" Target="../slideLayouts/slideLayout361.xml"/><Relationship Id="rId12" Type="http://schemas.openxmlformats.org/officeDocument/2006/relationships/theme" Target="../theme/theme34.xml"/><Relationship Id="rId2" Type="http://schemas.openxmlformats.org/officeDocument/2006/relationships/slideLayout" Target="../slideLayouts/slideLayout356.xml"/><Relationship Id="rId1" Type="http://schemas.openxmlformats.org/officeDocument/2006/relationships/slideLayout" Target="../slideLayouts/slideLayout355.xml"/><Relationship Id="rId6" Type="http://schemas.openxmlformats.org/officeDocument/2006/relationships/slideLayout" Target="../slideLayouts/slideLayout360.xml"/><Relationship Id="rId11" Type="http://schemas.openxmlformats.org/officeDocument/2006/relationships/slideLayout" Target="../slideLayouts/slideLayout365.xml"/><Relationship Id="rId5" Type="http://schemas.openxmlformats.org/officeDocument/2006/relationships/slideLayout" Target="../slideLayouts/slideLayout359.xml"/><Relationship Id="rId10" Type="http://schemas.openxmlformats.org/officeDocument/2006/relationships/slideLayout" Target="../slideLayouts/slideLayout364.xml"/><Relationship Id="rId4" Type="http://schemas.openxmlformats.org/officeDocument/2006/relationships/slideLayout" Target="../slideLayouts/slideLayout358.xml"/><Relationship Id="rId9" Type="http://schemas.openxmlformats.org/officeDocument/2006/relationships/slideLayout" Target="../slideLayouts/slideLayout363.xml"/></Relationships>
</file>

<file path=ppt/slideMasters/_rels/slideMaster3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8.xml"/><Relationship Id="rId7" Type="http://schemas.openxmlformats.org/officeDocument/2006/relationships/slideLayout" Target="../slideLayouts/slideLayout372.xml"/><Relationship Id="rId12" Type="http://schemas.openxmlformats.org/officeDocument/2006/relationships/theme" Target="../theme/theme35.xml"/><Relationship Id="rId2" Type="http://schemas.openxmlformats.org/officeDocument/2006/relationships/slideLayout" Target="../slideLayouts/slideLayout367.xml"/><Relationship Id="rId1" Type="http://schemas.openxmlformats.org/officeDocument/2006/relationships/slideLayout" Target="../slideLayouts/slideLayout366.xml"/><Relationship Id="rId6" Type="http://schemas.openxmlformats.org/officeDocument/2006/relationships/slideLayout" Target="../slideLayouts/slideLayout371.xml"/><Relationship Id="rId11" Type="http://schemas.openxmlformats.org/officeDocument/2006/relationships/slideLayout" Target="../slideLayouts/slideLayout376.xml"/><Relationship Id="rId5" Type="http://schemas.openxmlformats.org/officeDocument/2006/relationships/slideLayout" Target="../slideLayouts/slideLayout370.xml"/><Relationship Id="rId10" Type="http://schemas.openxmlformats.org/officeDocument/2006/relationships/slideLayout" Target="../slideLayouts/slideLayout375.xml"/><Relationship Id="rId4" Type="http://schemas.openxmlformats.org/officeDocument/2006/relationships/slideLayout" Target="../slideLayouts/slideLayout369.xml"/><Relationship Id="rId9" Type="http://schemas.openxmlformats.org/officeDocument/2006/relationships/slideLayout" Target="../slideLayouts/slideLayout374.xml"/></Relationships>
</file>

<file path=ppt/slideMasters/_rels/slideMaster3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4.xml"/><Relationship Id="rId3" Type="http://schemas.openxmlformats.org/officeDocument/2006/relationships/slideLayout" Target="../slideLayouts/slideLayout379.xml"/><Relationship Id="rId7" Type="http://schemas.openxmlformats.org/officeDocument/2006/relationships/slideLayout" Target="../slideLayouts/slideLayout383.xml"/><Relationship Id="rId12" Type="http://schemas.openxmlformats.org/officeDocument/2006/relationships/theme" Target="../theme/theme36.xml"/><Relationship Id="rId2" Type="http://schemas.openxmlformats.org/officeDocument/2006/relationships/slideLayout" Target="../slideLayouts/slideLayout378.xml"/><Relationship Id="rId1" Type="http://schemas.openxmlformats.org/officeDocument/2006/relationships/slideLayout" Target="../slideLayouts/slideLayout377.xml"/><Relationship Id="rId6" Type="http://schemas.openxmlformats.org/officeDocument/2006/relationships/slideLayout" Target="../slideLayouts/slideLayout382.xml"/><Relationship Id="rId11" Type="http://schemas.openxmlformats.org/officeDocument/2006/relationships/slideLayout" Target="../slideLayouts/slideLayout387.xml"/><Relationship Id="rId5" Type="http://schemas.openxmlformats.org/officeDocument/2006/relationships/slideLayout" Target="../slideLayouts/slideLayout381.xml"/><Relationship Id="rId10" Type="http://schemas.openxmlformats.org/officeDocument/2006/relationships/slideLayout" Target="../slideLayouts/slideLayout386.xml"/><Relationship Id="rId4" Type="http://schemas.openxmlformats.org/officeDocument/2006/relationships/slideLayout" Target="../slideLayouts/slideLayout380.xml"/><Relationship Id="rId9" Type="http://schemas.openxmlformats.org/officeDocument/2006/relationships/slideLayout" Target="../slideLayouts/slideLayout385.xml"/></Relationships>
</file>

<file path=ppt/slideMasters/_rels/slideMaster3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5.xml"/><Relationship Id="rId3" Type="http://schemas.openxmlformats.org/officeDocument/2006/relationships/slideLayout" Target="../slideLayouts/slideLayout390.xml"/><Relationship Id="rId7" Type="http://schemas.openxmlformats.org/officeDocument/2006/relationships/slideLayout" Target="../slideLayouts/slideLayout394.xml"/><Relationship Id="rId12" Type="http://schemas.openxmlformats.org/officeDocument/2006/relationships/theme" Target="../theme/theme37.xml"/><Relationship Id="rId2" Type="http://schemas.openxmlformats.org/officeDocument/2006/relationships/slideLayout" Target="../slideLayouts/slideLayout389.xml"/><Relationship Id="rId1" Type="http://schemas.openxmlformats.org/officeDocument/2006/relationships/slideLayout" Target="../slideLayouts/slideLayout388.xml"/><Relationship Id="rId6" Type="http://schemas.openxmlformats.org/officeDocument/2006/relationships/slideLayout" Target="../slideLayouts/slideLayout393.xml"/><Relationship Id="rId11" Type="http://schemas.openxmlformats.org/officeDocument/2006/relationships/slideLayout" Target="../slideLayouts/slideLayout398.xml"/><Relationship Id="rId5" Type="http://schemas.openxmlformats.org/officeDocument/2006/relationships/slideLayout" Target="../slideLayouts/slideLayout392.xml"/><Relationship Id="rId10" Type="http://schemas.openxmlformats.org/officeDocument/2006/relationships/slideLayout" Target="../slideLayouts/slideLayout397.xml"/><Relationship Id="rId4" Type="http://schemas.openxmlformats.org/officeDocument/2006/relationships/slideLayout" Target="../slideLayouts/slideLayout391.xml"/><Relationship Id="rId9" Type="http://schemas.openxmlformats.org/officeDocument/2006/relationships/slideLayout" Target="../slideLayouts/slideLayout396.xml"/></Relationships>
</file>

<file path=ppt/slideMasters/_rels/slideMaster3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6.xml"/><Relationship Id="rId3" Type="http://schemas.openxmlformats.org/officeDocument/2006/relationships/slideLayout" Target="../slideLayouts/slideLayout401.xml"/><Relationship Id="rId7" Type="http://schemas.openxmlformats.org/officeDocument/2006/relationships/slideLayout" Target="../slideLayouts/slideLayout405.xml"/><Relationship Id="rId12" Type="http://schemas.openxmlformats.org/officeDocument/2006/relationships/theme" Target="../theme/theme38.xml"/><Relationship Id="rId2" Type="http://schemas.openxmlformats.org/officeDocument/2006/relationships/slideLayout" Target="../slideLayouts/slideLayout400.xml"/><Relationship Id="rId1" Type="http://schemas.openxmlformats.org/officeDocument/2006/relationships/slideLayout" Target="../slideLayouts/slideLayout399.xml"/><Relationship Id="rId6" Type="http://schemas.openxmlformats.org/officeDocument/2006/relationships/slideLayout" Target="../slideLayouts/slideLayout404.xml"/><Relationship Id="rId11" Type="http://schemas.openxmlformats.org/officeDocument/2006/relationships/slideLayout" Target="../slideLayouts/slideLayout409.xml"/><Relationship Id="rId5" Type="http://schemas.openxmlformats.org/officeDocument/2006/relationships/slideLayout" Target="../slideLayouts/slideLayout403.xml"/><Relationship Id="rId10" Type="http://schemas.openxmlformats.org/officeDocument/2006/relationships/slideLayout" Target="../slideLayouts/slideLayout408.xml"/><Relationship Id="rId4" Type="http://schemas.openxmlformats.org/officeDocument/2006/relationships/slideLayout" Target="../slideLayouts/slideLayout402.xml"/><Relationship Id="rId9" Type="http://schemas.openxmlformats.org/officeDocument/2006/relationships/slideLayout" Target="../slideLayouts/slideLayout407.xml"/></Relationships>
</file>

<file path=ppt/slideMasters/_rels/slideMaster3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12.xml"/><Relationship Id="rId7" Type="http://schemas.openxmlformats.org/officeDocument/2006/relationships/slideLayout" Target="../slideLayouts/slideLayout416.xml"/><Relationship Id="rId12" Type="http://schemas.openxmlformats.org/officeDocument/2006/relationships/theme" Target="../theme/theme39.xml"/><Relationship Id="rId2" Type="http://schemas.openxmlformats.org/officeDocument/2006/relationships/slideLayout" Target="../slideLayouts/slideLayout411.xml"/><Relationship Id="rId1" Type="http://schemas.openxmlformats.org/officeDocument/2006/relationships/slideLayout" Target="../slideLayouts/slideLayout410.xml"/><Relationship Id="rId6" Type="http://schemas.openxmlformats.org/officeDocument/2006/relationships/slideLayout" Target="../slideLayouts/slideLayout415.xml"/><Relationship Id="rId11" Type="http://schemas.openxmlformats.org/officeDocument/2006/relationships/slideLayout" Target="../slideLayouts/slideLayout420.xml"/><Relationship Id="rId5" Type="http://schemas.openxmlformats.org/officeDocument/2006/relationships/slideLayout" Target="../slideLayouts/slideLayout414.xml"/><Relationship Id="rId10" Type="http://schemas.openxmlformats.org/officeDocument/2006/relationships/slideLayout" Target="../slideLayouts/slideLayout419.xml"/><Relationship Id="rId4" Type="http://schemas.openxmlformats.org/officeDocument/2006/relationships/slideLayout" Target="../slideLayouts/slideLayout413.xml"/><Relationship Id="rId9" Type="http://schemas.openxmlformats.org/officeDocument/2006/relationships/slideLayout" Target="../slideLayouts/slideLayout41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23.xml"/><Relationship Id="rId7" Type="http://schemas.openxmlformats.org/officeDocument/2006/relationships/slideLayout" Target="../slideLayouts/slideLayout427.xml"/><Relationship Id="rId12" Type="http://schemas.openxmlformats.org/officeDocument/2006/relationships/theme" Target="../theme/theme40.xml"/><Relationship Id="rId2" Type="http://schemas.openxmlformats.org/officeDocument/2006/relationships/slideLayout" Target="../slideLayouts/slideLayout422.xml"/><Relationship Id="rId1" Type="http://schemas.openxmlformats.org/officeDocument/2006/relationships/slideLayout" Target="../slideLayouts/slideLayout421.xml"/><Relationship Id="rId6" Type="http://schemas.openxmlformats.org/officeDocument/2006/relationships/slideLayout" Target="../slideLayouts/slideLayout426.xml"/><Relationship Id="rId11" Type="http://schemas.openxmlformats.org/officeDocument/2006/relationships/slideLayout" Target="../slideLayouts/slideLayout431.xml"/><Relationship Id="rId5" Type="http://schemas.openxmlformats.org/officeDocument/2006/relationships/slideLayout" Target="../slideLayouts/slideLayout425.xml"/><Relationship Id="rId10" Type="http://schemas.openxmlformats.org/officeDocument/2006/relationships/slideLayout" Target="../slideLayouts/slideLayout430.xml"/><Relationship Id="rId4" Type="http://schemas.openxmlformats.org/officeDocument/2006/relationships/slideLayout" Target="../slideLayouts/slideLayout424.xml"/><Relationship Id="rId9" Type="http://schemas.openxmlformats.org/officeDocument/2006/relationships/slideLayout" Target="../slideLayouts/slideLayout429.xml"/></Relationships>
</file>

<file path=ppt/slideMasters/_rels/slideMaster4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9.xml"/><Relationship Id="rId3" Type="http://schemas.openxmlformats.org/officeDocument/2006/relationships/slideLayout" Target="../slideLayouts/slideLayout434.xml"/><Relationship Id="rId7" Type="http://schemas.openxmlformats.org/officeDocument/2006/relationships/slideLayout" Target="../slideLayouts/slideLayout438.xml"/><Relationship Id="rId12" Type="http://schemas.openxmlformats.org/officeDocument/2006/relationships/theme" Target="../theme/theme41.xml"/><Relationship Id="rId2" Type="http://schemas.openxmlformats.org/officeDocument/2006/relationships/slideLayout" Target="../slideLayouts/slideLayout433.xml"/><Relationship Id="rId1" Type="http://schemas.openxmlformats.org/officeDocument/2006/relationships/slideLayout" Target="../slideLayouts/slideLayout432.xml"/><Relationship Id="rId6" Type="http://schemas.openxmlformats.org/officeDocument/2006/relationships/slideLayout" Target="../slideLayouts/slideLayout437.xml"/><Relationship Id="rId11" Type="http://schemas.openxmlformats.org/officeDocument/2006/relationships/slideLayout" Target="../slideLayouts/slideLayout442.xml"/><Relationship Id="rId5" Type="http://schemas.openxmlformats.org/officeDocument/2006/relationships/slideLayout" Target="../slideLayouts/slideLayout436.xml"/><Relationship Id="rId10" Type="http://schemas.openxmlformats.org/officeDocument/2006/relationships/slideLayout" Target="../slideLayouts/slideLayout441.xml"/><Relationship Id="rId4" Type="http://schemas.openxmlformats.org/officeDocument/2006/relationships/slideLayout" Target="../slideLayouts/slideLayout435.xml"/><Relationship Id="rId9" Type="http://schemas.openxmlformats.org/officeDocument/2006/relationships/slideLayout" Target="../slideLayouts/slideLayout440.xml"/></Relationships>
</file>

<file path=ppt/slideMasters/_rels/slideMaster4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45.xml"/><Relationship Id="rId7" Type="http://schemas.openxmlformats.org/officeDocument/2006/relationships/slideLayout" Target="../slideLayouts/slideLayout449.xml"/><Relationship Id="rId12" Type="http://schemas.openxmlformats.org/officeDocument/2006/relationships/theme" Target="../theme/theme42.xml"/><Relationship Id="rId2" Type="http://schemas.openxmlformats.org/officeDocument/2006/relationships/slideLayout" Target="../slideLayouts/slideLayout444.xml"/><Relationship Id="rId1" Type="http://schemas.openxmlformats.org/officeDocument/2006/relationships/slideLayout" Target="../slideLayouts/slideLayout443.xml"/><Relationship Id="rId6" Type="http://schemas.openxmlformats.org/officeDocument/2006/relationships/slideLayout" Target="../slideLayouts/slideLayout448.xml"/><Relationship Id="rId11" Type="http://schemas.openxmlformats.org/officeDocument/2006/relationships/slideLayout" Target="../slideLayouts/slideLayout453.xml"/><Relationship Id="rId5" Type="http://schemas.openxmlformats.org/officeDocument/2006/relationships/slideLayout" Target="../slideLayouts/slideLayout447.xml"/><Relationship Id="rId10" Type="http://schemas.openxmlformats.org/officeDocument/2006/relationships/slideLayout" Target="../slideLayouts/slideLayout452.xml"/><Relationship Id="rId4" Type="http://schemas.openxmlformats.org/officeDocument/2006/relationships/slideLayout" Target="../slideLayouts/slideLayout446.xml"/><Relationship Id="rId9" Type="http://schemas.openxmlformats.org/officeDocument/2006/relationships/slideLayout" Target="../slideLayouts/slideLayout451.xml"/></Relationships>
</file>

<file path=ppt/slideMasters/_rels/slideMaster4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1.xml"/><Relationship Id="rId3" Type="http://schemas.openxmlformats.org/officeDocument/2006/relationships/slideLayout" Target="../slideLayouts/slideLayout456.xml"/><Relationship Id="rId7" Type="http://schemas.openxmlformats.org/officeDocument/2006/relationships/slideLayout" Target="../slideLayouts/slideLayout460.xml"/><Relationship Id="rId12" Type="http://schemas.openxmlformats.org/officeDocument/2006/relationships/theme" Target="../theme/theme43.xml"/><Relationship Id="rId2" Type="http://schemas.openxmlformats.org/officeDocument/2006/relationships/slideLayout" Target="../slideLayouts/slideLayout455.xml"/><Relationship Id="rId1" Type="http://schemas.openxmlformats.org/officeDocument/2006/relationships/slideLayout" Target="../slideLayouts/slideLayout454.xml"/><Relationship Id="rId6" Type="http://schemas.openxmlformats.org/officeDocument/2006/relationships/slideLayout" Target="../slideLayouts/slideLayout459.xml"/><Relationship Id="rId11" Type="http://schemas.openxmlformats.org/officeDocument/2006/relationships/slideLayout" Target="../slideLayouts/slideLayout464.xml"/><Relationship Id="rId5" Type="http://schemas.openxmlformats.org/officeDocument/2006/relationships/slideLayout" Target="../slideLayouts/slideLayout458.xml"/><Relationship Id="rId10" Type="http://schemas.openxmlformats.org/officeDocument/2006/relationships/slideLayout" Target="../slideLayouts/slideLayout463.xml"/><Relationship Id="rId4" Type="http://schemas.openxmlformats.org/officeDocument/2006/relationships/slideLayout" Target="../slideLayouts/slideLayout457.xml"/><Relationship Id="rId9" Type="http://schemas.openxmlformats.org/officeDocument/2006/relationships/slideLayout" Target="../slideLayouts/slideLayout462.xml"/></Relationships>
</file>

<file path=ppt/slideMasters/_rels/slideMaster4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2.xml"/><Relationship Id="rId3" Type="http://schemas.openxmlformats.org/officeDocument/2006/relationships/slideLayout" Target="../slideLayouts/slideLayout467.xml"/><Relationship Id="rId7" Type="http://schemas.openxmlformats.org/officeDocument/2006/relationships/slideLayout" Target="../slideLayouts/slideLayout471.xml"/><Relationship Id="rId12" Type="http://schemas.openxmlformats.org/officeDocument/2006/relationships/theme" Target="../theme/theme44.xml"/><Relationship Id="rId2" Type="http://schemas.openxmlformats.org/officeDocument/2006/relationships/slideLayout" Target="../slideLayouts/slideLayout466.xml"/><Relationship Id="rId1" Type="http://schemas.openxmlformats.org/officeDocument/2006/relationships/slideLayout" Target="../slideLayouts/slideLayout465.xml"/><Relationship Id="rId6" Type="http://schemas.openxmlformats.org/officeDocument/2006/relationships/slideLayout" Target="../slideLayouts/slideLayout470.xml"/><Relationship Id="rId11" Type="http://schemas.openxmlformats.org/officeDocument/2006/relationships/slideLayout" Target="../slideLayouts/slideLayout475.xml"/><Relationship Id="rId5" Type="http://schemas.openxmlformats.org/officeDocument/2006/relationships/slideLayout" Target="../slideLayouts/slideLayout469.xml"/><Relationship Id="rId10" Type="http://schemas.openxmlformats.org/officeDocument/2006/relationships/slideLayout" Target="../slideLayouts/slideLayout474.xml"/><Relationship Id="rId4" Type="http://schemas.openxmlformats.org/officeDocument/2006/relationships/slideLayout" Target="../slideLayouts/slideLayout468.xml"/><Relationship Id="rId9" Type="http://schemas.openxmlformats.org/officeDocument/2006/relationships/slideLayout" Target="../slideLayouts/slideLayout473.xml"/></Relationships>
</file>

<file path=ppt/slideMasters/_rels/slideMaster4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78.xml"/><Relationship Id="rId7" Type="http://schemas.openxmlformats.org/officeDocument/2006/relationships/slideLayout" Target="../slideLayouts/slideLayout482.xml"/><Relationship Id="rId12" Type="http://schemas.openxmlformats.org/officeDocument/2006/relationships/theme" Target="../theme/theme45.xml"/><Relationship Id="rId2" Type="http://schemas.openxmlformats.org/officeDocument/2006/relationships/slideLayout" Target="../slideLayouts/slideLayout477.xml"/><Relationship Id="rId1" Type="http://schemas.openxmlformats.org/officeDocument/2006/relationships/slideLayout" Target="../slideLayouts/slideLayout476.xml"/><Relationship Id="rId6" Type="http://schemas.openxmlformats.org/officeDocument/2006/relationships/slideLayout" Target="../slideLayouts/slideLayout481.xml"/><Relationship Id="rId11" Type="http://schemas.openxmlformats.org/officeDocument/2006/relationships/slideLayout" Target="../slideLayouts/slideLayout486.xml"/><Relationship Id="rId5" Type="http://schemas.openxmlformats.org/officeDocument/2006/relationships/slideLayout" Target="../slideLayouts/slideLayout480.xml"/><Relationship Id="rId10" Type="http://schemas.openxmlformats.org/officeDocument/2006/relationships/slideLayout" Target="../slideLayouts/slideLayout485.xml"/><Relationship Id="rId4" Type="http://schemas.openxmlformats.org/officeDocument/2006/relationships/slideLayout" Target="../slideLayouts/slideLayout479.xml"/><Relationship Id="rId9" Type="http://schemas.openxmlformats.org/officeDocument/2006/relationships/slideLayout" Target="../slideLayouts/slideLayout484.xml"/></Relationships>
</file>

<file path=ppt/slideMasters/_rels/slideMaster4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4.xml"/><Relationship Id="rId3" Type="http://schemas.openxmlformats.org/officeDocument/2006/relationships/slideLayout" Target="../slideLayouts/slideLayout489.xml"/><Relationship Id="rId7" Type="http://schemas.openxmlformats.org/officeDocument/2006/relationships/slideLayout" Target="../slideLayouts/slideLayout493.xml"/><Relationship Id="rId12" Type="http://schemas.openxmlformats.org/officeDocument/2006/relationships/theme" Target="../theme/theme46.xml"/><Relationship Id="rId2" Type="http://schemas.openxmlformats.org/officeDocument/2006/relationships/slideLayout" Target="../slideLayouts/slideLayout488.xml"/><Relationship Id="rId1" Type="http://schemas.openxmlformats.org/officeDocument/2006/relationships/slideLayout" Target="../slideLayouts/slideLayout487.xml"/><Relationship Id="rId6" Type="http://schemas.openxmlformats.org/officeDocument/2006/relationships/slideLayout" Target="../slideLayouts/slideLayout492.xml"/><Relationship Id="rId11" Type="http://schemas.openxmlformats.org/officeDocument/2006/relationships/slideLayout" Target="../slideLayouts/slideLayout497.xml"/><Relationship Id="rId5" Type="http://schemas.openxmlformats.org/officeDocument/2006/relationships/slideLayout" Target="../slideLayouts/slideLayout491.xml"/><Relationship Id="rId10" Type="http://schemas.openxmlformats.org/officeDocument/2006/relationships/slideLayout" Target="../slideLayouts/slideLayout496.xml"/><Relationship Id="rId4" Type="http://schemas.openxmlformats.org/officeDocument/2006/relationships/slideLayout" Target="../slideLayouts/slideLayout490.xml"/><Relationship Id="rId9" Type="http://schemas.openxmlformats.org/officeDocument/2006/relationships/slideLayout" Target="../slideLayouts/slideLayout495.xml"/></Relationships>
</file>

<file path=ppt/slideMasters/_rels/slideMaster4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00.xml"/><Relationship Id="rId7" Type="http://schemas.openxmlformats.org/officeDocument/2006/relationships/slideLayout" Target="../slideLayouts/slideLayout504.xml"/><Relationship Id="rId12" Type="http://schemas.openxmlformats.org/officeDocument/2006/relationships/theme" Target="../theme/theme47.xml"/><Relationship Id="rId2" Type="http://schemas.openxmlformats.org/officeDocument/2006/relationships/slideLayout" Target="../slideLayouts/slideLayout499.xml"/><Relationship Id="rId1" Type="http://schemas.openxmlformats.org/officeDocument/2006/relationships/slideLayout" Target="../slideLayouts/slideLayout498.xml"/><Relationship Id="rId6" Type="http://schemas.openxmlformats.org/officeDocument/2006/relationships/slideLayout" Target="../slideLayouts/slideLayout503.xml"/><Relationship Id="rId11" Type="http://schemas.openxmlformats.org/officeDocument/2006/relationships/slideLayout" Target="../slideLayouts/slideLayout508.xml"/><Relationship Id="rId5" Type="http://schemas.openxmlformats.org/officeDocument/2006/relationships/slideLayout" Target="../slideLayouts/slideLayout502.xml"/><Relationship Id="rId10" Type="http://schemas.openxmlformats.org/officeDocument/2006/relationships/slideLayout" Target="../slideLayouts/slideLayout507.xml"/><Relationship Id="rId4" Type="http://schemas.openxmlformats.org/officeDocument/2006/relationships/slideLayout" Target="../slideLayouts/slideLayout501.xml"/><Relationship Id="rId9" Type="http://schemas.openxmlformats.org/officeDocument/2006/relationships/slideLayout" Target="../slideLayouts/slideLayout506.xml"/></Relationships>
</file>

<file path=ppt/slideMasters/_rels/slideMaster4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6.xml"/><Relationship Id="rId13" Type="http://schemas.openxmlformats.org/officeDocument/2006/relationships/theme" Target="../theme/theme48.xml"/><Relationship Id="rId3" Type="http://schemas.openxmlformats.org/officeDocument/2006/relationships/slideLayout" Target="../slideLayouts/slideLayout511.xml"/><Relationship Id="rId7" Type="http://schemas.openxmlformats.org/officeDocument/2006/relationships/slideLayout" Target="../slideLayouts/slideLayout515.xml"/><Relationship Id="rId12" Type="http://schemas.openxmlformats.org/officeDocument/2006/relationships/slideLayout" Target="../slideLayouts/slideLayout520.xml"/><Relationship Id="rId2" Type="http://schemas.openxmlformats.org/officeDocument/2006/relationships/slideLayout" Target="../slideLayouts/slideLayout510.xml"/><Relationship Id="rId1" Type="http://schemas.openxmlformats.org/officeDocument/2006/relationships/slideLayout" Target="../slideLayouts/slideLayout509.xml"/><Relationship Id="rId6" Type="http://schemas.openxmlformats.org/officeDocument/2006/relationships/slideLayout" Target="../slideLayouts/slideLayout514.xml"/><Relationship Id="rId11" Type="http://schemas.openxmlformats.org/officeDocument/2006/relationships/slideLayout" Target="../slideLayouts/slideLayout519.xml"/><Relationship Id="rId5" Type="http://schemas.openxmlformats.org/officeDocument/2006/relationships/slideLayout" Target="../slideLayouts/slideLayout513.xml"/><Relationship Id="rId10" Type="http://schemas.openxmlformats.org/officeDocument/2006/relationships/slideLayout" Target="../slideLayouts/slideLayout518.xml"/><Relationship Id="rId4" Type="http://schemas.openxmlformats.org/officeDocument/2006/relationships/slideLayout" Target="../slideLayouts/slideLayout512.xml"/><Relationship Id="rId9" Type="http://schemas.openxmlformats.org/officeDocument/2006/relationships/slideLayout" Target="../slideLayouts/slideLayout517.xml"/></Relationships>
</file>

<file path=ppt/slideMasters/_rels/slideMaster4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23.xml"/><Relationship Id="rId7" Type="http://schemas.openxmlformats.org/officeDocument/2006/relationships/slideLayout" Target="../slideLayouts/slideLayout527.xml"/><Relationship Id="rId12" Type="http://schemas.openxmlformats.org/officeDocument/2006/relationships/theme" Target="../theme/theme49.xml"/><Relationship Id="rId2" Type="http://schemas.openxmlformats.org/officeDocument/2006/relationships/slideLayout" Target="../slideLayouts/slideLayout522.xml"/><Relationship Id="rId1" Type="http://schemas.openxmlformats.org/officeDocument/2006/relationships/slideLayout" Target="../slideLayouts/slideLayout521.xml"/><Relationship Id="rId6" Type="http://schemas.openxmlformats.org/officeDocument/2006/relationships/slideLayout" Target="../slideLayouts/slideLayout526.xml"/><Relationship Id="rId11" Type="http://schemas.openxmlformats.org/officeDocument/2006/relationships/slideLayout" Target="../slideLayouts/slideLayout531.xml"/><Relationship Id="rId5" Type="http://schemas.openxmlformats.org/officeDocument/2006/relationships/slideLayout" Target="../slideLayouts/slideLayout525.xml"/><Relationship Id="rId10" Type="http://schemas.openxmlformats.org/officeDocument/2006/relationships/slideLayout" Target="../slideLayouts/slideLayout530.xml"/><Relationship Id="rId4" Type="http://schemas.openxmlformats.org/officeDocument/2006/relationships/slideLayout" Target="../slideLayouts/slideLayout524.xml"/><Relationship Id="rId9" Type="http://schemas.openxmlformats.org/officeDocument/2006/relationships/slideLayout" Target="../slideLayouts/slideLayout52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9.xml"/><Relationship Id="rId13" Type="http://schemas.openxmlformats.org/officeDocument/2006/relationships/theme" Target="../theme/theme50.xml"/><Relationship Id="rId3" Type="http://schemas.openxmlformats.org/officeDocument/2006/relationships/slideLayout" Target="../slideLayouts/slideLayout534.xml"/><Relationship Id="rId7" Type="http://schemas.openxmlformats.org/officeDocument/2006/relationships/slideLayout" Target="../slideLayouts/slideLayout538.xml"/><Relationship Id="rId12" Type="http://schemas.openxmlformats.org/officeDocument/2006/relationships/slideLayout" Target="../slideLayouts/slideLayout543.xml"/><Relationship Id="rId2" Type="http://schemas.openxmlformats.org/officeDocument/2006/relationships/slideLayout" Target="../slideLayouts/slideLayout533.xml"/><Relationship Id="rId1" Type="http://schemas.openxmlformats.org/officeDocument/2006/relationships/slideLayout" Target="../slideLayouts/slideLayout532.xml"/><Relationship Id="rId6" Type="http://schemas.openxmlformats.org/officeDocument/2006/relationships/slideLayout" Target="../slideLayouts/slideLayout537.xml"/><Relationship Id="rId11" Type="http://schemas.openxmlformats.org/officeDocument/2006/relationships/slideLayout" Target="../slideLayouts/slideLayout542.xml"/><Relationship Id="rId5" Type="http://schemas.openxmlformats.org/officeDocument/2006/relationships/slideLayout" Target="../slideLayouts/slideLayout536.xml"/><Relationship Id="rId10" Type="http://schemas.openxmlformats.org/officeDocument/2006/relationships/slideLayout" Target="../slideLayouts/slideLayout541.xml"/><Relationship Id="rId4" Type="http://schemas.openxmlformats.org/officeDocument/2006/relationships/slideLayout" Target="../slideLayouts/slideLayout535.xml"/><Relationship Id="rId9" Type="http://schemas.openxmlformats.org/officeDocument/2006/relationships/slideLayout" Target="../slideLayouts/slideLayout540.xml"/></Relationships>
</file>

<file path=ppt/slideMasters/_rels/slideMaster5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46.xml"/><Relationship Id="rId7" Type="http://schemas.openxmlformats.org/officeDocument/2006/relationships/slideLayout" Target="../slideLayouts/slideLayout550.xml"/><Relationship Id="rId12" Type="http://schemas.openxmlformats.org/officeDocument/2006/relationships/theme" Target="../theme/theme51.xml"/><Relationship Id="rId2" Type="http://schemas.openxmlformats.org/officeDocument/2006/relationships/slideLayout" Target="../slideLayouts/slideLayout545.xml"/><Relationship Id="rId1" Type="http://schemas.openxmlformats.org/officeDocument/2006/relationships/slideLayout" Target="../slideLayouts/slideLayout544.xml"/><Relationship Id="rId6" Type="http://schemas.openxmlformats.org/officeDocument/2006/relationships/slideLayout" Target="../slideLayouts/slideLayout549.xml"/><Relationship Id="rId11" Type="http://schemas.openxmlformats.org/officeDocument/2006/relationships/slideLayout" Target="../slideLayouts/slideLayout554.xml"/><Relationship Id="rId5" Type="http://schemas.openxmlformats.org/officeDocument/2006/relationships/slideLayout" Target="../slideLayouts/slideLayout548.xml"/><Relationship Id="rId10" Type="http://schemas.openxmlformats.org/officeDocument/2006/relationships/slideLayout" Target="../slideLayouts/slideLayout553.xml"/><Relationship Id="rId4" Type="http://schemas.openxmlformats.org/officeDocument/2006/relationships/slideLayout" Target="../slideLayouts/slideLayout547.xml"/><Relationship Id="rId9" Type="http://schemas.openxmlformats.org/officeDocument/2006/relationships/slideLayout" Target="../slideLayouts/slideLayout552.xml"/></Relationships>
</file>

<file path=ppt/slideMasters/_rels/slideMaster5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57.xml"/><Relationship Id="rId7" Type="http://schemas.openxmlformats.org/officeDocument/2006/relationships/slideLayout" Target="../slideLayouts/slideLayout561.xml"/><Relationship Id="rId12" Type="http://schemas.openxmlformats.org/officeDocument/2006/relationships/theme" Target="../theme/theme52.xml"/><Relationship Id="rId2" Type="http://schemas.openxmlformats.org/officeDocument/2006/relationships/slideLayout" Target="../slideLayouts/slideLayout556.xml"/><Relationship Id="rId1" Type="http://schemas.openxmlformats.org/officeDocument/2006/relationships/slideLayout" Target="../slideLayouts/slideLayout555.xml"/><Relationship Id="rId6" Type="http://schemas.openxmlformats.org/officeDocument/2006/relationships/slideLayout" Target="../slideLayouts/slideLayout560.xml"/><Relationship Id="rId11" Type="http://schemas.openxmlformats.org/officeDocument/2006/relationships/slideLayout" Target="../slideLayouts/slideLayout565.xml"/><Relationship Id="rId5" Type="http://schemas.openxmlformats.org/officeDocument/2006/relationships/slideLayout" Target="../slideLayouts/slideLayout559.xml"/><Relationship Id="rId10" Type="http://schemas.openxmlformats.org/officeDocument/2006/relationships/slideLayout" Target="../slideLayouts/slideLayout564.xml"/><Relationship Id="rId4" Type="http://schemas.openxmlformats.org/officeDocument/2006/relationships/slideLayout" Target="../slideLayouts/slideLayout558.xml"/><Relationship Id="rId9" Type="http://schemas.openxmlformats.org/officeDocument/2006/relationships/slideLayout" Target="../slideLayouts/slideLayout563.xml"/></Relationships>
</file>

<file path=ppt/slideMasters/_rels/slideMaster5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3.xml"/><Relationship Id="rId13" Type="http://schemas.openxmlformats.org/officeDocument/2006/relationships/theme" Target="../theme/theme53.xml"/><Relationship Id="rId3" Type="http://schemas.openxmlformats.org/officeDocument/2006/relationships/slideLayout" Target="../slideLayouts/slideLayout568.xml"/><Relationship Id="rId7" Type="http://schemas.openxmlformats.org/officeDocument/2006/relationships/slideLayout" Target="../slideLayouts/slideLayout572.xml"/><Relationship Id="rId12" Type="http://schemas.openxmlformats.org/officeDocument/2006/relationships/slideLayout" Target="../slideLayouts/slideLayout577.xml"/><Relationship Id="rId2" Type="http://schemas.openxmlformats.org/officeDocument/2006/relationships/slideLayout" Target="../slideLayouts/slideLayout567.xml"/><Relationship Id="rId1" Type="http://schemas.openxmlformats.org/officeDocument/2006/relationships/slideLayout" Target="../slideLayouts/slideLayout566.xml"/><Relationship Id="rId6" Type="http://schemas.openxmlformats.org/officeDocument/2006/relationships/slideLayout" Target="../slideLayouts/slideLayout571.xml"/><Relationship Id="rId11" Type="http://schemas.openxmlformats.org/officeDocument/2006/relationships/slideLayout" Target="../slideLayouts/slideLayout576.xml"/><Relationship Id="rId5" Type="http://schemas.openxmlformats.org/officeDocument/2006/relationships/slideLayout" Target="../slideLayouts/slideLayout570.xml"/><Relationship Id="rId10" Type="http://schemas.openxmlformats.org/officeDocument/2006/relationships/slideLayout" Target="../slideLayouts/slideLayout575.xml"/><Relationship Id="rId4" Type="http://schemas.openxmlformats.org/officeDocument/2006/relationships/slideLayout" Target="../slideLayouts/slideLayout569.xml"/><Relationship Id="rId9" Type="http://schemas.openxmlformats.org/officeDocument/2006/relationships/slideLayout" Target="../slideLayouts/slideLayout574.xml"/><Relationship Id="rId14" Type="http://schemas.openxmlformats.org/officeDocument/2006/relationships/image" Target="../media/image1.png"/></Relationships>
</file>

<file path=ppt/slideMasters/_rels/slideMaster5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80.xml"/><Relationship Id="rId7" Type="http://schemas.openxmlformats.org/officeDocument/2006/relationships/slideLayout" Target="../slideLayouts/slideLayout584.xml"/><Relationship Id="rId12" Type="http://schemas.openxmlformats.org/officeDocument/2006/relationships/theme" Target="../theme/theme54.xml"/><Relationship Id="rId2" Type="http://schemas.openxmlformats.org/officeDocument/2006/relationships/slideLayout" Target="../slideLayouts/slideLayout579.xml"/><Relationship Id="rId1" Type="http://schemas.openxmlformats.org/officeDocument/2006/relationships/slideLayout" Target="../slideLayouts/slideLayout578.xml"/><Relationship Id="rId6" Type="http://schemas.openxmlformats.org/officeDocument/2006/relationships/slideLayout" Target="../slideLayouts/slideLayout583.xml"/><Relationship Id="rId11" Type="http://schemas.openxmlformats.org/officeDocument/2006/relationships/slideLayout" Target="../slideLayouts/slideLayout588.xml"/><Relationship Id="rId5" Type="http://schemas.openxmlformats.org/officeDocument/2006/relationships/slideLayout" Target="../slideLayouts/slideLayout582.xml"/><Relationship Id="rId10" Type="http://schemas.openxmlformats.org/officeDocument/2006/relationships/slideLayout" Target="../slideLayouts/slideLayout587.xml"/><Relationship Id="rId4" Type="http://schemas.openxmlformats.org/officeDocument/2006/relationships/slideLayout" Target="../slideLayouts/slideLayout581.xml"/><Relationship Id="rId9" Type="http://schemas.openxmlformats.org/officeDocument/2006/relationships/slideLayout" Target="../slideLayouts/slideLayout586.xml"/></Relationships>
</file>

<file path=ppt/slideMasters/_rels/slideMaster5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91.xml"/><Relationship Id="rId7" Type="http://schemas.openxmlformats.org/officeDocument/2006/relationships/slideLayout" Target="../slideLayouts/slideLayout595.xml"/><Relationship Id="rId12" Type="http://schemas.openxmlformats.org/officeDocument/2006/relationships/theme" Target="../theme/theme55.xml"/><Relationship Id="rId2" Type="http://schemas.openxmlformats.org/officeDocument/2006/relationships/slideLayout" Target="../slideLayouts/slideLayout590.xml"/><Relationship Id="rId1" Type="http://schemas.openxmlformats.org/officeDocument/2006/relationships/slideLayout" Target="../slideLayouts/slideLayout589.xml"/><Relationship Id="rId6" Type="http://schemas.openxmlformats.org/officeDocument/2006/relationships/slideLayout" Target="../slideLayouts/slideLayout594.xml"/><Relationship Id="rId11" Type="http://schemas.openxmlformats.org/officeDocument/2006/relationships/slideLayout" Target="../slideLayouts/slideLayout599.xml"/><Relationship Id="rId5" Type="http://schemas.openxmlformats.org/officeDocument/2006/relationships/slideLayout" Target="../slideLayouts/slideLayout593.xml"/><Relationship Id="rId10" Type="http://schemas.openxmlformats.org/officeDocument/2006/relationships/slideLayout" Target="../slideLayouts/slideLayout598.xml"/><Relationship Id="rId4" Type="http://schemas.openxmlformats.org/officeDocument/2006/relationships/slideLayout" Target="../slideLayouts/slideLayout592.xml"/><Relationship Id="rId9" Type="http://schemas.openxmlformats.org/officeDocument/2006/relationships/slideLayout" Target="../slideLayouts/slideLayout597.xml"/></Relationships>
</file>

<file path=ppt/slideMasters/_rels/slideMaster5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7.xml"/><Relationship Id="rId13" Type="http://schemas.openxmlformats.org/officeDocument/2006/relationships/theme" Target="../theme/theme56.xml"/><Relationship Id="rId3" Type="http://schemas.openxmlformats.org/officeDocument/2006/relationships/slideLayout" Target="../slideLayouts/slideLayout602.xml"/><Relationship Id="rId7" Type="http://schemas.openxmlformats.org/officeDocument/2006/relationships/slideLayout" Target="../slideLayouts/slideLayout606.xml"/><Relationship Id="rId12" Type="http://schemas.openxmlformats.org/officeDocument/2006/relationships/slideLayout" Target="../slideLayouts/slideLayout611.xml"/><Relationship Id="rId2" Type="http://schemas.openxmlformats.org/officeDocument/2006/relationships/slideLayout" Target="../slideLayouts/slideLayout601.xml"/><Relationship Id="rId1" Type="http://schemas.openxmlformats.org/officeDocument/2006/relationships/slideLayout" Target="../slideLayouts/slideLayout600.xml"/><Relationship Id="rId6" Type="http://schemas.openxmlformats.org/officeDocument/2006/relationships/slideLayout" Target="../slideLayouts/slideLayout605.xml"/><Relationship Id="rId11" Type="http://schemas.openxmlformats.org/officeDocument/2006/relationships/slideLayout" Target="../slideLayouts/slideLayout610.xml"/><Relationship Id="rId5" Type="http://schemas.openxmlformats.org/officeDocument/2006/relationships/slideLayout" Target="../slideLayouts/slideLayout604.xml"/><Relationship Id="rId10" Type="http://schemas.openxmlformats.org/officeDocument/2006/relationships/slideLayout" Target="../slideLayouts/slideLayout609.xml"/><Relationship Id="rId4" Type="http://schemas.openxmlformats.org/officeDocument/2006/relationships/slideLayout" Target="../slideLayouts/slideLayout603.xml"/><Relationship Id="rId9" Type="http://schemas.openxmlformats.org/officeDocument/2006/relationships/slideLayout" Target="../slideLayouts/slideLayout608.xml"/></Relationships>
</file>

<file path=ppt/slideMasters/_rels/slideMaster5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9.xml"/><Relationship Id="rId13" Type="http://schemas.openxmlformats.org/officeDocument/2006/relationships/theme" Target="../theme/theme57.xml"/><Relationship Id="rId3" Type="http://schemas.openxmlformats.org/officeDocument/2006/relationships/slideLayout" Target="../slideLayouts/slideLayout614.xml"/><Relationship Id="rId7" Type="http://schemas.openxmlformats.org/officeDocument/2006/relationships/slideLayout" Target="../slideLayouts/slideLayout618.xml"/><Relationship Id="rId12" Type="http://schemas.openxmlformats.org/officeDocument/2006/relationships/slideLayout" Target="../slideLayouts/slideLayout623.xml"/><Relationship Id="rId2" Type="http://schemas.openxmlformats.org/officeDocument/2006/relationships/slideLayout" Target="../slideLayouts/slideLayout613.xml"/><Relationship Id="rId1" Type="http://schemas.openxmlformats.org/officeDocument/2006/relationships/slideLayout" Target="../slideLayouts/slideLayout612.xml"/><Relationship Id="rId6" Type="http://schemas.openxmlformats.org/officeDocument/2006/relationships/slideLayout" Target="../slideLayouts/slideLayout617.xml"/><Relationship Id="rId11" Type="http://schemas.openxmlformats.org/officeDocument/2006/relationships/slideLayout" Target="../slideLayouts/slideLayout622.xml"/><Relationship Id="rId5" Type="http://schemas.openxmlformats.org/officeDocument/2006/relationships/slideLayout" Target="../slideLayouts/slideLayout616.xml"/><Relationship Id="rId10" Type="http://schemas.openxmlformats.org/officeDocument/2006/relationships/slideLayout" Target="../slideLayouts/slideLayout621.xml"/><Relationship Id="rId4" Type="http://schemas.openxmlformats.org/officeDocument/2006/relationships/slideLayout" Target="../slideLayouts/slideLayout615.xml"/><Relationship Id="rId9" Type="http://schemas.openxmlformats.org/officeDocument/2006/relationships/slideLayout" Target="../slideLayouts/slideLayout62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8.xml"/><Relationship Id="rId18" Type="http://schemas.openxmlformats.org/officeDocument/2006/relationships/image" Target="../media/image5.emf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57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1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3" rIns="91425" bIns="457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3" rIns="91425" bIns="457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5" tIns="45713" rIns="91425" bIns="45713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defTabSz="914259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5" tIns="45713" rIns="91425" bIns="45713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defTabSz="914259"/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 defTabSz="914259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25" tIns="45713" rIns="91425" bIns="45713"/>
          <a:lstStyle/>
          <a:p>
            <a:pPr defTabSz="914259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25" tIns="45713" rIns="91425" bIns="45713"/>
          <a:lstStyle/>
          <a:p>
            <a:pPr defTabSz="914259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3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076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0" r:id="rId1"/>
    <p:sldLayoutId id="2147484101" r:id="rId2"/>
    <p:sldLayoutId id="2147484102" r:id="rId3"/>
    <p:sldLayoutId id="2147484103" r:id="rId4"/>
    <p:sldLayoutId id="2147484104" r:id="rId5"/>
    <p:sldLayoutId id="2147484105" r:id="rId6"/>
    <p:sldLayoutId id="2147484106" r:id="rId7"/>
    <p:sldLayoutId id="2147484107" r:id="rId8"/>
    <p:sldLayoutId id="2147484108" r:id="rId9"/>
    <p:sldLayoutId id="2147484109" r:id="rId10"/>
    <p:sldLayoutId id="2147484110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13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259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39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519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848" indent="-34284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822" indent="-32538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193" indent="-350784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645" indent="-31586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0905" indent="-339674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036" indent="-339674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164" indent="-339674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295" indent="-339674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423" indent="-339674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1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4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08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3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1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3" rIns="91425" bIns="457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3" rIns="91425" bIns="457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5" tIns="45713" rIns="91425" bIns="45713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defTabSz="914259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5" tIns="45713" rIns="91425" bIns="45713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defTabSz="914259"/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 defTabSz="914259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25" tIns="45713" rIns="91425" bIns="45713"/>
          <a:lstStyle/>
          <a:p>
            <a:pPr defTabSz="914259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25" tIns="45713" rIns="91425" bIns="45713"/>
          <a:lstStyle/>
          <a:p>
            <a:pPr defTabSz="914259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3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514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82" r:id="rId1"/>
    <p:sldLayoutId id="2147484283" r:id="rId2"/>
    <p:sldLayoutId id="2147484284" r:id="rId3"/>
    <p:sldLayoutId id="2147484285" r:id="rId4"/>
    <p:sldLayoutId id="2147484286" r:id="rId5"/>
    <p:sldLayoutId id="2147484287" r:id="rId6"/>
    <p:sldLayoutId id="2147484288" r:id="rId7"/>
    <p:sldLayoutId id="2147484289" r:id="rId8"/>
    <p:sldLayoutId id="2147484290" r:id="rId9"/>
    <p:sldLayoutId id="2147484291" r:id="rId10"/>
    <p:sldLayoutId id="2147484292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13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259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39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519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848" indent="-34284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822" indent="-32538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193" indent="-350784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645" indent="-31586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0905" indent="-339674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036" indent="-339674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164" indent="-339674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295" indent="-339674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423" indent="-339674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1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4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08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3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75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08720"/>
            <a:ext cx="8610600" cy="5339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r>
              <a:rPr lang="en-US" altLang="en-US" dirty="0">
                <a:solidFill>
                  <a:srgbClr val="000000"/>
                </a:solidFill>
              </a:rPr>
              <a:t>CHIPPER: HPCA 2011</a:t>
            </a: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285720" y="6357958"/>
            <a:ext cx="1347679" cy="389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778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23" r:id="rId1"/>
    <p:sldLayoutId id="2147484524" r:id="rId2"/>
    <p:sldLayoutId id="2147484525" r:id="rId3"/>
    <p:sldLayoutId id="2147484526" r:id="rId4"/>
    <p:sldLayoutId id="2147484527" r:id="rId5"/>
    <p:sldLayoutId id="2147484528" r:id="rId6"/>
    <p:sldLayoutId id="2147484529" r:id="rId7"/>
    <p:sldLayoutId id="2147484530" r:id="rId8"/>
    <p:sldLayoutId id="2147484531" r:id="rId9"/>
    <p:sldLayoutId id="2147484532" r:id="rId10"/>
    <p:sldLayoutId id="2147484533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367926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63164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500854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2" y="6572862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202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72" r:id="rId1"/>
    <p:sldLayoutId id="2147484573" r:id="rId2"/>
    <p:sldLayoutId id="2147484574" r:id="rId3"/>
    <p:sldLayoutId id="2147484575" r:id="rId4"/>
    <p:sldLayoutId id="2147484576" r:id="rId5"/>
    <p:sldLayoutId id="2147484577" r:id="rId6"/>
    <p:sldLayoutId id="2147484578" r:id="rId7"/>
    <p:sldLayoutId id="2147484579" r:id="rId8"/>
    <p:sldLayoutId id="2147484580" r:id="rId9"/>
    <p:sldLayoutId id="2147484581" r:id="rId10"/>
    <p:sldLayoutId id="2147484582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75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08720"/>
            <a:ext cx="8610600" cy="547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614864" y="6356176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453336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4272753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78" r:id="rId1"/>
    <p:sldLayoutId id="2147484779" r:id="rId2"/>
    <p:sldLayoutId id="2147484780" r:id="rId3"/>
    <p:sldLayoutId id="2147484781" r:id="rId4"/>
    <p:sldLayoutId id="2147484782" r:id="rId5"/>
    <p:sldLayoutId id="2147484783" r:id="rId6"/>
    <p:sldLayoutId id="2147484784" r:id="rId7"/>
    <p:sldLayoutId id="2147484785" r:id="rId8"/>
    <p:sldLayoutId id="2147484786" r:id="rId9"/>
    <p:sldLayoutId id="2147484787" r:id="rId10"/>
    <p:sldLayoutId id="2147484788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1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09" rIns="91416" bIns="45709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defTabSz="914165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09" rIns="91416" bIns="45709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defTabSz="914165"/>
            <a:fld id="{6F400BD0-49BF-48FC-8114-37C1D4F5AB3D}" type="slidenum">
              <a:rPr lang="en-US" altLang="en-US" smtClean="0">
                <a:solidFill>
                  <a:srgbClr val="000000"/>
                </a:solidFill>
              </a:rPr>
              <a:pPr defTabSz="914165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3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60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38" r:id="rId1"/>
    <p:sldLayoutId id="2147484839" r:id="rId2"/>
    <p:sldLayoutId id="2147484840" r:id="rId3"/>
    <p:sldLayoutId id="2147484841" r:id="rId4"/>
    <p:sldLayoutId id="2147484842" r:id="rId5"/>
    <p:sldLayoutId id="2147484843" r:id="rId6"/>
    <p:sldLayoutId id="2147484844" r:id="rId7"/>
    <p:sldLayoutId id="2147484845" r:id="rId8"/>
    <p:sldLayoutId id="2147484846" r:id="rId9"/>
    <p:sldLayoutId id="2147484847" r:id="rId10"/>
    <p:sldLayoutId id="2147484848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082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165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25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332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813" indent="-34281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753" indent="-32535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089" indent="-35074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507" indent="-31583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0733" indent="-339639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7818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4898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1983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063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2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6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5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32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1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0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8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6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1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09" rIns="91416" bIns="45709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defTabSz="914165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09" rIns="91416" bIns="45709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defTabSz="914165"/>
            <a:fld id="{6F400BD0-49BF-48FC-8114-37C1D4F5AB3D}" type="slidenum">
              <a:rPr lang="en-US" altLang="en-US" smtClean="0">
                <a:solidFill>
                  <a:srgbClr val="000000"/>
                </a:solidFill>
              </a:rPr>
              <a:pPr defTabSz="914165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151711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50" r:id="rId1"/>
    <p:sldLayoutId id="2147484851" r:id="rId2"/>
    <p:sldLayoutId id="2147484852" r:id="rId3"/>
    <p:sldLayoutId id="2147484853" r:id="rId4"/>
    <p:sldLayoutId id="2147484854" r:id="rId5"/>
    <p:sldLayoutId id="2147484855" r:id="rId6"/>
    <p:sldLayoutId id="2147484856" r:id="rId7"/>
    <p:sldLayoutId id="2147484857" r:id="rId8"/>
    <p:sldLayoutId id="2147484858" r:id="rId9"/>
    <p:sldLayoutId id="2147484859" r:id="rId10"/>
    <p:sldLayoutId id="2147484860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082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165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25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332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813" indent="-34281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753" indent="-32535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089" indent="-35074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507" indent="-31583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0733" indent="-339639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7818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4898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1983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063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2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6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5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32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1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0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8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6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1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2" tIns="45702" rIns="91402" bIns="4570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2" tIns="45702" rIns="91402" bIns="4570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2" tIns="45702" rIns="91402" bIns="45702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defTabSz="914024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2" tIns="45702" rIns="91402" bIns="45702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defTabSz="914024"/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 defTabSz="914024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3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673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62" r:id="rId1"/>
    <p:sldLayoutId id="2147484863" r:id="rId2"/>
    <p:sldLayoutId id="2147484864" r:id="rId3"/>
    <p:sldLayoutId id="2147484865" r:id="rId4"/>
    <p:sldLayoutId id="2147484866" r:id="rId5"/>
    <p:sldLayoutId id="2147484867" r:id="rId6"/>
    <p:sldLayoutId id="2147484868" r:id="rId7"/>
    <p:sldLayoutId id="2147484869" r:id="rId8"/>
    <p:sldLayoutId id="2147484870" r:id="rId9"/>
    <p:sldLayoutId id="2147484871" r:id="rId10"/>
    <p:sldLayoutId id="2147484872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011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024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04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052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761" indent="-342761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650" indent="-32530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1933" indent="-350694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301" indent="-31578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0475" indent="-339587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7491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4499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1514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8523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11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24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40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52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64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79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88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104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75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08720"/>
            <a:ext cx="8610600" cy="5339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079760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74" r:id="rId1"/>
    <p:sldLayoutId id="2147484875" r:id="rId2"/>
    <p:sldLayoutId id="2147484876" r:id="rId3"/>
    <p:sldLayoutId id="2147484877" r:id="rId4"/>
    <p:sldLayoutId id="2147484878" r:id="rId5"/>
    <p:sldLayoutId id="2147484879" r:id="rId6"/>
    <p:sldLayoutId id="2147484880" r:id="rId7"/>
    <p:sldLayoutId id="2147484881" r:id="rId8"/>
    <p:sldLayoutId id="2147484882" r:id="rId9"/>
    <p:sldLayoutId id="2147484883" r:id="rId10"/>
    <p:sldLayoutId id="2147484884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8842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4336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095375"/>
            <a:ext cx="8610600" cy="515302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00000"/>
                </a:solidFill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46900" y="6373813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000000"/>
                </a:solidFill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2B59C95-9F24-CC4B-832C-1D8C21792A43}" type="slidenum">
              <a:rPr lang="en-US"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43366" name="Line 1032"/>
          <p:cNvSpPr>
            <a:spLocks noChangeShapeType="1"/>
          </p:cNvSpPr>
          <p:nvPr/>
        </p:nvSpPr>
        <p:spPr bwMode="auto">
          <a:xfrm>
            <a:off x="228600" y="644683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3367" name="Line 1033"/>
          <p:cNvSpPr>
            <a:spLocks noChangeShapeType="1"/>
          </p:cNvSpPr>
          <p:nvPr userDrawn="1"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43368" name="Picture 7" descr="safari.pn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6602413"/>
            <a:ext cx="8477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5159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70" r:id="rId1"/>
    <p:sldLayoutId id="2147484971" r:id="rId2"/>
    <p:sldLayoutId id="2147484972" r:id="rId3"/>
    <p:sldLayoutId id="2147484973" r:id="rId4"/>
    <p:sldLayoutId id="2147484974" r:id="rId5"/>
    <p:sldLayoutId id="2147484975" r:id="rId6"/>
    <p:sldLayoutId id="2147484976" r:id="rId7"/>
    <p:sldLayoutId id="2147484977" r:id="rId8"/>
    <p:sldLayoutId id="2147484978" r:id="rId9"/>
    <p:sldLayoutId id="2147484979" r:id="rId10"/>
    <p:sldLayoutId id="2147484980" r:id="rId11"/>
    <p:sldLayoutId id="2147484981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pitchFamily="-106" charset="-128"/>
          <a:cs typeface="ＭＳ Ｐゴシック" pitchFamily="-106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pitchFamily="-106" charset="-128"/>
          <a:cs typeface="ＭＳ Ｐゴシック" pitchFamily="-106" charset="-128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pitchFamily="-106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6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75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08720"/>
            <a:ext cx="8610600" cy="5339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858009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411" r:id="rId1"/>
    <p:sldLayoutId id="2147485412" r:id="rId2"/>
    <p:sldLayoutId id="2147485413" r:id="rId3"/>
    <p:sldLayoutId id="2147485414" r:id="rId4"/>
    <p:sldLayoutId id="2147485415" r:id="rId5"/>
    <p:sldLayoutId id="2147485416" r:id="rId6"/>
    <p:sldLayoutId id="2147485417" r:id="rId7"/>
    <p:sldLayoutId id="2147485418" r:id="rId8"/>
    <p:sldLayoutId id="2147485419" r:id="rId9"/>
    <p:sldLayoutId id="2147485420" r:id="rId10"/>
    <p:sldLayoutId id="2147485421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1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2" tIns="45702" rIns="91402" bIns="4570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2" tIns="45702" rIns="91402" bIns="4570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2" tIns="45702" rIns="91402" bIns="45702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defTabSz="914024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2" tIns="45702" rIns="91402" bIns="45702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defTabSz="914024"/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 defTabSz="914024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3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48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521" r:id="rId1"/>
    <p:sldLayoutId id="2147485522" r:id="rId2"/>
    <p:sldLayoutId id="2147485523" r:id="rId3"/>
    <p:sldLayoutId id="2147485524" r:id="rId4"/>
    <p:sldLayoutId id="2147485525" r:id="rId5"/>
    <p:sldLayoutId id="2147485526" r:id="rId6"/>
    <p:sldLayoutId id="2147485527" r:id="rId7"/>
    <p:sldLayoutId id="2147485528" r:id="rId8"/>
    <p:sldLayoutId id="2147485529" r:id="rId9"/>
    <p:sldLayoutId id="2147485530" r:id="rId10"/>
    <p:sldLayoutId id="2147485531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011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024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04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052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761" indent="-342761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650" indent="-32530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1933" indent="-350694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301" indent="-31578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0475" indent="-339587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7491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4499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1514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8523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11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24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40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52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64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79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88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104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1"/>
            <a:ext cx="8610600" cy="75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08720"/>
            <a:ext cx="8610600" cy="5339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09" rIns="91416" bIns="45709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defTabSz="914165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09" rIns="91416" bIns="45709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defTabSz="914165"/>
            <a:fld id="{6F400BD0-49BF-48FC-8114-37C1D4F5AB3D}" type="slidenum">
              <a:rPr lang="en-US" altLang="en-US" smtClean="0">
                <a:solidFill>
                  <a:srgbClr val="000000"/>
                </a:solidFill>
              </a:rPr>
              <a:pPr defTabSz="914165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921638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533" r:id="rId1"/>
    <p:sldLayoutId id="2147485534" r:id="rId2"/>
    <p:sldLayoutId id="2147485535" r:id="rId3"/>
    <p:sldLayoutId id="2147485536" r:id="rId4"/>
    <p:sldLayoutId id="2147485537" r:id="rId5"/>
    <p:sldLayoutId id="2147485538" r:id="rId6"/>
    <p:sldLayoutId id="2147485539" r:id="rId7"/>
    <p:sldLayoutId id="2147485540" r:id="rId8"/>
    <p:sldLayoutId id="2147485541" r:id="rId9"/>
    <p:sldLayoutId id="2147485542" r:id="rId10"/>
    <p:sldLayoutId id="2147485543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082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165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25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332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813" indent="-34281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753" indent="-32535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089" indent="-35074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507" indent="-31583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0733" indent="-339639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7818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4898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1983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063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2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6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5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32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1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0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8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6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85850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033" y="1250443"/>
            <a:ext cx="8897503" cy="52238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4033" y="6544372"/>
            <a:ext cx="1820636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1/10/22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48826" y="6544372"/>
            <a:ext cx="37719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6924883" y="645630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/>
                </a:solidFill>
              </a:defRPr>
            </a:lvl1pPr>
          </a:lstStyle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72826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666" r:id="rId1"/>
    <p:sldLayoutId id="2147485667" r:id="rId2"/>
    <p:sldLayoutId id="2147485668" r:id="rId3"/>
    <p:sldLayoutId id="2147485669" r:id="rId4"/>
    <p:sldLayoutId id="2147485670" r:id="rId5"/>
    <p:sldLayoutId id="2147485671" r:id="rId6"/>
    <p:sldLayoutId id="2147485672" r:id="rId7"/>
    <p:sldLayoutId id="2147485673" r:id="rId8"/>
    <p:sldLayoutId id="2147485674" r:id="rId9"/>
    <p:sldLayoutId id="2147485675" r:id="rId10"/>
    <p:sldLayoutId id="2147485676" r:id="rId11"/>
    <p:sldLayoutId id="2147485677" r:id="rId12"/>
  </p:sldLayoutIdLst>
  <p:hf hdr="0" ftr="0" dt="0"/>
  <p:txStyles>
    <p:titleStyle>
      <a:lvl1pPr marL="0" algn="ctr" defTabSz="914400" rtl="0" eaLnBrk="1" latinLnBrk="0" hangingPunct="1">
        <a:lnSpc>
          <a:spcPct val="90000"/>
        </a:lnSpc>
        <a:spcBef>
          <a:spcPct val="0"/>
        </a:spcBef>
        <a:buNone/>
        <a:defRPr sz="4800" kern="1200" spc="-12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85000"/>
        </a:lnSpc>
        <a:spcBef>
          <a:spcPts val="1300"/>
        </a:spcBef>
        <a:buFont typeface="Arial" panose="020B0604020202020204" pitchFamily="34" charset="0"/>
        <a:buChar char="•"/>
        <a:defRPr sz="2800" i="1" kern="1200">
          <a:solidFill>
            <a:schemeClr val="tx1"/>
          </a:solidFill>
          <a:latin typeface="+mn-lt"/>
          <a:ea typeface="+mn-ea"/>
          <a:cs typeface="+mn-cs"/>
        </a:defRPr>
      </a:lvl1pPr>
      <a:lvl2pPr marL="365760" indent="-182880" algn="l" defTabSz="914400" rtl="0" eaLnBrk="1" latinLnBrk="0" hangingPunct="1">
        <a:lnSpc>
          <a:spcPct val="85000"/>
        </a:lnSpc>
        <a:spcBef>
          <a:spcPts val="600"/>
        </a:spcBef>
        <a:buFont typeface="Calibri" panose="020F0502020204030204" pitchFamily="34" charset="0"/>
        <a:buChar char="‐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" indent="-18288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•"/>
        <a:defRPr sz="2000" i="1" kern="1200">
          <a:solidFill>
            <a:schemeClr val="tx1"/>
          </a:solidFill>
          <a:latin typeface="+mn-lt"/>
          <a:ea typeface="+mn-ea"/>
          <a:cs typeface="+mn-cs"/>
        </a:defRPr>
      </a:lvl3pPr>
      <a:lvl4pPr marL="731520" indent="-18288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indent="-18288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8842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095375"/>
            <a:ext cx="8610600" cy="515302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46900" y="6373813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B5C1105-7C02-0A4A-BBB4-558A73CD3ACF}" type="slidenum">
              <a:rPr lang="en-US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30" name="Line 1032"/>
          <p:cNvSpPr>
            <a:spLocks noChangeShapeType="1"/>
          </p:cNvSpPr>
          <p:nvPr/>
        </p:nvSpPr>
        <p:spPr bwMode="auto">
          <a:xfrm>
            <a:off x="228600" y="644683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1" name="Line 1033"/>
          <p:cNvSpPr>
            <a:spLocks noChangeShapeType="1"/>
          </p:cNvSpPr>
          <p:nvPr userDrawn="1"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032" name="Picture 7" descr="safari.pn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6602413"/>
            <a:ext cx="8477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8738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715" r:id="rId1"/>
    <p:sldLayoutId id="2147485716" r:id="rId2"/>
    <p:sldLayoutId id="2147485717" r:id="rId3"/>
    <p:sldLayoutId id="2147485718" r:id="rId4"/>
    <p:sldLayoutId id="2147485719" r:id="rId5"/>
    <p:sldLayoutId id="2147485720" r:id="rId6"/>
    <p:sldLayoutId id="2147485721" r:id="rId7"/>
    <p:sldLayoutId id="2147485722" r:id="rId8"/>
    <p:sldLayoutId id="2147485723" r:id="rId9"/>
    <p:sldLayoutId id="2147485724" r:id="rId10"/>
    <p:sldLayoutId id="2147485725" r:id="rId11"/>
    <p:sldLayoutId id="2147485726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pitchFamily="-106" charset="-128"/>
          <a:cs typeface="ＭＳ Ｐゴシック" pitchFamily="-106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pitchFamily="-106" charset="-128"/>
          <a:cs typeface="ＭＳ Ｐゴシック" pitchFamily="-106" charset="-128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pitchFamily="-106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6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453336"/>
            <a:ext cx="2133600" cy="2681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1"/>
            <a:fld id="{FB30EDBD-1C2D-4C1E-B459-B60219FAB48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 latinLnBrk="1"/>
              <a:t>2022. 1. 10.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453336"/>
            <a:ext cx="2895600" cy="2681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1"/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453336"/>
            <a:ext cx="2133600" cy="2681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1"/>
            <a:fld id="{4BEDD84E-25D4-4983-8AA1-2863C96F08D9}" type="slidenum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 latinLnBrk="1"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</p:spTree>
    <p:extLst>
      <p:ext uri="{BB962C8B-B14F-4D97-AF65-F5344CB8AC3E}">
        <p14:creationId xmlns:p14="http://schemas.microsoft.com/office/powerpoint/2010/main" val="1377926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473" r:id="rId1"/>
    <p:sldLayoutId id="2147486474" r:id="rId2"/>
    <p:sldLayoutId id="2147486475" r:id="rId3"/>
    <p:sldLayoutId id="2147486476" r:id="rId4"/>
    <p:sldLayoutId id="2147486477" r:id="rId5"/>
    <p:sldLayoutId id="2147486478" r:id="rId6"/>
    <p:sldLayoutId id="2147486479" r:id="rId7"/>
  </p:sldLayoutIdLst>
  <p:txStyles>
    <p:titleStyle>
      <a:lvl1pPr algn="ctr" defTabSz="914400" rtl="0" eaLnBrk="1" latinLnBrk="1" hangingPunct="1"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ts val="5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ts val="5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ts val="5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ts val="5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ts val="500"/>
        </a:spcBef>
        <a:buFont typeface="Arial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258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595" r:id="rId1"/>
    <p:sldLayoutId id="2147486596" r:id="rId2"/>
    <p:sldLayoutId id="2147486597" r:id="rId3"/>
    <p:sldLayoutId id="2147486598" r:id="rId4"/>
    <p:sldLayoutId id="2147486599" r:id="rId5"/>
    <p:sldLayoutId id="2147486600" r:id="rId6"/>
    <p:sldLayoutId id="2147486601" r:id="rId7"/>
    <p:sldLayoutId id="2147486602" r:id="rId8"/>
    <p:sldLayoutId id="2147486603" r:id="rId9"/>
    <p:sldLayoutId id="2147486604" r:id="rId10"/>
    <p:sldLayoutId id="2147486605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94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872" r:id="rId1"/>
    <p:sldLayoutId id="2147486873" r:id="rId2"/>
    <p:sldLayoutId id="2147486874" r:id="rId3"/>
    <p:sldLayoutId id="2147486875" r:id="rId4"/>
    <p:sldLayoutId id="2147486876" r:id="rId5"/>
    <p:sldLayoutId id="2147486877" r:id="rId6"/>
    <p:sldLayoutId id="2147486878" r:id="rId7"/>
    <p:sldLayoutId id="2147486879" r:id="rId8"/>
    <p:sldLayoutId id="2147486880" r:id="rId9"/>
    <p:sldLayoutId id="2147486881" r:id="rId10"/>
    <p:sldLayoutId id="214748688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1075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B223C560-0E5F-EA4E-BC8F-576A5796815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31078" name="Line 1032"/>
          <p:cNvSpPr>
            <a:spLocks noChangeShapeType="1"/>
          </p:cNvSpPr>
          <p:nvPr/>
        </p:nvSpPr>
        <p:spPr bwMode="auto">
          <a:xfrm>
            <a:off x="228600" y="638175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079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31080" name="Picture 7" descr="safari.pn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6453188"/>
            <a:ext cx="1079500" cy="31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3472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121" r:id="rId1"/>
    <p:sldLayoutId id="2147487122" r:id="rId2"/>
    <p:sldLayoutId id="2147487123" r:id="rId3"/>
    <p:sldLayoutId id="2147487124" r:id="rId4"/>
    <p:sldLayoutId id="2147487125" r:id="rId5"/>
    <p:sldLayoutId id="2147487126" r:id="rId6"/>
    <p:sldLayoutId id="2147487127" r:id="rId7"/>
    <p:sldLayoutId id="2147487128" r:id="rId8"/>
    <p:sldLayoutId id="2147487129" r:id="rId9"/>
    <p:sldLayoutId id="2147487130" r:id="rId10"/>
    <p:sldLayoutId id="2147487131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charset="0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charset="0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charset="0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charset="0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85850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033" y="1250443"/>
            <a:ext cx="8897503" cy="52238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4033" y="6544372"/>
            <a:ext cx="1820636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1/10/22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48826" y="6544372"/>
            <a:ext cx="37719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6924883" y="645630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/>
                </a:solidFill>
              </a:defRPr>
            </a:lvl1pPr>
          </a:lstStyle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29406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145" r:id="rId1"/>
    <p:sldLayoutId id="2147487146" r:id="rId2"/>
    <p:sldLayoutId id="2147487147" r:id="rId3"/>
    <p:sldLayoutId id="2147487148" r:id="rId4"/>
    <p:sldLayoutId id="2147487149" r:id="rId5"/>
    <p:sldLayoutId id="2147487150" r:id="rId6"/>
    <p:sldLayoutId id="2147487151" r:id="rId7"/>
    <p:sldLayoutId id="2147487152" r:id="rId8"/>
    <p:sldLayoutId id="2147487153" r:id="rId9"/>
    <p:sldLayoutId id="2147487154" r:id="rId10"/>
    <p:sldLayoutId id="2147487155" r:id="rId11"/>
    <p:sldLayoutId id="2147487156" r:id="rId12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hf hdr="0" ftr="0" dt="0"/>
  <p:txStyles>
    <p:titleStyle>
      <a:lvl1pPr marL="0" algn="ctr" defTabSz="914400" rtl="0" eaLnBrk="1" latinLnBrk="0" hangingPunct="1">
        <a:lnSpc>
          <a:spcPct val="90000"/>
        </a:lnSpc>
        <a:spcBef>
          <a:spcPct val="0"/>
        </a:spcBef>
        <a:buNone/>
        <a:defRPr sz="4800" kern="1200" spc="-12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85000"/>
        </a:lnSpc>
        <a:spcBef>
          <a:spcPts val="1300"/>
        </a:spcBef>
        <a:buFont typeface="Arial" panose="020B0604020202020204" pitchFamily="34" charset="0"/>
        <a:buChar char="•"/>
        <a:defRPr sz="2800" i="1" kern="1200">
          <a:solidFill>
            <a:schemeClr val="tx1"/>
          </a:solidFill>
          <a:latin typeface="+mn-lt"/>
          <a:ea typeface="+mn-ea"/>
          <a:cs typeface="+mn-cs"/>
        </a:defRPr>
      </a:lvl1pPr>
      <a:lvl2pPr marL="365760" indent="-182880" algn="l" defTabSz="914400" rtl="0" eaLnBrk="1" latinLnBrk="0" hangingPunct="1">
        <a:lnSpc>
          <a:spcPct val="85000"/>
        </a:lnSpc>
        <a:spcBef>
          <a:spcPts val="600"/>
        </a:spcBef>
        <a:buFont typeface="Calibri" panose="020F0502020204030204" pitchFamily="34" charset="0"/>
        <a:buChar char="‐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" indent="-18288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•"/>
        <a:defRPr sz="2000" i="1" kern="1200">
          <a:solidFill>
            <a:schemeClr val="tx1"/>
          </a:solidFill>
          <a:latin typeface="+mn-lt"/>
          <a:ea typeface="+mn-ea"/>
          <a:cs typeface="+mn-cs"/>
        </a:defRPr>
      </a:lvl3pPr>
      <a:lvl4pPr marL="731520" indent="-18288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indent="-18288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319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6998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EFC36330-171D-874A-B302-CA3D7044398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69990" name="Line 1032"/>
          <p:cNvSpPr>
            <a:spLocks noChangeShapeType="1"/>
          </p:cNvSpPr>
          <p:nvPr/>
        </p:nvSpPr>
        <p:spPr bwMode="auto">
          <a:xfrm>
            <a:off x="228600" y="638175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999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69992" name="Picture 7" descr="safari.pn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6453188"/>
            <a:ext cx="1079500" cy="31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560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195" r:id="rId1"/>
    <p:sldLayoutId id="2147487196" r:id="rId2"/>
    <p:sldLayoutId id="2147487197" r:id="rId3"/>
    <p:sldLayoutId id="2147487198" r:id="rId4"/>
    <p:sldLayoutId id="2147487199" r:id="rId5"/>
    <p:sldLayoutId id="2147487200" r:id="rId6"/>
    <p:sldLayoutId id="2147487201" r:id="rId7"/>
    <p:sldLayoutId id="2147487202" r:id="rId8"/>
    <p:sldLayoutId id="2147487203" r:id="rId9"/>
    <p:sldLayoutId id="2147487204" r:id="rId10"/>
    <p:sldLayoutId id="2147487205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charset="0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charset="0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charset="0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charset="0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8915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72694B9D-8BFE-654E-8D86-2D1B27ECA5D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38918" name="Line 1032"/>
          <p:cNvSpPr>
            <a:spLocks noChangeShapeType="1"/>
          </p:cNvSpPr>
          <p:nvPr/>
        </p:nvSpPr>
        <p:spPr bwMode="auto">
          <a:xfrm>
            <a:off x="228600" y="638175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8919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7550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207" r:id="rId1"/>
    <p:sldLayoutId id="2147487208" r:id="rId2"/>
    <p:sldLayoutId id="2147487209" r:id="rId3"/>
    <p:sldLayoutId id="2147487210" r:id="rId4"/>
    <p:sldLayoutId id="2147487211" r:id="rId5"/>
    <p:sldLayoutId id="2147487212" r:id="rId6"/>
    <p:sldLayoutId id="2147487213" r:id="rId7"/>
    <p:sldLayoutId id="2147487214" r:id="rId8"/>
    <p:sldLayoutId id="2147487215" r:id="rId9"/>
    <p:sldLayoutId id="2147487216" r:id="rId10"/>
    <p:sldLayoutId id="2147487217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charset="0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charset="0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charset="0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charset="0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431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259" r:id="rId1"/>
    <p:sldLayoutId id="2147487260" r:id="rId2"/>
    <p:sldLayoutId id="2147487261" r:id="rId3"/>
    <p:sldLayoutId id="2147487262" r:id="rId4"/>
    <p:sldLayoutId id="2147487263" r:id="rId5"/>
    <p:sldLayoutId id="2147487264" r:id="rId6"/>
    <p:sldLayoutId id="2147487265" r:id="rId7"/>
    <p:sldLayoutId id="2147487266" r:id="rId8"/>
    <p:sldLayoutId id="2147487267" r:id="rId9"/>
    <p:sldLayoutId id="2147487268" r:id="rId10"/>
    <p:sldLayoutId id="2147487269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527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575" r:id="rId1"/>
    <p:sldLayoutId id="2147487576" r:id="rId2"/>
    <p:sldLayoutId id="2147487577" r:id="rId3"/>
    <p:sldLayoutId id="2147487578" r:id="rId4"/>
    <p:sldLayoutId id="2147487579" r:id="rId5"/>
    <p:sldLayoutId id="2147487580" r:id="rId6"/>
    <p:sldLayoutId id="2147487581" r:id="rId7"/>
    <p:sldLayoutId id="2147487582" r:id="rId8"/>
    <p:sldLayoutId id="2147487583" r:id="rId9"/>
    <p:sldLayoutId id="2147487584" r:id="rId10"/>
    <p:sldLayoutId id="2147487585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069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624" r:id="rId1"/>
    <p:sldLayoutId id="2147487625" r:id="rId2"/>
    <p:sldLayoutId id="2147487626" r:id="rId3"/>
    <p:sldLayoutId id="2147487627" r:id="rId4"/>
    <p:sldLayoutId id="2147487628" r:id="rId5"/>
    <p:sldLayoutId id="2147487629" r:id="rId6"/>
    <p:sldLayoutId id="2147487630" r:id="rId7"/>
    <p:sldLayoutId id="2147487631" r:id="rId8"/>
    <p:sldLayoutId id="2147487632" r:id="rId9"/>
    <p:sldLayoutId id="2147487633" r:id="rId10"/>
    <p:sldLayoutId id="2147487634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900">
                <a:latin typeface="Garamond" pitchFamily="18" charset="0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Garamond" pitchFamily="18" charset="0"/>
              </a:defRPr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350">
              <a:solidFill>
                <a:srgbClr val="000000"/>
              </a:solidFill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350">
              <a:solidFill>
                <a:srgbClr val="000000"/>
              </a:solidFill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276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077" r:id="rId1"/>
    <p:sldLayoutId id="2147488078" r:id="rId2"/>
    <p:sldLayoutId id="2147488079" r:id="rId3"/>
    <p:sldLayoutId id="2147488080" r:id="rId4"/>
    <p:sldLayoutId id="2147488081" r:id="rId5"/>
    <p:sldLayoutId id="2147488082" r:id="rId6"/>
    <p:sldLayoutId id="2147488083" r:id="rId7"/>
    <p:sldLayoutId id="2147488084" r:id="rId8"/>
    <p:sldLayoutId id="2147488085" r:id="rId9"/>
    <p:sldLayoutId id="2147488086" r:id="rId10"/>
    <p:sldLayoutId id="2147488087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Garamond" pitchFamily="18" charset="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Garamond" pitchFamily="18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Garamond" pitchFamily="18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Garamond" pitchFamily="18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Garamond" pitchFamily="18" charset="0"/>
        </a:defRPr>
      </a:lvl9pPr>
    </p:titleStyle>
    <p:bodyStyle>
      <a:lvl1pPr marL="257175" indent="-25717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502444" indent="-24407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1650">
          <a:solidFill>
            <a:schemeClr val="tx1"/>
          </a:solidFill>
          <a:latin typeface="+mn-lt"/>
        </a:defRPr>
      </a:lvl2pPr>
      <a:lvl3pPr marL="766763" indent="-26312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1500">
          <a:solidFill>
            <a:schemeClr val="tx1"/>
          </a:solidFill>
          <a:latin typeface="+mn-lt"/>
        </a:defRPr>
      </a:lvl3pPr>
      <a:lvl4pPr marL="1004888" indent="-236935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260872" indent="-25479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5pPr>
      <a:lvl6pPr marL="1603772" indent="-25479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6pPr>
      <a:lvl7pPr marL="1946672" indent="-25479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7pPr>
      <a:lvl8pPr marL="2289572" indent="-25479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8pPr>
      <a:lvl9pPr marL="2632472" indent="-25479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5824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153" r:id="rId1"/>
    <p:sldLayoutId id="2147488154" r:id="rId2"/>
    <p:sldLayoutId id="2147488155" r:id="rId3"/>
    <p:sldLayoutId id="2147488156" r:id="rId4"/>
    <p:sldLayoutId id="2147488157" r:id="rId5"/>
    <p:sldLayoutId id="2147488158" r:id="rId6"/>
    <p:sldLayoutId id="2147488159" r:id="rId7"/>
    <p:sldLayoutId id="2147488160" r:id="rId8"/>
    <p:sldLayoutId id="2147488161" r:id="rId9"/>
    <p:sldLayoutId id="2147488162" r:id="rId10"/>
    <p:sldLayoutId id="2147488163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4254399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165" r:id="rId1"/>
    <p:sldLayoutId id="2147488166" r:id="rId2"/>
    <p:sldLayoutId id="2147488167" r:id="rId3"/>
    <p:sldLayoutId id="2147488168" r:id="rId4"/>
    <p:sldLayoutId id="2147488169" r:id="rId5"/>
    <p:sldLayoutId id="2147488170" r:id="rId6"/>
    <p:sldLayoutId id="2147488171" r:id="rId7"/>
    <p:sldLayoutId id="2147488172" r:id="rId8"/>
    <p:sldLayoutId id="2147488173" r:id="rId9"/>
    <p:sldLayoutId id="2147488174" r:id="rId10"/>
    <p:sldLayoutId id="2147488175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75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08720"/>
            <a:ext cx="8610600" cy="5339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229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190" r:id="rId1"/>
    <p:sldLayoutId id="2147488191" r:id="rId2"/>
    <p:sldLayoutId id="2147488192" r:id="rId3"/>
    <p:sldLayoutId id="2147488193" r:id="rId4"/>
    <p:sldLayoutId id="2147488194" r:id="rId5"/>
    <p:sldLayoutId id="2147488195" r:id="rId6"/>
    <p:sldLayoutId id="2147488196" r:id="rId7"/>
    <p:sldLayoutId id="2147488197" r:id="rId8"/>
    <p:sldLayoutId id="2147488198" r:id="rId9"/>
    <p:sldLayoutId id="2147488199" r:id="rId10"/>
    <p:sldLayoutId id="2147488200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1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2" tIns="45702" rIns="91402" bIns="4570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2" tIns="45702" rIns="91402" bIns="4570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2" tIns="45702" rIns="91402" bIns="45702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defTabSz="914024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en-US">
              <a:solidFill>
                <a:srgbClr val="000000"/>
              </a:solidFill>
              <a:ea typeface="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2" tIns="45702" rIns="91402" bIns="45702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defTabSz="914024" eaLnBrk="1" fontAlgn="auto" hangingPunct="1">
              <a:spcBef>
                <a:spcPts val="0"/>
              </a:spcBef>
              <a:spcAft>
                <a:spcPts val="0"/>
              </a:spcAft>
            </a:pPr>
            <a:fld id="{6F400BD0-49BF-48FC-8114-37C1D4F5AB3D}" type="slidenum">
              <a:rPr lang="en-US" altLang="en-US">
                <a:solidFill>
                  <a:srgbClr val="000000"/>
                </a:solidFill>
                <a:ea typeface=""/>
              </a:rPr>
              <a:pPr defTabSz="914024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  <a:ea typeface=""/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3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56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242" r:id="rId1"/>
    <p:sldLayoutId id="2147488243" r:id="rId2"/>
    <p:sldLayoutId id="2147488244" r:id="rId3"/>
    <p:sldLayoutId id="2147488245" r:id="rId4"/>
    <p:sldLayoutId id="2147488246" r:id="rId5"/>
    <p:sldLayoutId id="2147488247" r:id="rId6"/>
    <p:sldLayoutId id="2147488248" r:id="rId7"/>
    <p:sldLayoutId id="2147488249" r:id="rId8"/>
    <p:sldLayoutId id="2147488250" r:id="rId9"/>
    <p:sldLayoutId id="2147488251" r:id="rId10"/>
    <p:sldLayoutId id="2147488252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011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024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04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052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761" indent="-342761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650" indent="-32530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1933" indent="-350694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301" indent="-31578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0475" indent="-339587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7491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4499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1514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8523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11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24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40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52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64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79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88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104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951778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1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2" tIns="45702" rIns="91402" bIns="4570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2" tIns="45702" rIns="91402" bIns="4570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2" tIns="45702" rIns="91402" bIns="45702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defTabSz="914024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en-US">
              <a:solidFill>
                <a:srgbClr val="000000"/>
              </a:solidFill>
              <a:ea typeface="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2" tIns="45702" rIns="91402" bIns="45702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defTabSz="914024" eaLnBrk="1" fontAlgn="auto" hangingPunct="1">
              <a:spcBef>
                <a:spcPts val="0"/>
              </a:spcBef>
              <a:spcAft>
                <a:spcPts val="0"/>
              </a:spcAft>
            </a:pPr>
            <a:fld id="{6F400BD0-49BF-48FC-8114-37C1D4F5AB3D}" type="slidenum">
              <a:rPr lang="en-US" altLang="en-US">
                <a:solidFill>
                  <a:srgbClr val="000000"/>
                </a:solidFill>
                <a:ea typeface=""/>
              </a:rPr>
              <a:pPr defTabSz="914024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  <a:ea typeface=""/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3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376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254" r:id="rId1"/>
    <p:sldLayoutId id="2147488255" r:id="rId2"/>
    <p:sldLayoutId id="2147488256" r:id="rId3"/>
    <p:sldLayoutId id="2147488257" r:id="rId4"/>
    <p:sldLayoutId id="2147488258" r:id="rId5"/>
    <p:sldLayoutId id="2147488259" r:id="rId6"/>
    <p:sldLayoutId id="2147488260" r:id="rId7"/>
    <p:sldLayoutId id="2147488261" r:id="rId8"/>
    <p:sldLayoutId id="2147488262" r:id="rId9"/>
    <p:sldLayoutId id="2147488263" r:id="rId10"/>
    <p:sldLayoutId id="2147488264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011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024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04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052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761" indent="-342761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650" indent="-32530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1933" indent="-350694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301" indent="-31578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0475" indent="-339587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7491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4499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1514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8523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11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24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40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52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64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79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88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104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75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08720"/>
            <a:ext cx="8610600" cy="5339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6F400BD0-49BF-48FC-8114-37C1D4F5AB3D}" type="slidenum">
              <a:rPr lang="en-US" altLang="en-US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ＭＳ Ｐゴシック" charset="0"/>
              <a:cs typeface="ＭＳ Ｐゴシック" charset="0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1475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266" r:id="rId1"/>
    <p:sldLayoutId id="2147488267" r:id="rId2"/>
    <p:sldLayoutId id="2147488268" r:id="rId3"/>
    <p:sldLayoutId id="2147488269" r:id="rId4"/>
    <p:sldLayoutId id="2147488270" r:id="rId5"/>
    <p:sldLayoutId id="2147488271" r:id="rId6"/>
    <p:sldLayoutId id="2147488272" r:id="rId7"/>
    <p:sldLayoutId id="2147488273" r:id="rId8"/>
    <p:sldLayoutId id="2147488274" r:id="rId9"/>
    <p:sldLayoutId id="2147488275" r:id="rId10"/>
    <p:sldLayoutId id="2147488276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1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3" rIns="91425" bIns="457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3" rIns="91425" bIns="457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5" tIns="45713" rIns="91425" bIns="45713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defTabSz="914259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en-US">
              <a:solidFill>
                <a:srgbClr val="000000"/>
              </a:solidFill>
              <a:ea typeface="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5" tIns="45713" rIns="91425" bIns="45713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defTabSz="914259" eaLnBrk="1" fontAlgn="auto" hangingPunct="1">
              <a:spcBef>
                <a:spcPts val="0"/>
              </a:spcBef>
              <a:spcAft>
                <a:spcPts val="0"/>
              </a:spcAft>
            </a:pPr>
            <a:fld id="{6F400BD0-49BF-48FC-8114-37C1D4F5AB3D}" type="slidenum">
              <a:rPr lang="en-US" altLang="en-US">
                <a:solidFill>
                  <a:srgbClr val="000000"/>
                </a:solidFill>
                <a:ea typeface=""/>
              </a:rPr>
              <a:pPr defTabSz="914259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  <a:ea typeface=""/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25" tIns="45713" rIns="91425" bIns="45713"/>
          <a:lstStyle/>
          <a:p>
            <a:pPr defTabSz="91425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25" tIns="45713" rIns="91425" bIns="45713"/>
          <a:lstStyle/>
          <a:p>
            <a:pPr defTabSz="91425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3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827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278" r:id="rId1"/>
    <p:sldLayoutId id="2147488279" r:id="rId2"/>
    <p:sldLayoutId id="2147488280" r:id="rId3"/>
    <p:sldLayoutId id="2147488281" r:id="rId4"/>
    <p:sldLayoutId id="2147488282" r:id="rId5"/>
    <p:sldLayoutId id="2147488283" r:id="rId6"/>
    <p:sldLayoutId id="2147488284" r:id="rId7"/>
    <p:sldLayoutId id="2147488285" r:id="rId8"/>
    <p:sldLayoutId id="2147488286" r:id="rId9"/>
    <p:sldLayoutId id="2147488287" r:id="rId10"/>
    <p:sldLayoutId id="2147488288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13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259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39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519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848" indent="-34284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822" indent="-32538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193" indent="-350784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645" indent="-31586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0905" indent="-339674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036" indent="-339674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164" indent="-339674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295" indent="-339674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423" indent="-339674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1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4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08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3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75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US" altLang="en-US" dirty="0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08720"/>
            <a:ext cx="8610600" cy="5339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4EBE9CF4-FEF8-6C4E-93E0-DBB5FD807A09}" type="slidenum">
              <a:rPr lang="en-US" smtClean="0">
                <a:solidFill>
                  <a:srgbClr val="000000">
                    <a:tint val="75000"/>
                  </a:srgbClr>
                </a:solidFill>
                <a:latin typeface="Tahoma"/>
                <a:ea typeface="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  <a:latin typeface="Tahoma"/>
              <a:ea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3275704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290" r:id="rId1"/>
    <p:sldLayoutId id="2147488291" r:id="rId2"/>
    <p:sldLayoutId id="2147488292" r:id="rId3"/>
    <p:sldLayoutId id="2147488293" r:id="rId4"/>
    <p:sldLayoutId id="2147488294" r:id="rId5"/>
    <p:sldLayoutId id="2147488295" r:id="rId6"/>
    <p:sldLayoutId id="2147488296" r:id="rId7"/>
    <p:sldLayoutId id="2147488297" r:id="rId8"/>
    <p:sldLayoutId id="2147488298" r:id="rId9"/>
    <p:sldLayoutId id="2147488299" r:id="rId10"/>
    <p:sldLayoutId id="2147488300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3200">
          <a:solidFill>
            <a:schemeClr val="tx1"/>
          </a:solidFill>
          <a:latin typeface="Perpetua"/>
          <a:ea typeface="+mn-ea"/>
          <a:cs typeface="Perpetua"/>
        </a:defRPr>
      </a:lvl1pPr>
      <a:lvl2pPr marL="669925" indent="-325438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800">
          <a:solidFill>
            <a:schemeClr val="tx1"/>
          </a:solidFill>
          <a:latin typeface="Perpetua"/>
          <a:cs typeface="Perpetua"/>
        </a:defRPr>
      </a:lvl2pPr>
      <a:lvl3pPr marL="1022350" indent="-35083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800">
          <a:solidFill>
            <a:schemeClr val="tx1"/>
          </a:solidFill>
          <a:latin typeface="Perpetua"/>
          <a:cs typeface="Perpetua"/>
        </a:defRPr>
      </a:lvl3pPr>
      <a:lvl4pPr marL="1339850" indent="-315913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 sz="2400">
          <a:solidFill>
            <a:schemeClr val="tx1"/>
          </a:solidFill>
          <a:latin typeface="Perpetua"/>
          <a:cs typeface="Perpetua"/>
        </a:defRPr>
      </a:lvl4pPr>
      <a:lvl5pPr marL="1681163" indent="-33972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Perpetua"/>
          <a:cs typeface="Perpetua"/>
        </a:defRPr>
      </a:lvl5pPr>
      <a:lvl6pPr marL="2138363" indent="-33972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1"/>
            <a:ext cx="8610600" cy="75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08720"/>
            <a:ext cx="8610600" cy="5339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09" rIns="91416" bIns="45709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defTabSz="914165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en-US">
              <a:solidFill>
                <a:srgbClr val="000000"/>
              </a:solidFill>
              <a:ea typeface="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09" rIns="91416" bIns="45709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defTabSz="914165" eaLnBrk="1" fontAlgn="auto" hangingPunct="1">
              <a:spcBef>
                <a:spcPts val="0"/>
              </a:spcBef>
              <a:spcAft>
                <a:spcPts val="0"/>
              </a:spcAft>
            </a:pPr>
            <a:fld id="{6F400BD0-49BF-48FC-8114-37C1D4F5AB3D}" type="slidenum">
              <a:rPr lang="en-US" altLang="en-US" smtClean="0">
                <a:solidFill>
                  <a:srgbClr val="000000"/>
                </a:solidFill>
                <a:ea typeface=""/>
              </a:rPr>
              <a:pPr defTabSz="914165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  <a:ea typeface=""/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650846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330" r:id="rId1"/>
    <p:sldLayoutId id="2147488331" r:id="rId2"/>
    <p:sldLayoutId id="2147488332" r:id="rId3"/>
    <p:sldLayoutId id="2147488333" r:id="rId4"/>
    <p:sldLayoutId id="2147488334" r:id="rId5"/>
    <p:sldLayoutId id="2147488335" r:id="rId6"/>
    <p:sldLayoutId id="2147488336" r:id="rId7"/>
    <p:sldLayoutId id="2147488337" r:id="rId8"/>
    <p:sldLayoutId id="2147488338" r:id="rId9"/>
    <p:sldLayoutId id="2147488339" r:id="rId10"/>
    <p:sldLayoutId id="2147488340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082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165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25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332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813" indent="-34281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753" indent="-32535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089" indent="-35074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507" indent="-31583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0733" indent="-339639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7818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4898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1983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063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2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6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5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32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1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0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8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6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en-US">
              <a:solidFill>
                <a:srgbClr val="000000"/>
              </a:solidFill>
              <a:ea typeface="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6F400BD0-49BF-48FC-8114-37C1D4F5AB3D}" type="slidenum">
              <a:rPr lang="en-US" altLang="en-US">
                <a:solidFill>
                  <a:srgbClr val="000000"/>
                </a:solidFill>
                <a:ea typeface="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  <a:ea typeface=""/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001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525" r:id="rId1"/>
    <p:sldLayoutId id="2147488526" r:id="rId2"/>
    <p:sldLayoutId id="2147488527" r:id="rId3"/>
    <p:sldLayoutId id="2147488528" r:id="rId4"/>
    <p:sldLayoutId id="2147488529" r:id="rId5"/>
    <p:sldLayoutId id="2147488530" r:id="rId6"/>
    <p:sldLayoutId id="2147488531" r:id="rId7"/>
    <p:sldLayoutId id="2147488532" r:id="rId8"/>
    <p:sldLayoutId id="2147488533" r:id="rId9"/>
    <p:sldLayoutId id="2147488534" r:id="rId10"/>
    <p:sldLayoutId id="2147488535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75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08720"/>
            <a:ext cx="8610600" cy="547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en-US">
              <a:solidFill>
                <a:srgbClr val="000000"/>
              </a:solidFill>
              <a:ea typeface="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614864" y="6356176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6F400BD0-49BF-48FC-8114-37C1D4F5AB3D}" type="slidenum">
              <a:rPr lang="en-US" altLang="en-US">
                <a:solidFill>
                  <a:srgbClr val="000000"/>
                </a:solidFill>
                <a:ea typeface="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altLang="en-US" dirty="0">
              <a:solidFill>
                <a:srgbClr val="000000"/>
              </a:solidFill>
              <a:ea typeface=""/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453336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3945303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719" r:id="rId1"/>
    <p:sldLayoutId id="2147488720" r:id="rId2"/>
    <p:sldLayoutId id="2147488721" r:id="rId3"/>
    <p:sldLayoutId id="2147488722" r:id="rId4"/>
    <p:sldLayoutId id="2147488723" r:id="rId5"/>
    <p:sldLayoutId id="2147488724" r:id="rId6"/>
    <p:sldLayoutId id="2147488725" r:id="rId7"/>
    <p:sldLayoutId id="2147488726" r:id="rId8"/>
    <p:sldLayoutId id="2147488727" r:id="rId9"/>
    <p:sldLayoutId id="2147488728" r:id="rId10"/>
    <p:sldLayoutId id="2147488729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740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833" r:id="rId1"/>
    <p:sldLayoutId id="2147488834" r:id="rId2"/>
    <p:sldLayoutId id="2147488835" r:id="rId3"/>
    <p:sldLayoutId id="2147488836" r:id="rId4"/>
    <p:sldLayoutId id="2147488837" r:id="rId5"/>
    <p:sldLayoutId id="2147488838" r:id="rId6"/>
    <p:sldLayoutId id="2147488839" r:id="rId7"/>
    <p:sldLayoutId id="2147488840" r:id="rId8"/>
    <p:sldLayoutId id="2147488841" r:id="rId9"/>
    <p:sldLayoutId id="2147488842" r:id="rId10"/>
    <p:sldLayoutId id="2147488843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1026">
            <a:extLst>
              <a:ext uri="{FF2B5EF4-FFF2-40B4-BE49-F238E27FC236}">
                <a16:creationId xmlns:a16="http://schemas.microsoft.com/office/drawing/2014/main" id="{293312E8-D4E9-DF40-A8C4-DF1173C808D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65539" name="Rectangle 1027">
            <a:extLst>
              <a:ext uri="{FF2B5EF4-FFF2-40B4-BE49-F238E27FC236}">
                <a16:creationId xmlns:a16="http://schemas.microsoft.com/office/drawing/2014/main" id="{99E0C9D0-C579-0047-B2F6-E08FA639B3D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898525"/>
            <a:ext cx="8610600" cy="523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>
            <a:extLst>
              <a:ext uri="{FF2B5EF4-FFF2-40B4-BE49-F238E27FC236}">
                <a16:creationId xmlns:a16="http://schemas.microsoft.com/office/drawing/2014/main" id="{23A0F77C-4198-5F4B-A635-231322DC258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0358" name="Rectangle 1030">
            <a:extLst>
              <a:ext uri="{FF2B5EF4-FFF2-40B4-BE49-F238E27FC236}">
                <a16:creationId xmlns:a16="http://schemas.microsoft.com/office/drawing/2014/main" id="{02C852AA-A1E8-8D4B-B4FB-6FB8486E1E9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77038" y="631825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600">
                <a:solidFill>
                  <a:srgbClr val="000000"/>
                </a:solidFill>
                <a:latin typeface="Garamond" charset="0"/>
                <a:ea typeface="ＭＳ Ｐゴシック" charset="-128"/>
              </a:defRPr>
            </a:lvl1pPr>
          </a:lstStyle>
          <a:p>
            <a:pPr>
              <a:defRPr/>
            </a:pPr>
            <a:fld id="{E586AA2A-F159-A34D-9A1A-4E62B010AF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65542" name="Line 1032">
            <a:extLst>
              <a:ext uri="{FF2B5EF4-FFF2-40B4-BE49-F238E27FC236}">
                <a16:creationId xmlns:a16="http://schemas.microsoft.com/office/drawing/2014/main" id="{4BA4688A-F7FE-4548-AE49-2C5A7052C9EE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6481763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543" name="Line 1033">
            <a:extLst>
              <a:ext uri="{FF2B5EF4-FFF2-40B4-BE49-F238E27FC236}">
                <a16:creationId xmlns:a16="http://schemas.microsoft.com/office/drawing/2014/main" id="{C27013B1-3B44-034A-99B2-F0E4C84B801C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228600" y="898525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51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845" r:id="rId1"/>
    <p:sldLayoutId id="2147488846" r:id="rId2"/>
    <p:sldLayoutId id="2147488847" r:id="rId3"/>
    <p:sldLayoutId id="2147488848" r:id="rId4"/>
    <p:sldLayoutId id="2147488849" r:id="rId5"/>
    <p:sldLayoutId id="2147488850" r:id="rId6"/>
    <p:sldLayoutId id="2147488851" r:id="rId7"/>
    <p:sldLayoutId id="2147488852" r:id="rId8"/>
    <p:sldLayoutId id="2147488853" r:id="rId9"/>
    <p:sldLayoutId id="2147488854" r:id="rId10"/>
    <p:sldLayoutId id="2147488855" r:id="rId11"/>
    <p:sldLayoutId id="2147488856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  <a:ea typeface="ＭＳ Ｐゴシック" pitchFamily="-106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  <a:ea typeface="ＭＳ Ｐゴシック" pitchFamily="-106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367926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63164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500854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572862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346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858" r:id="rId1"/>
    <p:sldLayoutId id="2147488859" r:id="rId2"/>
    <p:sldLayoutId id="2147488860" r:id="rId3"/>
    <p:sldLayoutId id="2147488861" r:id="rId4"/>
    <p:sldLayoutId id="2147488862" r:id="rId5"/>
    <p:sldLayoutId id="2147488863" r:id="rId6"/>
    <p:sldLayoutId id="2147488864" r:id="rId7"/>
    <p:sldLayoutId id="2147488865" r:id="rId8"/>
    <p:sldLayoutId id="2147488866" r:id="rId9"/>
    <p:sldLayoutId id="2147488867" r:id="rId10"/>
    <p:sldLayoutId id="2147488868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8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9" r:id="rId1"/>
    <p:sldLayoutId id="2147483850" r:id="rId2"/>
    <p:sldLayoutId id="2147483851" r:id="rId3"/>
    <p:sldLayoutId id="2147483852" r:id="rId4"/>
    <p:sldLayoutId id="2147483853" r:id="rId5"/>
    <p:sldLayoutId id="2147483854" r:id="rId6"/>
    <p:sldLayoutId id="2147483855" r:id="rId7"/>
    <p:sldLayoutId id="2147483856" r:id="rId8"/>
    <p:sldLayoutId id="2147483857" r:id="rId9"/>
    <p:sldLayoutId id="2147483858" r:id="rId10"/>
    <p:sldLayoutId id="2147483859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898525"/>
            <a:ext cx="8610600" cy="523557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77038" y="631825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000000"/>
                </a:solidFill>
                <a:latin typeface="Garamond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BD7560A-9F5D-7742-BEE3-53E7C8CD2AD3}" type="slidenum">
              <a:rPr lang="en-US"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0"/>
            </a:endParaRPr>
          </a:p>
        </p:txBody>
      </p:sp>
      <p:sp>
        <p:nvSpPr>
          <p:cNvPr id="1030" name="Line 1032"/>
          <p:cNvSpPr>
            <a:spLocks noChangeShapeType="1"/>
          </p:cNvSpPr>
          <p:nvPr/>
        </p:nvSpPr>
        <p:spPr bwMode="auto">
          <a:xfrm>
            <a:off x="228600" y="6481763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1" name="Line 1033"/>
          <p:cNvSpPr>
            <a:spLocks noChangeShapeType="1"/>
          </p:cNvSpPr>
          <p:nvPr userDrawn="1"/>
        </p:nvSpPr>
        <p:spPr bwMode="auto">
          <a:xfrm>
            <a:off x="228600" y="898525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4340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875" r:id="rId1"/>
    <p:sldLayoutId id="2147488876" r:id="rId2"/>
    <p:sldLayoutId id="2147488877" r:id="rId3"/>
    <p:sldLayoutId id="2147488878" r:id="rId4"/>
    <p:sldLayoutId id="2147488879" r:id="rId5"/>
    <p:sldLayoutId id="2147488880" r:id="rId6"/>
    <p:sldLayoutId id="2147488881" r:id="rId7"/>
    <p:sldLayoutId id="2147488882" r:id="rId8"/>
    <p:sldLayoutId id="2147488883" r:id="rId9"/>
    <p:sldLayoutId id="2147488884" r:id="rId10"/>
    <p:sldLayoutId id="2147488885" r:id="rId11"/>
    <p:sldLayoutId id="2147488886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pitchFamily="-106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6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/>
              <a:pPr/>
              <a:t>‹#›</a:t>
            </a:fld>
            <a:endParaRPr lang="en-US" altLang="en-US" dirty="0"/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187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901" r:id="rId1"/>
    <p:sldLayoutId id="2147488902" r:id="rId2"/>
    <p:sldLayoutId id="2147488903" r:id="rId3"/>
    <p:sldLayoutId id="2147488904" r:id="rId4"/>
    <p:sldLayoutId id="2147488905" r:id="rId5"/>
    <p:sldLayoutId id="2147488906" r:id="rId6"/>
    <p:sldLayoutId id="2147488907" r:id="rId7"/>
    <p:sldLayoutId id="2147488908" r:id="rId8"/>
    <p:sldLayoutId id="2147488909" r:id="rId9"/>
    <p:sldLayoutId id="2147488910" r:id="rId10"/>
    <p:sldLayoutId id="2147488911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985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913" r:id="rId1"/>
    <p:sldLayoutId id="2147488914" r:id="rId2"/>
    <p:sldLayoutId id="2147488915" r:id="rId3"/>
    <p:sldLayoutId id="2147488916" r:id="rId4"/>
    <p:sldLayoutId id="2147488917" r:id="rId5"/>
    <p:sldLayoutId id="2147488918" r:id="rId6"/>
    <p:sldLayoutId id="2147488919" r:id="rId7"/>
    <p:sldLayoutId id="2147488920" r:id="rId8"/>
    <p:sldLayoutId id="2147488921" r:id="rId9"/>
    <p:sldLayoutId id="2147488922" r:id="rId10"/>
    <p:sldLayoutId id="2147488923" r:id="rId11"/>
  </p:sldLayoutIdLst>
  <p:transition/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8842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095375"/>
            <a:ext cx="8610600" cy="515302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46900" y="6373813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B5C1105-7C02-0A4A-BBB4-558A73CD3ACF}" type="slidenum">
              <a:rPr lang="en-US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30" name="Line 1032"/>
          <p:cNvSpPr>
            <a:spLocks noChangeShapeType="1"/>
          </p:cNvSpPr>
          <p:nvPr/>
        </p:nvSpPr>
        <p:spPr bwMode="auto">
          <a:xfrm>
            <a:off x="228600" y="644683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1" name="Line 1033"/>
          <p:cNvSpPr>
            <a:spLocks noChangeShapeType="1"/>
          </p:cNvSpPr>
          <p:nvPr userDrawn="1"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032" name="Picture 7" descr="safari.png"/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975" y="6602413"/>
            <a:ext cx="8477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4737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938" r:id="rId1"/>
    <p:sldLayoutId id="2147488939" r:id="rId2"/>
    <p:sldLayoutId id="2147488940" r:id="rId3"/>
    <p:sldLayoutId id="2147488941" r:id="rId4"/>
    <p:sldLayoutId id="2147488942" r:id="rId5"/>
    <p:sldLayoutId id="2147488943" r:id="rId6"/>
    <p:sldLayoutId id="2147488944" r:id="rId7"/>
    <p:sldLayoutId id="2147488945" r:id="rId8"/>
    <p:sldLayoutId id="2147488946" r:id="rId9"/>
    <p:sldLayoutId id="2147488947" r:id="rId10"/>
    <p:sldLayoutId id="2147488948" r:id="rId11"/>
    <p:sldLayoutId id="2147488949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pitchFamily="-106" charset="-128"/>
          <a:cs typeface="ＭＳ Ｐゴシック" pitchFamily="-106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pitchFamily="-106" charset="-128"/>
          <a:cs typeface="ＭＳ Ｐゴシック" pitchFamily="-106" charset="-128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pitchFamily="-106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6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724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967" r:id="rId1"/>
    <p:sldLayoutId id="2147488968" r:id="rId2"/>
    <p:sldLayoutId id="2147488969" r:id="rId3"/>
    <p:sldLayoutId id="2147488970" r:id="rId4"/>
    <p:sldLayoutId id="2147488971" r:id="rId5"/>
    <p:sldLayoutId id="2147488972" r:id="rId6"/>
    <p:sldLayoutId id="2147488973" r:id="rId7"/>
    <p:sldLayoutId id="2147488974" r:id="rId8"/>
    <p:sldLayoutId id="2147488975" r:id="rId9"/>
    <p:sldLayoutId id="2147488976" r:id="rId10"/>
    <p:sldLayoutId id="2147488977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0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048" r:id="rId1"/>
    <p:sldLayoutId id="2147489049" r:id="rId2"/>
    <p:sldLayoutId id="2147489050" r:id="rId3"/>
    <p:sldLayoutId id="2147489051" r:id="rId4"/>
    <p:sldLayoutId id="2147489052" r:id="rId5"/>
    <p:sldLayoutId id="2147489053" r:id="rId6"/>
    <p:sldLayoutId id="2147489054" r:id="rId7"/>
    <p:sldLayoutId id="2147489055" r:id="rId8"/>
    <p:sldLayoutId id="2147489056" r:id="rId9"/>
    <p:sldLayoutId id="2147489057" r:id="rId10"/>
    <p:sldLayoutId id="2147489058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85850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033" y="1250443"/>
            <a:ext cx="8897503" cy="52238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4033" y="6544372"/>
            <a:ext cx="1820636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  <a:ea typeface="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1/10/22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  <a:ea typeface="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48826" y="6544372"/>
            <a:ext cx="37719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>
                  <a:alpha val="75000"/>
                </a:prstClr>
              </a:solidFill>
              <a:latin typeface="Calibri"/>
              <a:ea typeface="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6924883" y="645630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/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  <a:ea typeface="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black"/>
              </a:solidFill>
              <a:latin typeface="Calibri"/>
              <a:ea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110742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060" r:id="rId1"/>
    <p:sldLayoutId id="2147489061" r:id="rId2"/>
    <p:sldLayoutId id="2147489062" r:id="rId3"/>
    <p:sldLayoutId id="2147489063" r:id="rId4"/>
    <p:sldLayoutId id="2147489064" r:id="rId5"/>
    <p:sldLayoutId id="2147489065" r:id="rId6"/>
    <p:sldLayoutId id="2147489066" r:id="rId7"/>
    <p:sldLayoutId id="2147489067" r:id="rId8"/>
    <p:sldLayoutId id="2147489068" r:id="rId9"/>
    <p:sldLayoutId id="2147489069" r:id="rId10"/>
    <p:sldLayoutId id="2147489070" r:id="rId11"/>
    <p:sldLayoutId id="2147489071" r:id="rId12"/>
  </p:sldLayoutIdLst>
  <p:hf hdr="0" ftr="0" dt="0"/>
  <p:txStyles>
    <p:titleStyle>
      <a:lvl1pPr marL="0" algn="ctr" defTabSz="914400" rtl="0" eaLnBrk="1" latinLnBrk="0" hangingPunct="1">
        <a:lnSpc>
          <a:spcPct val="90000"/>
        </a:lnSpc>
        <a:spcBef>
          <a:spcPct val="0"/>
        </a:spcBef>
        <a:buNone/>
        <a:defRPr sz="4800" kern="1200" spc="-12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85000"/>
        </a:lnSpc>
        <a:spcBef>
          <a:spcPts val="1300"/>
        </a:spcBef>
        <a:buFont typeface="Arial" panose="020B0604020202020204" pitchFamily="34" charset="0"/>
        <a:buChar char="•"/>
        <a:defRPr sz="2800" i="1" kern="1200">
          <a:solidFill>
            <a:schemeClr val="tx1"/>
          </a:solidFill>
          <a:latin typeface="+mn-lt"/>
          <a:ea typeface="+mn-ea"/>
          <a:cs typeface="+mn-cs"/>
        </a:defRPr>
      </a:lvl1pPr>
      <a:lvl2pPr marL="365760" indent="-182880" algn="l" defTabSz="914400" rtl="0" eaLnBrk="1" latinLnBrk="0" hangingPunct="1">
        <a:lnSpc>
          <a:spcPct val="85000"/>
        </a:lnSpc>
        <a:spcBef>
          <a:spcPts val="600"/>
        </a:spcBef>
        <a:buFont typeface="Calibri" panose="020F0502020204030204" pitchFamily="34" charset="0"/>
        <a:buChar char="‐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" indent="-18288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•"/>
        <a:defRPr sz="2000" i="1" kern="1200">
          <a:solidFill>
            <a:schemeClr val="tx1"/>
          </a:solidFill>
          <a:latin typeface="+mn-lt"/>
          <a:ea typeface="+mn-ea"/>
          <a:cs typeface="+mn-cs"/>
        </a:defRPr>
      </a:lvl3pPr>
      <a:lvl4pPr marL="731520" indent="-18288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indent="-18288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85850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033" y="1250443"/>
            <a:ext cx="8897503" cy="52238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4033" y="6544372"/>
            <a:ext cx="1820636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fld id="{9FD9DB3E-E709-42CF-B11F-1DFE1D210A82}" type="datetime1">
              <a:rPr lang="en-US" smtClean="0"/>
              <a:t>1/10/22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48826" y="6544372"/>
            <a:ext cx="37719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6924883" y="645630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/>
                </a:solidFill>
              </a:defRPr>
            </a:lvl1pPr>
          </a:lstStyle>
          <a:p>
            <a:fld id="{659951FD-F195-4FF4-B5D0-ABFF8986B8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5126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073" r:id="rId1"/>
    <p:sldLayoutId id="2147489074" r:id="rId2"/>
    <p:sldLayoutId id="2147489075" r:id="rId3"/>
    <p:sldLayoutId id="2147489076" r:id="rId4"/>
    <p:sldLayoutId id="2147489077" r:id="rId5"/>
    <p:sldLayoutId id="2147489078" r:id="rId6"/>
    <p:sldLayoutId id="2147489079" r:id="rId7"/>
    <p:sldLayoutId id="2147489080" r:id="rId8"/>
    <p:sldLayoutId id="2147489081" r:id="rId9"/>
    <p:sldLayoutId id="2147489082" r:id="rId10"/>
    <p:sldLayoutId id="2147489083" r:id="rId11"/>
    <p:sldLayoutId id="2147489084" r:id="rId12"/>
  </p:sldLayoutIdLst>
  <p:hf hdr="0" ftr="0" dt="0"/>
  <p:txStyles>
    <p:titleStyle>
      <a:lvl1pPr marL="0" algn="ctr" defTabSz="914400" rtl="0" eaLnBrk="1" latinLnBrk="0" hangingPunct="1">
        <a:lnSpc>
          <a:spcPct val="90000"/>
        </a:lnSpc>
        <a:spcBef>
          <a:spcPct val="0"/>
        </a:spcBef>
        <a:buNone/>
        <a:defRPr sz="4800" kern="1200" spc="-12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85000"/>
        </a:lnSpc>
        <a:spcBef>
          <a:spcPts val="1300"/>
        </a:spcBef>
        <a:buFont typeface="Arial" panose="020B0604020202020204" pitchFamily="34" charset="0"/>
        <a:buChar char="•"/>
        <a:defRPr sz="2800" i="1" kern="1200">
          <a:solidFill>
            <a:schemeClr val="tx1"/>
          </a:solidFill>
          <a:latin typeface="+mn-lt"/>
          <a:ea typeface="+mn-ea"/>
          <a:cs typeface="+mn-cs"/>
        </a:defRPr>
      </a:lvl1pPr>
      <a:lvl2pPr marL="365760" indent="-182880" algn="l" defTabSz="914400" rtl="0" eaLnBrk="1" latinLnBrk="0" hangingPunct="1">
        <a:lnSpc>
          <a:spcPct val="85000"/>
        </a:lnSpc>
        <a:spcBef>
          <a:spcPts val="600"/>
        </a:spcBef>
        <a:buFont typeface="Calibri" panose="020F0502020204030204" pitchFamily="34" charset="0"/>
        <a:buChar char="‐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" indent="-18288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•"/>
        <a:defRPr sz="2000" i="1" kern="1200">
          <a:solidFill>
            <a:schemeClr val="tx1"/>
          </a:solidFill>
          <a:latin typeface="+mn-lt"/>
          <a:ea typeface="+mn-ea"/>
          <a:cs typeface="+mn-cs"/>
        </a:defRPr>
      </a:lvl3pPr>
      <a:lvl4pPr marL="731520" indent="-18288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indent="-18288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75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08720"/>
            <a:ext cx="8610600" cy="5339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  <p:pic>
        <p:nvPicPr>
          <p:cNvPr id="6" name="Picture 5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287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3" r:id="rId1"/>
    <p:sldLayoutId id="2147483874" r:id="rId2"/>
    <p:sldLayoutId id="2147483875" r:id="rId3"/>
    <p:sldLayoutId id="2147483876" r:id="rId4"/>
    <p:sldLayoutId id="2147483877" r:id="rId5"/>
    <p:sldLayoutId id="2147483878" r:id="rId6"/>
    <p:sldLayoutId id="2147483879" r:id="rId7"/>
    <p:sldLayoutId id="2147483880" r:id="rId8"/>
    <p:sldLayoutId id="2147483881" r:id="rId9"/>
    <p:sldLayoutId id="2147483882" r:id="rId10"/>
    <p:sldLayoutId id="2147483883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Times New Roman"/>
          <a:ea typeface="+mj-ea"/>
          <a:cs typeface="Times New Roman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eader.png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4053359" y="264849"/>
            <a:ext cx="5102012" cy="542508"/>
          </a:xfrm>
          <a:prstGeom prst="rect">
            <a:avLst/>
          </a:prstGeom>
        </p:spPr>
      </p:pic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299306" y="274638"/>
            <a:ext cx="8387494" cy="5327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edit Master title style</a:t>
            </a:r>
          </a:p>
        </p:txBody>
      </p:sp>
      <p:pic>
        <p:nvPicPr>
          <p:cNvPr id="9" name="Picture 8" descr="footer.png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27215" y="6267135"/>
            <a:ext cx="9189720" cy="611833"/>
          </a:xfrm>
          <a:prstGeom prst="rect">
            <a:avLst/>
          </a:prstGeom>
          <a:ln>
            <a:noFill/>
          </a:ln>
        </p:spPr>
      </p:pic>
      <p:pic>
        <p:nvPicPr>
          <p:cNvPr id="10" name="Picture 9" descr="ecelogorb.psd"/>
          <p:cNvPicPr>
            <a:picLocks noChangeAspect="1"/>
          </p:cNvPicPr>
          <p:nvPr userDrawn="1"/>
        </p:nvPicPr>
        <p:blipFill>
          <a:blip r:embed="rId17">
            <a:lum bright="-8000"/>
          </a:blip>
          <a:stretch>
            <a:fillRect/>
          </a:stretch>
        </p:blipFill>
        <p:spPr>
          <a:xfrm>
            <a:off x="193350" y="6294367"/>
            <a:ext cx="2563296" cy="512659"/>
          </a:xfrm>
          <a:prstGeom prst="rect">
            <a:avLst/>
          </a:prstGeom>
          <a:effectLst/>
        </p:spPr>
      </p:pic>
      <p:pic>
        <p:nvPicPr>
          <p:cNvPr id="11" name="Picture 10" descr="CMU_logo_horiz_black.eps"/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5263668" y="6393688"/>
            <a:ext cx="3714414" cy="33790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092185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0" r:id="rId1"/>
    <p:sldLayoutId id="2147483911" r:id="rId2"/>
    <p:sldLayoutId id="2147483912" r:id="rId3"/>
    <p:sldLayoutId id="2147483913" r:id="rId4"/>
    <p:sldLayoutId id="2147483914" r:id="rId5"/>
    <p:sldLayoutId id="2147483915" r:id="rId6"/>
    <p:sldLayoutId id="2147483916" r:id="rId7"/>
    <p:sldLayoutId id="2147483917" r:id="rId8"/>
    <p:sldLayoutId id="2147483918" r:id="rId9"/>
    <p:sldLayoutId id="2147483920" r:id="rId10"/>
    <p:sldLayoutId id="2147483921" r:id="rId11"/>
    <p:sldLayoutId id="2147483922" r:id="rId12"/>
    <p:sldLayoutId id="2147483923" r:id="rId13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Arial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75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08720"/>
            <a:ext cx="8610600" cy="5339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848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2" y="6500854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721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8" r:id="rId1"/>
    <p:sldLayoutId id="2147484089" r:id="rId2"/>
    <p:sldLayoutId id="2147484090" r:id="rId3"/>
    <p:sldLayoutId id="2147484091" r:id="rId4"/>
    <p:sldLayoutId id="2147484092" r:id="rId5"/>
    <p:sldLayoutId id="2147484093" r:id="rId6"/>
    <p:sldLayoutId id="2147484094" r:id="rId7"/>
    <p:sldLayoutId id="2147484095" r:id="rId8"/>
    <p:sldLayoutId id="2147484096" r:id="rId9"/>
    <p:sldLayoutId id="2147484097" r:id="rId10"/>
    <p:sldLayoutId id="2147484098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omutlu@gmail.com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98.xml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3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124.xml"/></Relationships>
</file>

<file path=ppt/slides/_rels/slide10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c6_LgzuNdkw&amp;list=PL5Q2soXY2Zi8D_5MGV6EnXEJHnV2YFBJl&amp;index=25" TargetMode="External"/><Relationship Id="rId3" Type="http://schemas.openxmlformats.org/officeDocument/2006/relationships/hyperlink" Target="https://www.youtube.com/onurmutlulectures" TargetMode="External"/><Relationship Id="rId7" Type="http://schemas.openxmlformats.org/officeDocument/2006/relationships/hyperlink" Target="https://www.youtube.com/watch?v=F7xZLNMIY1E&amp;list=PL5Q2soXY2Zi8D_5MGV6EnXEJHnV2YFBJl&amp;index=3" TargetMode="External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125.xml"/><Relationship Id="rId6" Type="http://schemas.openxmlformats.org/officeDocument/2006/relationships/hyperlink" Target="https://www.youtube.com/watch?v=r7sn41lH-4A&amp;list=PL5Q2soXY2Zi8D_5MGV6EnXEJHnV2YFBJl&amp;index=41" TargetMode="External"/><Relationship Id="rId5" Type="http://schemas.openxmlformats.org/officeDocument/2006/relationships/hyperlink" Target="https://www.youtube.com/watch?v=njX_14584Jw&amp;list=PL5Q2soXY2Zi8D_5MGV6EnXEJHnV2YFBJl&amp;index=16" TargetMode="External"/><Relationship Id="rId4" Type="http://schemas.openxmlformats.org/officeDocument/2006/relationships/hyperlink" Target="https://www.youtube.com/watch?v=kgiZlSOcGFM&amp;list=PL5Q2soXY2Zi8D_5MGV6EnXEJHnV2YFBJl&amp;index=1" TargetMode="External"/><Relationship Id="rId9" Type="http://schemas.openxmlformats.org/officeDocument/2006/relationships/hyperlink" Target="https://www.youtube.com/watch?v=sgd7PHQQ1AI&amp;list=PL5Q2soXY2Zi8D_5MGV6EnXEJHnV2YFBJl&amp;index=39" TargetMode="Externa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hyperlink" Target="https://people.inf.ethz.ch/omutlu/acaces2018.html" TargetMode="External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125.xml"/><Relationship Id="rId5" Type="http://schemas.openxmlformats.org/officeDocument/2006/relationships/hyperlink" Target="https://people.inf.ethz.ch/omutlu/projects.htm" TargetMode="External"/><Relationship Id="rId4" Type="http://schemas.openxmlformats.org/officeDocument/2006/relationships/hyperlink" Target="https://www.youtube.com/playlist?list=PL5Q2soXY2Zi-HXxomthrpDpMJm05P6J9x" TargetMode="Externa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hyperlink" Target="https://safari.ethz.ch/memory_systems/TUWien2019" TargetMode="External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125.xml"/><Relationship Id="rId5" Type="http://schemas.openxmlformats.org/officeDocument/2006/relationships/hyperlink" Target="https://people.inf.ethz.ch/omutlu/projects.htm" TargetMode="External"/><Relationship Id="rId4" Type="http://schemas.openxmlformats.org/officeDocument/2006/relationships/hyperlink" Target="https://www.youtube.com/playlist?list=PL5Q2soXY2Zi_gntM55VoMlKlw7YrXOhbl" TargetMode="Externa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8ffSEKZhmvo&amp;list=PL5Q2soXY2Zi_4oP9LdL3cc8G6NIjD2Ydz" TargetMode="External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125.xml"/><Relationship Id="rId4" Type="http://schemas.openxmlformats.org/officeDocument/2006/relationships/hyperlink" Target="https://www.youtube.com/watch?v=tcQ3zZ3JpuA&amp;list=PL5Q2soXY2Zi8D_5MGV6EnXEJHnV2YFBJl&amp;index=15" TargetMode="External"/></Relationships>
</file>

<file path=ppt/slides/_rels/slide10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8ffSEKZhmvo" TargetMode="External"/><Relationship Id="rId13" Type="http://schemas.openxmlformats.org/officeDocument/2006/relationships/hyperlink" Target="https://people.inf.ethz.ch/omutlu/pub/onur-DAC-EarlyCareerWorkshopPanel-ImpactfulResearch-July-19-2020-withbackup-FINAL.pdf" TargetMode="External"/><Relationship Id="rId3" Type="http://schemas.openxmlformats.org/officeDocument/2006/relationships/hyperlink" Target="https://people.inf.ethz.ch/omutlu/pub/onur-MauriceWilkesAward-June-25-2019-FINAL-public.pptx" TargetMode="External"/><Relationship Id="rId7" Type="http://schemas.openxmlformats.org/officeDocument/2006/relationships/hyperlink" Target="https://v.youku.com/v_show/id_XNDI3MjU2ODIwNA" TargetMode="External"/><Relationship Id="rId12" Type="http://schemas.openxmlformats.org/officeDocument/2006/relationships/hyperlink" Target="https://sites.google.com/gapp.nthu.edu.tw/dac-ecw20/" TargetMode="External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125.xml"/><Relationship Id="rId6" Type="http://schemas.openxmlformats.org/officeDocument/2006/relationships/hyperlink" Target="https://www.youtube.com/watch?v=tcQ3zZ3JpuA" TargetMode="External"/><Relationship Id="rId11" Type="http://schemas.openxmlformats.org/officeDocument/2006/relationships/hyperlink" Target="https://people.inf.ethz.ch/omutlu/pub/onur-DAC-EarlyCareerWorkshopPanel-ImpactfulResearch-July-19-2020-withbackup-FINAL.pptx" TargetMode="External"/><Relationship Id="rId5" Type="http://schemas.openxmlformats.org/officeDocument/2006/relationships/hyperlink" Target="https://people.inf.ethz.ch/omutlu/pub/onur-MauriceWilkesAward-June-25-2019-FINAL-public.pdf" TargetMode="External"/><Relationship Id="rId10" Type="http://schemas.openxmlformats.org/officeDocument/2006/relationships/hyperlink" Target="https://inf.ethz.ch/news-and-events/spotlights/2019/06/mutlu-ACM-SIGARCH-award.html" TargetMode="External"/><Relationship Id="rId4" Type="http://schemas.openxmlformats.org/officeDocument/2006/relationships/hyperlink" Target="https://www.sigarch.org/benefit/awards/acm-sigarch-maurice-wilkes-award/" TargetMode="External"/><Relationship Id="rId9" Type="http://schemas.openxmlformats.org/officeDocument/2006/relationships/hyperlink" Target="https://v.youku.com/v_show/id_XNDI3MjU3MTM0OA" TargetMode="Externa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hyperlink" Target="https://people.inf.ethz.ch/omutlu/pub/ModernPrimerOnPIM_springer-emerging-computing-bookchapter21.pdf" TargetMode="External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125.xml"/><Relationship Id="rId6" Type="http://schemas.openxmlformats.org/officeDocument/2006/relationships/image" Target="../media/image50.png"/><Relationship Id="rId5" Type="http://schemas.openxmlformats.org/officeDocument/2006/relationships/hyperlink" Target="https://arxiv.org/pdf/1903.03988.pdf" TargetMode="External"/><Relationship Id="rId4" Type="http://schemas.openxmlformats.org/officeDocument/2006/relationships/hyperlink" Target="https://people.inf.ethz.ch/omutlu/projects.htm" TargetMode="Externa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125.xml"/><Relationship Id="rId6" Type="http://schemas.openxmlformats.org/officeDocument/2006/relationships/hyperlink" Target="https://arxiv.org/pdf/1903.03988.pdf" TargetMode="External"/><Relationship Id="rId5" Type="http://schemas.openxmlformats.org/officeDocument/2006/relationships/hyperlink" Target="https://doi.org/10.1016/j.micpro.2019.01.009" TargetMode="External"/><Relationship Id="rId4" Type="http://schemas.openxmlformats.org/officeDocument/2006/relationships/hyperlink" Target="https://people.inf.ethz.ch/omutlu/pub/ProcessingDataWhereItMakesSense_micpro19-invited.pdf" TargetMode="Externa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1907.12947.pdf" TargetMode="External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125.xml"/><Relationship Id="rId5" Type="http://schemas.openxmlformats.org/officeDocument/2006/relationships/image" Target="../media/image92.png"/><Relationship Id="rId4" Type="http://schemas.openxmlformats.org/officeDocument/2006/relationships/hyperlink" Target="https://www.research.ibm.com/journal/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33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hyperlink" Target="https://people.inf.ethz.ch/omutlu/acaces2018.html" TargetMode="External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125.xml"/><Relationship Id="rId5" Type="http://schemas.openxmlformats.org/officeDocument/2006/relationships/image" Target="../media/image93.png"/><Relationship Id="rId4" Type="http://schemas.openxmlformats.org/officeDocument/2006/relationships/hyperlink" Target="https://arxiv.org/pdf/1802.00320.pdf" TargetMode="Externa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hyperlink" Target="https://people.inf.ethz.ch/omutlu/pub/memory-systems-research_superfri14.pdf" TargetMode="External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125.xml"/><Relationship Id="rId5" Type="http://schemas.openxmlformats.org/officeDocument/2006/relationships/image" Target="../media/image94.png"/><Relationship Id="rId4" Type="http://schemas.openxmlformats.org/officeDocument/2006/relationships/hyperlink" Target="http://superfri.org/superfri" TargetMode="Externa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7" Type="http://schemas.openxmlformats.org/officeDocument/2006/relationships/hyperlink" Target="https://people.inf.ethz.ch/omutlu/pub/onur-Rowhammer-Memory-Security_date17-invited-talk.pdf" TargetMode="External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125.xml"/><Relationship Id="rId6" Type="http://schemas.openxmlformats.org/officeDocument/2006/relationships/hyperlink" Target="https://people.inf.ethz.ch/omutlu/pub/onur-Rowhammer-Memory-Security_date17-invited-talk.pptx" TargetMode="External"/><Relationship Id="rId5" Type="http://schemas.openxmlformats.org/officeDocument/2006/relationships/hyperlink" Target="http://www.date-conference.com/" TargetMode="External"/><Relationship Id="rId4" Type="http://schemas.openxmlformats.org/officeDocument/2006/relationships/hyperlink" Target="https://people.inf.ethz.ch/omutlu/pub/rowhammer-and-other-memory-issues_date17.pdf" TargetMode="External"/></Relationships>
</file>

<file path=ppt/slides/_rels/slide11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storagesearch.com/ram-new-thinking.html" TargetMode="External"/><Relationship Id="rId3" Type="http://schemas.openxmlformats.org/officeDocument/2006/relationships/hyperlink" Target="https://people.inf.ethz.ch/omutlu/pub/memory-scaling_memcon13.pdf" TargetMode="External"/><Relationship Id="rId7" Type="http://schemas.openxmlformats.org/officeDocument/2006/relationships/hyperlink" Target="http://www.memcon.com/video1.aspx?vfile=2708052590001&amp;federated_f9=61773537001&amp;videoPlayer=999&amp;playerID=61773537001&amp;w=520&amp;h=442&amp;oheight=550" TargetMode="External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125.xml"/><Relationship Id="rId6" Type="http://schemas.openxmlformats.org/officeDocument/2006/relationships/hyperlink" Target="https://people.inf.ethz.ch/omutlu/pub/mutlu_memory-scaling_memcon13_talk.pdf" TargetMode="External"/><Relationship Id="rId5" Type="http://schemas.openxmlformats.org/officeDocument/2006/relationships/hyperlink" Target="https://people.inf.ethz.ch/omutlu/pub/mutlu_memory-scaling_memcon13_talk.pptx" TargetMode="External"/><Relationship Id="rId4" Type="http://schemas.openxmlformats.org/officeDocument/2006/relationships/hyperlink" Target="http://www.memcon.com/" TargetMode="External"/><Relationship Id="rId9" Type="http://schemas.openxmlformats.org/officeDocument/2006/relationships/image" Target="../media/image96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1706.08642" TargetMode="External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125.xml"/><Relationship Id="rId4" Type="http://schemas.openxmlformats.org/officeDocument/2006/relationships/image" Target="../media/image97.jpeg"/></Relationships>
</file>

<file path=ppt/slides/_rels/slide115.xml.rels><?xml version="1.0" encoding="UTF-8" standalone="yes"?>
<Relationships xmlns="http://schemas.openxmlformats.org/package/2006/relationships"><Relationship Id="rId8" Type="http://schemas.openxmlformats.org/officeDocument/2006/relationships/hyperlink" Target="http://people.inf.ethz.ch/omutlu/pub/onur-RowHammer-VLSI-SOC-October-9-2020.pdf" TargetMode="External"/><Relationship Id="rId3" Type="http://schemas.openxmlformats.org/officeDocument/2006/relationships/hyperlink" Target="http://people.inf.ethz.ch/omutlu/pub/RowHammer-Retrospective_ieee_tcad19.pdf" TargetMode="External"/><Relationship Id="rId7" Type="http://schemas.openxmlformats.org/officeDocument/2006/relationships/hyperlink" Target="http://people.inf.ethz.ch/omutlu/pub/onur-RowHammer-VLSI-SOC-October-9-2020.pptx" TargetMode="External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125.xml"/><Relationship Id="rId6" Type="http://schemas.openxmlformats.org/officeDocument/2006/relationships/hyperlink" Target="http://people.inf.ethz.ch/omutlu/pub/onur-RowHammer-COSADE-Keynote-April-4-2019.pptx" TargetMode="External"/><Relationship Id="rId5" Type="http://schemas.openxmlformats.org/officeDocument/2006/relationships/hyperlink" Target="https://arxiv.org/pdf/1904.09724.pdf" TargetMode="External"/><Relationship Id="rId10" Type="http://schemas.openxmlformats.org/officeDocument/2006/relationships/image" Target="../media/image98.png"/><Relationship Id="rId4" Type="http://schemas.openxmlformats.org/officeDocument/2006/relationships/hyperlink" Target="https://ieeexplore.ieee.org/xpl/RecentIssue.jsp?punumber=43" TargetMode="External"/><Relationship Id="rId9" Type="http://schemas.openxmlformats.org/officeDocument/2006/relationships/hyperlink" Target="https://www.youtube.com/watch?v=B58YT9hZM4g" TargetMode="External"/></Relationships>
</file>

<file path=ppt/slides/_rels/slide11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playlist?list=PL5PHm2jkkXmgFdD9x7RsjQC4a8KQjmUkQ" TargetMode="External"/><Relationship Id="rId13" Type="http://schemas.openxmlformats.org/officeDocument/2006/relationships/hyperlink" Target="http://www.archive.ece.cmu.edu/~ece447/s15/doku.php?id=schedule" TargetMode="External"/><Relationship Id="rId18" Type="http://schemas.openxmlformats.org/officeDocument/2006/relationships/hyperlink" Target="https://www.youtube.com/playlist?list=PL5Q2soXY2Zi9OhoVQBXYFIZywZXCPl4M_" TargetMode="External"/><Relationship Id="rId26" Type="http://schemas.openxmlformats.org/officeDocument/2006/relationships/hyperlink" Target="http://www.ece.cmu.edu/~ece742/f12/doku.php?id=lectures" TargetMode="External"/><Relationship Id="rId3" Type="http://schemas.openxmlformats.org/officeDocument/2006/relationships/hyperlink" Target="https://www.youtube.com/watch?v=nA4T8sCPWtg&amp;list=PL5Q2soXY2Zi8J58xLKBNFQFHRO3GrXxA9" TargetMode="External"/><Relationship Id="rId21" Type="http://schemas.openxmlformats.org/officeDocument/2006/relationships/hyperlink" Target="https://safari.ethz.ch/architecture/fall2019/doku.php?id=schedule" TargetMode="External"/><Relationship Id="rId7" Type="http://schemas.openxmlformats.org/officeDocument/2006/relationships/hyperlink" Target="https://www.youtube.com/watch?v=zLP_X4wyHbY&amp;list=PL5PHm2jkkXmi5CxxI7b3JCL1TWybTDtKq" TargetMode="External"/><Relationship Id="rId12" Type="http://schemas.openxmlformats.org/officeDocument/2006/relationships/hyperlink" Target="https://safari.ethz.ch/digitaltechnik/spring2018/doku.php?id=schedule" TargetMode="External"/><Relationship Id="rId17" Type="http://schemas.openxmlformats.org/officeDocument/2006/relationships/hyperlink" Target="https://www.youtube.com/watch?v=g3yH68hAaSk&amp;list=PL5Q2soXY2Zi9JXe3ywQMhylk_d5dI-TM7" TargetMode="External"/><Relationship Id="rId25" Type="http://schemas.openxmlformats.org/officeDocument/2006/relationships/hyperlink" Target="http://www.archive.ece.cmu.edu/~ece740/f13/doku.php?id=schedule" TargetMode="External"/><Relationship Id="rId2" Type="http://schemas.openxmlformats.org/officeDocument/2006/relationships/notesSlide" Target="../notesSlides/notesSlide116.xml"/><Relationship Id="rId16" Type="http://schemas.openxmlformats.org/officeDocument/2006/relationships/hyperlink" Target="https://www.youtube.com/watch?list=PL5Q2soXY2Zi-DyoI3HbqcdtUm9YWRR_z-&amp;v=UC_ROevjIuM" TargetMode="External"/><Relationship Id="rId20" Type="http://schemas.openxmlformats.org/officeDocument/2006/relationships/hyperlink" Target="https://www.youtube.com/playlist?list=PL5PHm2jkkXmgDN1PLwOY_tGtUlynnyV6D" TargetMode="External"/><Relationship Id="rId1" Type="http://schemas.openxmlformats.org/officeDocument/2006/relationships/slideLayout" Target="../slideLayouts/slideLayout125.xml"/><Relationship Id="rId6" Type="http://schemas.openxmlformats.org/officeDocument/2006/relationships/hyperlink" Target="https://www.youtube.com/watch?v=g7r16VYd544&amp;list=PL5Q2soXY2Zi-IXWTT7xoNYpst5-zdZQ6y" TargetMode="External"/><Relationship Id="rId11" Type="http://schemas.openxmlformats.org/officeDocument/2006/relationships/hyperlink" Target="https://safari.ethz.ch/digitaltechnik/spring2020/doku.php?id=schedule" TargetMode="External"/><Relationship Id="rId24" Type="http://schemas.openxmlformats.org/officeDocument/2006/relationships/hyperlink" Target="http://www.archive.ece.cmu.edu/~ece740/f15/doku.php?id=schedule" TargetMode="External"/><Relationship Id="rId5" Type="http://schemas.openxmlformats.org/officeDocument/2006/relationships/hyperlink" Target="https://www.youtube.com/watch?v=PMJxcArLU1E&amp;list=PL5Q2soXY2Zi_QedyPWtRmFUJ2F8DdYP7l" TargetMode="External"/><Relationship Id="rId15" Type="http://schemas.openxmlformats.org/officeDocument/2006/relationships/hyperlink" Target="http://www.archive.ece.cmu.edu/~ece447/s13/doku.php?id=schedule" TargetMode="External"/><Relationship Id="rId23" Type="http://schemas.openxmlformats.org/officeDocument/2006/relationships/hyperlink" Target="https://safari.ethz.ch/architecture/fall2017/doku.php?id=schedule" TargetMode="External"/><Relationship Id="rId28" Type="http://schemas.openxmlformats.org/officeDocument/2006/relationships/hyperlink" Target="http://users.ece.cmu.edu/~omutlu/acaces2013-memory.html" TargetMode="External"/><Relationship Id="rId10" Type="http://schemas.openxmlformats.org/officeDocument/2006/relationships/hyperlink" Target="https://safari.ethz.ch/digitaltechnik/spring2019/doku.php?id=schedule" TargetMode="External"/><Relationship Id="rId19" Type="http://schemas.openxmlformats.org/officeDocument/2006/relationships/hyperlink" Target="https://www.youtube.com/playlist?list=PL5PHm2jkkXmgVhh8CHAu9N76TShJqfYDt" TargetMode="External"/><Relationship Id="rId4" Type="http://schemas.openxmlformats.org/officeDocument/2006/relationships/hyperlink" Target="https://www.youtube.com/watch?v=AJBmIaUneB0&amp;list=PL5Q2soXY2Zi_FRrloMa2fUYWPGiZUBQo2" TargetMode="External"/><Relationship Id="rId9" Type="http://schemas.openxmlformats.org/officeDocument/2006/relationships/hyperlink" Target="https://www.youtube.com/watch?v=BJ87rZCGWU0&amp;list=PL5PHm2jkkXmidJOd59REog9jDnPDTG6IJ" TargetMode="External"/><Relationship Id="rId14" Type="http://schemas.openxmlformats.org/officeDocument/2006/relationships/hyperlink" Target="http://www.archive.ece.cmu.edu/~ece447/s14/doku.php?id=schedule" TargetMode="External"/><Relationship Id="rId22" Type="http://schemas.openxmlformats.org/officeDocument/2006/relationships/hyperlink" Target="https://safari.ethz.ch/architecture/fall2018/doku.php?id=schedule" TargetMode="External"/><Relationship Id="rId27" Type="http://schemas.openxmlformats.org/officeDocument/2006/relationships/hyperlink" Target="https://www.youtube.com/playlist?feature=edit_ok&amp;list=PLSEZzvupP7hNjq3Tuv2hiE5VvR-WRYoW4" TargetMode="External"/></Relationships>
</file>

<file path=ppt/slides/_rels/slide117.xml.rels><?xml version="1.0" encoding="UTF-8" standalone="yes"?>
<Relationships xmlns="http://schemas.openxmlformats.org/package/2006/relationships"><Relationship Id="rId8" Type="http://schemas.openxmlformats.org/officeDocument/2006/relationships/hyperlink" Target="https://safari.ethz.ch/architecture_seminar/spring2020/doku.php?id=schedule" TargetMode="External"/><Relationship Id="rId13" Type="http://schemas.openxmlformats.org/officeDocument/2006/relationships/hyperlink" Target="https://www.youtube.com/watch?v=1RE5bkK4A-g&amp;list=PL5Q2soXY2Zi_aTU-FOVVc6SdYm2IF-ysX" TargetMode="External"/><Relationship Id="rId18" Type="http://schemas.openxmlformats.org/officeDocument/2006/relationships/hyperlink" Target="https://safari.ethz.ch/memory_systems/2018/doku.php?id=schedule" TargetMode="External"/><Relationship Id="rId3" Type="http://schemas.openxmlformats.org/officeDocument/2006/relationships/hyperlink" Target="http://users.ece.cmu.edu/~omutlu/acaces2013-memory.html" TargetMode="External"/><Relationship Id="rId21" Type="http://schemas.openxmlformats.org/officeDocument/2006/relationships/hyperlink" Target="https://safari.ethz.ch/memory_systems/ACACES2018/doku.php" TargetMode="External"/><Relationship Id="rId7" Type="http://schemas.openxmlformats.org/officeDocument/2006/relationships/hyperlink" Target="https://www.youtube.com/watch?v=Vhydn-RLYXk&amp;list=PL5Q2soXY2Zi-R5gIzmy3SO7keDNnQ0b8v" TargetMode="External"/><Relationship Id="rId12" Type="http://schemas.openxmlformats.org/officeDocument/2006/relationships/hyperlink" Target="https://www.youtube.com/watch?v=K8F8pKYaQcc&amp;list=PL5Q2soXY2Zi-IymxXpH_9vlZCOeA7Yfn9" TargetMode="External"/><Relationship Id="rId17" Type="http://schemas.openxmlformats.org/officeDocument/2006/relationships/hyperlink" Target="https://safari.ethz.ch/memory_systems/TUWien2019/doku.php?id=schedule/" TargetMode="External"/><Relationship Id="rId2" Type="http://schemas.openxmlformats.org/officeDocument/2006/relationships/notesSlide" Target="../notesSlides/notesSlide117.xml"/><Relationship Id="rId16" Type="http://schemas.openxmlformats.org/officeDocument/2006/relationships/hyperlink" Target="https://safari.ethz.ch/memory_systems/Perugia2019/doku.php?id=schedule" TargetMode="External"/><Relationship Id="rId20" Type="http://schemas.openxmlformats.org/officeDocument/2006/relationships/hyperlink" Target="https://people.inf.ethz.ch/omutlu/acaces2013-memory.html" TargetMode="External"/><Relationship Id="rId1" Type="http://schemas.openxmlformats.org/officeDocument/2006/relationships/slideLayout" Target="../slideLayouts/slideLayout125.xml"/><Relationship Id="rId6" Type="http://schemas.openxmlformats.org/officeDocument/2006/relationships/hyperlink" Target="https://www.youtube.com/playlist?list=PL5Q2soXY2Zi8OJwH_bn9UQqSF4wWYSzkp" TargetMode="External"/><Relationship Id="rId11" Type="http://schemas.openxmlformats.org/officeDocument/2006/relationships/hyperlink" Target="https://safari.ethz.ch/architecture_seminar/fall2018/doku.php?id=schedule" TargetMode="External"/><Relationship Id="rId5" Type="http://schemas.openxmlformats.org/officeDocument/2006/relationships/hyperlink" Target="https://www.youtube.com/watch?v=Rh5XynlJrSM&amp;list=PL5Q2soXY2Zi_22a-Br3hXr55hy7s3ZDwH" TargetMode="External"/><Relationship Id="rId15" Type="http://schemas.openxmlformats.org/officeDocument/2006/relationships/hyperlink" Target="https://www.youtube.com/watch?v=bAcY6Lcp1Gs&amp;list=PL5Q2soXY2Zi_gntM55VoMlKlw7YrXOhbl" TargetMode="External"/><Relationship Id="rId10" Type="http://schemas.openxmlformats.org/officeDocument/2006/relationships/hyperlink" Target="https://safari.ethz.ch/architecture_seminar/spring2019/doku.php?id=schedule" TargetMode="External"/><Relationship Id="rId19" Type="http://schemas.openxmlformats.org/officeDocument/2006/relationships/hyperlink" Target="https://www.youtube.com/watch?v=LD0ncRtXtDo&amp;list=PL5Q2soXY2Zi-HXxomthrpDpMJm05P6J9x" TargetMode="External"/><Relationship Id="rId4" Type="http://schemas.openxmlformats.org/officeDocument/2006/relationships/hyperlink" Target="https://www.youtube.com/watch?v=wB8iHMIeuaw&amp;list=PL5Q2soXY2Zi-RdBwDEIsq0pmsrHWEttz6" TargetMode="External"/><Relationship Id="rId9" Type="http://schemas.openxmlformats.org/officeDocument/2006/relationships/hyperlink" Target="https://safari.ethz.ch/architecture_seminar/fall2019/doku.php?id=schedule" TargetMode="External"/><Relationship Id="rId14" Type="http://schemas.openxmlformats.org/officeDocument/2006/relationships/hyperlink" Target="https://www.youtube.com/watch?v=-Yg1Ll9K30o&amp;list=PL5Q2soXY2Zi-hwiVCgcTgmnV3HH65QZnK" TargetMode="External"/><Relationship Id="rId22" Type="http://schemas.openxmlformats.org/officeDocument/2006/relationships/hyperlink" Target="https://www.youtube.com/playlist?list=PL5Q2soXY2Zi-IXWTT7xoNYpst5-zdZQ6y" TargetMode="External"/></Relationships>
</file>

<file path=ppt/slides/_rels/slide118.xml.rels><?xml version="1.0" encoding="UTF-8" standalone="yes"?>
<Relationships xmlns="http://schemas.openxmlformats.org/package/2006/relationships"><Relationship Id="rId8" Type="http://schemas.openxmlformats.org/officeDocument/2006/relationships/hyperlink" Target="https://github.com/CMU-SAFARI/" TargetMode="External"/><Relationship Id="rId3" Type="http://schemas.openxmlformats.org/officeDocument/2006/relationships/hyperlink" Target="https://github.com/CMU-SAFARI/rowhammer" TargetMode="External"/><Relationship Id="rId7" Type="http://schemas.openxmlformats.org/officeDocument/2006/relationships/hyperlink" Target="https://github.com/CMU-SAFARI/SoftMC" TargetMode="External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125.xml"/><Relationship Id="rId6" Type="http://schemas.openxmlformats.org/officeDocument/2006/relationships/hyperlink" Target="https://github.com/CMU-SAFARI/NOCulator" TargetMode="External"/><Relationship Id="rId5" Type="http://schemas.openxmlformats.org/officeDocument/2006/relationships/hyperlink" Target="https://github.com/CMU-SAFARI/memsim" TargetMode="External"/><Relationship Id="rId4" Type="http://schemas.openxmlformats.org/officeDocument/2006/relationships/hyperlink" Target="https://github.com/CMU-SAFARI/ramulator" TargetMode="External"/><Relationship Id="rId9" Type="http://schemas.openxmlformats.org/officeDocument/2006/relationships/hyperlink" Target="http://www.ece.cmu.edu/~safari/tools.html" TargetMode="External"/></Relationships>
</file>

<file path=ppt/slides/_rels/slide119.xml.rels><?xml version="1.0" encoding="UTF-8" standalone="yes"?>
<Relationships xmlns="http://schemas.openxmlformats.org/package/2006/relationships"><Relationship Id="rId8" Type="http://schemas.openxmlformats.org/officeDocument/2006/relationships/hyperlink" Target="https://github.com/CMU-SAFARI/" TargetMode="External"/><Relationship Id="rId3" Type="http://schemas.openxmlformats.org/officeDocument/2006/relationships/hyperlink" Target="https://github.com/CMU-SAFARI/MQSim" TargetMode="External"/><Relationship Id="rId7" Type="http://schemas.openxmlformats.org/officeDocument/2006/relationships/hyperlink" Target="https://github.com/CMU-SAFARI/HWASim" TargetMode="External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125.xml"/><Relationship Id="rId6" Type="http://schemas.openxmlformats.org/officeDocument/2006/relationships/hyperlink" Target="https://github.com/CMU-SAFARI/SMLA" TargetMode="External"/><Relationship Id="rId5" Type="http://schemas.openxmlformats.org/officeDocument/2006/relationships/hyperlink" Target="https://github.com/CMU-SAFARI/IMPICA" TargetMode="External"/><Relationship Id="rId4" Type="http://schemas.openxmlformats.org/officeDocument/2006/relationships/hyperlink" Target="https://github.com/CMU-SAFARI/Mosaic" TargetMode="External"/><Relationship Id="rId9" Type="http://schemas.openxmlformats.org/officeDocument/2006/relationships/hyperlink" Target="http://www.ece.cmu.edu/~safari/tools.html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33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CMU-SAFARI/" TargetMode="External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125.xml"/><Relationship Id="rId5" Type="http://schemas.openxmlformats.org/officeDocument/2006/relationships/image" Target="../media/image99.png"/><Relationship Id="rId4" Type="http://schemas.openxmlformats.org/officeDocument/2006/relationships/hyperlink" Target="http://www.ece.cmu.edu/~safari/tools.html" TargetMode="Externa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125.xml"/><Relationship Id="rId4" Type="http://schemas.openxmlformats.org/officeDocument/2006/relationships/image" Target="../media/image101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hyperlink" Target="https://people.inf.ethz.ch/omutlu/projects.htm" TargetMode="External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125.xml"/><Relationship Id="rId5" Type="http://schemas.openxmlformats.org/officeDocument/2006/relationships/hyperlink" Target="https://www.youtube.com/onurmutlulectures" TargetMode="External"/><Relationship Id="rId4" Type="http://schemas.openxmlformats.org/officeDocument/2006/relationships/hyperlink" Target="http://scholar.google.com/citations?user=7XyGUGkAAAAJ&amp;hl=en" TargetMode="Externa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8ffSEKZhmvo&amp;list=PL5Q2soXY2Zi_4oP9LdL3cc8G6NIjD2Ydz" TargetMode="External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125.xml"/><Relationship Id="rId4" Type="http://schemas.openxmlformats.org/officeDocument/2006/relationships/hyperlink" Target="https://www.youtube.com/watch?v=tcQ3zZ3JpuA&amp;list=PL5Q2soXY2Zi8D_5MGV6EnXEJHnV2YFBJl&amp;index=15" TargetMode="External"/></Relationships>
</file>

<file path=ppt/slides/_rels/slide12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8ffSEKZhmvo" TargetMode="External"/><Relationship Id="rId13" Type="http://schemas.openxmlformats.org/officeDocument/2006/relationships/hyperlink" Target="https://people.inf.ethz.ch/omutlu/pub/onur-DAC-EarlyCareerWorkshopPanel-ImpactfulResearch-July-19-2020-withbackup-FINAL.pdf" TargetMode="External"/><Relationship Id="rId3" Type="http://schemas.openxmlformats.org/officeDocument/2006/relationships/hyperlink" Target="https://people.inf.ethz.ch/omutlu/pub/onur-MauriceWilkesAward-June-25-2019-FINAL-public.pptx" TargetMode="External"/><Relationship Id="rId7" Type="http://schemas.openxmlformats.org/officeDocument/2006/relationships/hyperlink" Target="https://v.youku.com/v_show/id_XNDI3MjU2ODIwNA" TargetMode="External"/><Relationship Id="rId12" Type="http://schemas.openxmlformats.org/officeDocument/2006/relationships/hyperlink" Target="https://sites.google.com/gapp.nthu.edu.tw/dac-ecw20/" TargetMode="External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125.xml"/><Relationship Id="rId6" Type="http://schemas.openxmlformats.org/officeDocument/2006/relationships/hyperlink" Target="https://www.youtube.com/watch?v=tcQ3zZ3JpuA" TargetMode="External"/><Relationship Id="rId11" Type="http://schemas.openxmlformats.org/officeDocument/2006/relationships/hyperlink" Target="https://people.inf.ethz.ch/omutlu/pub/onur-DAC-EarlyCareerWorkshopPanel-ImpactfulResearch-July-19-2020-withbackup-FINAL.pptx" TargetMode="External"/><Relationship Id="rId5" Type="http://schemas.openxmlformats.org/officeDocument/2006/relationships/hyperlink" Target="https://people.inf.ethz.ch/omutlu/pub/onur-MauriceWilkesAward-June-25-2019-FINAL-public.pdf" TargetMode="External"/><Relationship Id="rId10" Type="http://schemas.openxmlformats.org/officeDocument/2006/relationships/hyperlink" Target="https://inf.ethz.ch/news-and-events/spotlights/2019/06/mutlu-ACM-SIGARCH-award.html" TargetMode="External"/><Relationship Id="rId4" Type="http://schemas.openxmlformats.org/officeDocument/2006/relationships/hyperlink" Target="https://www.sigarch.org/benefit/awards/acm-sigarch-maurice-wilkes-award/" TargetMode="External"/><Relationship Id="rId9" Type="http://schemas.openxmlformats.org/officeDocument/2006/relationships/hyperlink" Target="https://v.youku.com/v_show/id_XNDI3MjU3MTM0OA" TargetMode="Externa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1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33.xml"/><Relationship Id="rId6" Type="http://schemas.openxmlformats.org/officeDocument/2006/relationships/hyperlink" Target="http://www.economist.com/news/21631808-so-much-genetic-data-so-many-uses-genes-unzipped" TargetMode="Externa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23.emf"/><Relationship Id="rId2" Type="http://schemas.openxmlformats.org/officeDocument/2006/relationships/slideLayout" Target="../slideLayouts/slideLayout538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26.jpeg"/><Relationship Id="rId4" Type="http://schemas.openxmlformats.org/officeDocument/2006/relationships/image" Target="../media/image25.png"/><Relationship Id="rId9" Type="http://schemas.openxmlformats.org/officeDocument/2006/relationships/image" Target="../media/image24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37.xml"/><Relationship Id="rId6" Type="http://schemas.openxmlformats.org/officeDocument/2006/relationships/image" Target="../media/image30.tiff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32.jpe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33.xml"/><Relationship Id="rId6" Type="http://schemas.openxmlformats.org/officeDocument/2006/relationships/image" Target="../media/image27.jpeg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33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notesSlide" Target="../notesSlides/notesSlide18.xml"/><Relationship Id="rId7" Type="http://schemas.microsoft.com/office/2007/relationships/hdphoto" Target="../media/hdphoto3.wdp"/><Relationship Id="rId12" Type="http://schemas.microsoft.com/office/2007/relationships/hdphoto" Target="../media/hdphoto7.wdp"/><Relationship Id="rId2" Type="http://schemas.openxmlformats.org/officeDocument/2006/relationships/slideLayout" Target="../slideLayouts/slideLayout53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5.png"/><Relationship Id="rId11" Type="http://schemas.microsoft.com/office/2007/relationships/hdphoto" Target="../media/hdphoto6.wdp"/><Relationship Id="rId5" Type="http://schemas.openxmlformats.org/officeDocument/2006/relationships/image" Target="../media/image23.emf"/><Relationship Id="rId10" Type="http://schemas.openxmlformats.org/officeDocument/2006/relationships/image" Target="../media/image36.png"/><Relationship Id="rId4" Type="http://schemas.openxmlformats.org/officeDocument/2006/relationships/oleObject" Target="../embeddings/oleObject3.bin"/><Relationship Id="rId9" Type="http://schemas.microsoft.com/office/2007/relationships/hdphoto" Target="../media/hdphoto5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1711.08774.pdf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33.xml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safari.ethz.ch/safari-group/" TargetMode="External"/><Relationship Id="rId3" Type="http://schemas.openxmlformats.org/officeDocument/2006/relationships/image" Target="../media/image8.jpeg"/><Relationship Id="rId7" Type="http://schemas.openxmlformats.org/officeDocument/2006/relationships/hyperlink" Target="https://arxiv.org/abs/1912.08735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10.xml"/><Relationship Id="rId6" Type="http://schemas.openxmlformats.org/officeDocument/2006/relationships/hyperlink" Target="https://doi.org/10.1109/MICRO50266.2020.00081" TargetMode="External"/><Relationship Id="rId5" Type="http://schemas.openxmlformats.org/officeDocument/2006/relationships/hyperlink" Target="https://doi.org/10.1093/bioinformatics/btaa179" TargetMode="External"/><Relationship Id="rId4" Type="http://schemas.openxmlformats.org/officeDocument/2006/relationships/hyperlink" Target="https://scholar.google.com/citations?view_op=view_citation&amp;hl=en&amp;user=KvB1G5EAAAAJ&amp;alert_preview_top_rm=2&amp;citation_for_view=KvB1G5EAAAAJ:0EnyYjriUFMC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1711.08774.pdf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33.xml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3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hyperlink" Target="https://people.inf.ethz.ch/omutlu/pub/AcceleratingGenomeAnalysis_ieeemicro20.pdf" TargetMode="External"/><Relationship Id="rId7" Type="http://schemas.openxmlformats.org/officeDocument/2006/relationships/hyperlink" Target="https://www.youtube.com/watch?v=hPnSmfwu2-A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33.xml"/><Relationship Id="rId6" Type="http://schemas.openxmlformats.org/officeDocument/2006/relationships/hyperlink" Target="https://people.inf.ethz.ch/omutlu/pub/onur-AcceleratingGenomeAnalysis-AACBB-Keynote-Feb-16-2019-FINAL.pdf" TargetMode="External"/><Relationship Id="rId5" Type="http://schemas.openxmlformats.org/officeDocument/2006/relationships/hyperlink" Target="https://people.inf.ethz.ch/omutlu/pub/onur-AcceleratingGenomeAnalysis-AACBB-Keynote-Feb-16-2019-FINAL.pptx" TargetMode="External"/><Relationship Id="rId4" Type="http://schemas.openxmlformats.org/officeDocument/2006/relationships/hyperlink" Target="http://www.computer.org/micro/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people.inf.ethz.ch/omutlu/pub/SneakySnake_UniversalGenomePrealignmentFilter_bioinformatics20.pdf" TargetMode="External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33.xml"/><Relationship Id="rId6" Type="http://schemas.openxmlformats.org/officeDocument/2006/relationships/hyperlink" Target="https://doi.org/10.1093/bioinformatics/btaa1015" TargetMode="External"/><Relationship Id="rId5" Type="http://schemas.openxmlformats.org/officeDocument/2006/relationships/hyperlink" Target="https://github.com/CMU-SAFARI/SneakySnake" TargetMode="External"/><Relationship Id="rId4" Type="http://schemas.openxmlformats.org/officeDocument/2006/relationships/hyperlink" Target="http://bioinformatics.oxfordjournals.org/" TargetMode="Externa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srQVqPJFqjo" TargetMode="External"/><Relationship Id="rId3" Type="http://schemas.openxmlformats.org/officeDocument/2006/relationships/hyperlink" Target="https://people.inf.ethz.ch/omutlu/pub/GenASM-approximate-string-matching-framework-for-genome-analysis_micro20.pdf" TargetMode="External"/><Relationship Id="rId7" Type="http://schemas.openxmlformats.org/officeDocument/2006/relationships/hyperlink" Target="https://people.inf.ethz.ch/omutlu/pub/GenASM-approximate-string-matching-framework-for-genome-analysis_micro20-lightning-talk.pdf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33.xml"/><Relationship Id="rId6" Type="http://schemas.openxmlformats.org/officeDocument/2006/relationships/hyperlink" Target="https://people.inf.ethz.ch/omutlu/pub/GenASM-approximate-string-matching-framework-for-genome-analysis_micro20-lightning-talk.pptx" TargetMode="External"/><Relationship Id="rId11" Type="http://schemas.openxmlformats.org/officeDocument/2006/relationships/image" Target="../media/image41.png"/><Relationship Id="rId5" Type="http://schemas.openxmlformats.org/officeDocument/2006/relationships/hyperlink" Target="https://www.youtube.com/watch?v=nJs3RRnvk_k" TargetMode="External"/><Relationship Id="rId10" Type="http://schemas.openxmlformats.org/officeDocument/2006/relationships/hyperlink" Target="https://people.inf.ethz.ch/omutlu/pub/GenASM-approximate-string-matching-framework-for-genome-analysis_micro20-talk.pdf" TargetMode="External"/><Relationship Id="rId4" Type="http://schemas.openxmlformats.org/officeDocument/2006/relationships/hyperlink" Target="http://www.microarch.org/micro53/" TargetMode="External"/><Relationship Id="rId9" Type="http://schemas.openxmlformats.org/officeDocument/2006/relationships/hyperlink" Target="https://people.inf.ethz.ch/omutlu/pub/GenASM-approximate-string-matching-framework-for-genome-analysis_micro20-talk.pptx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33.xml"/><Relationship Id="rId6" Type="http://schemas.openxmlformats.org/officeDocument/2006/relationships/image" Target="../media/image44.png"/><Relationship Id="rId5" Type="http://schemas.openxmlformats.org/officeDocument/2006/relationships/hyperlink" Target="https://arxiv.org/pdf/2008.00961.pdf" TargetMode="External"/><Relationship Id="rId4" Type="http://schemas.openxmlformats.org/officeDocument/2006/relationships/image" Target="../media/image4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003.00110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99.xml"/><Relationship Id="rId5" Type="http://schemas.openxmlformats.org/officeDocument/2006/relationships/image" Target="../media/image46.png"/><Relationship Id="rId4" Type="http://schemas.openxmlformats.org/officeDocument/2006/relationships/hyperlink" Target="https://github.com/Mangul-Lab-USC/review_technology_dictates_algorithms" TargetMode="Externa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hyperlink" Target="https://people.inf.ethz.ch/omutlu/pub/onur-Technion-AcceleratingGenomeAnalysis-Jan-26-2021-final.pptx" TargetMode="External"/><Relationship Id="rId7" Type="http://schemas.openxmlformats.org/officeDocument/2006/relationships/hyperlink" Target="https://people.inf.ethz.ch/omutlu/pub/AcceleratingGenomeAnalysis_ieeemicro20.pdf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33.xml"/><Relationship Id="rId6" Type="http://schemas.openxmlformats.org/officeDocument/2006/relationships/hyperlink" Target="https://www.youtube.com/watch?v=r7sn41lH-4A" TargetMode="External"/><Relationship Id="rId5" Type="http://schemas.openxmlformats.org/officeDocument/2006/relationships/hyperlink" Target="https://people.inf.ethz.ch/omutlu/pub/onur-Technion-AcceleratingGenomeAnalysis-Jan-26-2021-final.pdf" TargetMode="External"/><Relationship Id="rId4" Type="http://schemas.openxmlformats.org/officeDocument/2006/relationships/hyperlink" Target="https://www.technion.ac.il/en/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CrRb32v7SJc&amp;list=PL5Q2soXY2Zi9xidyIgBxUz7xRPS-wisBN&amp;index=5" TargetMode="External"/><Relationship Id="rId7" Type="http://schemas.openxmlformats.org/officeDocument/2006/relationships/hyperlink" Target="https://www.youtube.com/onurmutlulectures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33.xml"/><Relationship Id="rId6" Type="http://schemas.openxmlformats.org/officeDocument/2006/relationships/hyperlink" Target="https://www.youtube.com/watch?v=rgjl8ZyLsAg&amp;list=PL5Q2soXY2Zi9E2bBVAgCqLgwiDRQDTyId" TargetMode="External"/><Relationship Id="rId5" Type="http://schemas.openxmlformats.org/officeDocument/2006/relationships/hyperlink" Target="https://www.youtube.com/watch?v=gR7XR-Eepcg&amp;list=PL5Q2soXY2Zi9xidyIgBxUz7xRPS-wisBN&amp;index=10" TargetMode="External"/><Relationship Id="rId4" Type="http://schemas.openxmlformats.org/officeDocument/2006/relationships/hyperlink" Target="https://www.youtube.com/watch?v=ygmQpdDTL7o&amp;list=PL5Q2soXY2Zi9xidyIgBxUz7xRPS-wisBN&amp;index=14" TargetMode="Externa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https://people.inf.ethz.ch/omutlu/pub/onur-IEDM-Tutorial-MemoryCentricComputingSystems-December-12-2020-FINAL.pdf" TargetMode="External"/><Relationship Id="rId3" Type="http://schemas.openxmlformats.org/officeDocument/2006/relationships/hyperlink" Target="https://people.inf.ethz.ch/omutlu/pub/intelligent-architectures-for-intelligent-computingsystems-invited_paper_DATE21.pdf" TargetMode="External"/><Relationship Id="rId7" Type="http://schemas.openxmlformats.org/officeDocument/2006/relationships/hyperlink" Target="https://people.inf.ethz.ch/omutlu/pub/onur-IEDM-Tutorial-MemoryCentricComputingSystems-December-12-2020-FINAL.pptx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33.xml"/><Relationship Id="rId6" Type="http://schemas.openxmlformats.org/officeDocument/2006/relationships/hyperlink" Target="https://people.inf.ethz.ch/omutlu/pub/onur-DATE-InvitedTalk-IntelligentArchitecturesForIntelligentComputingSystems-January-22-2021.pdf" TargetMode="External"/><Relationship Id="rId11" Type="http://schemas.openxmlformats.org/officeDocument/2006/relationships/image" Target="../media/image48.png"/><Relationship Id="rId5" Type="http://schemas.openxmlformats.org/officeDocument/2006/relationships/hyperlink" Target="https://people.inf.ethz.ch/omutlu/pub/onur-DATE-InvitedTalk-IntelligentArchitecturesForIntelligentComputingSystems-January-22-2021.pptx" TargetMode="External"/><Relationship Id="rId10" Type="http://schemas.openxmlformats.org/officeDocument/2006/relationships/hyperlink" Target="https://www.youtube.com/watch?v=H3sEaINPBOE" TargetMode="External"/><Relationship Id="rId4" Type="http://schemas.openxmlformats.org/officeDocument/2006/relationships/hyperlink" Target="http://www.date-conference.com/" TargetMode="External"/><Relationship Id="rId9" Type="http://schemas.openxmlformats.org/officeDocument/2006/relationships/hyperlink" Target="https://www.youtube.com/watch?v=eAZZGDlsDAY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10.xml"/><Relationship Id="rId6" Type="http://schemas.openxmlformats.org/officeDocument/2006/relationships/image" Target="../media/image10.jpeg"/><Relationship Id="rId5" Type="http://schemas.openxmlformats.org/officeDocument/2006/relationships/hyperlink" Target="http://www.safari.ethz.ch/" TargetMode="External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hyperlink" Target="https://people.inf.ethz.ch/omutlu/pub/Benchmarking-Memory-Centric-Computing-Systems_cut21-talk.pdf" TargetMode="External"/><Relationship Id="rId3" Type="http://schemas.openxmlformats.org/officeDocument/2006/relationships/hyperlink" Target="https://people.inf.ethz.ch/omutlu/pub/Benchmarking-Memory-Centric-Computing-Systems_cut21.pdf" TargetMode="External"/><Relationship Id="rId7" Type="http://schemas.openxmlformats.org/officeDocument/2006/relationships/hyperlink" Target="https://people.inf.ethz.ch/omutlu/pub/Benchmarking-Memory-Centric-Computing-Systems_cut21-talk.pptx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33.xml"/><Relationship Id="rId6" Type="http://schemas.openxmlformats.org/officeDocument/2006/relationships/hyperlink" Target="https://github.com/CMU-SAFARI/prim-benchmarks" TargetMode="External"/><Relationship Id="rId11" Type="http://schemas.openxmlformats.org/officeDocument/2006/relationships/image" Target="../media/image49.png"/><Relationship Id="rId5" Type="http://schemas.openxmlformats.org/officeDocument/2006/relationships/hyperlink" Target="https://arxiv.org/abs/2110.01709" TargetMode="External"/><Relationship Id="rId10" Type="http://schemas.openxmlformats.org/officeDocument/2006/relationships/hyperlink" Target="https://www.youtube.com/watch?v=SrFD_u46EDA&amp;list=PL5Q2soXY2Zi8_VVChACnON4sfh2bJ5IrD&amp;index=152" TargetMode="External"/><Relationship Id="rId4" Type="http://schemas.openxmlformats.org/officeDocument/2006/relationships/hyperlink" Target="https://sites.google.com/umn.edu/cut-2021/home" TargetMode="External"/><Relationship Id="rId9" Type="http://schemas.openxmlformats.org/officeDocument/2006/relationships/hyperlink" Target="https://www.youtube.com/watch?v=nphV36SrysA&amp;list=PL5Q2soXY2Zi8D_5MGV6EnXEJHnV2YFBJl&amp;index=65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people.inf.ethz.ch/omutlu/pub/ModernPrimerOnPIM_springer-emerging-computing-bookchapter21.pdf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33.xml"/><Relationship Id="rId6" Type="http://schemas.openxmlformats.org/officeDocument/2006/relationships/image" Target="../media/image50.png"/><Relationship Id="rId5" Type="http://schemas.openxmlformats.org/officeDocument/2006/relationships/hyperlink" Target="https://arxiv.org/pdf/1903.03988.pdf" TargetMode="External"/><Relationship Id="rId4" Type="http://schemas.openxmlformats.org/officeDocument/2006/relationships/hyperlink" Target="https://people.inf.ethz.ch/omutlu/projects.htm" TargetMode="Externa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hyperlink" Target="https://people.inf.ethz.ch/omutlu/pub/Google-neural-networks-for-edge-devices-Mensa-Framework_pact21.pdf" TargetMode="External"/><Relationship Id="rId7" Type="http://schemas.openxmlformats.org/officeDocument/2006/relationships/hyperlink" Target="https://www.youtube.com/watch?v=A5gxjDbLRAs&amp;list=PL5Q2soXY2Zi8_VVChACnON4sfh2bJ5IrD&amp;index=178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99.xml"/><Relationship Id="rId6" Type="http://schemas.openxmlformats.org/officeDocument/2006/relationships/hyperlink" Target="https://people.inf.ethz.ch/omutlu/pub/Google-neural-networks-for-edge-devices-Mensa-Framework_pact21-talk.pdf" TargetMode="External"/><Relationship Id="rId5" Type="http://schemas.openxmlformats.org/officeDocument/2006/relationships/hyperlink" Target="https://people.inf.ethz.ch/omutlu/pub/Google-neural-networks-for-edge-devices-Mensa-Framework_pact21-talk.pptx" TargetMode="External"/><Relationship Id="rId4" Type="http://schemas.openxmlformats.org/officeDocument/2006/relationships/hyperlink" Target="http://pactconf.org/" TargetMode="Externa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9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9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9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people.inf.ethz.ch/omutlu/pub/apollo-technology-independent-genome-assembly-polishing_bioinformatics20.pdf" TargetMode="External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99.xml"/><Relationship Id="rId6" Type="http://schemas.openxmlformats.org/officeDocument/2006/relationships/hyperlink" Target="https://doi.org/10.1093/bioinformatics/btaa179" TargetMode="External"/><Relationship Id="rId5" Type="http://schemas.openxmlformats.org/officeDocument/2006/relationships/hyperlink" Target="https://github.com/CMU-SAFARI/Apollo" TargetMode="External"/><Relationship Id="rId4" Type="http://schemas.openxmlformats.org/officeDocument/2006/relationships/hyperlink" Target="http://bioinformatics.oxfordjournals.org/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people.inf.ethz.ch/omutlu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10.xml"/><Relationship Id="rId6" Type="http://schemas.openxmlformats.org/officeDocument/2006/relationships/image" Target="../media/image11.png"/><Relationship Id="rId5" Type="http://schemas.openxmlformats.org/officeDocument/2006/relationships/hyperlink" Target="https://people.inf.ethz.ch/omutlu/projects.htm" TargetMode="External"/><Relationship Id="rId4" Type="http://schemas.openxmlformats.org/officeDocument/2006/relationships/hyperlink" Target="mailto:omutlu@gmail.com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5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people.inf.ethz.ch/omutlu/pub/apollo-technology-independent-genome-assembly-polishing_bioinformatics20.pdf" TargetMode="External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i.org/10.1093/bioinformatics/btaa179" TargetMode="External"/><Relationship Id="rId5" Type="http://schemas.openxmlformats.org/officeDocument/2006/relationships/hyperlink" Target="https://github.com/CMU-SAFARI/Apollo" TargetMode="External"/><Relationship Id="rId4" Type="http://schemas.openxmlformats.org/officeDocument/2006/relationships/hyperlink" Target="http://bioinformatics.oxfordjournals.org/" TargetMode="Externa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people.inf.ethz.ch/omutlu/pub/AirLift_genome-remapper_arxiv21.pdf" TargetMode="External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github.com/CMU-SAFARI/AirLift" TargetMode="External"/><Relationship Id="rId5" Type="http://schemas.openxmlformats.org/officeDocument/2006/relationships/hyperlink" Target="https://doi.org/10.1101/2021.02.16.431517" TargetMode="External"/><Relationship Id="rId4" Type="http://schemas.openxmlformats.org/officeDocument/2006/relationships/hyperlink" Target="https://arxiv.org/abs/1912.08735" TargetMode="Externa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2.pn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03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10" Type="http://schemas.openxmlformats.org/officeDocument/2006/relationships/image" Target="../media/image18.png"/><Relationship Id="rId4" Type="http://schemas.microsoft.com/office/2007/relationships/hdphoto" Target="../media/hdphoto2.wdp"/><Relationship Id="rId9" Type="http://schemas.openxmlformats.org/officeDocument/2006/relationships/image" Target="../media/image1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2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s://people.inf.ethz.ch/omutlu/pub/AirLift_genome-remapper_arxiv21.pdf" TargetMode="External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github.com/CMU-SAFARI/AirLift" TargetMode="External"/><Relationship Id="rId5" Type="http://schemas.openxmlformats.org/officeDocument/2006/relationships/hyperlink" Target="https://doi.org/10.1101/2021.02.16.431517" TargetMode="External"/><Relationship Id="rId4" Type="http://schemas.openxmlformats.org/officeDocument/2006/relationships/hyperlink" Target="https://arxiv.org/abs/1912.08735" TargetMode="Externa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2112.08687.pdf" TargetMode="External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hyperlink" Target="https://github.com/CMU-SAFARI/BLEND" TargetMode="External"/><Relationship Id="rId4" Type="http://schemas.openxmlformats.org/officeDocument/2006/relationships/hyperlink" Target="https://arxiv.org/abs/2112.08687" TargetMode="Externa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safari.ethz.ch/safari-newsletter-december-2021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33.xml"/><Relationship Id="rId4" Type="http://schemas.openxmlformats.org/officeDocument/2006/relationships/image" Target="../media/image19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c6_LgzuNdkw&amp;list=PL5Q2soXY2Zi8D_5MGV6EnXEJHnV2YFBJl&amp;index=25" TargetMode="External"/><Relationship Id="rId3" Type="http://schemas.openxmlformats.org/officeDocument/2006/relationships/hyperlink" Target="https://www.youtube.com/onurmutlulectures" TargetMode="External"/><Relationship Id="rId7" Type="http://schemas.openxmlformats.org/officeDocument/2006/relationships/hyperlink" Target="https://www.youtube.com/watch?v=F7xZLNMIY1E&amp;list=PL5Q2soXY2Zi8D_5MGV6EnXEJHnV2YFBJl&amp;index=3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45.xml"/><Relationship Id="rId6" Type="http://schemas.openxmlformats.org/officeDocument/2006/relationships/hyperlink" Target="https://www.youtube.com/watch?v=r7sn41lH-4A&amp;list=PL5Q2soXY2Zi8D_5MGV6EnXEJHnV2YFBJl&amp;index=41" TargetMode="External"/><Relationship Id="rId5" Type="http://schemas.openxmlformats.org/officeDocument/2006/relationships/hyperlink" Target="https://www.youtube.com/watch?v=njX_14584Jw&amp;list=PL5Q2soXY2Zi8D_5MGV6EnXEJHnV2YFBJl&amp;index=16" TargetMode="External"/><Relationship Id="rId4" Type="http://schemas.openxmlformats.org/officeDocument/2006/relationships/hyperlink" Target="https://www.youtube.com/watch?v=kgiZlSOcGFM&amp;list=PL5Q2soXY2Zi8D_5MGV6EnXEJHnV2YFBJl&amp;index=1" TargetMode="External"/><Relationship Id="rId9" Type="http://schemas.openxmlformats.org/officeDocument/2006/relationships/hyperlink" Target="https://www.youtube.com/watch?v=sgd7PHQQ1AI&amp;list=PL5Q2soXY2Zi8D_5MGV6EnXEJHnV2YFBJl&amp;index=39" TargetMode="Externa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2112.08687.pdf" TargetMode="External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hyperlink" Target="https://github.com/CMU-SAFARI/BLEND" TargetMode="External"/><Relationship Id="rId4" Type="http://schemas.openxmlformats.org/officeDocument/2006/relationships/hyperlink" Target="https://arxiv.org/abs/2112.08687" TargetMode="External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hyperlink" Target="https://arxiv.org/pdf/2008.00961.pdf" TargetMode="External"/><Relationship Id="rId3" Type="http://schemas.openxmlformats.org/officeDocument/2006/relationships/hyperlink" Target="https://arxiv.org/pdf/2112.08687.pdf" TargetMode="External"/><Relationship Id="rId7" Type="http://schemas.openxmlformats.org/officeDocument/2006/relationships/hyperlink" Target="https://arxiv.org/abs/1912.08735" TargetMode="External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arxiv.org/abs/2003.00110" TargetMode="External"/><Relationship Id="rId5" Type="http://schemas.openxmlformats.org/officeDocument/2006/relationships/hyperlink" Target="https://arxiv.org/abs/2009.07692" TargetMode="External"/><Relationship Id="rId4" Type="http://schemas.openxmlformats.org/officeDocument/2006/relationships/hyperlink" Target="https://arxiv.org/pdf/1910.09020.pdf" TargetMode="Externa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hyperlink" Target="https://academic.oup.com/bioinformatics/article-abstract/36/12/3669/5804978" TargetMode="External"/><Relationship Id="rId7" Type="http://schemas.openxmlformats.org/officeDocument/2006/relationships/hyperlink" Target="https://arxiv.org/pdf/1707.01631.pdf" TargetMode="External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people.inf.ethz.ch/omutlu/pub/gatekeeper_FPGA-genome-prealignment-accelerator_bionformatics17.pdf" TargetMode="External"/><Relationship Id="rId5" Type="http://schemas.openxmlformats.org/officeDocument/2006/relationships/hyperlink" Target="https://bmcgenomics.biomedcentral.com/articles/10.1186/s12864-018-4460-0" TargetMode="External"/><Relationship Id="rId4" Type="http://schemas.openxmlformats.org/officeDocument/2006/relationships/hyperlink" Target="https://doi.org/10.1093/bioinformatics/btz234" TargetMode="Externa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hyperlink" Target="mailto:omutlu@gmail.com" TargetMode="External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people.inf.ethz.ch/omutlu/projects.htm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33.xml"/><Relationship Id="rId5" Type="http://schemas.openxmlformats.org/officeDocument/2006/relationships/hyperlink" Target="https://www.youtube.com/onurmutlulectures" TargetMode="External"/><Relationship Id="rId4" Type="http://schemas.openxmlformats.org/officeDocument/2006/relationships/hyperlink" Target="http://scholar.google.com/citations?user=7XyGUGkAAAAJ&amp;hl=en" TargetMode="Externa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sv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emf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3645024"/>
            <a:ext cx="8208912" cy="614362"/>
          </a:xfrm>
        </p:spPr>
        <p:txBody>
          <a:bodyPr>
            <a:noAutofit/>
          </a:bodyPr>
          <a:lstStyle/>
          <a:p>
            <a:r>
              <a:rPr lang="en-US" sz="2200" dirty="0"/>
              <a:t>Can Firtina</a:t>
            </a:r>
          </a:p>
          <a:p>
            <a:r>
              <a:rPr lang="en-US" sz="2200" dirty="0">
                <a:hlinkClick r:id="rId3"/>
              </a:rPr>
              <a:t>canfirtina@gmail.com</a:t>
            </a:r>
            <a:r>
              <a:rPr lang="en-US" sz="2200" dirty="0"/>
              <a:t> </a:t>
            </a:r>
          </a:p>
          <a:p>
            <a:endParaRPr lang="en-US" sz="2200" dirty="0"/>
          </a:p>
          <a:p>
            <a:r>
              <a:rPr lang="en-US" sz="2200" dirty="0"/>
              <a:t>10 January 2022</a:t>
            </a:r>
          </a:p>
          <a:p>
            <a:r>
              <a:rPr lang="en-US" sz="2200" dirty="0"/>
              <a:t>METU Graduate Seminar in Bioinformatics</a:t>
            </a:r>
          </a:p>
          <a:p>
            <a:endParaRPr lang="en-US" sz="2200" dirty="0"/>
          </a:p>
          <a:p>
            <a:pPr algn="l"/>
            <a:endParaRPr lang="en-US" sz="2200" dirty="0"/>
          </a:p>
        </p:txBody>
      </p:sp>
      <p:pic>
        <p:nvPicPr>
          <p:cNvPr id="10" name="Picture 2" descr="ETH Zurich short logo, black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82" t="19970" r="7940" b="18111"/>
          <a:stretch/>
        </p:blipFill>
        <p:spPr bwMode="auto">
          <a:xfrm>
            <a:off x="3261625" y="5805264"/>
            <a:ext cx="2750535" cy="78375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safari.png">
            <a:extLst>
              <a:ext uri="{FF2B5EF4-FFF2-40B4-BE49-F238E27FC236}">
                <a16:creationId xmlns:a16="http://schemas.microsoft.com/office/drawing/2014/main" id="{979E4862-636A-E34E-B52B-A7AB09A48069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6024" y="5949280"/>
            <a:ext cx="1745138" cy="504938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93DF90B4-9AA1-0247-9894-BE34945D57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1000" y="1227584"/>
            <a:ext cx="8382000" cy="2201416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dirty="0"/>
              <a:t>Enabling Accurate, Fast, and Memory-Efficient Genome Analysis via Efficient and Intelligent Algorithms</a:t>
            </a:r>
            <a:br>
              <a:rPr lang="en-US" sz="4400" dirty="0"/>
            </a:br>
            <a:endParaRPr lang="en-US" sz="3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9549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DB37CB-A115-C448-B0F3-4AE5B1D4F2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9592" y="1795462"/>
            <a:ext cx="7924800" cy="1752600"/>
          </a:xfrm>
        </p:spPr>
        <p:txBody>
          <a:bodyPr/>
          <a:lstStyle/>
          <a:p>
            <a:r>
              <a:rPr lang="en-US" dirty="0"/>
              <a:t>Accelerating Genome Analysis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037863-551C-F043-BB62-20787BDBDA7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6EBD97-92C3-8040-ABAF-8E7431A02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41D3D9-3FE8-4025-BF66-8DAB1ABB951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0025602"/>
      </p:ext>
    </p:extLst>
  </p:cSld>
  <p:clrMapOvr>
    <a:masterClrMapping/>
  </p:clrMapOvr>
  <p:transition/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B72E33-FD64-9F4B-8BC5-C1D9E8FB8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762000"/>
          </a:xfrm>
        </p:spPr>
        <p:txBody>
          <a:bodyPr>
            <a:normAutofit/>
          </a:bodyPr>
          <a:lstStyle/>
          <a:p>
            <a:r>
              <a:rPr lang="en-US" dirty="0"/>
              <a:t>Read Mapping – Quality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190EB4-8610-A34B-90B7-70A51B1309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14400"/>
            <a:ext cx="8610600" cy="5538935"/>
          </a:xfrm>
        </p:spPr>
        <p:txBody>
          <a:bodyPr>
            <a:normAutofit/>
          </a:bodyPr>
          <a:lstStyle/>
          <a:p>
            <a:r>
              <a:rPr lang="en-US" dirty="0"/>
              <a:t>BLEND usually provides similar quality to Minimap2</a:t>
            </a:r>
          </a:p>
          <a:p>
            <a:r>
              <a:rPr lang="en-US" dirty="0" err="1"/>
              <a:t>Winnowmap</a:t>
            </a:r>
            <a:r>
              <a:rPr lang="en-US" dirty="0"/>
              <a:t> usually provides the best quality when using HiFi reads</a:t>
            </a:r>
          </a:p>
        </p:txBody>
      </p:sp>
      <p:pic>
        <p:nvPicPr>
          <p:cNvPr id="5" name="Picture 4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1729D1F6-A09C-F44B-8C97-6FE5C9234D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689" y="2263914"/>
            <a:ext cx="4451307" cy="4185394"/>
          </a:xfrm>
          <a:prstGeom prst="rect">
            <a:avLst/>
          </a:prstGeom>
        </p:spPr>
      </p:pic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6A9C982C-0805-1049-BA1D-70656F2A1AB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553200" y="6243638"/>
            <a:ext cx="2133600" cy="45720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415228-36BB-6A41-A6C3-7A42358B1C84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0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100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3563134"/>
      </p:ext>
    </p:extLst>
  </p:cSld>
  <p:clrMapOvr>
    <a:masterClrMapping/>
  </p:clrMapOvr>
  <p:transition/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66713" y="1833563"/>
            <a:ext cx="8428037" cy="822325"/>
          </a:xfrm>
        </p:spPr>
        <p:txBody>
          <a:bodyPr/>
          <a:lstStyle/>
          <a:p>
            <a:pPr algn="ctr" eaLnBrk="1" hangingPunct="1"/>
            <a:r>
              <a:rPr lang="en-US" sz="4000" dirty="0">
                <a:latin typeface="Garamond" charset="0"/>
              </a:rPr>
              <a:t>Readings, Videos, Reference Materials</a:t>
            </a:r>
          </a:p>
        </p:txBody>
      </p:sp>
      <p:sp>
        <p:nvSpPr>
          <p:cNvPr id="74754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2900363"/>
          </a:xfrm>
        </p:spPr>
        <p:txBody>
          <a:bodyPr/>
          <a:lstStyle/>
          <a:p>
            <a:pPr eaLnBrk="1" hangingPunct="1">
              <a:buFont typeface="Wingdings" charset="0"/>
              <a:buNone/>
            </a:pPr>
            <a:endParaRPr lang="en-US" i="1">
              <a:latin typeface="Tahoma" charset="0"/>
            </a:endParaRPr>
          </a:p>
          <a:p>
            <a:pPr eaLnBrk="1" hangingPunct="1">
              <a:buFont typeface="Wingdings" charset="0"/>
              <a:buNone/>
            </a:pPr>
            <a:endParaRPr lang="en-US">
              <a:latin typeface="Tahoma" charset="0"/>
            </a:endParaRPr>
          </a:p>
          <a:p>
            <a:pPr eaLnBrk="1" hangingPunct="1">
              <a:buFont typeface="Wingdings" charset="0"/>
              <a:buNone/>
            </a:pPr>
            <a:endParaRPr lang="en-US">
              <a:latin typeface="Tahoma" charset="0"/>
            </a:endParaRPr>
          </a:p>
          <a:p>
            <a:pPr eaLnBrk="1" hangingPunct="1">
              <a:buFont typeface="Wingdings" charset="0"/>
              <a:buNone/>
            </a:pPr>
            <a:endParaRPr lang="en-US"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3573086"/>
      </p:ext>
    </p:extLst>
  </p:cSld>
  <p:clrMapOvr>
    <a:masterClrMapping/>
  </p:clrMapOvr>
  <p:transition/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3F83A0-CBB7-2C49-A54F-7D0B385179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sz="3800" dirty="0"/>
              <a:t>Research &amp; Teaching: Some Overview Talks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4D894C-D45D-7449-8FC5-648E1A9737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08720"/>
            <a:ext cx="8915400" cy="5456535"/>
          </a:xfrm>
        </p:spPr>
        <p:txBody>
          <a:bodyPr/>
          <a:lstStyle/>
          <a:p>
            <a:pPr marL="0" indent="0" algn="ctr">
              <a:buNone/>
            </a:pPr>
            <a:r>
              <a:rPr lang="en-US" sz="1600" b="1" dirty="0">
                <a:solidFill>
                  <a:srgbClr val="0432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https://www.youtube.com/onurmutlulectures</a:t>
            </a:r>
            <a:endParaRPr lang="en-US" sz="1600" b="1" dirty="0">
              <a:solidFill>
                <a:srgbClr val="0432FF"/>
              </a:solidFill>
            </a:endParaRPr>
          </a:p>
          <a:p>
            <a:pPr marL="0" indent="0" algn="ctr">
              <a:buNone/>
            </a:pPr>
            <a:endParaRPr lang="en-US" sz="1100" dirty="0"/>
          </a:p>
          <a:p>
            <a:pPr marL="0" indent="0" algn="ctr">
              <a:buNone/>
            </a:pPr>
            <a:endParaRPr lang="en-US" sz="200" dirty="0"/>
          </a:p>
          <a:p>
            <a:r>
              <a:rPr lang="en-US" dirty="0"/>
              <a:t>Future Computing Architectures</a:t>
            </a:r>
          </a:p>
          <a:p>
            <a:pPr lvl="1"/>
            <a:r>
              <a:rPr lang="en-US" sz="1300" dirty="0">
                <a:hlinkClick r:id="rId4"/>
              </a:rPr>
              <a:t>https://www.youtube.com/watch?v=kgiZlSOcGFM&amp;list=PL5Q2soXY2Zi8D_5MGV6EnXEJHnV2YFBJl&amp;index=1</a:t>
            </a:r>
            <a:endParaRPr lang="en-US" sz="1300" dirty="0"/>
          </a:p>
          <a:p>
            <a:pPr lvl="1"/>
            <a:endParaRPr lang="en-US" sz="800" dirty="0"/>
          </a:p>
          <a:p>
            <a:r>
              <a:rPr lang="en-US" dirty="0"/>
              <a:t>Enabling In-Memory Computation</a:t>
            </a:r>
          </a:p>
          <a:p>
            <a:pPr lvl="1"/>
            <a:r>
              <a:rPr lang="en-US" sz="1300" dirty="0">
                <a:hlinkClick r:id="rId5"/>
              </a:rPr>
              <a:t>https://www.youtube.com/watch?v=njX_14584Jw&amp;list=PL5Q2soXY2Zi8D_5MGV6EnXEJHnV2YFBJl&amp;index=16</a:t>
            </a:r>
            <a:r>
              <a:rPr lang="en-US" sz="1300" dirty="0"/>
              <a:t> </a:t>
            </a:r>
          </a:p>
          <a:p>
            <a:pPr lvl="1"/>
            <a:endParaRPr lang="en-US" sz="800" dirty="0"/>
          </a:p>
          <a:p>
            <a:r>
              <a:rPr lang="en-US" dirty="0"/>
              <a:t>Accelerating Genome Analysis</a:t>
            </a:r>
          </a:p>
          <a:p>
            <a:pPr lvl="1"/>
            <a:r>
              <a:rPr lang="en-US" sz="1300" dirty="0">
                <a:hlinkClick r:id="rId6"/>
              </a:rPr>
              <a:t>https://www.youtube.com/watch?v=r7sn41lH-4A&amp;list=PL5Q2soXY2Zi8D_5MGV6EnXEJHnV2YFBJl&amp;index=41</a:t>
            </a:r>
            <a:r>
              <a:rPr lang="en-US" sz="1300" dirty="0"/>
              <a:t> </a:t>
            </a:r>
          </a:p>
          <a:p>
            <a:pPr lvl="1"/>
            <a:endParaRPr lang="en-US" sz="800" dirty="0"/>
          </a:p>
          <a:p>
            <a:r>
              <a:rPr lang="en-US" dirty="0"/>
              <a:t>Rethinking Memory System Design</a:t>
            </a:r>
          </a:p>
          <a:p>
            <a:pPr lvl="1"/>
            <a:r>
              <a:rPr lang="en-US" sz="1300" dirty="0">
                <a:hlinkClick r:id="rId7"/>
              </a:rPr>
              <a:t>https://www.youtube.com/watch?v=F7xZLNMIY1E&amp;list=PL5Q2soXY2Zi8D_5MGV6EnXEJHnV2YFBJl&amp;index=3</a:t>
            </a:r>
            <a:endParaRPr lang="en-US" sz="1300" dirty="0"/>
          </a:p>
          <a:p>
            <a:pPr lvl="1"/>
            <a:endParaRPr lang="en-US" sz="800" dirty="0"/>
          </a:p>
          <a:p>
            <a:r>
              <a:rPr lang="en-US" dirty="0"/>
              <a:t>Intelligent Architectures for Intelligent Machines</a:t>
            </a:r>
          </a:p>
          <a:p>
            <a:pPr lvl="1"/>
            <a:r>
              <a:rPr lang="en-US" sz="1300" dirty="0">
                <a:hlinkClick r:id="rId8"/>
              </a:rPr>
              <a:t>https://www.youtube.com/watch?v=c6_LgzuNdkw&amp;list=PL5Q2soXY2Zi8D_5MGV6EnXEJHnV2YFBJl&amp;index=25</a:t>
            </a:r>
            <a:r>
              <a:rPr lang="en-US" sz="1300" dirty="0"/>
              <a:t> </a:t>
            </a:r>
          </a:p>
          <a:p>
            <a:pPr lvl="1"/>
            <a:endParaRPr lang="en-US" sz="800" dirty="0"/>
          </a:p>
          <a:p>
            <a:r>
              <a:rPr lang="en-US" dirty="0"/>
              <a:t>The Story of RowHammer</a:t>
            </a:r>
          </a:p>
          <a:p>
            <a:pPr lvl="1"/>
            <a:r>
              <a:rPr lang="en-US" sz="1300" dirty="0">
                <a:hlinkClick r:id="rId9"/>
              </a:rPr>
              <a:t>https://www.youtube.com/watch?v=sgd7PHQQ1AI&amp;list=PL5Q2soXY2Zi8D_5MGV6EnXEJHnV2YFBJl&amp;index=39</a:t>
            </a:r>
            <a:r>
              <a:rPr lang="en-US" sz="1300" dirty="0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1C77FB-9ABB-7441-88CE-6327AE3144E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102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5694458"/>
      </p:ext>
    </p:extLst>
  </p:cSld>
  <p:clrMapOvr>
    <a:masterClrMapping/>
  </p:clrMapOvr>
  <p:transition/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Accelerated Memory Course (~6.5 hours)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24744"/>
            <a:ext cx="8610600" cy="5123656"/>
          </a:xfrm>
        </p:spPr>
        <p:txBody>
          <a:bodyPr/>
          <a:lstStyle/>
          <a:p>
            <a:r>
              <a:rPr lang="en-US" dirty="0">
                <a:solidFill>
                  <a:srgbClr val="0000FF"/>
                </a:solidFill>
              </a:rPr>
              <a:t>ACACES 2018 </a:t>
            </a:r>
          </a:p>
          <a:p>
            <a:pPr lvl="1"/>
            <a:r>
              <a:rPr lang="en-US" dirty="0"/>
              <a:t>Memory Systems and Memory-Centric Computing Systems</a:t>
            </a:r>
          </a:p>
          <a:p>
            <a:pPr lvl="1"/>
            <a:r>
              <a:rPr lang="en-US" dirty="0"/>
              <a:t>Taught by Onur Mutlu July 9-13, 2018</a:t>
            </a:r>
          </a:p>
          <a:p>
            <a:pPr lvl="1"/>
            <a:r>
              <a:rPr lang="en-US" dirty="0"/>
              <a:t>~6.5 hours of lectures</a:t>
            </a:r>
          </a:p>
          <a:p>
            <a:endParaRPr lang="en-US" dirty="0">
              <a:solidFill>
                <a:srgbClr val="0000FF"/>
              </a:solidFill>
            </a:endParaRPr>
          </a:p>
          <a:p>
            <a:r>
              <a:rPr lang="en-US" dirty="0">
                <a:solidFill>
                  <a:srgbClr val="0000FF"/>
                </a:solidFill>
              </a:rPr>
              <a:t>Website for the Course including Videos, Slides, Papers</a:t>
            </a:r>
          </a:p>
          <a:p>
            <a:pPr lvl="1"/>
            <a:r>
              <a:rPr lang="en-US" dirty="0">
                <a:hlinkClick r:id="rId3"/>
              </a:rPr>
              <a:t>https://people.inf.ethz.ch/omutlu/acaces2018.html</a:t>
            </a:r>
            <a:r>
              <a:rPr lang="en-US" dirty="0"/>
              <a:t> </a:t>
            </a:r>
          </a:p>
          <a:p>
            <a:pPr lvl="1"/>
            <a:r>
              <a:rPr lang="en-US" dirty="0">
                <a:hlinkClick r:id="rId4"/>
              </a:rPr>
              <a:t>https://www.youtube.com/playlist?list=PL5Q2soXY2Zi-HXxomthrpDpMJm05P6J9x</a:t>
            </a:r>
            <a:r>
              <a:rPr lang="en-US" dirty="0"/>
              <a:t> </a:t>
            </a:r>
          </a:p>
          <a:p>
            <a:pPr lvl="1"/>
            <a:endParaRPr lang="en-US" dirty="0">
              <a:hlinkClick r:id="rId5"/>
            </a:endParaRPr>
          </a:p>
          <a:p>
            <a:r>
              <a:rPr lang="en-US" dirty="0">
                <a:solidFill>
                  <a:srgbClr val="0000FF"/>
                </a:solidFill>
              </a:rPr>
              <a:t>All Papers are at:</a:t>
            </a:r>
          </a:p>
          <a:p>
            <a:pPr lvl="1"/>
            <a:r>
              <a:rPr lang="en-US" dirty="0">
                <a:hlinkClick r:id="rId5"/>
              </a:rPr>
              <a:t>https://people.inf.ethz.ch/omutlu/projects.htm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Final lecture notes and readings (for all topics)</a:t>
            </a:r>
          </a:p>
          <a:p>
            <a:endParaRPr lang="en-US" dirty="0">
              <a:solidFill>
                <a:srgbClr val="0000FF"/>
              </a:solidFill>
            </a:endParaRP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0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0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103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3400203"/>
      </p:ext>
    </p:extLst>
  </p:cSld>
  <p:clrMapOvr>
    <a:masterClrMapping/>
  </p:clrMapOvr>
  <p:transition/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Longer Memory Course (~18 hours)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24744"/>
            <a:ext cx="8610600" cy="5123656"/>
          </a:xfrm>
        </p:spPr>
        <p:txBody>
          <a:bodyPr/>
          <a:lstStyle/>
          <a:p>
            <a:r>
              <a:rPr lang="en-US" dirty="0">
                <a:solidFill>
                  <a:srgbClr val="0000FF"/>
                </a:solidFill>
              </a:rPr>
              <a:t>TU Wien 2019 </a:t>
            </a:r>
          </a:p>
          <a:p>
            <a:pPr lvl="1"/>
            <a:r>
              <a:rPr lang="en-US" dirty="0"/>
              <a:t>Memory Systems and Memory-Centric Computing Systems</a:t>
            </a:r>
          </a:p>
          <a:p>
            <a:pPr lvl="1"/>
            <a:r>
              <a:rPr lang="en-US" dirty="0"/>
              <a:t>Taught by Onur Mutlu June 12-19, 2019</a:t>
            </a:r>
          </a:p>
          <a:p>
            <a:pPr lvl="1"/>
            <a:r>
              <a:rPr lang="en-US" dirty="0"/>
              <a:t>~18 hours of lectures</a:t>
            </a:r>
          </a:p>
          <a:p>
            <a:endParaRPr lang="en-US" dirty="0">
              <a:solidFill>
                <a:srgbClr val="0000FF"/>
              </a:solidFill>
            </a:endParaRPr>
          </a:p>
          <a:p>
            <a:r>
              <a:rPr lang="en-US" dirty="0">
                <a:solidFill>
                  <a:srgbClr val="0000FF"/>
                </a:solidFill>
              </a:rPr>
              <a:t>Website for the Course including Videos, Slides, Papers</a:t>
            </a:r>
          </a:p>
          <a:p>
            <a:pPr lvl="1"/>
            <a:r>
              <a:rPr lang="en-US" dirty="0">
                <a:hlinkClick r:id="rId3"/>
              </a:rPr>
              <a:t>https://safari.ethz.ch/memory_systems/TUWien2019</a:t>
            </a:r>
            <a:r>
              <a:rPr lang="en-US" dirty="0"/>
              <a:t>  </a:t>
            </a:r>
          </a:p>
          <a:p>
            <a:pPr lvl="1"/>
            <a:r>
              <a:rPr lang="en-US" dirty="0">
                <a:hlinkClick r:id="rId4"/>
              </a:rPr>
              <a:t>https://www.youtube.com/playlist?list=PL5Q2soXY2Zi_gntM55VoMlKlw7YrXOhbl</a:t>
            </a:r>
            <a:endParaRPr lang="en-US" dirty="0"/>
          </a:p>
          <a:p>
            <a:pPr lvl="1"/>
            <a:endParaRPr lang="en-US" dirty="0">
              <a:hlinkClick r:id="rId5"/>
            </a:endParaRPr>
          </a:p>
          <a:p>
            <a:r>
              <a:rPr lang="en-US" dirty="0">
                <a:solidFill>
                  <a:srgbClr val="0000FF"/>
                </a:solidFill>
              </a:rPr>
              <a:t>All Papers are at:</a:t>
            </a:r>
          </a:p>
          <a:p>
            <a:pPr lvl="1"/>
            <a:r>
              <a:rPr lang="en-US" dirty="0">
                <a:hlinkClick r:id="rId5"/>
              </a:rPr>
              <a:t>https://people.inf.ethz.ch/omutlu/projects.htm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Final lecture notes and readings (for all topics)</a:t>
            </a:r>
          </a:p>
          <a:p>
            <a:endParaRPr lang="en-US" dirty="0">
              <a:solidFill>
                <a:srgbClr val="0000FF"/>
              </a:solidFill>
            </a:endParaRP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0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0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104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5165045"/>
      </p:ext>
    </p:extLst>
  </p:cSld>
  <p:clrMapOvr>
    <a:masterClrMapping/>
  </p:clrMapOvr>
  <p:transition/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590E75-44AE-3749-84A1-9991C665D4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Interview on Research and Education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BE6586-EEE6-A04A-A548-5966B309FA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Computing Research and Education (@ ISCA 2019)</a:t>
            </a:r>
          </a:p>
          <a:p>
            <a:pPr lvl="1"/>
            <a:r>
              <a:rPr lang="en-US" dirty="0">
                <a:hlinkClick r:id="rId3"/>
              </a:rPr>
              <a:t>https://www.youtube.com/watch?v=8ffSEKZhmvo&amp;list=PL5Q2soXY2Zi_4oP9LdL3cc8G6NIjD2Ydz</a:t>
            </a: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Maurice Wilkes Award Speech (10 minutes)</a:t>
            </a:r>
          </a:p>
          <a:p>
            <a:pPr lvl="1"/>
            <a:r>
              <a:rPr lang="en-US" dirty="0">
                <a:hlinkClick r:id="rId4"/>
              </a:rPr>
              <a:t>https://www.youtube.com/watch?v=tcQ3zZ3JpuA&amp;list=PL5Q2soXY2Zi8D_5MGV6EnXEJHnV2YFBJl&amp;index=15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F1CA24-C7A2-D849-8A4D-9CCFFD7B504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105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9861364"/>
      </p:ext>
    </p:extLst>
  </p:cSld>
  <p:clrMapOvr>
    <a:masterClrMapping/>
  </p:clrMapOvr>
  <p:transition/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345B70-88E5-4A45-8F0F-98E880273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Thoughts and Suggestions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3D66C4-277F-5645-8E15-23E56F3B54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052736"/>
            <a:ext cx="8915400" cy="5195664"/>
          </a:xfrm>
        </p:spPr>
        <p:txBody>
          <a:bodyPr/>
          <a:lstStyle/>
          <a:p>
            <a:r>
              <a:rPr lang="en-US" sz="1800" dirty="0"/>
              <a:t>Onur Mutlu,</a:t>
            </a:r>
            <a:br>
              <a:rPr lang="en-US" sz="1800" dirty="0"/>
            </a:br>
            <a:r>
              <a:rPr lang="en-US" sz="1800" b="1" dirty="0">
                <a:hlinkClick r:id="rId3"/>
              </a:rPr>
              <a:t>"Some Reflections (on DRAM)"</a:t>
            </a:r>
            <a:br>
              <a:rPr lang="en-US" sz="1800" dirty="0"/>
            </a:br>
            <a:r>
              <a:rPr lang="en-US" sz="1800" i="1" dirty="0"/>
              <a:t>Award Speech for </a:t>
            </a:r>
            <a:r>
              <a:rPr lang="en-US" sz="1800" i="1" dirty="0">
                <a:hlinkClick r:id="rId4"/>
              </a:rPr>
              <a:t>ACM SIGARCH Maurice Wilkes Award</a:t>
            </a:r>
            <a:r>
              <a:rPr lang="en-US" sz="1800" i="1" dirty="0"/>
              <a:t>, at the </a:t>
            </a:r>
            <a:r>
              <a:rPr lang="en-US" sz="1800" b="1" i="1" dirty="0"/>
              <a:t>ISCA</a:t>
            </a:r>
            <a:r>
              <a:rPr lang="en-US" sz="1800" i="1" dirty="0"/>
              <a:t> Awards Ceremony</a:t>
            </a:r>
            <a:r>
              <a:rPr lang="en-US" sz="1800" dirty="0"/>
              <a:t>, Phoenix, AZ, USA, 25 June 2019.</a:t>
            </a:r>
            <a:br>
              <a:rPr lang="en-US" sz="1800" dirty="0"/>
            </a:br>
            <a:r>
              <a:rPr lang="en-US" sz="1800" dirty="0"/>
              <a:t>[</a:t>
            </a:r>
            <a:r>
              <a:rPr lang="en-US" sz="1800" dirty="0">
                <a:hlinkClick r:id="rId3"/>
              </a:rPr>
              <a:t>Slides (pptx)</a:t>
            </a:r>
            <a:r>
              <a:rPr lang="en-US" sz="1800" dirty="0"/>
              <a:t> </a:t>
            </a:r>
            <a:r>
              <a:rPr lang="en-US" sz="1800" dirty="0">
                <a:hlinkClick r:id="rId5"/>
              </a:rPr>
              <a:t>(pdf)</a:t>
            </a:r>
            <a:r>
              <a:rPr lang="en-US" sz="1800" dirty="0"/>
              <a:t>]</a:t>
            </a:r>
            <a:br>
              <a:rPr lang="en-US" sz="1800" dirty="0"/>
            </a:br>
            <a:r>
              <a:rPr lang="en-US" sz="1800" dirty="0"/>
              <a:t>[</a:t>
            </a:r>
            <a:r>
              <a:rPr lang="en-US" sz="1800" dirty="0">
                <a:hlinkClick r:id="rId6"/>
              </a:rPr>
              <a:t>Video of Award Acceptance Speech (Youtube; 10 minutes)</a:t>
            </a:r>
            <a:r>
              <a:rPr lang="en-US" sz="1800" dirty="0"/>
              <a:t> </a:t>
            </a:r>
            <a:r>
              <a:rPr lang="en-US" sz="1800" dirty="0">
                <a:hlinkClick r:id="rId7"/>
              </a:rPr>
              <a:t>(Youku; 13 minutes)</a:t>
            </a:r>
            <a:r>
              <a:rPr lang="en-US" sz="1800" dirty="0"/>
              <a:t>]</a:t>
            </a:r>
            <a:br>
              <a:rPr lang="en-US" sz="1800" dirty="0"/>
            </a:br>
            <a:r>
              <a:rPr lang="en-US" sz="1800" dirty="0"/>
              <a:t>[</a:t>
            </a:r>
            <a:r>
              <a:rPr lang="en-US" sz="1800" dirty="0">
                <a:hlinkClick r:id="rId8"/>
              </a:rPr>
              <a:t>Video of Interview after Award Acceptance (Youtube; 1 hour 6 minutes)</a:t>
            </a:r>
            <a:r>
              <a:rPr lang="en-US" sz="1800" dirty="0"/>
              <a:t> </a:t>
            </a:r>
            <a:r>
              <a:rPr lang="en-US" sz="1800" dirty="0">
                <a:hlinkClick r:id="rId9"/>
              </a:rPr>
              <a:t>(Youku; 1 hour 6 minutes)</a:t>
            </a:r>
            <a:r>
              <a:rPr lang="en-US" sz="1800" dirty="0"/>
              <a:t>]</a:t>
            </a:r>
            <a:br>
              <a:rPr lang="en-US" sz="1800" dirty="0"/>
            </a:br>
            <a:r>
              <a:rPr lang="en-US" sz="1800" dirty="0"/>
              <a:t>[</a:t>
            </a:r>
            <a:r>
              <a:rPr lang="en-US" sz="1800" dirty="0">
                <a:hlinkClick r:id="rId10"/>
              </a:rPr>
              <a:t>News Article on "ACM SIGARCH Maurice Wilkes Award goes to Prof. Onur Mutlu"</a:t>
            </a:r>
            <a:r>
              <a:rPr lang="en-US" sz="1800" dirty="0"/>
              <a:t>]</a:t>
            </a:r>
          </a:p>
          <a:p>
            <a:pPr marL="0" indent="0">
              <a:buNone/>
            </a:pPr>
            <a:br>
              <a:rPr lang="en-US" sz="2000" dirty="0"/>
            </a:br>
            <a:endParaRPr lang="en-US" sz="1900" dirty="0"/>
          </a:p>
          <a:p>
            <a:r>
              <a:rPr lang="en-US" sz="1900" dirty="0"/>
              <a:t>Onur Mutlu,</a:t>
            </a:r>
            <a:br>
              <a:rPr lang="en-US" sz="1900" dirty="0"/>
            </a:br>
            <a:r>
              <a:rPr lang="en-US" sz="1900" b="1" dirty="0">
                <a:hlinkClick r:id="rId11"/>
              </a:rPr>
              <a:t>"How to Build an Impactful Research Group"</a:t>
            </a:r>
            <a:br>
              <a:rPr lang="en-US" sz="1900" dirty="0"/>
            </a:br>
            <a:r>
              <a:rPr lang="en-US" sz="1900" i="1" dirty="0">
                <a:hlinkClick r:id="rId12"/>
              </a:rPr>
              <a:t>57th Design Automation Conference Early Career Workshop (</a:t>
            </a:r>
            <a:r>
              <a:rPr lang="en-US" sz="1900" b="1" i="1" dirty="0">
                <a:hlinkClick r:id="rId12"/>
              </a:rPr>
              <a:t>DAC</a:t>
            </a:r>
            <a:r>
              <a:rPr lang="en-US" sz="1900" i="1" dirty="0">
                <a:hlinkClick r:id="rId12"/>
              </a:rPr>
              <a:t>)</a:t>
            </a:r>
            <a:r>
              <a:rPr lang="en-US" sz="1900" dirty="0"/>
              <a:t>, Virtual, 19 July 2020.</a:t>
            </a:r>
            <a:br>
              <a:rPr lang="en-US" sz="1900" dirty="0"/>
            </a:br>
            <a:r>
              <a:rPr lang="en-US" sz="1900" dirty="0"/>
              <a:t>[</a:t>
            </a:r>
            <a:r>
              <a:rPr lang="en-US" sz="1900" dirty="0">
                <a:hlinkClick r:id="rId11"/>
              </a:rPr>
              <a:t>Slides (pptx)</a:t>
            </a:r>
            <a:r>
              <a:rPr lang="en-US" sz="1900" dirty="0"/>
              <a:t> </a:t>
            </a:r>
            <a:r>
              <a:rPr lang="en-US" sz="1900" dirty="0">
                <a:hlinkClick r:id="rId13"/>
              </a:rPr>
              <a:t>(pdf)</a:t>
            </a:r>
            <a:r>
              <a:rPr lang="en-US" sz="1900" dirty="0"/>
              <a:t>]</a:t>
            </a:r>
            <a:br>
              <a:rPr lang="en-US" sz="2000" dirty="0"/>
            </a:br>
            <a:endParaRPr lang="en-US" sz="1900" dirty="0"/>
          </a:p>
          <a:p>
            <a:pPr marL="0" indent="0">
              <a:buNone/>
            </a:pP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323714"/>
      </p:ext>
    </p:extLst>
  </p:cSld>
  <p:clrMapOvr>
    <a:masterClrMapping/>
  </p:clrMapOvr>
  <p:transition/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807896" cy="1066800"/>
          </a:xfrm>
        </p:spPr>
        <p:txBody>
          <a:bodyPr/>
          <a:lstStyle/>
          <a:p>
            <a:r>
              <a:rPr lang="en-US" dirty="0"/>
              <a:t>Reference Overview Paper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52736"/>
            <a:ext cx="8915400" cy="4876800"/>
          </a:xfrm>
        </p:spPr>
        <p:txBody>
          <a:bodyPr/>
          <a:lstStyle/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107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F2BD8AA-5E69-D846-BFB8-21B3FD479841}"/>
              </a:ext>
            </a:extLst>
          </p:cNvPr>
          <p:cNvSpPr txBox="1">
            <a:spLocks/>
          </p:cNvSpPr>
          <p:nvPr/>
        </p:nvSpPr>
        <p:spPr bwMode="auto">
          <a:xfrm>
            <a:off x="381000" y="1205136"/>
            <a:ext cx="89154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+mn-lt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+mn-lt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Onur Mutlu, Saugata Ghose, Juan Gomez-Luna, and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Rachata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Ausavarungnirun,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"A Modern Primer on Processing in Memory"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Invited Book Chapter in 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4"/>
              </a:rPr>
              <a:t>Emerging Computing: From Devices to Systems - Looking Beyond Moore and Von Neumann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, Springer, to be published in 2021.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4AC5CF-BFA6-5646-92DE-C9D89AA74928}"/>
              </a:ext>
            </a:extLst>
          </p:cNvPr>
          <p:cNvSpPr txBox="1"/>
          <p:nvPr/>
        </p:nvSpPr>
        <p:spPr>
          <a:xfrm>
            <a:off x="2411760" y="6453336"/>
            <a:ext cx="4674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https://arxiv.org/pdf/1903.03988.pdf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432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5EA4CA5-FBD8-9749-9830-D77D34BE58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4659" y="1455514"/>
            <a:ext cx="9144000" cy="2744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090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807896" cy="1066800"/>
          </a:xfrm>
        </p:spPr>
        <p:txBody>
          <a:bodyPr/>
          <a:lstStyle/>
          <a:p>
            <a:r>
              <a:rPr lang="en-US" dirty="0"/>
              <a:t>Reference Overview Paper 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52736"/>
            <a:ext cx="8915400" cy="4876800"/>
          </a:xfrm>
        </p:spPr>
        <p:txBody>
          <a:bodyPr/>
          <a:lstStyle/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108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FF683EC-8C81-D44E-8211-9FB74E1762A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24744"/>
            <a:ext cx="9144000" cy="2987763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F2BD8AA-5E69-D846-BFB8-21B3FD479841}"/>
              </a:ext>
            </a:extLst>
          </p:cNvPr>
          <p:cNvSpPr txBox="1">
            <a:spLocks/>
          </p:cNvSpPr>
          <p:nvPr/>
        </p:nvSpPr>
        <p:spPr bwMode="auto">
          <a:xfrm>
            <a:off x="381000" y="1205136"/>
            <a:ext cx="89154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+mn-lt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+mn-lt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Onur Mutlu, Saugata Ghose, Juan Gomez-Luna, and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Rachata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Ausavarungnirun,</a:t>
            </a:r>
            <a:b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"Processing Data Where It Makes Sense: Enabling In-Memory Computation"</a:t>
            </a:r>
            <a:b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r>
              <a:rPr kumimoji="0" lang="en-US" sz="19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Invited paper in </a:t>
            </a:r>
            <a:r>
              <a:rPr kumimoji="0" lang="en-US" sz="19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5"/>
              </a:rPr>
              <a:t>Microprocessors and Microsystems</a:t>
            </a:r>
            <a:r>
              <a:rPr kumimoji="0" lang="en-US" sz="19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 (</a:t>
            </a:r>
            <a:r>
              <a:rPr kumimoji="0" lang="en-US" sz="19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MICPRO</a:t>
            </a:r>
            <a:r>
              <a:rPr kumimoji="0" lang="en-US" sz="19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)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, June 2019. </a:t>
            </a:r>
            <a:b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[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6"/>
              </a:rPr>
              <a:t>arXiv version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]</a:t>
            </a:r>
            <a:endParaRPr kumimoji="0" lang="en-US" sz="19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4AC5CF-BFA6-5646-92DE-C9D89AA74928}"/>
              </a:ext>
            </a:extLst>
          </p:cNvPr>
          <p:cNvSpPr txBox="1"/>
          <p:nvPr/>
        </p:nvSpPr>
        <p:spPr>
          <a:xfrm>
            <a:off x="2411760" y="6453336"/>
            <a:ext cx="4674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https://arxiv.org/pdf/1903.03988.pdf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432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0554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807896" cy="1066800"/>
          </a:xfrm>
        </p:spPr>
        <p:txBody>
          <a:bodyPr/>
          <a:lstStyle/>
          <a:p>
            <a:r>
              <a:rPr lang="en-US" dirty="0"/>
              <a:t>Reference Overview Paper II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52736"/>
            <a:ext cx="8915400" cy="4876800"/>
          </a:xfrm>
        </p:spPr>
        <p:txBody>
          <a:bodyPr/>
          <a:lstStyle/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109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F2BD8AA-5E69-D846-BFB8-21B3FD479841}"/>
              </a:ext>
            </a:extLst>
          </p:cNvPr>
          <p:cNvSpPr txBox="1">
            <a:spLocks/>
          </p:cNvSpPr>
          <p:nvPr/>
        </p:nvSpPr>
        <p:spPr bwMode="auto">
          <a:xfrm>
            <a:off x="381000" y="1205136"/>
            <a:ext cx="89154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+mn-lt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+mn-lt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Saugata Ghose, Amirali Boroumand,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Jeremie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S. Kim, Juan Gomez-Luna, and Onur Mutlu,</a:t>
            </a:r>
            <a:b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"Processing-in-Memory: A Workload-Driven Perspective"</a:t>
            </a:r>
            <a:b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r>
              <a:rPr kumimoji="0" lang="en-US" sz="19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Invited Article in </a:t>
            </a:r>
            <a:r>
              <a:rPr kumimoji="0" lang="en-US" sz="19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4"/>
              </a:rPr>
              <a:t>IBM Journal of Research &amp; Development</a:t>
            </a:r>
            <a:r>
              <a:rPr kumimoji="0" lang="en-US" sz="19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, Special Issue on Hardware for Artificial Intelligence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, to appear in November 2019. </a:t>
            </a:r>
            <a:b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[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3"/>
              </a:rPr>
              <a:t>Preliminary arXiv version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]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4AC5CF-BFA6-5646-92DE-C9D89AA74928}"/>
              </a:ext>
            </a:extLst>
          </p:cNvPr>
          <p:cNvSpPr txBox="1"/>
          <p:nvPr/>
        </p:nvSpPr>
        <p:spPr>
          <a:xfrm>
            <a:off x="2411760" y="6453336"/>
            <a:ext cx="4742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https://arxiv.org/pdf/1907.12947.pdf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BED0A37-4CC1-FB45-AFBB-5CD2236B61B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612" y="2457019"/>
            <a:ext cx="9144000" cy="1055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327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dirty="0"/>
              <a:t>The Problem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060848"/>
            <a:ext cx="9144000" cy="2088232"/>
          </a:xfrm>
        </p:spPr>
        <p:txBody>
          <a:bodyPr/>
          <a:lstStyle/>
          <a:p>
            <a:pPr marL="0" indent="0" algn="ctr">
              <a:buNone/>
            </a:pPr>
            <a:r>
              <a:rPr lang="en-US" sz="6400" dirty="0">
                <a:solidFill>
                  <a:srgbClr val="0000FF"/>
                </a:solidFill>
              </a:rPr>
              <a:t>Computing</a:t>
            </a:r>
          </a:p>
          <a:p>
            <a:pPr marL="0" indent="0" algn="ctr">
              <a:buNone/>
            </a:pPr>
            <a:r>
              <a:rPr lang="en-US" sz="6400" dirty="0">
                <a:solidFill>
                  <a:srgbClr val="FF0000"/>
                </a:solidFill>
              </a:rPr>
              <a:t>is Bottlenecked by Data</a:t>
            </a:r>
            <a:endParaRPr lang="en-US" sz="6400" dirty="0">
              <a:solidFill>
                <a:srgbClr val="0432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74D81-B5DE-384D-B24B-566C679AE60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7217181"/>
      </p:ext>
    </p:extLst>
  </p:cSld>
  <p:clrMapOvr>
    <a:masterClrMapping/>
  </p:clrMapOvr>
  <p:transition/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807896" cy="1066800"/>
          </a:xfrm>
        </p:spPr>
        <p:txBody>
          <a:bodyPr/>
          <a:lstStyle/>
          <a:p>
            <a:r>
              <a:rPr lang="en-US" dirty="0"/>
              <a:t>Reference Overview Paper III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52736"/>
            <a:ext cx="8915400" cy="4876800"/>
          </a:xfrm>
        </p:spPr>
        <p:txBody>
          <a:bodyPr/>
          <a:lstStyle/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r>
              <a:rPr lang="en-US" sz="1700" dirty="0"/>
              <a:t>Saugata Ghose, Kevin Hsieh, Amirali Boroumand, </a:t>
            </a:r>
            <a:r>
              <a:rPr lang="en-US" sz="1700" dirty="0" err="1"/>
              <a:t>Rachata</a:t>
            </a:r>
            <a:r>
              <a:rPr lang="en-US" sz="1700" dirty="0"/>
              <a:t> </a:t>
            </a:r>
            <a:r>
              <a:rPr lang="en-US" sz="1700" dirty="0" err="1"/>
              <a:t>Ausavarungnirun</a:t>
            </a:r>
            <a:r>
              <a:rPr lang="en-US" sz="1700" dirty="0"/>
              <a:t>, Onur Mutlu,</a:t>
            </a:r>
            <a:br>
              <a:rPr lang="en-US" sz="1700" dirty="0"/>
            </a:br>
            <a:r>
              <a:rPr lang="en-US" sz="1700" b="1" dirty="0">
                <a:hlinkClick r:id="rId3"/>
              </a:rPr>
              <a:t>"Enabling the Adoption of Processing-in-Memory: Challenges, Mechanisms, Future Research Directions"</a:t>
            </a:r>
            <a:r>
              <a:rPr lang="en-US" sz="1700" dirty="0"/>
              <a:t> </a:t>
            </a:r>
            <a:br>
              <a:rPr lang="en-US" sz="1700" dirty="0"/>
            </a:br>
            <a:r>
              <a:rPr lang="en-US" sz="1700" i="1" dirty="0"/>
              <a:t>Invited Book Chapter</a:t>
            </a:r>
            <a:r>
              <a:rPr lang="en-US" sz="1700" dirty="0"/>
              <a:t>, to appear in 2018. </a:t>
            </a:r>
            <a:br>
              <a:rPr lang="en-US" sz="1700" dirty="0"/>
            </a:br>
            <a:r>
              <a:rPr lang="en-US" sz="1700" dirty="0"/>
              <a:t>[</a:t>
            </a:r>
            <a:r>
              <a:rPr lang="en-US" sz="1700" dirty="0">
                <a:hlinkClick r:id="rId4"/>
              </a:rPr>
              <a:t>Preliminary arxiv.org version</a:t>
            </a:r>
            <a:r>
              <a:rPr lang="en-US" sz="1700" dirty="0"/>
              <a:t>]</a:t>
            </a:r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110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3AD2022-F9DE-D14F-A45A-D41DA60EB2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560" y="980728"/>
            <a:ext cx="8589976" cy="33669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FA0A5EF-3A3C-1949-B5F9-3039EB9E1909}"/>
              </a:ext>
            </a:extLst>
          </p:cNvPr>
          <p:cNvSpPr txBox="1"/>
          <p:nvPr/>
        </p:nvSpPr>
        <p:spPr>
          <a:xfrm>
            <a:off x="2483768" y="6381328"/>
            <a:ext cx="4742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4"/>
              </a:rPr>
              <a:t>https://arxiv.org/pdf/1802.00320.pdf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7596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 Overview Paper IV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Onur Mutlu and Lavanya Subramanian,</a:t>
            </a:r>
            <a:br>
              <a:rPr lang="en-US" dirty="0"/>
            </a:br>
            <a:r>
              <a:rPr lang="en-US" b="1" dirty="0">
                <a:hlinkClick r:id="rId3"/>
              </a:rPr>
              <a:t>"Research Problems and Opportunities in Memory Systems"</a:t>
            </a:r>
            <a:br>
              <a:rPr lang="en-US" dirty="0"/>
            </a:br>
            <a:r>
              <a:rPr lang="en-US" i="1" dirty="0"/>
              <a:t>Invited Article in </a:t>
            </a:r>
            <a:r>
              <a:rPr lang="en-US" i="1" dirty="0">
                <a:hlinkClick r:id="rId4"/>
              </a:rPr>
              <a:t>Supercomputing Frontiers and Innovations</a:t>
            </a:r>
            <a:r>
              <a:rPr lang="en-US" i="1" dirty="0"/>
              <a:t> (</a:t>
            </a:r>
            <a:r>
              <a:rPr lang="en-US" b="1" i="1" dirty="0"/>
              <a:t>SUPERFRI</a:t>
            </a:r>
            <a:r>
              <a:rPr lang="en-US" i="1" dirty="0"/>
              <a:t>)</a:t>
            </a:r>
            <a:r>
              <a:rPr lang="en-US" dirty="0"/>
              <a:t>, 2014/2015. 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000" y="4467324"/>
            <a:ext cx="8890000" cy="9779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AB96285-7F1A-C948-A4B7-54FCB0114C45}"/>
              </a:ext>
            </a:extLst>
          </p:cNvPr>
          <p:cNvSpPr txBox="1"/>
          <p:nvPr/>
        </p:nvSpPr>
        <p:spPr>
          <a:xfrm>
            <a:off x="184520" y="6453336"/>
            <a:ext cx="87799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3"/>
              </a:rPr>
              <a:t>https://people.inf.ethz.ch/omutlu/pub/memory-systems-research_superfri14.pdf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84712183"/>
      </p:ext>
    </p:extLst>
  </p:cSld>
  <p:clrMapOvr>
    <a:masterClrMapping/>
  </p:clrMapOvr>
  <p:transition/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 Overview Paper V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24" y="3789040"/>
            <a:ext cx="9144000" cy="204651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7504" y="6520834"/>
            <a:ext cx="9865096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4"/>
              </a:rPr>
              <a:t>https://people.inf.ethz.ch/omutlu/pub/rowhammer-and-other-memory-issues_date17.pdf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228600" y="548680"/>
            <a:ext cx="8915400" cy="5153025"/>
          </a:xfrm>
        </p:spPr>
        <p:txBody>
          <a:bodyPr/>
          <a:lstStyle/>
          <a:p>
            <a:endParaRPr lang="en-US" dirty="0"/>
          </a:p>
          <a:p>
            <a:r>
              <a:rPr lang="en-US" sz="2000" dirty="0"/>
              <a:t>Onur Mutlu,</a:t>
            </a:r>
            <a:br>
              <a:rPr lang="en-US" sz="2000" dirty="0"/>
            </a:br>
            <a:r>
              <a:rPr lang="en-US" sz="2000" b="1" dirty="0">
                <a:hlinkClick r:id="rId4"/>
              </a:rPr>
              <a:t>"The RowHammer Problem and Other Issues We May Face as Memory Becomes Denser"</a:t>
            </a:r>
            <a:r>
              <a:rPr lang="en-US" sz="2000" dirty="0"/>
              <a:t> </a:t>
            </a:r>
            <a:br>
              <a:rPr lang="en-US" sz="2000" dirty="0"/>
            </a:br>
            <a:r>
              <a:rPr lang="en-US" sz="2000" i="1" dirty="0"/>
              <a:t>Invited Paper in Proceedings of the </a:t>
            </a:r>
            <a:r>
              <a:rPr lang="en-US" sz="2000" i="1" dirty="0">
                <a:hlinkClick r:id="rId5"/>
              </a:rPr>
              <a:t>Design, Automation, and Test in Europe Conference</a:t>
            </a:r>
            <a:r>
              <a:rPr lang="en-US" sz="2000" i="1" dirty="0"/>
              <a:t> (</a:t>
            </a:r>
            <a:r>
              <a:rPr lang="en-US" sz="2000" b="1" i="1" dirty="0"/>
              <a:t>DATE</a:t>
            </a:r>
            <a:r>
              <a:rPr lang="en-US" sz="2000" i="1" dirty="0"/>
              <a:t>)</a:t>
            </a:r>
            <a:r>
              <a:rPr lang="en-US" sz="2000" dirty="0"/>
              <a:t>, Lausanne, Switzerland, March 2017. </a:t>
            </a:r>
            <a:br>
              <a:rPr lang="en-US" sz="2000" dirty="0"/>
            </a:br>
            <a:r>
              <a:rPr lang="en-US" sz="2000" dirty="0"/>
              <a:t>[</a:t>
            </a:r>
            <a:r>
              <a:rPr lang="en-US" sz="2000" dirty="0">
                <a:hlinkClick r:id="rId6"/>
              </a:rPr>
              <a:t>Slides (pptx)</a:t>
            </a:r>
            <a:r>
              <a:rPr lang="en-US" sz="2000" dirty="0"/>
              <a:t> </a:t>
            </a:r>
            <a:r>
              <a:rPr lang="en-US" sz="2000" dirty="0">
                <a:hlinkClick r:id="rId7"/>
              </a:rPr>
              <a:t>(pdf)</a:t>
            </a:r>
            <a:r>
              <a:rPr lang="en-US" sz="2000" dirty="0"/>
              <a:t>] </a:t>
            </a:r>
          </a:p>
        </p:txBody>
      </p:sp>
    </p:spTree>
    <p:extLst>
      <p:ext uri="{BB962C8B-B14F-4D97-AF65-F5344CB8AC3E}">
        <p14:creationId xmlns:p14="http://schemas.microsoft.com/office/powerpoint/2010/main" val="2672628722"/>
      </p:ext>
    </p:extLst>
  </p:cSld>
  <p:clrMapOvr>
    <a:masterClrMapping/>
  </p:clrMapOvr>
  <p:transition/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 Overview Paper VI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Onur Mutlu,</a:t>
            </a:r>
            <a:br>
              <a:rPr lang="en-US" dirty="0"/>
            </a:br>
            <a:r>
              <a:rPr lang="en-US" b="1" dirty="0">
                <a:hlinkClick r:id="rId3"/>
              </a:rPr>
              <a:t>"Memory Scaling: A Systems Architecture Perspective"</a:t>
            </a:r>
            <a:br>
              <a:rPr lang="en-US" dirty="0"/>
            </a:br>
            <a:r>
              <a:rPr lang="en-US" i="1" dirty="0"/>
              <a:t>Technical talk at </a:t>
            </a:r>
            <a:r>
              <a:rPr lang="en-US" i="1" dirty="0">
                <a:hlinkClick r:id="rId4"/>
              </a:rPr>
              <a:t>MemCon 2013</a:t>
            </a:r>
            <a:r>
              <a:rPr lang="en-US" i="1" dirty="0"/>
              <a:t> (</a:t>
            </a:r>
            <a:r>
              <a:rPr lang="en-US" b="1" i="1" dirty="0"/>
              <a:t>MEMCON</a:t>
            </a:r>
            <a:r>
              <a:rPr lang="en-US" i="1" dirty="0"/>
              <a:t>)</a:t>
            </a:r>
            <a:r>
              <a:rPr lang="en-US" dirty="0"/>
              <a:t>, Santa Clara, CA, August 2013. [</a:t>
            </a:r>
            <a:r>
              <a:rPr lang="en-US" dirty="0">
                <a:hlinkClick r:id="rId5"/>
              </a:rPr>
              <a:t>Slides (pptx)</a:t>
            </a:r>
            <a:r>
              <a:rPr lang="en-US" dirty="0"/>
              <a:t> </a:t>
            </a:r>
            <a:r>
              <a:rPr lang="en-US" dirty="0">
                <a:hlinkClick r:id="rId6"/>
              </a:rPr>
              <a:t>(pdf)</a:t>
            </a:r>
            <a:r>
              <a:rPr lang="en-US" dirty="0"/>
              <a:t>]</a:t>
            </a:r>
            <a:br>
              <a:rPr lang="en-US" dirty="0"/>
            </a:br>
            <a:r>
              <a:rPr lang="en-US" dirty="0"/>
              <a:t>[</a:t>
            </a:r>
            <a:r>
              <a:rPr lang="en-US" dirty="0">
                <a:hlinkClick r:id="rId7"/>
              </a:rPr>
              <a:t>Video</a:t>
            </a:r>
            <a:r>
              <a:rPr lang="en-US" dirty="0"/>
              <a:t>] [</a:t>
            </a:r>
            <a:r>
              <a:rPr lang="en-US" dirty="0">
                <a:hlinkClick r:id="rId8"/>
              </a:rPr>
              <a:t>Coverage on StorageSearch</a:t>
            </a:r>
            <a:r>
              <a:rPr lang="en-US" dirty="0"/>
              <a:t>]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4149080"/>
            <a:ext cx="9144000" cy="163901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CB311F9-F741-644A-9EB2-894E4CF2F735}"/>
              </a:ext>
            </a:extLst>
          </p:cNvPr>
          <p:cNvSpPr txBox="1"/>
          <p:nvPr/>
        </p:nvSpPr>
        <p:spPr>
          <a:xfrm>
            <a:off x="192006" y="6488668"/>
            <a:ext cx="8683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3"/>
              </a:rPr>
              <a:t>https://people.inf.ethz.ch/omutlu/pub/memory-scaling_memcon13.pdf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38957518"/>
      </p:ext>
    </p:extLst>
  </p:cSld>
  <p:clrMapOvr>
    <a:masterClrMapping/>
  </p:clrMapOvr>
  <p:transition/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528" y="152400"/>
            <a:ext cx="9144000" cy="1066800"/>
          </a:xfrm>
        </p:spPr>
        <p:txBody>
          <a:bodyPr/>
          <a:lstStyle/>
          <a:p>
            <a:r>
              <a:rPr lang="en-US" sz="3600" dirty="0"/>
              <a:t>Reference Overview Paper VII</a:t>
            </a:r>
            <a:endParaRPr lang="en-US" sz="3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114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6" name="Rectangle 5">
            <a:hlinkClick r:id="rId3"/>
          </p:cNvPr>
          <p:cNvSpPr/>
          <p:nvPr/>
        </p:nvSpPr>
        <p:spPr>
          <a:xfrm>
            <a:off x="1619672" y="6453336"/>
            <a:ext cx="6048672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dobe Garamond Pro" panose="02020502060506020403" pitchFamily="18" charset="0"/>
                <a:ea typeface="+mn-ea"/>
                <a:cs typeface="+mn-cs"/>
                <a:hlinkClick r:id="rId3"/>
              </a:rPr>
              <a:t>https://arxiv.org/pdf/1706.08642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dobe Garamond Pro" panose="02020502060506020403" pitchFamily="18" charset="0"/>
                <a:ea typeface="+mn-ea"/>
                <a:cs typeface="+mn-cs"/>
              </a:rPr>
              <a:t>  </a:t>
            </a:r>
          </a:p>
        </p:txBody>
      </p:sp>
      <p:pic>
        <p:nvPicPr>
          <p:cNvPr id="8" name="Picture 2" descr="ttps://pbs.twimg.com/media/DKHLt24W0AAE5Fd.jpg:large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9162" y="1268760"/>
            <a:ext cx="7411230" cy="4527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596831" y="1545937"/>
            <a:ext cx="4352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Proceedings of the IEEE, Sept. 2017</a:t>
            </a:r>
          </a:p>
        </p:txBody>
      </p:sp>
    </p:spTree>
    <p:extLst>
      <p:ext uri="{BB962C8B-B14F-4D97-AF65-F5344CB8AC3E}">
        <p14:creationId xmlns:p14="http://schemas.microsoft.com/office/powerpoint/2010/main" val="28465589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2EBC98-50B0-E14B-AA18-0194CEBA6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884238"/>
          </a:xfrm>
        </p:spPr>
        <p:txBody>
          <a:bodyPr/>
          <a:lstStyle/>
          <a:p>
            <a:r>
              <a:rPr lang="en-US" dirty="0"/>
              <a:t>Reference Overview Paper VIII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4FBC6-1E5E-F74E-9CED-5D646D0D77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Onur Mutlu and Jeremie Kim,</a:t>
            </a:r>
            <a:br>
              <a:rPr lang="en-US" sz="2000" dirty="0"/>
            </a:br>
            <a:r>
              <a:rPr lang="en-US" sz="2000" b="1" dirty="0">
                <a:hlinkClick r:id="rId3"/>
              </a:rPr>
              <a:t>"RowHammer: A Retrospective"</a:t>
            </a:r>
            <a:br>
              <a:rPr lang="en-US" sz="2000" dirty="0"/>
            </a:br>
            <a:r>
              <a:rPr lang="en-US" sz="2000" i="1" dirty="0">
                <a:hlinkClick r:id="rId4"/>
              </a:rPr>
              <a:t>IEEE Transactions on Computer-Aided Design of Integrated Circuits and Systems</a:t>
            </a:r>
            <a:r>
              <a:rPr lang="en-US" sz="2000" i="1" dirty="0"/>
              <a:t> (</a:t>
            </a:r>
            <a:r>
              <a:rPr lang="en-US" sz="2000" b="1" i="1" dirty="0"/>
              <a:t>TCAD</a:t>
            </a:r>
            <a:r>
              <a:rPr lang="en-US" sz="2000" i="1" dirty="0"/>
              <a:t>) Special Issue on Top Picks in Hardware and Embedded Security</a:t>
            </a:r>
            <a:r>
              <a:rPr lang="en-US" sz="2000" dirty="0"/>
              <a:t>, 2019.</a:t>
            </a:r>
            <a:br>
              <a:rPr lang="en-US" sz="2000" dirty="0"/>
            </a:br>
            <a:r>
              <a:rPr lang="en-US" sz="2000" dirty="0"/>
              <a:t>[</a:t>
            </a:r>
            <a:r>
              <a:rPr lang="en-US" sz="2000" dirty="0">
                <a:hlinkClick r:id="rId5"/>
              </a:rPr>
              <a:t>Preliminary arXiv version</a:t>
            </a:r>
            <a:r>
              <a:rPr lang="en-US" sz="2000" dirty="0"/>
              <a:t>]</a:t>
            </a:r>
            <a:br>
              <a:rPr lang="en-US" sz="2000" dirty="0"/>
            </a:br>
            <a:r>
              <a:rPr lang="en-US" sz="2000" dirty="0"/>
              <a:t>[</a:t>
            </a:r>
            <a:r>
              <a:rPr lang="en-US" sz="2000" dirty="0">
                <a:hlinkClick r:id="rId6"/>
              </a:rPr>
              <a:t>Slides from COSADE 2019 (pptx)</a:t>
            </a:r>
            <a:r>
              <a:rPr lang="en-US" sz="2000" dirty="0"/>
              <a:t>]</a:t>
            </a:r>
            <a:br>
              <a:rPr lang="en-US" sz="2000" dirty="0"/>
            </a:br>
            <a:r>
              <a:rPr lang="en-US" sz="2000" dirty="0"/>
              <a:t>[</a:t>
            </a:r>
            <a:r>
              <a:rPr lang="en-US" sz="2000" dirty="0">
                <a:hlinkClick r:id="rId7"/>
              </a:rPr>
              <a:t>Slides from VLSI-SOC 2020 (pptx)</a:t>
            </a:r>
            <a:r>
              <a:rPr lang="en-US" sz="2000" dirty="0"/>
              <a:t> </a:t>
            </a:r>
            <a:r>
              <a:rPr lang="en-US" sz="2000" dirty="0">
                <a:hlinkClick r:id="rId8"/>
              </a:rPr>
              <a:t>(pdf)</a:t>
            </a:r>
            <a:r>
              <a:rPr lang="en-US" sz="2000" dirty="0"/>
              <a:t>]</a:t>
            </a:r>
            <a:br>
              <a:rPr lang="en-US" sz="2000" dirty="0"/>
            </a:br>
            <a:r>
              <a:rPr lang="en-US" sz="2000" dirty="0"/>
              <a:t>[</a:t>
            </a:r>
            <a:r>
              <a:rPr lang="en-US" sz="2000" dirty="0">
                <a:hlinkClick r:id="rId9"/>
              </a:rPr>
              <a:t>Talk Video</a:t>
            </a:r>
            <a:r>
              <a:rPr lang="en-US" sz="2000" dirty="0"/>
              <a:t> (30 minutes)]</a:t>
            </a:r>
          </a:p>
          <a:p>
            <a:pPr marL="0" indent="0">
              <a:buNone/>
            </a:pPr>
            <a:endParaRPr lang="en-US" sz="2000" dirty="0"/>
          </a:p>
          <a:p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5AABF2-B333-B545-8DF3-BE9AFD43C84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92004D-7284-C244-B275-AB956C66515A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115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8A0BF4-FF83-FF4D-95CC-55B11F61D05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0600" y="4495800"/>
            <a:ext cx="7391400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782034"/>
      </p:ext>
    </p:extLst>
  </p:cSld>
  <p:clrMapOvr>
    <a:masterClrMapping/>
  </p:clrMapOvr>
  <p:transition/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Related Videos and Course Materials (I)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15597"/>
            <a:ext cx="8915400" cy="5193723"/>
          </a:xfrm>
        </p:spPr>
        <p:txBody>
          <a:bodyPr/>
          <a:lstStyle/>
          <a:p>
            <a:r>
              <a:rPr lang="en-US" b="1" dirty="0">
                <a:hlinkClick r:id="rId3"/>
              </a:rPr>
              <a:t>Undergraduate Digital Design &amp; Computer Architecture Course Lecture Videos</a:t>
            </a:r>
            <a:r>
              <a:rPr lang="en-US" b="1" dirty="0"/>
              <a:t> (</a:t>
            </a:r>
            <a:r>
              <a:rPr lang="en-US" b="1" dirty="0">
                <a:hlinkClick r:id="rId4"/>
              </a:rPr>
              <a:t>2020</a:t>
            </a:r>
            <a:r>
              <a:rPr lang="en-US" b="1" dirty="0"/>
              <a:t>, </a:t>
            </a:r>
            <a:r>
              <a:rPr lang="en-US" b="1" dirty="0">
                <a:hlinkClick r:id="rId3"/>
              </a:rPr>
              <a:t>2019</a:t>
            </a:r>
            <a:r>
              <a:rPr lang="en-US" b="1" dirty="0"/>
              <a:t>, </a:t>
            </a:r>
            <a:r>
              <a:rPr lang="en-US" b="1" dirty="0">
                <a:hlinkClick r:id="rId5"/>
              </a:rPr>
              <a:t>2018</a:t>
            </a:r>
            <a:r>
              <a:rPr lang="en-US" b="1" dirty="0"/>
              <a:t>, </a:t>
            </a:r>
            <a:r>
              <a:rPr lang="en-US" b="1" dirty="0">
                <a:hlinkClick r:id="rId6"/>
              </a:rPr>
              <a:t>2017</a:t>
            </a:r>
            <a:r>
              <a:rPr lang="en-US" b="1" dirty="0"/>
              <a:t>, </a:t>
            </a:r>
            <a:r>
              <a:rPr lang="en-US" b="1" dirty="0">
                <a:hlinkClick r:id="rId7"/>
              </a:rPr>
              <a:t>2015</a:t>
            </a:r>
            <a:r>
              <a:rPr lang="en-US" b="1" dirty="0"/>
              <a:t>, </a:t>
            </a:r>
            <a:r>
              <a:rPr lang="en-US" b="1" dirty="0">
                <a:hlinkClick r:id="rId8"/>
              </a:rPr>
              <a:t>2014</a:t>
            </a:r>
            <a:r>
              <a:rPr lang="en-US" b="1" dirty="0"/>
              <a:t>, </a:t>
            </a:r>
            <a:r>
              <a:rPr lang="en-US" b="1" dirty="0">
                <a:hlinkClick r:id="rId9"/>
              </a:rPr>
              <a:t>2013</a:t>
            </a:r>
            <a:r>
              <a:rPr lang="en-US" b="1" dirty="0"/>
              <a:t>)</a:t>
            </a:r>
          </a:p>
          <a:p>
            <a:r>
              <a:rPr lang="en-US" b="1" dirty="0">
                <a:hlinkClick r:id="rId10"/>
              </a:rPr>
              <a:t>Undergraduate Digital Design &amp; Computer Architecture Course Materials</a:t>
            </a:r>
            <a:r>
              <a:rPr lang="en-US" b="1" dirty="0"/>
              <a:t> (</a:t>
            </a:r>
            <a:r>
              <a:rPr lang="en-US" b="1" dirty="0">
                <a:hlinkClick r:id="rId11"/>
              </a:rPr>
              <a:t>2020</a:t>
            </a:r>
            <a:r>
              <a:rPr lang="en-US" b="1" dirty="0"/>
              <a:t>, </a:t>
            </a:r>
            <a:r>
              <a:rPr lang="en-US" b="1" dirty="0">
                <a:hlinkClick r:id="rId10"/>
              </a:rPr>
              <a:t>2019</a:t>
            </a:r>
            <a:r>
              <a:rPr lang="en-US" b="1" dirty="0"/>
              <a:t>, </a:t>
            </a:r>
            <a:r>
              <a:rPr lang="en-US" b="1" dirty="0">
                <a:hlinkClick r:id="rId12"/>
              </a:rPr>
              <a:t>2018</a:t>
            </a:r>
            <a:r>
              <a:rPr lang="en-US" b="1" dirty="0"/>
              <a:t>, </a:t>
            </a:r>
            <a:r>
              <a:rPr lang="en-US" b="1" dirty="0">
                <a:hlinkClick r:id="rId13"/>
              </a:rPr>
              <a:t>2015</a:t>
            </a:r>
            <a:r>
              <a:rPr lang="en-US" b="1" dirty="0"/>
              <a:t>, </a:t>
            </a:r>
            <a:r>
              <a:rPr lang="en-US" b="1" dirty="0">
                <a:hlinkClick r:id="rId14"/>
              </a:rPr>
              <a:t>2014</a:t>
            </a:r>
            <a:r>
              <a:rPr lang="en-US" b="1" dirty="0"/>
              <a:t>, </a:t>
            </a:r>
            <a:r>
              <a:rPr lang="en-US" b="1" dirty="0">
                <a:hlinkClick r:id="rId15"/>
              </a:rPr>
              <a:t>2013</a:t>
            </a:r>
            <a:r>
              <a:rPr lang="en-US" b="1" dirty="0"/>
              <a:t>)</a:t>
            </a:r>
            <a:endParaRPr lang="en-US" sz="1500" b="1" dirty="0">
              <a:hlinkClick r:id="" action="ppaction://noaction"/>
            </a:endParaRPr>
          </a:p>
          <a:p>
            <a:endParaRPr lang="en-US" sz="1500" b="1" dirty="0">
              <a:hlinkClick r:id="" action="ppaction://noaction"/>
            </a:endParaRPr>
          </a:p>
          <a:p>
            <a:r>
              <a:rPr lang="en-US" b="1" dirty="0">
                <a:hlinkClick r:id="rId16"/>
              </a:rPr>
              <a:t>Graduate Computer Architecture Course Lecture Videos</a:t>
            </a:r>
            <a:r>
              <a:rPr lang="en-US" b="1" dirty="0"/>
              <a:t> (</a:t>
            </a:r>
            <a:r>
              <a:rPr lang="en-US" b="1" dirty="0">
                <a:hlinkClick r:id="rId16"/>
              </a:rPr>
              <a:t>2019</a:t>
            </a:r>
            <a:r>
              <a:rPr lang="en-US" b="1" dirty="0"/>
              <a:t>, </a:t>
            </a:r>
            <a:r>
              <a:rPr lang="en-US" b="1" dirty="0">
                <a:hlinkClick r:id="rId17"/>
              </a:rPr>
              <a:t>2018</a:t>
            </a:r>
            <a:r>
              <a:rPr lang="en-US" b="1" dirty="0"/>
              <a:t>, </a:t>
            </a:r>
            <a:r>
              <a:rPr lang="en-US" b="1" dirty="0">
                <a:hlinkClick r:id="rId18"/>
              </a:rPr>
              <a:t>2017</a:t>
            </a:r>
            <a:r>
              <a:rPr lang="en-US" b="1" dirty="0"/>
              <a:t>, </a:t>
            </a:r>
            <a:r>
              <a:rPr lang="en-US" b="1" dirty="0">
                <a:hlinkClick r:id="rId19"/>
              </a:rPr>
              <a:t>2015</a:t>
            </a:r>
            <a:r>
              <a:rPr lang="en-US" b="1" dirty="0"/>
              <a:t>, </a:t>
            </a:r>
            <a:r>
              <a:rPr lang="en-US" b="1" dirty="0">
                <a:hlinkClick r:id="rId20"/>
              </a:rPr>
              <a:t>2013</a:t>
            </a:r>
            <a:r>
              <a:rPr lang="en-US" b="1" dirty="0"/>
              <a:t>)</a:t>
            </a:r>
          </a:p>
          <a:p>
            <a:r>
              <a:rPr lang="en-US" b="1" dirty="0">
                <a:hlinkClick r:id="rId21"/>
              </a:rPr>
              <a:t>Graduate Computer Architecture Course Materials</a:t>
            </a:r>
            <a:r>
              <a:rPr lang="en-US" b="1" dirty="0"/>
              <a:t> (</a:t>
            </a:r>
            <a:r>
              <a:rPr lang="en-US" b="1" dirty="0">
                <a:hlinkClick r:id="rId21"/>
              </a:rPr>
              <a:t>2019</a:t>
            </a:r>
            <a:r>
              <a:rPr lang="en-US" b="1" dirty="0"/>
              <a:t>, </a:t>
            </a:r>
            <a:r>
              <a:rPr lang="en-US" b="1" dirty="0">
                <a:hlinkClick r:id="rId22"/>
              </a:rPr>
              <a:t>2018</a:t>
            </a:r>
            <a:r>
              <a:rPr lang="en-US" b="1" dirty="0"/>
              <a:t>, </a:t>
            </a:r>
            <a:r>
              <a:rPr lang="en-US" b="1" dirty="0">
                <a:hlinkClick r:id="rId23"/>
              </a:rPr>
              <a:t>2017</a:t>
            </a:r>
            <a:r>
              <a:rPr lang="en-US" b="1" dirty="0"/>
              <a:t>, </a:t>
            </a:r>
            <a:r>
              <a:rPr lang="en-US" b="1" dirty="0">
                <a:hlinkClick r:id="rId24"/>
              </a:rPr>
              <a:t>2015</a:t>
            </a:r>
            <a:r>
              <a:rPr lang="en-US" b="1" dirty="0"/>
              <a:t>, </a:t>
            </a:r>
            <a:r>
              <a:rPr lang="en-US" b="1" dirty="0">
                <a:hlinkClick r:id="rId25"/>
              </a:rPr>
              <a:t>2013</a:t>
            </a:r>
            <a:r>
              <a:rPr lang="en-US" b="1" dirty="0"/>
              <a:t>)</a:t>
            </a:r>
          </a:p>
          <a:p>
            <a:pPr marL="0" indent="0">
              <a:buNone/>
            </a:pPr>
            <a:endParaRPr lang="en-US" sz="1500" b="1" dirty="0">
              <a:hlinkClick r:id="" action="ppaction://noaction"/>
            </a:endParaRPr>
          </a:p>
          <a:p>
            <a:r>
              <a:rPr lang="en-US" b="1" dirty="0">
                <a:hlinkClick r:id="rId26"/>
              </a:rPr>
              <a:t>Parallel Computer Architecture Course Materials</a:t>
            </a:r>
            <a:r>
              <a:rPr lang="en-US" b="1" dirty="0"/>
              <a:t> (</a:t>
            </a:r>
            <a:r>
              <a:rPr lang="en-US" b="1" dirty="0">
                <a:hlinkClick r:id="rId27"/>
              </a:rPr>
              <a:t>Lecture Videos</a:t>
            </a:r>
            <a:r>
              <a:rPr lang="en-US" b="1" dirty="0"/>
              <a:t>)</a:t>
            </a:r>
          </a:p>
          <a:p>
            <a:endParaRPr lang="en-US" sz="1200" b="1" dirty="0">
              <a:hlinkClick r:id="rId28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F28456-B93E-5440-A8F9-7EDDF5DA455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116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0635514"/>
      </p:ext>
    </p:extLst>
  </p:cSld>
  <p:clrMapOvr>
    <a:masterClrMapping/>
  </p:clrMapOvr>
  <p:transition/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Related Videos and Course Materials (II)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23482"/>
            <a:ext cx="8915400" cy="5193723"/>
          </a:xfrm>
        </p:spPr>
        <p:txBody>
          <a:bodyPr/>
          <a:lstStyle/>
          <a:p>
            <a:endParaRPr lang="en-US" sz="1200" b="1" dirty="0">
              <a:hlinkClick r:id="rId3"/>
            </a:endParaRPr>
          </a:p>
          <a:p>
            <a:r>
              <a:rPr lang="en-US" b="1" dirty="0">
                <a:hlinkClick r:id="rId4"/>
              </a:rPr>
              <a:t>Seminar in Computer Architecture Course Lecture Videos</a:t>
            </a:r>
            <a:r>
              <a:rPr lang="en-US" b="1" dirty="0"/>
              <a:t> (</a:t>
            </a:r>
            <a:r>
              <a:rPr lang="en-US" b="1" dirty="0">
                <a:hlinkClick r:id="rId4"/>
              </a:rPr>
              <a:t>Spring 2020</a:t>
            </a:r>
            <a:r>
              <a:rPr lang="en-US" b="1" dirty="0"/>
              <a:t>, </a:t>
            </a:r>
            <a:r>
              <a:rPr lang="en-US" b="1" dirty="0">
                <a:hlinkClick r:id="rId5"/>
              </a:rPr>
              <a:t>Fall 2019</a:t>
            </a:r>
            <a:r>
              <a:rPr lang="en-US" b="1" dirty="0"/>
              <a:t>, </a:t>
            </a:r>
            <a:r>
              <a:rPr lang="en-US" b="1" dirty="0">
                <a:hlinkClick r:id="rId6"/>
              </a:rPr>
              <a:t>Spring 2019</a:t>
            </a:r>
            <a:r>
              <a:rPr lang="en-US" b="1" dirty="0"/>
              <a:t>, </a:t>
            </a:r>
            <a:r>
              <a:rPr lang="en-US" b="1" dirty="0">
                <a:hlinkClick r:id="rId7"/>
              </a:rPr>
              <a:t>2018</a:t>
            </a:r>
            <a:r>
              <a:rPr lang="en-US" b="1" dirty="0"/>
              <a:t>)</a:t>
            </a:r>
          </a:p>
          <a:p>
            <a:r>
              <a:rPr lang="en-US" b="1" dirty="0">
                <a:hlinkClick r:id="rId8"/>
              </a:rPr>
              <a:t>Seminar in Computer Architecture Course Materials</a:t>
            </a:r>
            <a:r>
              <a:rPr lang="en-US" b="1" dirty="0"/>
              <a:t> (</a:t>
            </a:r>
            <a:r>
              <a:rPr lang="en-US" b="1" dirty="0">
                <a:hlinkClick r:id="rId8"/>
              </a:rPr>
              <a:t>Spring 2020</a:t>
            </a:r>
            <a:r>
              <a:rPr lang="en-US" b="1" dirty="0"/>
              <a:t>, </a:t>
            </a:r>
            <a:r>
              <a:rPr lang="en-US" b="1" dirty="0">
                <a:hlinkClick r:id="rId9"/>
              </a:rPr>
              <a:t>Fall 2019</a:t>
            </a:r>
            <a:r>
              <a:rPr lang="en-US" b="1" dirty="0"/>
              <a:t>, </a:t>
            </a:r>
            <a:r>
              <a:rPr lang="en-US" b="1" dirty="0">
                <a:hlinkClick r:id="rId10"/>
              </a:rPr>
              <a:t>Spring 2019</a:t>
            </a:r>
            <a:r>
              <a:rPr lang="en-US" b="1" dirty="0"/>
              <a:t>, </a:t>
            </a:r>
            <a:r>
              <a:rPr lang="en-US" b="1" dirty="0">
                <a:hlinkClick r:id="rId11"/>
              </a:rPr>
              <a:t>2018</a:t>
            </a:r>
            <a:r>
              <a:rPr lang="en-US" b="1" dirty="0"/>
              <a:t>)</a:t>
            </a:r>
          </a:p>
          <a:p>
            <a:pPr marL="0" indent="0">
              <a:buNone/>
            </a:pPr>
            <a:endParaRPr lang="en-US" b="1" dirty="0"/>
          </a:p>
          <a:p>
            <a:r>
              <a:rPr lang="en-US" b="1" dirty="0">
                <a:hlinkClick r:id="rId12"/>
              </a:rPr>
              <a:t>Memory Systems Course Lecture Videos</a:t>
            </a:r>
            <a:r>
              <a:rPr lang="en-US" b="1" dirty="0"/>
              <a:t> (</a:t>
            </a:r>
            <a:r>
              <a:rPr lang="en-US" b="1" dirty="0">
                <a:hlinkClick r:id="rId13"/>
              </a:rPr>
              <a:t>Sept 2019</a:t>
            </a:r>
            <a:r>
              <a:rPr lang="en-US" b="1" dirty="0"/>
              <a:t>, </a:t>
            </a:r>
            <a:r>
              <a:rPr lang="en-US" b="1" dirty="0">
                <a:hlinkClick r:id="rId14"/>
              </a:rPr>
              <a:t>July 2019</a:t>
            </a:r>
            <a:r>
              <a:rPr lang="en-US" b="1" dirty="0"/>
              <a:t>, </a:t>
            </a:r>
            <a:r>
              <a:rPr lang="en-US" b="1" dirty="0">
                <a:hlinkClick r:id="rId15"/>
              </a:rPr>
              <a:t>June 2019</a:t>
            </a:r>
            <a:r>
              <a:rPr lang="en-US" b="1" dirty="0"/>
              <a:t>, </a:t>
            </a:r>
            <a:r>
              <a:rPr lang="en-US" b="1" dirty="0">
                <a:hlinkClick r:id="rId12"/>
              </a:rPr>
              <a:t>October 2018</a:t>
            </a:r>
            <a:r>
              <a:rPr lang="en-US" b="1" dirty="0"/>
              <a:t>)</a:t>
            </a:r>
          </a:p>
          <a:p>
            <a:r>
              <a:rPr lang="en-US" b="1" dirty="0">
                <a:hlinkClick r:id="rId16"/>
              </a:rPr>
              <a:t>Memory Systems Short Course Lecture Materials</a:t>
            </a:r>
            <a:r>
              <a:rPr lang="en-US" b="1" dirty="0"/>
              <a:t> (</a:t>
            </a:r>
            <a:r>
              <a:rPr lang="en-US" b="1" dirty="0">
                <a:hlinkClick r:id="rId16"/>
              </a:rPr>
              <a:t>Sept 2019</a:t>
            </a:r>
            <a:r>
              <a:rPr lang="en-US" b="1" dirty="0"/>
              <a:t>, </a:t>
            </a:r>
            <a:r>
              <a:rPr lang="en-US" b="1" dirty="0">
                <a:hlinkClick r:id="rId16"/>
              </a:rPr>
              <a:t>July 2019</a:t>
            </a:r>
            <a:r>
              <a:rPr lang="en-US" b="1" dirty="0"/>
              <a:t>, </a:t>
            </a:r>
            <a:r>
              <a:rPr lang="en-US" b="1" dirty="0">
                <a:hlinkClick r:id="rId17"/>
              </a:rPr>
              <a:t>June 2019</a:t>
            </a:r>
            <a:r>
              <a:rPr lang="en-US" b="1" dirty="0"/>
              <a:t>, </a:t>
            </a:r>
            <a:r>
              <a:rPr lang="en-US" b="1" dirty="0">
                <a:hlinkClick r:id="rId18"/>
              </a:rPr>
              <a:t>October 2018</a:t>
            </a:r>
            <a:r>
              <a:rPr lang="en-US" b="1" dirty="0"/>
              <a:t>)</a:t>
            </a:r>
          </a:p>
          <a:p>
            <a:r>
              <a:rPr lang="en-US" b="1" dirty="0">
                <a:hlinkClick r:id="rId19"/>
              </a:rPr>
              <a:t>ACACES Summer School Memory Systems Course Lecture Videos</a:t>
            </a:r>
            <a:r>
              <a:rPr lang="en-US" b="1" dirty="0"/>
              <a:t> (</a:t>
            </a:r>
            <a:r>
              <a:rPr lang="en-US" b="1" dirty="0">
                <a:hlinkClick r:id="rId19"/>
              </a:rPr>
              <a:t>2018</a:t>
            </a:r>
            <a:r>
              <a:rPr lang="en-US" b="1" dirty="0"/>
              <a:t>, </a:t>
            </a:r>
            <a:r>
              <a:rPr lang="en-US" b="1" dirty="0">
                <a:hlinkClick r:id="rId20"/>
              </a:rPr>
              <a:t>2013</a:t>
            </a:r>
            <a:r>
              <a:rPr lang="en-US" b="1" dirty="0"/>
              <a:t>)</a:t>
            </a:r>
          </a:p>
          <a:p>
            <a:r>
              <a:rPr lang="en-US" b="1" dirty="0">
                <a:hlinkClick r:id="rId21"/>
              </a:rPr>
              <a:t>ACACES Summer School Memory Systems Course Materials</a:t>
            </a:r>
            <a:r>
              <a:rPr lang="en-US" b="1" dirty="0"/>
              <a:t> (</a:t>
            </a:r>
            <a:r>
              <a:rPr lang="en-US" b="1" dirty="0">
                <a:hlinkClick r:id="rId21"/>
              </a:rPr>
              <a:t>2018</a:t>
            </a:r>
            <a:r>
              <a:rPr lang="en-US" b="1" dirty="0"/>
              <a:t>, </a:t>
            </a:r>
            <a:r>
              <a:rPr lang="en-US" b="1" dirty="0">
                <a:hlinkClick r:id="rId20"/>
              </a:rPr>
              <a:t>2013</a:t>
            </a:r>
            <a:r>
              <a:rPr lang="en-US" b="1" dirty="0"/>
              <a:t>)</a:t>
            </a:r>
          </a:p>
          <a:p>
            <a:endParaRPr lang="en-US" b="1" dirty="0">
              <a:hlinkClick r:id="rId22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F28456-B93E-5440-A8F9-7EDDF5DA455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117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9698862"/>
      </p:ext>
    </p:extLst>
  </p:cSld>
  <p:clrMapOvr>
    <a:masterClrMapping/>
  </p:clrMapOvr>
  <p:transition/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Open Source Tools (I)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36712"/>
            <a:ext cx="8610600" cy="5193723"/>
          </a:xfrm>
        </p:spPr>
        <p:txBody>
          <a:bodyPr/>
          <a:lstStyle/>
          <a:p>
            <a:r>
              <a:rPr lang="en-US" dirty="0" err="1">
                <a:solidFill>
                  <a:srgbClr val="0000FF"/>
                </a:solidFill>
              </a:rPr>
              <a:t>Rowhammer</a:t>
            </a:r>
            <a:r>
              <a:rPr lang="en-US" dirty="0">
                <a:solidFill>
                  <a:srgbClr val="0000FF"/>
                </a:solidFill>
              </a:rPr>
              <a:t> – Program to Induce RowHammer Errors</a:t>
            </a:r>
          </a:p>
          <a:p>
            <a:pPr lvl="1"/>
            <a:r>
              <a:rPr lang="en-US" dirty="0">
                <a:hlinkClick r:id="rId3"/>
              </a:rPr>
              <a:t>https://github.com/CMU-SAFARI/rowhammer</a:t>
            </a:r>
            <a:r>
              <a:rPr lang="en-US" dirty="0"/>
              <a:t> </a:t>
            </a:r>
          </a:p>
          <a:p>
            <a:r>
              <a:rPr lang="en-US" dirty="0" err="1">
                <a:solidFill>
                  <a:srgbClr val="0000FF"/>
                </a:solidFill>
              </a:rPr>
              <a:t>Ramulator</a:t>
            </a:r>
            <a:r>
              <a:rPr lang="en-US" dirty="0">
                <a:solidFill>
                  <a:srgbClr val="0000FF"/>
                </a:solidFill>
              </a:rPr>
              <a:t> – Fast and Extensible DRAM Simulator</a:t>
            </a:r>
          </a:p>
          <a:p>
            <a:pPr lvl="1"/>
            <a:r>
              <a:rPr lang="en-US" dirty="0">
                <a:hlinkClick r:id="rId4"/>
              </a:rPr>
              <a:t>https://github.com/CMU-SAFARI/ramulator</a:t>
            </a:r>
            <a:r>
              <a:rPr lang="en-US" dirty="0"/>
              <a:t> </a:t>
            </a:r>
          </a:p>
          <a:p>
            <a:r>
              <a:rPr lang="en-US" dirty="0" err="1">
                <a:solidFill>
                  <a:srgbClr val="0000FF"/>
                </a:solidFill>
              </a:rPr>
              <a:t>MemSim</a:t>
            </a:r>
            <a:r>
              <a:rPr lang="en-US" dirty="0">
                <a:solidFill>
                  <a:srgbClr val="0000FF"/>
                </a:solidFill>
              </a:rPr>
              <a:t> – Simple Memory Simulator</a:t>
            </a:r>
          </a:p>
          <a:p>
            <a:pPr lvl="1"/>
            <a:r>
              <a:rPr lang="en-US" dirty="0">
                <a:hlinkClick r:id="rId5"/>
              </a:rPr>
              <a:t>https://github.com/CMU-SAFARI/memsim</a:t>
            </a:r>
            <a:r>
              <a:rPr lang="en-US" dirty="0"/>
              <a:t> </a:t>
            </a:r>
          </a:p>
          <a:p>
            <a:r>
              <a:rPr lang="en-US" dirty="0" err="1">
                <a:solidFill>
                  <a:srgbClr val="0000FF"/>
                </a:solidFill>
              </a:rPr>
              <a:t>NOCulator</a:t>
            </a:r>
            <a:r>
              <a:rPr lang="en-US" dirty="0">
                <a:solidFill>
                  <a:srgbClr val="0000FF"/>
                </a:solidFill>
              </a:rPr>
              <a:t> – Flexible Network-on-Chip Simulator</a:t>
            </a:r>
          </a:p>
          <a:p>
            <a:pPr lvl="1"/>
            <a:r>
              <a:rPr lang="en-US" dirty="0">
                <a:hlinkClick r:id="rId6"/>
              </a:rPr>
              <a:t>https://github.com/CMU-SAFARI/NOCulator</a:t>
            </a:r>
            <a:r>
              <a:rPr lang="en-US" dirty="0"/>
              <a:t> </a:t>
            </a:r>
          </a:p>
          <a:p>
            <a:r>
              <a:rPr lang="en-US" dirty="0">
                <a:solidFill>
                  <a:srgbClr val="0000FF"/>
                </a:solidFill>
              </a:rPr>
              <a:t>SoftMC – FPGA-Based DRAM Testing Infrastructure</a:t>
            </a:r>
          </a:p>
          <a:p>
            <a:pPr lvl="1"/>
            <a:r>
              <a:rPr lang="en-US" dirty="0">
                <a:hlinkClick r:id="rId7"/>
              </a:rPr>
              <a:t>https://github.com/CMU-SAFARI/SoftMC</a:t>
            </a:r>
            <a:r>
              <a:rPr lang="en-US" dirty="0"/>
              <a:t> </a:t>
            </a:r>
          </a:p>
          <a:p>
            <a:pPr lvl="1"/>
            <a:endParaRPr lang="en-US" sz="1200" dirty="0"/>
          </a:p>
          <a:p>
            <a:r>
              <a:rPr lang="en-US" dirty="0">
                <a:solidFill>
                  <a:srgbClr val="FF0000"/>
                </a:solidFill>
              </a:rPr>
              <a:t>Other open-source software from SAFARI</a:t>
            </a:r>
          </a:p>
          <a:p>
            <a:pPr lvl="1"/>
            <a:r>
              <a:rPr lang="en-US" b="1" dirty="0">
                <a:hlinkClick r:id="rId8"/>
              </a:rPr>
              <a:t>https://github.com/CMU-SAFARI/</a:t>
            </a:r>
            <a:r>
              <a:rPr lang="en-US" b="1" dirty="0"/>
              <a:t> </a:t>
            </a:r>
          </a:p>
          <a:p>
            <a:pPr lvl="1"/>
            <a:r>
              <a:rPr lang="en-US" b="1" dirty="0">
                <a:hlinkClick r:id="rId9"/>
              </a:rPr>
              <a:t>http://www.ece.cmu.edu/~safari/tools.html</a:t>
            </a:r>
            <a:r>
              <a:rPr lang="en-US" b="1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F28456-B93E-5440-A8F9-7EDDF5DA455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118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4259714"/>
      </p:ext>
    </p:extLst>
  </p:cSld>
  <p:clrMapOvr>
    <a:masterClrMapping/>
  </p:clrMapOvr>
  <p:transition/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Open Source Tools (II)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36712"/>
            <a:ext cx="8610600" cy="5193723"/>
          </a:xfrm>
        </p:spPr>
        <p:txBody>
          <a:bodyPr/>
          <a:lstStyle/>
          <a:p>
            <a:r>
              <a:rPr lang="en-US" dirty="0" err="1">
                <a:solidFill>
                  <a:srgbClr val="0000FF"/>
                </a:solidFill>
              </a:rPr>
              <a:t>MQSim</a:t>
            </a:r>
            <a:r>
              <a:rPr lang="en-US" dirty="0">
                <a:solidFill>
                  <a:srgbClr val="0000FF"/>
                </a:solidFill>
              </a:rPr>
              <a:t> – A Fast Modern SSD Simulator </a:t>
            </a:r>
          </a:p>
          <a:p>
            <a:pPr lvl="1"/>
            <a:r>
              <a:rPr lang="en-US" dirty="0">
                <a:hlinkClick r:id="rId3"/>
              </a:rPr>
              <a:t>https://github.com/CMU-SAFARI/MQSim</a:t>
            </a:r>
            <a:r>
              <a:rPr lang="en-US" dirty="0"/>
              <a:t>  </a:t>
            </a:r>
          </a:p>
          <a:p>
            <a:r>
              <a:rPr lang="en-US" dirty="0">
                <a:solidFill>
                  <a:srgbClr val="0000FF"/>
                </a:solidFill>
              </a:rPr>
              <a:t>Mosaic – GPU Simulator Supporting Concurrent Applications</a:t>
            </a:r>
          </a:p>
          <a:p>
            <a:pPr lvl="1"/>
            <a:r>
              <a:rPr lang="en-US" dirty="0">
                <a:hlinkClick r:id="rId4"/>
              </a:rPr>
              <a:t>https://github.com/CMU-SAFARI/Mosaic</a:t>
            </a:r>
            <a:r>
              <a:rPr lang="en-US" dirty="0"/>
              <a:t>  </a:t>
            </a:r>
          </a:p>
          <a:p>
            <a:r>
              <a:rPr lang="en-US" dirty="0">
                <a:solidFill>
                  <a:srgbClr val="0000FF"/>
                </a:solidFill>
              </a:rPr>
              <a:t>IMPICA – Processing in 3D-Stacked Memory Simulator</a:t>
            </a:r>
          </a:p>
          <a:p>
            <a:pPr lvl="1"/>
            <a:r>
              <a:rPr lang="en-US" dirty="0">
                <a:hlinkClick r:id="rId5"/>
              </a:rPr>
              <a:t>https://github.com/CMU-SAFARI/IMPICA</a:t>
            </a:r>
            <a:r>
              <a:rPr lang="en-US" dirty="0"/>
              <a:t>  </a:t>
            </a:r>
          </a:p>
          <a:p>
            <a:r>
              <a:rPr lang="en-US" dirty="0">
                <a:solidFill>
                  <a:srgbClr val="0000FF"/>
                </a:solidFill>
              </a:rPr>
              <a:t>SMLA – Detailed 3D-Stacked Memory Simulator</a:t>
            </a:r>
          </a:p>
          <a:p>
            <a:pPr lvl="1"/>
            <a:r>
              <a:rPr lang="en-US" dirty="0">
                <a:hlinkClick r:id="rId6"/>
              </a:rPr>
              <a:t>https://github.com/CMU-SAFARI/SMLA</a:t>
            </a:r>
            <a:r>
              <a:rPr lang="en-US" dirty="0"/>
              <a:t>  </a:t>
            </a:r>
          </a:p>
          <a:p>
            <a:r>
              <a:rPr lang="en-US" dirty="0" err="1">
                <a:solidFill>
                  <a:srgbClr val="0000FF"/>
                </a:solidFill>
              </a:rPr>
              <a:t>HWASim</a:t>
            </a:r>
            <a:r>
              <a:rPr lang="en-US" dirty="0">
                <a:solidFill>
                  <a:srgbClr val="0000FF"/>
                </a:solidFill>
              </a:rPr>
              <a:t> – Simulator for Heterogeneous CPU-HWA Systems</a:t>
            </a:r>
          </a:p>
          <a:p>
            <a:pPr lvl="1"/>
            <a:r>
              <a:rPr lang="en-US" dirty="0">
                <a:hlinkClick r:id="rId7"/>
              </a:rPr>
              <a:t>https://github.com/CMU-SAFARI/HWASim</a:t>
            </a:r>
            <a:r>
              <a:rPr lang="en-US" dirty="0"/>
              <a:t> </a:t>
            </a:r>
          </a:p>
          <a:p>
            <a:pPr lvl="1"/>
            <a:endParaRPr lang="en-US" sz="1200" dirty="0"/>
          </a:p>
          <a:p>
            <a:r>
              <a:rPr lang="en-US" dirty="0">
                <a:solidFill>
                  <a:srgbClr val="FF0000"/>
                </a:solidFill>
              </a:rPr>
              <a:t>Other open-source software from SAFARI</a:t>
            </a:r>
          </a:p>
          <a:p>
            <a:pPr lvl="1"/>
            <a:r>
              <a:rPr lang="en-US" b="1" dirty="0">
                <a:hlinkClick r:id="rId8"/>
              </a:rPr>
              <a:t>https://github.com/CMU-SAFARI/</a:t>
            </a:r>
            <a:r>
              <a:rPr lang="en-US" b="1" dirty="0"/>
              <a:t> </a:t>
            </a:r>
          </a:p>
          <a:p>
            <a:pPr lvl="1"/>
            <a:r>
              <a:rPr lang="en-US" b="1" dirty="0">
                <a:hlinkClick r:id="rId9"/>
              </a:rPr>
              <a:t>http://www.ece.cmu.edu/~safari/tools.html</a:t>
            </a:r>
            <a:r>
              <a:rPr lang="en-US" b="1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F28456-B93E-5440-A8F9-7EDDF5DA455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119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202230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E295C2-3E3A-BE4F-87A7-5F3FBBA546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is Key for AI, ML, Genomics, 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B937BE-0F8C-6D46-8EBB-F986B2A5F5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371600"/>
            <a:ext cx="8915400" cy="4876800"/>
          </a:xfrm>
        </p:spPr>
        <p:txBody>
          <a:bodyPr/>
          <a:lstStyle/>
          <a:p>
            <a:r>
              <a:rPr lang="en-US" dirty="0"/>
              <a:t>Important workloads are all data intensive</a:t>
            </a:r>
          </a:p>
          <a:p>
            <a:pPr marL="344487" lvl="1" indent="0">
              <a:buNone/>
            </a:pPr>
            <a:endParaRPr lang="en-US" dirty="0"/>
          </a:p>
          <a:p>
            <a:pPr marL="344487" lvl="1" indent="0">
              <a:buNone/>
            </a:pPr>
            <a:endParaRPr lang="en-US" dirty="0"/>
          </a:p>
          <a:p>
            <a:r>
              <a:rPr lang="en-US" dirty="0"/>
              <a:t>They require rapid and efficient processing of large amounts of data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Data is increasing</a:t>
            </a:r>
          </a:p>
          <a:p>
            <a:pPr lvl="1"/>
            <a:r>
              <a:rPr lang="en-US" dirty="0"/>
              <a:t>We can generate more than we can process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A78508-7955-3943-9F95-75E9A621D19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23594FA-E141-4234-AE05-360401972BE7}" type="slidenum">
              <a:rPr lang="en-US" altLang="en-US" smtClean="0"/>
              <a:pPr/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38642730"/>
      </p:ext>
    </p:extLst>
  </p:cSld>
  <p:clrMapOvr>
    <a:masterClrMapping/>
  </p:clrMapOvr>
  <p:transition/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Open Source Tools (III)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692696"/>
            <a:ext cx="8610600" cy="5193723"/>
          </a:xfrm>
        </p:spPr>
        <p:txBody>
          <a:bodyPr/>
          <a:lstStyle/>
          <a:p>
            <a:pPr lvl="1"/>
            <a:endParaRPr lang="en-US" sz="1200" dirty="0"/>
          </a:p>
          <a:p>
            <a:r>
              <a:rPr lang="en-US" dirty="0">
                <a:solidFill>
                  <a:srgbClr val="FF0000"/>
                </a:solidFill>
              </a:rPr>
              <a:t>A lot more open-source software from SAFARI</a:t>
            </a:r>
          </a:p>
          <a:p>
            <a:pPr lvl="1"/>
            <a:r>
              <a:rPr lang="en-US" b="1" dirty="0">
                <a:hlinkClick r:id="rId3"/>
              </a:rPr>
              <a:t>https://github.com/CMU-SAFARI/</a:t>
            </a:r>
            <a:r>
              <a:rPr lang="en-US" b="1" dirty="0"/>
              <a:t> </a:t>
            </a:r>
          </a:p>
          <a:p>
            <a:pPr lvl="1"/>
            <a:r>
              <a:rPr lang="en-US" b="1" dirty="0">
                <a:hlinkClick r:id="rId4"/>
              </a:rPr>
              <a:t>http://www.ece.cmu.edu/~safari/tools.html</a:t>
            </a:r>
            <a:r>
              <a:rPr lang="en-US" b="1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F28456-B93E-5440-A8F9-7EDDF5DA455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120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DBA81C-47FC-7447-8E5B-774D1DE2A5B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591" y="2420888"/>
            <a:ext cx="7376851" cy="4005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119151"/>
      </p:ext>
    </p:extLst>
  </p:cSld>
  <p:clrMapOvr>
    <a:masterClrMapping/>
  </p:clrMapOvr>
  <p:transition/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76E76-3DF3-9847-8A08-45FCD5298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D7EBCD-5A6F-3340-B62D-91A3EF960D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6134AB-D416-9A48-BBCD-22A7C7648CE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F28456-B93E-5440-A8F9-7EDDF5DA455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3D586A-3EAB-D842-A65E-F7012BD4D88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552" y="11863"/>
            <a:ext cx="382307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16FE935-377A-4A4C-B041-D868F81E0A8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1587" y="18078"/>
            <a:ext cx="35186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414133"/>
      </p:ext>
    </p:extLst>
  </p:cSld>
  <p:clrMapOvr>
    <a:masterClrMapping/>
  </p:clrMapOvr>
  <p:transition/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Referenced Papers, Talks, Artifacts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All are available at</a:t>
            </a:r>
          </a:p>
          <a:p>
            <a:pPr marL="0" indent="0">
              <a:buNone/>
            </a:pPr>
            <a:endParaRPr lang="en-US" dirty="0"/>
          </a:p>
          <a:p>
            <a:pPr marL="344487" lvl="1" indent="0">
              <a:buNone/>
            </a:pPr>
            <a:r>
              <a:rPr lang="en-US" b="1" dirty="0">
                <a:solidFill>
                  <a:srgbClr val="0432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https://people.inf.ethz.ch/omutlu/projects.htm</a:t>
            </a:r>
            <a:r>
              <a:rPr lang="en-US" b="1" dirty="0">
                <a:solidFill>
                  <a:srgbClr val="0432FF"/>
                </a:solidFill>
              </a:rPr>
              <a:t> </a:t>
            </a:r>
          </a:p>
          <a:p>
            <a:pPr marL="344487" lvl="1" indent="0">
              <a:buNone/>
            </a:pPr>
            <a:r>
              <a:rPr lang="en-US" dirty="0">
                <a:solidFill>
                  <a:srgbClr val="0432FF"/>
                </a:solidFill>
              </a:rPr>
              <a:t> </a:t>
            </a:r>
            <a:r>
              <a:rPr lang="en-US" dirty="0">
                <a:solidFill>
                  <a:srgbClr val="0432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http://scholar.google.com/citations?user=7XyGUGkAAAAJ&amp;hl=en</a:t>
            </a:r>
            <a:endParaRPr lang="en-US" dirty="0">
              <a:solidFill>
                <a:srgbClr val="0432FF"/>
              </a:solidFill>
            </a:endParaRPr>
          </a:p>
          <a:p>
            <a:pPr marL="344487" lvl="1" indent="0">
              <a:buNone/>
            </a:pPr>
            <a:endParaRPr lang="en-US" dirty="0">
              <a:solidFill>
                <a:srgbClr val="0432FF"/>
              </a:solidFill>
            </a:endParaRPr>
          </a:p>
          <a:p>
            <a:pPr marL="344487" lvl="1" indent="0">
              <a:buNone/>
            </a:pPr>
            <a:r>
              <a:rPr lang="en-US" b="1" dirty="0">
                <a:solidFill>
                  <a:srgbClr val="0432F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https://www.youtube.com/onurmutlulectures</a:t>
            </a:r>
            <a:r>
              <a:rPr lang="en-US" b="1" dirty="0">
                <a:solidFill>
                  <a:srgbClr val="0432FF"/>
                </a:solidFill>
              </a:rPr>
              <a:t> </a:t>
            </a:r>
          </a:p>
          <a:p>
            <a:pPr marL="344487" lvl="1" indent="0">
              <a:buNone/>
            </a:pPr>
            <a:endParaRPr lang="en-US" b="1" dirty="0">
              <a:solidFill>
                <a:srgbClr val="0432FF"/>
              </a:solidFill>
            </a:endParaRPr>
          </a:p>
          <a:p>
            <a:pPr marL="344487" lvl="1" indent="0">
              <a:buNone/>
            </a:pPr>
            <a:r>
              <a:rPr lang="en-US" b="1" u="sng" dirty="0">
                <a:solidFill>
                  <a:srgbClr val="0432FF"/>
                </a:solidFill>
              </a:rPr>
              <a:t>https://</a:t>
            </a:r>
            <a:r>
              <a:rPr lang="en-US" b="1" u="sng" dirty="0" err="1">
                <a:solidFill>
                  <a:srgbClr val="0432FF"/>
                </a:solidFill>
              </a:rPr>
              <a:t>github.com</a:t>
            </a:r>
            <a:r>
              <a:rPr lang="en-US" b="1" u="sng" dirty="0">
                <a:solidFill>
                  <a:srgbClr val="0432FF"/>
                </a:solidFill>
              </a:rPr>
              <a:t>/CMU-SAFARI/ </a:t>
            </a:r>
          </a:p>
          <a:p>
            <a:pPr marL="344487" lvl="1" indent="0">
              <a:buNone/>
            </a:pPr>
            <a:endParaRPr lang="en-US" b="1" dirty="0">
              <a:solidFill>
                <a:srgbClr val="0432FF"/>
              </a:solidFill>
            </a:endParaRPr>
          </a:p>
          <a:p>
            <a:pPr marL="344487" lvl="1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F28456-B93E-5440-A8F9-7EDDF5DA455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122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6970317"/>
      </p:ext>
    </p:extLst>
  </p:cSld>
  <p:clrMapOvr>
    <a:masterClrMapping/>
  </p:clrMapOvr>
  <p:transition/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590E75-44AE-3749-84A1-9991C665D4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Interview on Research and Education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BE6586-EEE6-A04A-A548-5966B309FA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0432FF"/>
                </a:solidFill>
              </a:rPr>
              <a:t>Computing Research and Education (@ ISCA 2019)</a:t>
            </a:r>
          </a:p>
          <a:p>
            <a:pPr lvl="1"/>
            <a:r>
              <a:rPr lang="en-US" dirty="0">
                <a:hlinkClick r:id="rId3"/>
              </a:rPr>
              <a:t>https://www.youtube.com/watch?v=8ffSEKZhmvo&amp;list=PL5Q2soXY2Zi_4oP9LdL3cc8G6NIjD2Ydz</a:t>
            </a: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>
                <a:solidFill>
                  <a:srgbClr val="0432FF"/>
                </a:solidFill>
              </a:rPr>
              <a:t>Maurice Wilkes Award Speech (10 minutes)</a:t>
            </a:r>
          </a:p>
          <a:p>
            <a:pPr lvl="1"/>
            <a:r>
              <a:rPr lang="en-US" dirty="0">
                <a:hlinkClick r:id="rId4"/>
              </a:rPr>
              <a:t>https://www.youtube.com/watch?v=tcQ3zZ3JpuA&amp;list=PL5Q2soXY2Zi8D_5MGV6EnXEJHnV2YFBJl&amp;index=15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F1CA24-C7A2-D849-8A4D-9CCFFD7B504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123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159474"/>
      </p:ext>
    </p:extLst>
  </p:cSld>
  <p:clrMapOvr>
    <a:masterClrMapping/>
  </p:clrMapOvr>
  <p:transition/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345B70-88E5-4A45-8F0F-98E880273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Thoughts and Suggestions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3D66C4-277F-5645-8E15-23E56F3B54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052736"/>
            <a:ext cx="8915400" cy="5195664"/>
          </a:xfrm>
        </p:spPr>
        <p:txBody>
          <a:bodyPr/>
          <a:lstStyle/>
          <a:p>
            <a:r>
              <a:rPr lang="en-US" sz="1800" dirty="0"/>
              <a:t>Onur Mutlu,</a:t>
            </a:r>
            <a:br>
              <a:rPr lang="en-US" sz="1800" dirty="0"/>
            </a:br>
            <a:r>
              <a:rPr lang="en-US" sz="1800" b="1" dirty="0">
                <a:solidFill>
                  <a:srgbClr val="0432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"Some Reflections (on DRAM)"</a:t>
            </a:r>
            <a:br>
              <a:rPr lang="en-US" sz="1800" dirty="0">
                <a:solidFill>
                  <a:srgbClr val="0432FF"/>
                </a:solidFill>
              </a:rPr>
            </a:br>
            <a:r>
              <a:rPr lang="en-US" sz="1800" i="1" dirty="0"/>
              <a:t>Award Speech for </a:t>
            </a:r>
            <a:r>
              <a:rPr lang="en-US" sz="1800" i="1" dirty="0">
                <a:hlinkClick r:id="rId4"/>
              </a:rPr>
              <a:t>ACM SIGARCH Maurice Wilkes Award</a:t>
            </a:r>
            <a:r>
              <a:rPr lang="en-US" sz="1800" i="1" dirty="0"/>
              <a:t>, at the </a:t>
            </a:r>
            <a:r>
              <a:rPr lang="en-US" sz="1800" b="1" i="1" dirty="0"/>
              <a:t>ISCA</a:t>
            </a:r>
            <a:r>
              <a:rPr lang="en-US" sz="1800" i="1" dirty="0"/>
              <a:t> Awards Ceremony</a:t>
            </a:r>
            <a:r>
              <a:rPr lang="en-US" sz="1800" dirty="0"/>
              <a:t>, Phoenix, AZ, USA, 25 June 2019.</a:t>
            </a:r>
            <a:br>
              <a:rPr lang="en-US" sz="1800" dirty="0"/>
            </a:br>
            <a:r>
              <a:rPr lang="en-US" sz="1800" dirty="0"/>
              <a:t>[</a:t>
            </a:r>
            <a:r>
              <a:rPr lang="en-US" sz="1800" dirty="0">
                <a:hlinkClick r:id="rId3"/>
              </a:rPr>
              <a:t>Slides (pptx)</a:t>
            </a:r>
            <a:r>
              <a:rPr lang="en-US" sz="1800" dirty="0"/>
              <a:t> </a:t>
            </a:r>
            <a:r>
              <a:rPr lang="en-US" sz="1800" dirty="0">
                <a:hlinkClick r:id="rId5"/>
              </a:rPr>
              <a:t>(pdf)</a:t>
            </a:r>
            <a:r>
              <a:rPr lang="en-US" sz="1800" dirty="0"/>
              <a:t>]</a:t>
            </a:r>
            <a:br>
              <a:rPr lang="en-US" sz="1800" dirty="0"/>
            </a:br>
            <a:r>
              <a:rPr lang="en-US" sz="1800" dirty="0"/>
              <a:t>[</a:t>
            </a:r>
            <a:r>
              <a:rPr lang="en-US" sz="1800" dirty="0">
                <a:hlinkClick r:id="rId6"/>
              </a:rPr>
              <a:t>Video of Award Acceptance Speech (Youtube; 10 minutes)</a:t>
            </a:r>
            <a:r>
              <a:rPr lang="en-US" sz="1800" dirty="0"/>
              <a:t> </a:t>
            </a:r>
            <a:r>
              <a:rPr lang="en-US" sz="1800" dirty="0">
                <a:hlinkClick r:id="rId7"/>
              </a:rPr>
              <a:t>(Youku; 13 minutes)</a:t>
            </a:r>
            <a:r>
              <a:rPr lang="en-US" sz="1800" dirty="0"/>
              <a:t>]</a:t>
            </a:r>
            <a:br>
              <a:rPr lang="en-US" sz="1800" dirty="0"/>
            </a:br>
            <a:r>
              <a:rPr lang="en-US" sz="1800" dirty="0"/>
              <a:t>[</a:t>
            </a:r>
            <a:r>
              <a:rPr lang="en-US" sz="1800" dirty="0">
                <a:hlinkClick r:id="rId8"/>
              </a:rPr>
              <a:t>Video of Interview after Award Acceptance (Youtube; 1 hour 6 minutes)</a:t>
            </a:r>
            <a:r>
              <a:rPr lang="en-US" sz="1800" dirty="0"/>
              <a:t> </a:t>
            </a:r>
            <a:r>
              <a:rPr lang="en-US" sz="1800" dirty="0">
                <a:hlinkClick r:id="rId9"/>
              </a:rPr>
              <a:t>(Youku; 1 hour 6 minutes)</a:t>
            </a:r>
            <a:r>
              <a:rPr lang="en-US" sz="1800" dirty="0"/>
              <a:t>]</a:t>
            </a:r>
            <a:br>
              <a:rPr lang="en-US" sz="1800" dirty="0"/>
            </a:br>
            <a:r>
              <a:rPr lang="en-US" sz="1800" dirty="0"/>
              <a:t>[</a:t>
            </a:r>
            <a:r>
              <a:rPr lang="en-US" sz="1800" dirty="0">
                <a:hlinkClick r:id="rId10"/>
              </a:rPr>
              <a:t>News Article on "ACM SIGARCH Maurice Wilkes Award goes to Prof. Onur Mutlu"</a:t>
            </a:r>
            <a:r>
              <a:rPr lang="en-US" sz="1800" dirty="0"/>
              <a:t>]</a:t>
            </a:r>
          </a:p>
          <a:p>
            <a:pPr marL="0" indent="0">
              <a:buNone/>
            </a:pPr>
            <a:br>
              <a:rPr lang="en-US" sz="2000" dirty="0"/>
            </a:br>
            <a:endParaRPr lang="en-US" sz="1900" dirty="0"/>
          </a:p>
          <a:p>
            <a:r>
              <a:rPr lang="en-US" sz="1900" dirty="0"/>
              <a:t>Onur Mutlu,</a:t>
            </a:r>
            <a:br>
              <a:rPr lang="en-US" sz="1900" dirty="0"/>
            </a:br>
            <a:r>
              <a:rPr lang="en-US" sz="1900" b="1" dirty="0">
                <a:solidFill>
                  <a:srgbClr val="0432FF"/>
                </a:solidFill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"How to Build an Impactful Research Group"</a:t>
            </a:r>
            <a:br>
              <a:rPr lang="en-US" sz="1900" dirty="0"/>
            </a:br>
            <a:r>
              <a:rPr lang="en-US" sz="1900" i="1" dirty="0">
                <a:hlinkClick r:id="rId12"/>
              </a:rPr>
              <a:t>57th Design Automation Conference Early Career Workshop (</a:t>
            </a:r>
            <a:r>
              <a:rPr lang="en-US" sz="1900" b="1" i="1" dirty="0">
                <a:hlinkClick r:id="rId12"/>
              </a:rPr>
              <a:t>DAC</a:t>
            </a:r>
            <a:r>
              <a:rPr lang="en-US" sz="1900" i="1" dirty="0">
                <a:hlinkClick r:id="rId12"/>
              </a:rPr>
              <a:t>)</a:t>
            </a:r>
            <a:r>
              <a:rPr lang="en-US" sz="1900" dirty="0"/>
              <a:t>, Virtual, 19 July 2020.</a:t>
            </a:r>
            <a:br>
              <a:rPr lang="en-US" sz="1900" dirty="0"/>
            </a:br>
            <a:r>
              <a:rPr lang="en-US" sz="1900" dirty="0"/>
              <a:t>[</a:t>
            </a:r>
            <a:r>
              <a:rPr lang="en-US" sz="1900" dirty="0">
                <a:hlinkClick r:id="rId11"/>
              </a:rPr>
              <a:t>Slides (pptx)</a:t>
            </a:r>
            <a:r>
              <a:rPr lang="en-US" sz="1900" dirty="0"/>
              <a:t> </a:t>
            </a:r>
            <a:r>
              <a:rPr lang="en-US" sz="1900" dirty="0">
                <a:hlinkClick r:id="rId13"/>
              </a:rPr>
              <a:t>(pdf)</a:t>
            </a:r>
            <a:r>
              <a:rPr lang="en-US" sz="1900" dirty="0"/>
              <a:t>]</a:t>
            </a:r>
            <a:br>
              <a:rPr lang="en-US" sz="2000" dirty="0"/>
            </a:br>
            <a:endParaRPr lang="en-US" sz="1900" dirty="0"/>
          </a:p>
          <a:p>
            <a:pPr marL="0" indent="0">
              <a:buNone/>
            </a:pP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2829047"/>
      </p:ext>
    </p:extLst>
  </p:cSld>
  <p:clrMapOvr>
    <a:masterClrMapping/>
  </p:clrMapOvr>
  <p:transition/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End of Backup Slides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CAD05-5F98-C240-A41D-E171A6304933}" type="slidenum">
              <a:rPr lang="en-US" smtClean="0">
                <a:solidFill>
                  <a:srgbClr val="000000"/>
                </a:solidFill>
              </a:rPr>
              <a:pPr/>
              <a:t>125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0926108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20151101_stc002_59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3713" y="2799766"/>
            <a:ext cx="7602783" cy="35522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/>
            </a:pPr>
            <a:r>
              <a:rPr lang="en-US" dirty="0">
                <a:solidFill>
                  <a:srgbClr val="006633"/>
                </a:solidFill>
              </a:rPr>
              <a:t>Data is Key for Future Workloads</a:t>
            </a:r>
            <a:endParaRPr lang="en-US" sz="4400" dirty="0">
              <a:solidFill>
                <a:srgbClr val="006633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5" name="Picture 2" descr="https://www.genome.gov/images/content/costpermb2015_4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3528" y="1011651"/>
            <a:ext cx="3764149" cy="2777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/>
          <p:cNvSpPr/>
          <p:nvPr/>
        </p:nvSpPr>
        <p:spPr>
          <a:xfrm>
            <a:off x="1966911" y="1688007"/>
            <a:ext cx="228825" cy="228825"/>
          </a:xfrm>
          <a:prstGeom prst="ellipse">
            <a:avLst/>
          </a:prstGeom>
          <a:solidFill>
            <a:srgbClr val="FF0000"/>
          </a:solidFill>
        </p:spPr>
        <p:txBody>
          <a:bodyPr wrap="square" rtlCol="0" anchor="ctr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" b="1" i="0" u="none" strike="noStrike" kern="1200" cap="none" spc="0" normalizeH="0" baseline="0" noProof="0" dirty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europa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779912" y="1198493"/>
            <a:ext cx="3540686" cy="6463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development of high-throughput sequencing (HTS) technologies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4355978" y="2060848"/>
            <a:ext cx="288030" cy="432048"/>
          </a:xfrm>
          <a:prstGeom prst="straightConnector1">
            <a:avLst/>
          </a:prstGeom>
          <a:ln w="635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 descr="Image result for the economist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2485" y="5963008"/>
            <a:ext cx="790158" cy="403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530363" y="6460344"/>
            <a:ext cx="729010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6"/>
              </a:rPr>
              <a:t>http://www.economist.com/news/21631808-so-much-genetic-data-so-many-uses-genes-unzipped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</a:p>
        </p:txBody>
      </p:sp>
      <p:sp>
        <p:nvSpPr>
          <p:cNvPr id="3" name="Down Arrow 2"/>
          <p:cNvSpPr/>
          <p:nvPr/>
        </p:nvSpPr>
        <p:spPr>
          <a:xfrm rot="4961981">
            <a:off x="2655370" y="840988"/>
            <a:ext cx="517315" cy="1382049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 anchor="ctr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" b="1" i="0" u="none" strike="noStrike" kern="1200" cap="none" spc="0" normalizeH="0" baseline="0" noProof="0" dirty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europa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77924" y="4006805"/>
            <a:ext cx="2305844" cy="6463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Number of Genomes Sequenced</a:t>
            </a:r>
          </a:p>
        </p:txBody>
      </p:sp>
    </p:spTree>
    <p:extLst>
      <p:ext uri="{BB962C8B-B14F-4D97-AF65-F5344CB8AC3E}">
        <p14:creationId xmlns:p14="http://schemas.microsoft.com/office/powerpoint/2010/main" val="3142755860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-11591" y="0"/>
            <a:ext cx="9145859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" b="1" i="0" u="none" strike="noStrike" kern="1200" cap="none" spc="0" normalizeH="0" baseline="0" noProof="0" dirty="0">
              <a:ln>
                <a:noFill/>
              </a:ln>
              <a:solidFill>
                <a:srgbClr val="EEECE1"/>
              </a:solidFill>
              <a:effectLst/>
              <a:uLnTx/>
              <a:uFillTx/>
              <a:latin typeface="europa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8534400" y="4129073"/>
            <a:ext cx="428980" cy="6549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71" name="Picture 70" descr="http://www.nextplatform.com/wp-content/uploads/2015/03/Glenn1.pn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5649" y="4094761"/>
            <a:ext cx="4224963" cy="182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7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95894" y="3689818"/>
            <a:ext cx="2867618" cy="2653333"/>
          </a:xfrm>
          <a:prstGeom prst="rect">
            <a:avLst/>
          </a:prstGeom>
        </p:spPr>
      </p:pic>
      <p:sp>
        <p:nvSpPr>
          <p:cNvPr id="75" name="Rectangle 74"/>
          <p:cNvSpPr/>
          <p:nvPr/>
        </p:nvSpPr>
        <p:spPr>
          <a:xfrm>
            <a:off x="8022677" y="4174288"/>
            <a:ext cx="428980" cy="6549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78" name="Rectangle 77"/>
          <p:cNvSpPr/>
          <p:nvPr/>
        </p:nvSpPr>
        <p:spPr>
          <a:xfrm>
            <a:off x="4628782" y="0"/>
            <a:ext cx="9144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1" y="3383280"/>
            <a:ext cx="9144000" cy="9144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3610761" y="2895290"/>
            <a:ext cx="2103160" cy="1077218"/>
          </a:xfrm>
          <a:prstGeom prst="rect">
            <a:avLst/>
          </a:prstGeom>
          <a:solidFill>
            <a:schemeClr val="bg1"/>
          </a:solidFill>
          <a:ln>
            <a:solidFill>
              <a:srgbClr val="1B65A8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Genome Analysis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5311176" y="36301"/>
          <a:ext cx="3509639" cy="33539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211" name="Visio" r:id="rId6" imgW="2695276" imgH="2509932" progId="Visio.Drawing.11">
                  <p:embed/>
                </p:oleObj>
              </mc:Choice>
              <mc:Fallback>
                <p:oleObj name="Visio" r:id="rId6" imgW="2695276" imgH="2509932" progId="Visio.Drawing.11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311176" y="36301"/>
                        <a:ext cx="3509639" cy="33539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/>
          <p:cNvGraphicFramePr>
            <a:graphicFrameLocks noChangeAspect="1"/>
          </p:cNvGraphicFramePr>
          <p:nvPr/>
        </p:nvGraphicFramePr>
        <p:xfrm>
          <a:off x="177467" y="500679"/>
          <a:ext cx="4895872" cy="21509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212" name="Visio" r:id="rId8" imgW="3859122" imgH="1695796" progId="Visio.Drawing.11">
                  <p:embed/>
                </p:oleObj>
              </mc:Choice>
              <mc:Fallback>
                <p:oleObj name="Visio" r:id="rId8" imgW="3859122" imgH="1695796" progId="Visio.Drawing.11">
                  <p:embed/>
                  <p:pic>
                    <p:nvPicPr>
                      <p:cNvPr id="23" name="Object 22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77467" y="500679"/>
                        <a:ext cx="4895872" cy="21509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" name="Snip Diagonal Corner Rectangle 80"/>
          <p:cNvSpPr/>
          <p:nvPr/>
        </p:nvSpPr>
        <p:spPr>
          <a:xfrm>
            <a:off x="0" y="2924937"/>
            <a:ext cx="458343" cy="458343"/>
          </a:xfrm>
          <a:prstGeom prst="snip2Diag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/>
                <a:ea typeface="+mn-ea"/>
                <a:cs typeface="+mn-cs"/>
              </a:rPr>
              <a:t>1</a:t>
            </a:r>
          </a:p>
        </p:txBody>
      </p:sp>
      <p:sp>
        <p:nvSpPr>
          <p:cNvPr id="82" name="Snip Diagonal Corner Rectangle 81"/>
          <p:cNvSpPr/>
          <p:nvPr/>
        </p:nvSpPr>
        <p:spPr>
          <a:xfrm>
            <a:off x="8675925" y="2924936"/>
            <a:ext cx="458343" cy="458343"/>
          </a:xfrm>
          <a:prstGeom prst="snip2Diag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/>
                <a:ea typeface="+mn-ea"/>
                <a:cs typeface="+mn-cs"/>
              </a:rPr>
              <a:t>2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458343" y="2924936"/>
            <a:ext cx="29494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Sequencing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6304876" y="2916378"/>
            <a:ext cx="24732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Read Mapping</a:t>
            </a:r>
          </a:p>
        </p:txBody>
      </p:sp>
      <p:sp>
        <p:nvSpPr>
          <p:cNvPr id="85" name="Snip Diagonal Corner Rectangle 84"/>
          <p:cNvSpPr/>
          <p:nvPr/>
        </p:nvSpPr>
        <p:spPr>
          <a:xfrm>
            <a:off x="-11591" y="6399657"/>
            <a:ext cx="458343" cy="458343"/>
          </a:xfrm>
          <a:prstGeom prst="snip2Diag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/>
                <a:ea typeface="+mn-ea"/>
                <a:cs typeface="+mn-cs"/>
              </a:rPr>
              <a:t>3</a:t>
            </a:r>
          </a:p>
        </p:txBody>
      </p:sp>
      <p:sp>
        <p:nvSpPr>
          <p:cNvPr id="86" name="Snip Diagonal Corner Rectangle 85"/>
          <p:cNvSpPr/>
          <p:nvPr/>
        </p:nvSpPr>
        <p:spPr>
          <a:xfrm>
            <a:off x="8678558" y="6399656"/>
            <a:ext cx="458343" cy="458343"/>
          </a:xfrm>
          <a:prstGeom prst="snip2Diag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/>
                <a:ea typeface="+mn-ea"/>
                <a:cs typeface="+mn-cs"/>
              </a:rPr>
              <a:t>4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483743" y="6379336"/>
            <a:ext cx="29494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Variant Calling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5558503" y="6399656"/>
            <a:ext cx="34048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Scientific Discovery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4CFF81F-F748-1245-84EF-EB79E2E2F17A}"/>
              </a:ext>
            </a:extLst>
          </p:cNvPr>
          <p:cNvSpPr/>
          <p:nvPr/>
        </p:nvSpPr>
        <p:spPr>
          <a:xfrm>
            <a:off x="0" y="4077072"/>
            <a:ext cx="9144000" cy="1169233"/>
          </a:xfrm>
          <a:prstGeom prst="rect">
            <a:avLst/>
          </a:prstGeom>
          <a:solidFill>
            <a:srgbClr val="FF41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Medium" charset="0"/>
                <a:ea typeface="Futura Medium" charset="0"/>
                <a:cs typeface="Futura Medium" charset="0"/>
              </a:rPr>
              <a:t>Data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→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Medium" charset="0"/>
                <a:ea typeface="Futura Medium" charset="0"/>
                <a:cs typeface="Futura Medium" charset="0"/>
              </a:rPr>
              <a:t>performance &amp; energy bottleneck</a:t>
            </a:r>
          </a:p>
        </p:txBody>
      </p:sp>
    </p:spTree>
    <p:extLst>
      <p:ext uri="{BB962C8B-B14F-4D97-AF65-F5344CB8AC3E}">
        <p14:creationId xmlns:p14="http://schemas.microsoft.com/office/powerpoint/2010/main" val="39211647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E82D40-9A40-294C-821D-C9F551A98E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Lack of Specialized Compute Capability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4630187-28DD-9546-9969-9F24222B654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18A7077-2B78-4FB5-8F56-24239751AEF0}" type="slidenum">
              <a:rPr lang="en-US" altLang="en-US" smtClean="0"/>
              <a:pPr/>
              <a:t>15</a:t>
            </a:fld>
            <a:endParaRPr lang="en-US" alt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5A101C6-D963-4545-B3BF-32EF1B31EC2F}"/>
              </a:ext>
            </a:extLst>
          </p:cNvPr>
          <p:cNvGrpSpPr/>
          <p:nvPr/>
        </p:nvGrpSpPr>
        <p:grpSpPr>
          <a:xfrm>
            <a:off x="1509501" y="2249948"/>
            <a:ext cx="1778621" cy="1421454"/>
            <a:chOff x="4343037" y="3937719"/>
            <a:chExt cx="2445779" cy="195463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E77F47A-D91D-8C49-8B2B-7D114F7FC6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419577" y="3937719"/>
              <a:ext cx="1369239" cy="1954638"/>
            </a:xfrm>
            <a:prstGeom prst="roundRect">
              <a:avLst>
                <a:gd name="adj" fmla="val 3215"/>
              </a:avLst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59962F5-2E69-B348-8CF4-AB2C4E8979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C8CBAC"/>
                </a:clrFrom>
                <a:clrTo>
                  <a:srgbClr val="C8CBA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13359" y="4016910"/>
              <a:ext cx="1021969" cy="649893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F679DEA-9351-BA4B-A1F0-552F129155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43037" y="4741368"/>
              <a:ext cx="1155916" cy="1106305"/>
            </a:xfrm>
            <a:prstGeom prst="roundRect">
              <a:avLst>
                <a:gd name="adj" fmla="val 5499"/>
              </a:avLst>
            </a:prstGeom>
          </p:spPr>
        </p:pic>
      </p:grpSp>
      <p:sp>
        <p:nvSpPr>
          <p:cNvPr id="8" name="Text Box 20" descr="90%">
            <a:extLst>
              <a:ext uri="{FF2B5EF4-FFF2-40B4-BE49-F238E27FC236}">
                <a16:creationId xmlns:a16="http://schemas.microsoft.com/office/drawing/2014/main" id="{A802DAD3-ACBC-534D-95D3-1045421DFE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592" y="3674465"/>
            <a:ext cx="2901030" cy="6186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64008" tIns="32004" rIns="64008" bIns="32004">
            <a:spAutoFit/>
          </a:bodyPr>
          <a:lstStyle/>
          <a:p>
            <a:pPr algn="ctr" eaLnBrk="1" hangingPunct="1">
              <a:defRPr/>
            </a:pPr>
            <a:r>
              <a:rPr lang="en-US" b="1" kern="0" dirty="0">
                <a:solidFill>
                  <a:srgbClr val="0000FF"/>
                </a:solidFill>
                <a:latin typeface="Arial" pitchFamily="-107" charset="0"/>
                <a:ea typeface="Arial" pitchFamily="-107" charset="0"/>
                <a:cs typeface="Arial" pitchFamily="-107" charset="0"/>
              </a:rPr>
              <a:t>Specialized</a:t>
            </a:r>
            <a:r>
              <a:rPr lang="en-US" kern="0" dirty="0">
                <a:solidFill>
                  <a:sysClr val="windowText" lastClr="000000"/>
                </a:solidFill>
                <a:latin typeface="Arial" pitchFamily="-107" charset="0"/>
                <a:ea typeface="Arial" pitchFamily="-107" charset="0"/>
                <a:cs typeface="Arial" pitchFamily="-107" charset="0"/>
              </a:rPr>
              <a:t> Machine</a:t>
            </a:r>
          </a:p>
          <a:p>
            <a:pPr algn="ctr" eaLnBrk="1" hangingPunct="1">
              <a:defRPr/>
            </a:pPr>
            <a:r>
              <a:rPr lang="en-US" kern="0" dirty="0">
                <a:solidFill>
                  <a:sysClr val="windowText" lastClr="000000"/>
                </a:solidFill>
                <a:latin typeface="Arial" pitchFamily="-107" charset="0"/>
                <a:ea typeface="Arial" pitchFamily="-107" charset="0"/>
                <a:cs typeface="Arial" pitchFamily="-107" charset="0"/>
              </a:rPr>
              <a:t>for Sequencing</a:t>
            </a:r>
          </a:p>
        </p:txBody>
      </p:sp>
      <p:sp>
        <p:nvSpPr>
          <p:cNvPr id="9" name="Line 15">
            <a:extLst>
              <a:ext uri="{FF2B5EF4-FFF2-40B4-BE49-F238E27FC236}">
                <a16:creationId xmlns:a16="http://schemas.microsoft.com/office/drawing/2014/main" id="{92AD9E27-F44D-F440-8D0E-43BB6C91B08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093340" y="2927404"/>
            <a:ext cx="659019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 type="triangle" w="med" len="med"/>
            <a:tailEnd type="none" w="med" len="med"/>
          </a:ln>
          <a:effectLst/>
        </p:spPr>
        <p:txBody>
          <a:bodyPr wrap="none" lIns="64008" tIns="32004" rIns="64008" bIns="32004" anchor="ctr"/>
          <a:lstStyle/>
          <a:p>
            <a:pPr eaLnBrk="1" hangingPunct="1">
              <a:defRPr/>
            </a:pPr>
            <a:endParaRPr lang="en-US" kern="0">
              <a:solidFill>
                <a:sysClr val="windowText" lastClr="000000"/>
              </a:solidFill>
              <a:latin typeface="Arial" pitchFamily="-107" charset="0"/>
              <a:ea typeface="Arial" pitchFamily="-107" charset="0"/>
              <a:cs typeface="Arial" pitchFamily="-107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98FBFE4-7E5C-BB48-892C-374ED0A83A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53733" y="1964166"/>
            <a:ext cx="2016224" cy="2016224"/>
          </a:xfrm>
          <a:prstGeom prst="rect">
            <a:avLst/>
          </a:prstGeom>
        </p:spPr>
      </p:pic>
      <p:sp>
        <p:nvSpPr>
          <p:cNvPr id="11" name="Text Box 20" descr="90%">
            <a:extLst>
              <a:ext uri="{FF2B5EF4-FFF2-40B4-BE49-F238E27FC236}">
                <a16:creationId xmlns:a16="http://schemas.microsoft.com/office/drawing/2014/main" id="{C0521839-D35E-E242-8EC9-AB75DD55C3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1330" y="3649791"/>
            <a:ext cx="2901030" cy="6186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64008" tIns="32004" rIns="64008" bIns="32004">
            <a:spAutoFit/>
          </a:bodyPr>
          <a:lstStyle/>
          <a:p>
            <a:pPr algn="ctr" eaLnBrk="1" hangingPunct="1">
              <a:defRPr/>
            </a:pPr>
            <a:r>
              <a:rPr lang="en-US" b="1" kern="0" dirty="0">
                <a:solidFill>
                  <a:srgbClr val="0000FF"/>
                </a:solidFill>
                <a:latin typeface="Arial" pitchFamily="-107" charset="0"/>
                <a:ea typeface="Arial" pitchFamily="-107" charset="0"/>
                <a:cs typeface="Arial" pitchFamily="-107" charset="0"/>
              </a:rPr>
              <a:t>General-Purpose</a:t>
            </a:r>
            <a:r>
              <a:rPr lang="en-US" kern="0" dirty="0">
                <a:solidFill>
                  <a:sysClr val="windowText" lastClr="000000"/>
                </a:solidFill>
                <a:latin typeface="Arial" pitchFamily="-107" charset="0"/>
                <a:ea typeface="Arial" pitchFamily="-107" charset="0"/>
                <a:cs typeface="Arial" pitchFamily="-107" charset="0"/>
              </a:rPr>
              <a:t> Machine</a:t>
            </a:r>
          </a:p>
          <a:p>
            <a:pPr algn="ctr" eaLnBrk="1" hangingPunct="1">
              <a:defRPr/>
            </a:pPr>
            <a:r>
              <a:rPr lang="en-US" kern="0" dirty="0">
                <a:solidFill>
                  <a:sysClr val="windowText" lastClr="000000"/>
                </a:solidFill>
                <a:latin typeface="Arial" pitchFamily="-107" charset="0"/>
                <a:ea typeface="Arial" pitchFamily="-107" charset="0"/>
                <a:cs typeface="Arial" pitchFamily="-107" charset="0"/>
              </a:rPr>
              <a:t>for Analysis</a:t>
            </a:r>
          </a:p>
        </p:txBody>
      </p:sp>
      <p:sp>
        <p:nvSpPr>
          <p:cNvPr id="12" name="Line 15">
            <a:extLst>
              <a:ext uri="{FF2B5EF4-FFF2-40B4-BE49-F238E27FC236}">
                <a16:creationId xmlns:a16="http://schemas.microsoft.com/office/drawing/2014/main" id="{FA4115C1-BC57-9A42-BB17-9423BC135CC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090742" y="3228703"/>
            <a:ext cx="661615" cy="410204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 type="triangle" w="med" len="med"/>
            <a:tailEnd type="none" w="med" len="med"/>
          </a:ln>
          <a:effectLst/>
        </p:spPr>
        <p:txBody>
          <a:bodyPr wrap="none" lIns="64008" tIns="32004" rIns="64008" bIns="32004" anchor="ctr"/>
          <a:lstStyle/>
          <a:p>
            <a:pPr eaLnBrk="1" hangingPunct="1">
              <a:defRPr/>
            </a:pPr>
            <a:endParaRPr lang="en-US" kern="0">
              <a:solidFill>
                <a:sysClr val="windowText" lastClr="000000"/>
              </a:solidFill>
              <a:latin typeface="Arial" pitchFamily="-107" charset="0"/>
              <a:ea typeface="Arial" pitchFamily="-107" charset="0"/>
              <a:cs typeface="Arial" pitchFamily="-107" charset="0"/>
            </a:endParaRPr>
          </a:p>
        </p:txBody>
      </p:sp>
      <p:sp>
        <p:nvSpPr>
          <p:cNvPr id="13" name="Line 15">
            <a:extLst>
              <a:ext uri="{FF2B5EF4-FFF2-40B4-BE49-F238E27FC236}">
                <a16:creationId xmlns:a16="http://schemas.microsoft.com/office/drawing/2014/main" id="{7730E787-E4D8-8144-BA30-E8D5145213D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090743" y="2307537"/>
            <a:ext cx="661613" cy="256943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 type="triangle" w="med" len="med"/>
            <a:tailEnd type="none" w="med" len="med"/>
          </a:ln>
          <a:effectLst/>
        </p:spPr>
        <p:txBody>
          <a:bodyPr wrap="none" lIns="64008" tIns="32004" rIns="64008" bIns="32004" anchor="ctr"/>
          <a:lstStyle/>
          <a:p>
            <a:pPr eaLnBrk="1" hangingPunct="1">
              <a:defRPr/>
            </a:pPr>
            <a:endParaRPr lang="en-US" kern="0">
              <a:solidFill>
                <a:sysClr val="windowText" lastClr="000000"/>
              </a:solidFill>
              <a:latin typeface="Arial" pitchFamily="-107" charset="0"/>
              <a:ea typeface="Arial" pitchFamily="-107" charset="0"/>
              <a:cs typeface="Arial" pitchFamily="-107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BA03765-45CD-944B-B578-84948DA2650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-5153" b="30267"/>
          <a:stretch/>
        </p:blipFill>
        <p:spPr>
          <a:xfrm>
            <a:off x="5872655" y="2401969"/>
            <a:ext cx="585093" cy="52543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E85EC62-DB59-024F-AEF7-95137CD1711B}"/>
              </a:ext>
            </a:extLst>
          </p:cNvPr>
          <p:cNvSpPr txBox="1"/>
          <p:nvPr/>
        </p:nvSpPr>
        <p:spPr>
          <a:xfrm>
            <a:off x="1587851" y="4716433"/>
            <a:ext cx="56673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B050"/>
                </a:solidFill>
                <a:latin typeface="Comic Sans MS" panose="030F0902030302020204" pitchFamily="66" charset="0"/>
              </a:rPr>
              <a:t>FAST                       </a:t>
            </a:r>
            <a:r>
              <a:rPr lang="en-US" sz="3200" b="1" dirty="0">
                <a:solidFill>
                  <a:srgbClr val="FF0000"/>
                </a:solidFill>
                <a:latin typeface="Comic Sans MS" panose="030F0902030302020204" pitchFamily="66" charset="0"/>
              </a:rPr>
              <a:t>SLOW</a:t>
            </a:r>
          </a:p>
        </p:txBody>
      </p:sp>
    </p:spTree>
    <p:extLst>
      <p:ext uri="{BB962C8B-B14F-4D97-AF65-F5344CB8AC3E}">
        <p14:creationId xmlns:p14="http://schemas.microsoft.com/office/powerpoint/2010/main" val="1560053743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>
            <a:extLst>
              <a:ext uri="{FF2B5EF4-FFF2-40B4-BE49-F238E27FC236}">
                <a16:creationId xmlns:a16="http://schemas.microsoft.com/office/drawing/2014/main" id="{7C21F8C4-A4BD-F342-B893-ACC0C04411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Data Movement Dominates Performance</a:t>
            </a:r>
          </a:p>
        </p:txBody>
      </p:sp>
      <p:sp>
        <p:nvSpPr>
          <p:cNvPr id="359427" name="Slide Number Placeholder 3">
            <a:extLst>
              <a:ext uri="{FF2B5EF4-FFF2-40B4-BE49-F238E27FC236}">
                <a16:creationId xmlns:a16="http://schemas.microsoft.com/office/drawing/2014/main" id="{EE5BCB2C-877E-BB4C-985E-EA8345D5B15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316E0BE0-92DE-564F-8AC4-9DC0B3754473}" type="slidenum">
              <a:rPr lang="en-US" altLang="en-US" sz="1600" smtClean="0">
                <a:solidFill>
                  <a:srgbClr val="000000"/>
                </a:solidFill>
                <a:latin typeface="Garamond" panose="02020404030301010803" pitchFamily="18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16</a:t>
            </a:fld>
            <a:endParaRPr lang="en-US" altLang="en-US" sz="160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pic>
        <p:nvPicPr>
          <p:cNvPr id="359428" name="Picture 23" descr="http://i.ehow.com/images/a04/ac/qb/format-hard-drive-xp-800X800.jpg">
            <a:extLst>
              <a:ext uri="{FF2B5EF4-FFF2-40B4-BE49-F238E27FC236}">
                <a16:creationId xmlns:a16="http://schemas.microsoft.com/office/drawing/2014/main" id="{D36802EE-6578-9C4B-BCA1-A3FA302A92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1166144">
            <a:off x="2415429" y="2472369"/>
            <a:ext cx="2124075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 Box 13" descr="90%">
            <a:extLst>
              <a:ext uri="{FF2B5EF4-FFF2-40B4-BE49-F238E27FC236}">
                <a16:creationId xmlns:a16="http://schemas.microsoft.com/office/drawing/2014/main" id="{6F32E859-5F34-F640-8427-FEE4771506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0312" y="4311823"/>
            <a:ext cx="1706563" cy="3413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64008" tIns="32004" rIns="64008" bIns="32004">
            <a:spAutoFit/>
          </a:bodyPr>
          <a:lstStyle/>
          <a:p>
            <a:pPr algn="ctr" eaLnBrk="1" hangingPunct="1">
              <a:defRPr/>
            </a:pPr>
            <a:r>
              <a:rPr lang="en-US" kern="0" dirty="0">
                <a:solidFill>
                  <a:sysClr val="windowText" lastClr="000000"/>
                </a:solidFill>
                <a:latin typeface="Arial" pitchFamily="-107" charset="0"/>
                <a:ea typeface="Arial" pitchFamily="-107" charset="0"/>
                <a:cs typeface="Arial" pitchFamily="-107" charset="0"/>
              </a:rPr>
              <a:t>Microprocessor</a:t>
            </a:r>
          </a:p>
        </p:txBody>
      </p:sp>
      <p:sp>
        <p:nvSpPr>
          <p:cNvPr id="21" name="Text Box 20" descr="90%">
            <a:extLst>
              <a:ext uri="{FF2B5EF4-FFF2-40B4-BE49-F238E27FC236}">
                <a16:creationId xmlns:a16="http://schemas.microsoft.com/office/drawing/2014/main" id="{C79557CA-A236-7C4E-B477-393C491C82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2377" y="4306843"/>
            <a:ext cx="1527175" cy="342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64008" tIns="32004" rIns="64008" bIns="32004">
            <a:spAutoFit/>
          </a:bodyPr>
          <a:lstStyle/>
          <a:p>
            <a:pPr algn="ctr" eaLnBrk="1" hangingPunct="1">
              <a:defRPr/>
            </a:pPr>
            <a:r>
              <a:rPr lang="en-US" kern="0" dirty="0">
                <a:solidFill>
                  <a:sysClr val="windowText" lastClr="000000"/>
                </a:solidFill>
                <a:latin typeface="Arial" pitchFamily="-107" charset="0"/>
                <a:ea typeface="Arial" pitchFamily="-107" charset="0"/>
                <a:cs typeface="Arial" pitchFamily="-107" charset="0"/>
              </a:rPr>
              <a:t>Main Memory</a:t>
            </a:r>
          </a:p>
        </p:txBody>
      </p:sp>
      <p:sp>
        <p:nvSpPr>
          <p:cNvPr id="22" name="Line 15">
            <a:extLst>
              <a:ext uri="{FF2B5EF4-FFF2-40B4-BE49-F238E27FC236}">
                <a16:creationId xmlns:a16="http://schemas.microsoft.com/office/drawing/2014/main" id="{852FFA8D-3F15-7A4B-A63D-75B522C5548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770712" y="3607212"/>
            <a:ext cx="696912" cy="1588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lIns="64008" tIns="32004" rIns="64008" bIns="32004" anchor="ctr"/>
          <a:lstStyle/>
          <a:p>
            <a:pPr eaLnBrk="1" hangingPunct="1">
              <a:defRPr/>
            </a:pPr>
            <a:endParaRPr lang="en-US" kern="0">
              <a:solidFill>
                <a:sysClr val="windowText" lastClr="000000"/>
              </a:solidFill>
              <a:latin typeface="Arial" pitchFamily="-107" charset="0"/>
              <a:ea typeface="Arial" pitchFamily="-107" charset="0"/>
              <a:cs typeface="Arial" pitchFamily="-107" charset="0"/>
            </a:endParaRPr>
          </a:p>
        </p:txBody>
      </p:sp>
      <p:sp>
        <p:nvSpPr>
          <p:cNvPr id="359432" name="Text Box 24" descr="90%">
            <a:extLst>
              <a:ext uri="{FF2B5EF4-FFF2-40B4-BE49-F238E27FC236}">
                <a16:creationId xmlns:a16="http://schemas.microsoft.com/office/drawing/2014/main" id="{617718C0-0A76-5A4B-BB80-665B9C60A1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2205" y="4299431"/>
            <a:ext cx="2193925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4008" tIns="32004" rIns="64008" bIns="32004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  <a:latin typeface="Arial" panose="020B0604020202020204" pitchFamily="34" charset="0"/>
              </a:rPr>
              <a:t>Storage (SSD/HDD)</a:t>
            </a:r>
          </a:p>
        </p:txBody>
      </p:sp>
      <p:pic>
        <p:nvPicPr>
          <p:cNvPr id="359433" name="Content Placeholder 6" descr="barcelona-die-photo-color.jpg">
            <a:extLst>
              <a:ext uri="{FF2B5EF4-FFF2-40B4-BE49-F238E27FC236}">
                <a16:creationId xmlns:a16="http://schemas.microsoft.com/office/drawing/2014/main" id="{A9208372-6C1F-8840-9277-DC1A22EBF5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13649" y="2930812"/>
            <a:ext cx="1312863" cy="127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Line 15">
            <a:extLst>
              <a:ext uri="{FF2B5EF4-FFF2-40B4-BE49-F238E27FC236}">
                <a16:creationId xmlns:a16="http://schemas.microsoft.com/office/drawing/2014/main" id="{2D950223-5AAD-004C-A0AD-97C70C5F7C6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227264" y="3577237"/>
            <a:ext cx="696913" cy="1588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lIns="64008" tIns="32004" rIns="64008" bIns="32004" anchor="ctr"/>
          <a:lstStyle/>
          <a:p>
            <a:pPr eaLnBrk="1" hangingPunct="1">
              <a:defRPr/>
            </a:pPr>
            <a:endParaRPr lang="en-US" kern="0">
              <a:solidFill>
                <a:sysClr val="windowText" lastClr="000000"/>
              </a:solidFill>
              <a:latin typeface="Arial" pitchFamily="-107" charset="0"/>
              <a:ea typeface="Arial" pitchFamily="-107" charset="0"/>
              <a:cs typeface="Arial" pitchFamily="-107" charset="0"/>
            </a:endParaRPr>
          </a:p>
        </p:txBody>
      </p:sp>
      <p:pic>
        <p:nvPicPr>
          <p:cNvPr id="359435" name="Picture 25" descr="dimm.png">
            <a:extLst>
              <a:ext uri="{FF2B5EF4-FFF2-40B4-BE49-F238E27FC236}">
                <a16:creationId xmlns:a16="http://schemas.microsoft.com/office/drawing/2014/main" id="{1152FD62-BB72-0448-ADA3-5E80AC6B93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8775023" flipV="1">
            <a:off x="4729714" y="3204770"/>
            <a:ext cx="1924215" cy="458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9436" name="Picture 26" descr="dimm.png">
            <a:extLst>
              <a:ext uri="{FF2B5EF4-FFF2-40B4-BE49-F238E27FC236}">
                <a16:creationId xmlns:a16="http://schemas.microsoft.com/office/drawing/2014/main" id="{09A67BF0-325D-8D4D-B529-2A3BFDAFC0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8775023" flipV="1">
            <a:off x="5072821" y="3337227"/>
            <a:ext cx="1925541" cy="458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2B34AEFB-1A8C-8942-B0E5-ADBF1DE82C1D}"/>
              </a:ext>
            </a:extLst>
          </p:cNvPr>
          <p:cNvGrpSpPr/>
          <p:nvPr/>
        </p:nvGrpSpPr>
        <p:grpSpPr>
          <a:xfrm>
            <a:off x="194816" y="2693398"/>
            <a:ext cx="1778621" cy="1421454"/>
            <a:chOff x="4343037" y="3937719"/>
            <a:chExt cx="2445779" cy="1954638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16D068F6-192D-544E-9599-B657AC0D25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419577" y="3937719"/>
              <a:ext cx="1369239" cy="1954638"/>
            </a:xfrm>
            <a:prstGeom prst="roundRect">
              <a:avLst>
                <a:gd name="adj" fmla="val 3215"/>
              </a:avLst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924DC76-5545-3946-81FF-497DE318BF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clrChange>
                <a:clrFrom>
                  <a:srgbClr val="C8CBAC"/>
                </a:clrFrom>
                <a:clrTo>
                  <a:srgbClr val="C8CBA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13359" y="4016910"/>
              <a:ext cx="1021969" cy="649893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FA9B10A5-EAB2-1644-87E2-D6E9DE89EC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43037" y="4741368"/>
              <a:ext cx="1155916" cy="1106305"/>
            </a:xfrm>
            <a:prstGeom prst="roundRect">
              <a:avLst>
                <a:gd name="adj" fmla="val 5499"/>
              </a:avLst>
            </a:prstGeom>
          </p:spPr>
        </p:pic>
      </p:grpSp>
      <p:sp>
        <p:nvSpPr>
          <p:cNvPr id="19" name="Line 15">
            <a:extLst>
              <a:ext uri="{FF2B5EF4-FFF2-40B4-BE49-F238E27FC236}">
                <a16:creationId xmlns:a16="http://schemas.microsoft.com/office/drawing/2014/main" id="{B92EFAAB-0E92-1844-B38B-F52DF024D49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128085" y="3556801"/>
            <a:ext cx="659019" cy="0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 type="triangle" w="med" len="med"/>
            <a:tailEnd type="none" w="med" len="med"/>
          </a:ln>
          <a:effectLst/>
        </p:spPr>
        <p:txBody>
          <a:bodyPr wrap="none" lIns="64008" tIns="32004" rIns="64008" bIns="32004" anchor="ctr"/>
          <a:lstStyle/>
          <a:p>
            <a:pPr eaLnBrk="1" hangingPunct="1">
              <a:defRPr/>
            </a:pPr>
            <a:endParaRPr lang="en-US" kern="0">
              <a:solidFill>
                <a:sysClr val="windowText" lastClr="000000"/>
              </a:solidFill>
              <a:latin typeface="Arial" pitchFamily="-107" charset="0"/>
              <a:ea typeface="Arial" pitchFamily="-107" charset="0"/>
              <a:cs typeface="Arial" pitchFamily="-107" charset="0"/>
            </a:endParaRPr>
          </a:p>
        </p:txBody>
      </p:sp>
      <p:sp>
        <p:nvSpPr>
          <p:cNvPr id="23" name="Text Box 20" descr="90%">
            <a:extLst>
              <a:ext uri="{FF2B5EF4-FFF2-40B4-BE49-F238E27FC236}">
                <a16:creationId xmlns:a16="http://schemas.microsoft.com/office/drawing/2014/main" id="{35431800-D8F9-DD49-B834-1BA4AA1FA9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212" y="4268581"/>
            <a:ext cx="1411669" cy="6186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64008" tIns="32004" rIns="64008" bIns="32004">
            <a:spAutoFit/>
          </a:bodyPr>
          <a:lstStyle/>
          <a:p>
            <a:pPr algn="ctr" eaLnBrk="1" hangingPunct="1">
              <a:defRPr/>
            </a:pPr>
            <a:r>
              <a:rPr lang="en-US" kern="0" dirty="0">
                <a:solidFill>
                  <a:sysClr val="windowText" lastClr="000000"/>
                </a:solidFill>
                <a:latin typeface="Arial" pitchFamily="-107" charset="0"/>
                <a:ea typeface="Arial" pitchFamily="-107" charset="0"/>
                <a:cs typeface="Arial" pitchFamily="-107" charset="0"/>
              </a:rPr>
              <a:t>Sequencing </a:t>
            </a:r>
          </a:p>
          <a:p>
            <a:pPr algn="ctr" eaLnBrk="1" hangingPunct="1">
              <a:defRPr/>
            </a:pPr>
            <a:r>
              <a:rPr lang="en-US" kern="0" dirty="0">
                <a:solidFill>
                  <a:sysClr val="windowText" lastClr="000000"/>
                </a:solidFill>
                <a:latin typeface="Arial" pitchFamily="-107" charset="0"/>
                <a:ea typeface="Arial" pitchFamily="-107" charset="0"/>
                <a:cs typeface="Arial" pitchFamily="-107" charset="0"/>
              </a:rPr>
              <a:t>Machine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FFE4AEA4-D589-F149-B8D4-2DC4AB545A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08719"/>
            <a:ext cx="8610600" cy="2060794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rgbClr val="FF0000"/>
                </a:solidFill>
                <a:cs typeface="Adobe Garamond Pro"/>
              </a:rPr>
              <a:t>Data movement </a:t>
            </a:r>
            <a:r>
              <a:rPr lang="en-US" dirty="0">
                <a:cs typeface="Adobe Garamond Pro"/>
              </a:rPr>
              <a:t>dominates performance and is a </a:t>
            </a:r>
            <a:r>
              <a:rPr lang="en-US" b="1" dirty="0">
                <a:cs typeface="Adobe Garamond Pro"/>
              </a:rPr>
              <a:t>major</a:t>
            </a:r>
            <a:r>
              <a:rPr lang="en-US" dirty="0">
                <a:cs typeface="Adobe Garamond Pro"/>
              </a:rPr>
              <a:t> system </a:t>
            </a:r>
            <a:r>
              <a:rPr lang="en-US" b="1" dirty="0">
                <a:solidFill>
                  <a:srgbClr val="FF0000"/>
                </a:solidFill>
                <a:cs typeface="Adobe Garamond Pro"/>
              </a:rPr>
              <a:t>energy bottleneck </a:t>
            </a:r>
            <a:r>
              <a:rPr lang="en-US" dirty="0">
                <a:cs typeface="Adobe Garamond Pro"/>
              </a:rPr>
              <a:t>(accounting for 40%-62%)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82DDDB6-3EAB-6D42-8A46-E72A92BD0AC9}"/>
              </a:ext>
            </a:extLst>
          </p:cNvPr>
          <p:cNvSpPr txBox="1"/>
          <p:nvPr/>
        </p:nvSpPr>
        <p:spPr>
          <a:xfrm>
            <a:off x="95300" y="5733256"/>
            <a:ext cx="748955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aseline="30000" dirty="0"/>
              <a:t>✻ </a:t>
            </a:r>
            <a:r>
              <a:rPr lang="en-US" sz="1000" dirty="0" err="1"/>
              <a:t>Boroumand</a:t>
            </a:r>
            <a:r>
              <a:rPr lang="en-US" sz="1000" dirty="0"/>
              <a:t> et al., “Google Workloads for Consumer Devices: Mitigating Data Movement Bottlenecks,” ASPLOS 2018</a:t>
            </a:r>
          </a:p>
          <a:p>
            <a:r>
              <a:rPr lang="en-US" sz="1000" baseline="30000" dirty="0"/>
              <a:t>★ </a:t>
            </a:r>
            <a:r>
              <a:rPr lang="en-US" sz="1000" dirty="0" err="1"/>
              <a:t>Kestor</a:t>
            </a:r>
            <a:r>
              <a:rPr lang="en-US" sz="1000" dirty="0"/>
              <a:t> et al., “Quantifying the Energy Cost of Data Movement in Scientific Applications,” IISWC 2013 </a:t>
            </a:r>
          </a:p>
          <a:p>
            <a:r>
              <a:rPr lang="en-US" sz="1000" baseline="30000" dirty="0"/>
              <a:t>☆ </a:t>
            </a:r>
            <a:r>
              <a:rPr lang="en-US" sz="1000" dirty="0" err="1"/>
              <a:t>Pandiyan</a:t>
            </a:r>
            <a:r>
              <a:rPr lang="en-US" sz="1000" dirty="0"/>
              <a:t> and Wu, “Quantifying the energy cost of data movement for emerging smart phone workloads on mobile platforms,” IISWC 2014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07DF297-CD7A-6242-A8A2-777888002EF8}"/>
              </a:ext>
            </a:extLst>
          </p:cNvPr>
          <p:cNvSpPr txBox="1"/>
          <p:nvPr/>
        </p:nvSpPr>
        <p:spPr>
          <a:xfrm>
            <a:off x="3563888" y="2044098"/>
            <a:ext cx="274692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>
                <a:solidFill>
                  <a:srgbClr val="FF0000"/>
                </a:solidFill>
              </a:rPr>
              <a:t>Data Movement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A985C0C-27FF-8A4D-BFDA-870A8D0BFDE1}"/>
              </a:ext>
            </a:extLst>
          </p:cNvPr>
          <p:cNvSpPr/>
          <p:nvPr/>
        </p:nvSpPr>
        <p:spPr>
          <a:xfrm>
            <a:off x="2915816" y="4869160"/>
            <a:ext cx="60545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Single </a:t>
            </a:r>
            <a:r>
              <a:rPr lang="en-US" dirty="0">
                <a:solidFill>
                  <a:srgbClr val="0000FF"/>
                </a:solidFill>
              </a:rPr>
              <a:t>memory</a:t>
            </a:r>
            <a:r>
              <a:rPr lang="en-US" dirty="0"/>
              <a:t> request </a:t>
            </a:r>
            <a:r>
              <a:rPr lang="en-US" dirty="0">
                <a:solidFill>
                  <a:srgbClr val="FF0000"/>
                </a:solidFill>
              </a:rPr>
              <a:t>consumes</a:t>
            </a:r>
            <a:r>
              <a:rPr lang="en-US" dirty="0"/>
              <a:t> &gt;160x-800x </a:t>
            </a:r>
            <a:r>
              <a:rPr lang="en-US" dirty="0">
                <a:solidFill>
                  <a:srgbClr val="FF0000"/>
                </a:solidFill>
              </a:rPr>
              <a:t>more energy</a:t>
            </a:r>
            <a:r>
              <a:rPr lang="en-US" dirty="0"/>
              <a:t> compared to performing an </a:t>
            </a:r>
            <a:r>
              <a:rPr lang="en-US" dirty="0">
                <a:solidFill>
                  <a:srgbClr val="0000FF"/>
                </a:solidFill>
              </a:rPr>
              <a:t>addition operation  </a:t>
            </a: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899CBF8F-8997-5A45-A21E-372F4C86898A}"/>
              </a:ext>
            </a:extLst>
          </p:cNvPr>
          <p:cNvSpPr/>
          <p:nvPr/>
        </p:nvSpPr>
        <p:spPr>
          <a:xfrm>
            <a:off x="2506134" y="2401231"/>
            <a:ext cx="1305636" cy="951569"/>
          </a:xfrm>
          <a:custGeom>
            <a:avLst/>
            <a:gdLst>
              <a:gd name="connsiteX0" fmla="*/ 1594353 w 1627327"/>
              <a:gd name="connsiteY0" fmla="*/ 0 h 1093299"/>
              <a:gd name="connsiteX1" fmla="*/ 1577420 w 1627327"/>
              <a:gd name="connsiteY1" fmla="*/ 84667 h 1093299"/>
              <a:gd name="connsiteX2" fmla="*/ 1120220 w 1627327"/>
              <a:gd name="connsiteY2" fmla="*/ 270934 h 1093299"/>
              <a:gd name="connsiteX3" fmla="*/ 222753 w 1627327"/>
              <a:gd name="connsiteY3" fmla="*/ 338667 h 1093299"/>
              <a:gd name="connsiteX4" fmla="*/ 19553 w 1627327"/>
              <a:gd name="connsiteY4" fmla="*/ 1016000 h 1093299"/>
              <a:gd name="connsiteX5" fmla="*/ 19553 w 1627327"/>
              <a:gd name="connsiteY5" fmla="*/ 1049867 h 1093299"/>
              <a:gd name="connsiteX0" fmla="*/ 1594353 w 1594353"/>
              <a:gd name="connsiteY0" fmla="*/ 0 h 1093299"/>
              <a:gd name="connsiteX1" fmla="*/ 1120220 w 1594353"/>
              <a:gd name="connsiteY1" fmla="*/ 270934 h 1093299"/>
              <a:gd name="connsiteX2" fmla="*/ 222753 w 1594353"/>
              <a:gd name="connsiteY2" fmla="*/ 338667 h 1093299"/>
              <a:gd name="connsiteX3" fmla="*/ 19553 w 1594353"/>
              <a:gd name="connsiteY3" fmla="*/ 1016000 h 1093299"/>
              <a:gd name="connsiteX4" fmla="*/ 19553 w 1594353"/>
              <a:gd name="connsiteY4" fmla="*/ 1049867 h 1093299"/>
              <a:gd name="connsiteX0" fmla="*/ 1574800 w 1574800"/>
              <a:gd name="connsiteY0" fmla="*/ 0 h 1049867"/>
              <a:gd name="connsiteX1" fmla="*/ 1100667 w 1574800"/>
              <a:gd name="connsiteY1" fmla="*/ 270934 h 1049867"/>
              <a:gd name="connsiteX2" fmla="*/ 203200 w 1574800"/>
              <a:gd name="connsiteY2" fmla="*/ 338667 h 1049867"/>
              <a:gd name="connsiteX3" fmla="*/ 0 w 1574800"/>
              <a:gd name="connsiteY3" fmla="*/ 1049867 h 1049867"/>
              <a:gd name="connsiteX0" fmla="*/ 1574800 w 1574800"/>
              <a:gd name="connsiteY0" fmla="*/ 0 h 1049867"/>
              <a:gd name="connsiteX1" fmla="*/ 1048968 w 1574800"/>
              <a:gd name="connsiteY1" fmla="*/ 97536 h 1049867"/>
              <a:gd name="connsiteX2" fmla="*/ 203200 w 1574800"/>
              <a:gd name="connsiteY2" fmla="*/ 338667 h 1049867"/>
              <a:gd name="connsiteX3" fmla="*/ 0 w 1574800"/>
              <a:gd name="connsiteY3" fmla="*/ 1049867 h 1049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74800" h="1049867">
                <a:moveTo>
                  <a:pt x="1574800" y="0"/>
                </a:moveTo>
                <a:cubicBezTo>
                  <a:pt x="1476022" y="56445"/>
                  <a:pt x="1277568" y="41092"/>
                  <a:pt x="1048968" y="97536"/>
                </a:cubicBezTo>
                <a:cubicBezTo>
                  <a:pt x="820368" y="153981"/>
                  <a:pt x="378028" y="179945"/>
                  <a:pt x="203200" y="338667"/>
                </a:cubicBezTo>
                <a:cubicBezTo>
                  <a:pt x="28372" y="497389"/>
                  <a:pt x="42333" y="901700"/>
                  <a:pt x="0" y="1049867"/>
                </a:cubicBezTo>
              </a:path>
            </a:pathLst>
          </a:custGeom>
          <a:noFill/>
          <a:ln w="28575">
            <a:solidFill>
              <a:srgbClr val="FF0000"/>
            </a:solidFill>
            <a:headEnd type="none" w="lg" len="med"/>
            <a:tailEnd type="triangle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571E385F-4684-0848-80DA-23FEB30EDE91}"/>
              </a:ext>
            </a:extLst>
          </p:cNvPr>
          <p:cNvCxnSpPr>
            <a:cxnSpLocks/>
          </p:cNvCxnSpPr>
          <p:nvPr/>
        </p:nvCxnSpPr>
        <p:spPr>
          <a:xfrm flipH="1">
            <a:off x="4603559" y="2509535"/>
            <a:ext cx="160837" cy="829501"/>
          </a:xfrm>
          <a:prstGeom prst="straightConnector1">
            <a:avLst/>
          </a:prstGeom>
          <a:ln w="28575">
            <a:solidFill>
              <a:srgbClr val="FF0000"/>
            </a:solidFill>
            <a:headEnd type="non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Freeform 32">
            <a:extLst>
              <a:ext uri="{FF2B5EF4-FFF2-40B4-BE49-F238E27FC236}">
                <a16:creationId xmlns:a16="http://schemas.microsoft.com/office/drawing/2014/main" id="{EBC179B5-F213-AE46-B1B4-A7C60DF48C0A}"/>
              </a:ext>
            </a:extLst>
          </p:cNvPr>
          <p:cNvSpPr/>
          <p:nvPr/>
        </p:nvSpPr>
        <p:spPr>
          <a:xfrm flipH="1">
            <a:off x="6084167" y="2427425"/>
            <a:ext cx="1072211" cy="935112"/>
          </a:xfrm>
          <a:custGeom>
            <a:avLst/>
            <a:gdLst>
              <a:gd name="connsiteX0" fmla="*/ 1594353 w 1627327"/>
              <a:gd name="connsiteY0" fmla="*/ 0 h 1093299"/>
              <a:gd name="connsiteX1" fmla="*/ 1577420 w 1627327"/>
              <a:gd name="connsiteY1" fmla="*/ 84667 h 1093299"/>
              <a:gd name="connsiteX2" fmla="*/ 1120220 w 1627327"/>
              <a:gd name="connsiteY2" fmla="*/ 270934 h 1093299"/>
              <a:gd name="connsiteX3" fmla="*/ 222753 w 1627327"/>
              <a:gd name="connsiteY3" fmla="*/ 338667 h 1093299"/>
              <a:gd name="connsiteX4" fmla="*/ 19553 w 1627327"/>
              <a:gd name="connsiteY4" fmla="*/ 1016000 h 1093299"/>
              <a:gd name="connsiteX5" fmla="*/ 19553 w 1627327"/>
              <a:gd name="connsiteY5" fmla="*/ 1049867 h 1093299"/>
              <a:gd name="connsiteX0" fmla="*/ 1594353 w 1594353"/>
              <a:gd name="connsiteY0" fmla="*/ 0 h 1093299"/>
              <a:gd name="connsiteX1" fmla="*/ 1120220 w 1594353"/>
              <a:gd name="connsiteY1" fmla="*/ 270934 h 1093299"/>
              <a:gd name="connsiteX2" fmla="*/ 222753 w 1594353"/>
              <a:gd name="connsiteY2" fmla="*/ 338667 h 1093299"/>
              <a:gd name="connsiteX3" fmla="*/ 19553 w 1594353"/>
              <a:gd name="connsiteY3" fmla="*/ 1016000 h 1093299"/>
              <a:gd name="connsiteX4" fmla="*/ 19553 w 1594353"/>
              <a:gd name="connsiteY4" fmla="*/ 1049867 h 1093299"/>
              <a:gd name="connsiteX0" fmla="*/ 1574800 w 1574800"/>
              <a:gd name="connsiteY0" fmla="*/ 0 h 1049867"/>
              <a:gd name="connsiteX1" fmla="*/ 1100667 w 1574800"/>
              <a:gd name="connsiteY1" fmla="*/ 270934 h 1049867"/>
              <a:gd name="connsiteX2" fmla="*/ 203200 w 1574800"/>
              <a:gd name="connsiteY2" fmla="*/ 338667 h 1049867"/>
              <a:gd name="connsiteX3" fmla="*/ 0 w 1574800"/>
              <a:gd name="connsiteY3" fmla="*/ 1049867 h 1049867"/>
              <a:gd name="connsiteX0" fmla="*/ 1574800 w 1574800"/>
              <a:gd name="connsiteY0" fmla="*/ 0 h 1049867"/>
              <a:gd name="connsiteX1" fmla="*/ 932790 w 1574800"/>
              <a:gd name="connsiteY1" fmla="*/ 78444 h 1049867"/>
              <a:gd name="connsiteX2" fmla="*/ 203200 w 1574800"/>
              <a:gd name="connsiteY2" fmla="*/ 338667 h 1049867"/>
              <a:gd name="connsiteX3" fmla="*/ 0 w 1574800"/>
              <a:gd name="connsiteY3" fmla="*/ 1049867 h 1049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74800" h="1049867">
                <a:moveTo>
                  <a:pt x="1574800" y="0"/>
                </a:moveTo>
                <a:cubicBezTo>
                  <a:pt x="1476022" y="56445"/>
                  <a:pt x="1161390" y="22000"/>
                  <a:pt x="932790" y="78444"/>
                </a:cubicBezTo>
                <a:cubicBezTo>
                  <a:pt x="704190" y="134889"/>
                  <a:pt x="358665" y="176763"/>
                  <a:pt x="203200" y="338667"/>
                </a:cubicBezTo>
                <a:cubicBezTo>
                  <a:pt x="47735" y="500571"/>
                  <a:pt x="42333" y="901700"/>
                  <a:pt x="0" y="1049867"/>
                </a:cubicBezTo>
              </a:path>
            </a:pathLst>
          </a:custGeom>
          <a:noFill/>
          <a:ln w="28575">
            <a:solidFill>
              <a:srgbClr val="FF0000"/>
            </a:solidFill>
            <a:headEnd type="none" w="lg" len="med"/>
            <a:tailEnd type="triangle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5730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9" grpId="0"/>
      <p:bldP spid="31" grpId="0"/>
      <p:bldP spid="3" grpId="0" animBg="1"/>
      <p:bldP spid="3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8F055-FE6A-6F4C-84FE-2FE797E3A6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Read Mapping Execution Time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58D5EF-C3C4-224D-BF69-BBABCA729D6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23594FA-E141-4234-AE05-360401972BE7}" type="slidenum">
              <a:rPr lang="en-US" altLang="en-US" smtClean="0"/>
              <a:pPr/>
              <a:t>17</a:t>
            </a:fld>
            <a:endParaRPr lang="en-US" alt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151993D-B0AE-A249-A47B-03097BF6AAD6}"/>
              </a:ext>
            </a:extLst>
          </p:cNvPr>
          <p:cNvSpPr/>
          <p:nvPr/>
        </p:nvSpPr>
        <p:spPr>
          <a:xfrm>
            <a:off x="590575" y="6032321"/>
            <a:ext cx="788665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ONT FASTQ size: 103MB (151 reads), Mean length: 356,403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bp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std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: 173,168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bp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, longest length: 817,917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bp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FEE93E47-1020-D843-8A6D-90E0E81738CF}"/>
              </a:ext>
            </a:extLst>
          </p:cNvPr>
          <p:cNvGraphicFramePr/>
          <p:nvPr/>
        </p:nvGraphicFramePr>
        <p:xfrm>
          <a:off x="4788024" y="1212329"/>
          <a:ext cx="4871864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C4E0DE36-8B6E-6040-9C4E-9FADC1D18A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5115" y="2020907"/>
            <a:ext cx="4185216" cy="1603420"/>
          </a:xfrm>
        </p:spPr>
        <p:txBody>
          <a:bodyPr/>
          <a:lstStyle/>
          <a:p>
            <a:pPr marL="0" indent="0">
              <a:buNone/>
            </a:pPr>
            <a:r>
              <a:rPr lang="en-US" sz="8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&gt;60%</a:t>
            </a:r>
            <a:endParaRPr lang="en-US" sz="1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A0118B-D4E0-2F42-B612-54E1D844078F}"/>
              </a:ext>
            </a:extLst>
          </p:cNvPr>
          <p:cNvSpPr/>
          <p:nvPr/>
        </p:nvSpPr>
        <p:spPr>
          <a:xfrm>
            <a:off x="473795" y="3429000"/>
            <a:ext cx="40176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 b="1" dirty="0">
                <a:solidFill>
                  <a:srgbClr val="FF0000"/>
                </a:solidFill>
              </a:rPr>
              <a:t>of the read mapper’s execution time is spent in sequence alignment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C49314D-337A-B142-9CB8-7CA24C4A31C9}"/>
              </a:ext>
            </a:extLst>
          </p:cNvPr>
          <p:cNvSpPr/>
          <p:nvPr/>
        </p:nvSpPr>
        <p:spPr>
          <a:xfrm>
            <a:off x="6631486" y="5287422"/>
            <a:ext cx="11849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minimap2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987017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Large Search Space for Mapping Location</a:t>
            </a:r>
          </a:p>
        </p:txBody>
      </p:sp>
      <p:sp>
        <p:nvSpPr>
          <p:cNvPr id="30" name="Rectangle 29"/>
          <p:cNvSpPr/>
          <p:nvPr/>
        </p:nvSpPr>
        <p:spPr>
          <a:xfrm>
            <a:off x="5184150" y="3106685"/>
            <a:ext cx="3132536" cy="1414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200"/>
              </a:spcAft>
            </a:pP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candidate locations have high dissimilarity with a given read</a:t>
            </a:r>
          </a:p>
        </p:txBody>
      </p:sp>
      <p:sp>
        <p:nvSpPr>
          <p:cNvPr id="31" name="Rectangle 30"/>
          <p:cNvSpPr/>
          <p:nvPr/>
        </p:nvSpPr>
        <p:spPr>
          <a:xfrm>
            <a:off x="5271233" y="1897627"/>
            <a:ext cx="3304110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98% </a:t>
            </a:r>
            <a:endParaRPr lang="en-US" sz="880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4548728" y="5614605"/>
            <a:ext cx="42904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dirty="0">
                <a:solidFill>
                  <a:prstClr val="black"/>
                </a:solidFill>
              </a:rPr>
              <a:t>Cheng</a:t>
            </a:r>
            <a:r>
              <a:rPr lang="en-US" sz="1600" i="1" dirty="0">
                <a:solidFill>
                  <a:prstClr val="black"/>
                </a:solidFill>
              </a:rPr>
              <a:t> et al</a:t>
            </a:r>
            <a:r>
              <a:rPr lang="en-US" sz="1600" dirty="0">
                <a:solidFill>
                  <a:prstClr val="black"/>
                </a:solidFill>
              </a:rPr>
              <a:t>, </a:t>
            </a:r>
            <a:r>
              <a:rPr lang="en-US" sz="1600" i="1" dirty="0">
                <a:solidFill>
                  <a:prstClr val="black"/>
                </a:solidFill>
              </a:rPr>
              <a:t>BMC bioinformatics (</a:t>
            </a:r>
            <a:r>
              <a:rPr lang="en-US" sz="1600" dirty="0">
                <a:solidFill>
                  <a:prstClr val="black"/>
                </a:solidFill>
              </a:rPr>
              <a:t>2015)</a:t>
            </a:r>
          </a:p>
          <a:p>
            <a:pPr algn="r"/>
            <a:r>
              <a:rPr lang="en-US" sz="1600" dirty="0">
                <a:solidFill>
                  <a:prstClr val="black"/>
                </a:solidFill>
              </a:rPr>
              <a:t>Xin</a:t>
            </a:r>
            <a:r>
              <a:rPr lang="en-US" sz="1600" i="1" dirty="0">
                <a:solidFill>
                  <a:prstClr val="black"/>
                </a:solidFill>
              </a:rPr>
              <a:t> et al, BMC genomics (</a:t>
            </a:r>
            <a:r>
              <a:rPr lang="en-US" sz="1600" dirty="0">
                <a:solidFill>
                  <a:prstClr val="black"/>
                </a:solidFill>
              </a:rPr>
              <a:t>2013)</a:t>
            </a:r>
          </a:p>
        </p:txBody>
      </p:sp>
      <p:graphicFrame>
        <p:nvGraphicFramePr>
          <p:cNvPr id="37" name="Object 36"/>
          <p:cNvGraphicFramePr>
            <a:graphicFrameLocks noChangeAspect="1"/>
          </p:cNvGraphicFramePr>
          <p:nvPr/>
        </p:nvGraphicFramePr>
        <p:xfrm>
          <a:off x="84346" y="1524813"/>
          <a:ext cx="4420475" cy="42243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049" name="Visio" r:id="rId4" imgW="2695276" imgH="2509932" progId="Visio.Drawing.11">
                  <p:embed/>
                </p:oleObj>
              </mc:Choice>
              <mc:Fallback>
                <p:oleObj name="Visio" r:id="rId4" imgW="2695276" imgH="2509932" progId="Visio.Drawing.11">
                  <p:embed/>
                  <p:pic>
                    <p:nvPicPr>
                      <p:cNvPr id="37" name="Object 36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4346" y="1524813"/>
                        <a:ext cx="4420475" cy="42243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8" name="Picture 2" descr="Image result for wrong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DC"/>
              </a:clrFrom>
              <a:clrTo>
                <a:srgbClr val="FFFFDC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12845" y="3672224"/>
            <a:ext cx="442052" cy="408609"/>
          </a:xfrm>
          <a:prstGeom prst="rect">
            <a:avLst/>
          </a:prstGeom>
          <a:noFill/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Image result for wrong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DC"/>
              </a:clrFrom>
              <a:clrTo>
                <a:srgbClr val="FFFFDC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936956" y="3727199"/>
            <a:ext cx="442052" cy="408609"/>
          </a:xfrm>
          <a:prstGeom prst="rect">
            <a:avLst/>
          </a:prstGeom>
          <a:noFill/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Image result for wrong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DC"/>
              </a:clrFrom>
              <a:clrTo>
                <a:srgbClr val="FFFFDC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277256" y="2935568"/>
            <a:ext cx="442052" cy="408609"/>
          </a:xfrm>
          <a:prstGeom prst="rect">
            <a:avLst/>
          </a:prstGeom>
          <a:noFill/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Image result for tick mark 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63355" y="4211960"/>
            <a:ext cx="554144" cy="554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Image result for tick mark 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4526" y="4211960"/>
            <a:ext cx="554144" cy="554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Image result for tick mark 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4526" y="2760633"/>
            <a:ext cx="554144" cy="554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Image result for wrong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DC"/>
              </a:clrFrom>
              <a:clrTo>
                <a:srgbClr val="FFFFDC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94526" y="3803351"/>
            <a:ext cx="442052" cy="408609"/>
          </a:xfrm>
          <a:prstGeom prst="rect">
            <a:avLst/>
          </a:prstGeom>
          <a:noFill/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Slide Number Placeholder 1">
            <a:extLst>
              <a:ext uri="{FF2B5EF4-FFF2-40B4-BE49-F238E27FC236}">
                <a16:creationId xmlns:a16="http://schemas.microsoft.com/office/drawing/2014/main" id="{0D5208B7-05F7-2C43-88E0-01F7B5DD797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553200" y="6243638"/>
            <a:ext cx="2133600" cy="457200"/>
          </a:xfrm>
        </p:spPr>
        <p:txBody>
          <a:bodyPr/>
          <a:lstStyle/>
          <a:p>
            <a:fld id="{6E86574E-FA2E-425B-A84C-39F9592E9ECB}" type="slidenum">
              <a:rPr lang="en-US" altLang="en-US" smtClean="0"/>
              <a:pPr/>
              <a:t>18</a:t>
            </a:fld>
            <a:endParaRPr lang="en-US" altLang="en-US"/>
          </a:p>
        </p:txBody>
      </p:sp>
      <p:pic>
        <p:nvPicPr>
          <p:cNvPr id="32" name="Picture 2" descr="Image result for wrong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DC"/>
              </a:clrFrom>
              <a:clrTo>
                <a:srgbClr val="FFFFDC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23841" y="2583726"/>
            <a:ext cx="442052" cy="408609"/>
          </a:xfrm>
          <a:prstGeom prst="rect">
            <a:avLst/>
          </a:prstGeom>
          <a:noFill/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7125662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Genome Sequencing Technologies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DEDF4F9-AC11-CE40-96CF-BFA639F16628}"/>
              </a:ext>
            </a:extLst>
          </p:cNvPr>
          <p:cNvSpPr txBox="1"/>
          <p:nvPr/>
        </p:nvSpPr>
        <p:spPr>
          <a:xfrm>
            <a:off x="336100" y="5036983"/>
            <a:ext cx="819397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Senol Cali+, “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Nanopore Sequencing Technology and Tools for Genome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Assembly: Computational Analysis of the Current State, Bottlenecks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and Future Directions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,” Briefings in Bioinformatics, 2018.</a:t>
            </a:r>
          </a:p>
          <a:p>
            <a:pPr lvl="0"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[</a:t>
            </a:r>
            <a:r>
              <a:rPr lang="en-US" dirty="0">
                <a:hlinkClick r:id="rId3"/>
              </a:rPr>
              <a:t>Open arxiv.org version</a:t>
            </a:r>
            <a:r>
              <a:rPr lang="en-US" dirty="0"/>
              <a:t>]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B92BBE-67D0-BE44-AFBF-F27F37B8A8C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84784"/>
            <a:ext cx="9144000" cy="2202873"/>
          </a:xfrm>
          <a:prstGeom prst="rect">
            <a:avLst/>
          </a:prstGeom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DE735DFE-2D11-5849-BC1A-6B423D4888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0801" y="2996952"/>
            <a:ext cx="2080800" cy="152368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7" name="Text Box 19">
            <a:extLst>
              <a:ext uri="{FF2B5EF4-FFF2-40B4-BE49-F238E27FC236}">
                <a16:creationId xmlns:a16="http://schemas.microsoft.com/office/drawing/2014/main" id="{9BD0F31E-C179-B049-9A06-915AC4721F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1120" y="4520632"/>
            <a:ext cx="2511360" cy="312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40820" rIns="81639" bIns="4082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Oxford Nanopore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MinION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9451655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09" name="Title 1">
            <a:extLst>
              <a:ext uri="{FF2B5EF4-FFF2-40B4-BE49-F238E27FC236}">
                <a16:creationId xmlns:a16="http://schemas.microsoft.com/office/drawing/2014/main" id="{0DF95D71-4717-9641-A2B1-944FC903286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Brief Self Introduction</a:t>
            </a:r>
          </a:p>
        </p:txBody>
      </p:sp>
      <p:sp>
        <p:nvSpPr>
          <p:cNvPr id="299011" name="Slide Number Placeholder 3">
            <a:extLst>
              <a:ext uri="{FF2B5EF4-FFF2-40B4-BE49-F238E27FC236}">
                <a16:creationId xmlns:a16="http://schemas.microsoft.com/office/drawing/2014/main" id="{382C1846-515D-6048-9FA0-627CDD03DE0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9F3043E-DAD2-F347-A0C9-60754FCE566E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anose="02020404030301010803" pitchFamily="18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3C69FE7-585A-FB4A-B11F-C0E67AE19A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95265" y="0"/>
            <a:ext cx="1463746" cy="1638970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6F2CA95-64A6-6843-9199-3A38F94E20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855928"/>
            <a:ext cx="8610600" cy="5597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en-US" kern="0" dirty="0">
                <a:ea typeface="ＭＳ Ｐゴシック" panose="020B0600070205080204" pitchFamily="34" charset="-128"/>
              </a:rPr>
              <a:t>Ph.D. Student in the SAFARI Research Group</a:t>
            </a:r>
          </a:p>
          <a:p>
            <a:r>
              <a:rPr lang="en-US" kern="0" dirty="0">
                <a:ea typeface="ＭＳ Ｐゴシック" panose="020B0600070205080204" pitchFamily="34" charset="-128"/>
              </a:rPr>
              <a:t>Research interests:</a:t>
            </a:r>
          </a:p>
          <a:p>
            <a:pPr lvl="1"/>
            <a:r>
              <a:rPr lang="en-US" sz="2000" kern="0" dirty="0">
                <a:ea typeface="ＭＳ Ｐゴシック" panose="020B0600070205080204" pitchFamily="34" charset="-128"/>
              </a:rPr>
              <a:t>Computational biology, accelerating genome analysis</a:t>
            </a:r>
          </a:p>
          <a:p>
            <a:r>
              <a:rPr lang="en-US" kern="0" dirty="0">
                <a:ea typeface="ＭＳ Ｐゴシック" panose="020B0600070205080204" pitchFamily="34" charset="-128"/>
              </a:rPr>
              <a:t>Some selected works:</a:t>
            </a:r>
          </a:p>
          <a:p>
            <a:pPr lvl="1"/>
            <a:r>
              <a:rPr lang="en-GB" sz="1800" kern="0" dirty="0"/>
              <a:t>Can Firtina+, “</a:t>
            </a:r>
            <a:r>
              <a:rPr lang="en-US" sz="1800" dirty="0">
                <a:hlinkClick r:id="rId4"/>
              </a:rPr>
              <a:t>BLEND: A Fast, Memory-Efficient, and Accurate Mechanism to Find Fuzzy Seed Matches</a:t>
            </a:r>
            <a:r>
              <a:rPr lang="en-GB" sz="1800" kern="0" dirty="0"/>
              <a:t>,” </a:t>
            </a:r>
            <a:r>
              <a:rPr lang="en-GB" sz="1800" i="1" kern="0" dirty="0" err="1"/>
              <a:t>arXiv</a:t>
            </a:r>
            <a:r>
              <a:rPr lang="en-GB" sz="1800" kern="0" dirty="0"/>
              <a:t>, Dec. 2021.</a:t>
            </a:r>
            <a:endParaRPr lang="en-US" sz="1800" kern="0" dirty="0">
              <a:ea typeface="ＭＳ Ｐゴシック" panose="020B0600070205080204" pitchFamily="34" charset="-128"/>
            </a:endParaRPr>
          </a:p>
          <a:p>
            <a:pPr lvl="1"/>
            <a:r>
              <a:rPr lang="en-GB" sz="1800" kern="0" dirty="0"/>
              <a:t>Can Firtina+, “</a:t>
            </a:r>
            <a:r>
              <a:rPr lang="en-GB" sz="1800" kern="0" dirty="0">
                <a:hlinkClick r:id="rId5"/>
              </a:rPr>
              <a:t>Apollo: a sequencing-technology-independent, scalable and accurate assembly polishing algorithm</a:t>
            </a:r>
            <a:r>
              <a:rPr lang="en-GB" sz="1800" kern="0" dirty="0"/>
              <a:t>,” </a:t>
            </a:r>
            <a:r>
              <a:rPr lang="en-GB" sz="1800" i="1" kern="0" dirty="0"/>
              <a:t>Bioinformatics</a:t>
            </a:r>
            <a:r>
              <a:rPr lang="en-GB" sz="1800" kern="0" dirty="0"/>
              <a:t>, Jun. 2020.</a:t>
            </a:r>
          </a:p>
          <a:p>
            <a:pPr lvl="1"/>
            <a:r>
              <a:rPr lang="en-GB" sz="1800" kern="0" dirty="0" err="1"/>
              <a:t>Damla</a:t>
            </a:r>
            <a:r>
              <a:rPr lang="en-GB" sz="1800" kern="0" dirty="0"/>
              <a:t> </a:t>
            </a:r>
            <a:r>
              <a:rPr lang="en-GB" sz="1800" kern="0" dirty="0" err="1"/>
              <a:t>Senol</a:t>
            </a:r>
            <a:r>
              <a:rPr lang="en-GB" sz="1800" kern="0" dirty="0"/>
              <a:t> Cali+ “</a:t>
            </a:r>
            <a:r>
              <a:rPr lang="en-GB" sz="1800" kern="0" dirty="0">
                <a:hlinkClick r:id="rId6"/>
              </a:rPr>
              <a:t>GenASM: A High-Performance, Low-Power Approximate String Matching Acceleration Framework for Genome Sequence Analysis</a:t>
            </a:r>
            <a:r>
              <a:rPr lang="en-GB" sz="1800" kern="0" dirty="0"/>
              <a:t>,” in </a:t>
            </a:r>
            <a:r>
              <a:rPr lang="en-GB" sz="1800" i="1" kern="0" dirty="0"/>
              <a:t>MICRO 2020</a:t>
            </a:r>
            <a:r>
              <a:rPr lang="en-GB" sz="1800" kern="0" dirty="0"/>
              <a:t>.</a:t>
            </a:r>
          </a:p>
          <a:p>
            <a:pPr lvl="1"/>
            <a:r>
              <a:rPr lang="en-GB" sz="1800" kern="0" dirty="0" err="1"/>
              <a:t>Jeremie</a:t>
            </a:r>
            <a:r>
              <a:rPr lang="en-GB" sz="1800" kern="0" dirty="0"/>
              <a:t> S. Kim+ “</a:t>
            </a:r>
            <a:r>
              <a:rPr lang="en-GB" sz="1800" kern="0" dirty="0">
                <a:hlinkClick r:id="rId7"/>
              </a:rPr>
              <a:t>AirLift: A Fast and Comprehensive Technique for Translating Alignments between Reference Genomes</a:t>
            </a:r>
            <a:r>
              <a:rPr lang="en-GB" sz="1800" kern="0" dirty="0"/>
              <a:t>,” </a:t>
            </a:r>
            <a:r>
              <a:rPr lang="en-GB" sz="1800" i="1" kern="0" dirty="0" err="1"/>
              <a:t>arXiv</a:t>
            </a:r>
            <a:r>
              <a:rPr lang="en-GB" sz="1800" kern="0" dirty="0"/>
              <a:t>, 2019.</a:t>
            </a:r>
          </a:p>
          <a:p>
            <a:r>
              <a:rPr lang="en-US" altLang="en-US" kern="0" dirty="0">
                <a:ea typeface="ＭＳ Ｐゴシック" panose="020B0600070205080204" pitchFamily="34" charset="-128"/>
              </a:rPr>
              <a:t>Get to know us and our research</a:t>
            </a:r>
          </a:p>
          <a:p>
            <a:pPr lvl="1"/>
            <a:r>
              <a:rPr lang="en-US" altLang="en-US" sz="2000" kern="0" dirty="0">
                <a:ea typeface="ＭＳ Ｐゴシック" panose="020B0600070205080204" pitchFamily="34" charset="-128"/>
                <a:hlinkClick r:id="rId8"/>
              </a:rPr>
              <a:t>https://safari.ethz.ch/</a:t>
            </a:r>
            <a:endParaRPr lang="en-US" altLang="en-US" sz="2000" kern="0" dirty="0">
              <a:ea typeface="ＭＳ Ｐゴシック" panose="020B0600070205080204" pitchFamily="34" charset="-128"/>
            </a:endParaRPr>
          </a:p>
          <a:p>
            <a:pPr lvl="1"/>
            <a:r>
              <a:rPr lang="en-US" altLang="en-US" sz="2000" kern="0" dirty="0">
                <a:ea typeface="ＭＳ Ｐゴシック" panose="020B0600070205080204" pitchFamily="34" charset="-128"/>
              </a:rPr>
              <a:t>Contact me: </a:t>
            </a:r>
            <a:r>
              <a:rPr lang="en-US" altLang="en-US" sz="2000" kern="0" dirty="0" err="1">
                <a:ea typeface="ＭＳ Ｐゴシック" panose="020B0600070205080204" pitchFamily="34" charset="-128"/>
              </a:rPr>
              <a:t>canfirtina@gmail.com</a:t>
            </a:r>
            <a:endParaRPr lang="en-US" altLang="en-US" sz="2000" kern="0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06519213"/>
      </p:ext>
    </p:extLst>
  </p:cSld>
  <p:clrMapOvr>
    <a:masterClrMapping/>
  </p:clrMapOvr>
  <p:transition spd="slow" advClick="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Genome Sequencing Technologies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DEDF4F9-AC11-CE40-96CF-BFA639F16628}"/>
              </a:ext>
            </a:extLst>
          </p:cNvPr>
          <p:cNvSpPr txBox="1"/>
          <p:nvPr/>
        </p:nvSpPr>
        <p:spPr>
          <a:xfrm>
            <a:off x="336100" y="5036983"/>
            <a:ext cx="819397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Senol Cali+, “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Nanopore Sequencing Technology and Tools for Genome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Assembly: Computational Analysis of the Current State, Bottlenecks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and Future Directions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,” Briefings in Bioinformatics, 2018.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[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3"/>
              </a:rPr>
              <a:t>Preliminary arxiv.org version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B92BBE-67D0-BE44-AFBF-F27F37B8A8C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84784"/>
            <a:ext cx="9144000" cy="2202873"/>
          </a:xfrm>
          <a:prstGeom prst="rect">
            <a:avLst/>
          </a:prstGeom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DE735DFE-2D11-5849-BC1A-6B423D4888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0801" y="2996952"/>
            <a:ext cx="2080800" cy="152368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7" name="Text Box 19">
            <a:extLst>
              <a:ext uri="{FF2B5EF4-FFF2-40B4-BE49-F238E27FC236}">
                <a16:creationId xmlns:a16="http://schemas.microsoft.com/office/drawing/2014/main" id="{9BD0F31E-C179-B049-9A06-915AC4721F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1120" y="4520632"/>
            <a:ext cx="2511360" cy="312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40820" rIns="81639" bIns="4082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Oxford Nanopore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MinION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4FFF0AC-581D-AF4A-867C-DE5B8FA734E1}"/>
              </a:ext>
            </a:extLst>
          </p:cNvPr>
          <p:cNvSpPr/>
          <p:nvPr/>
        </p:nvSpPr>
        <p:spPr>
          <a:xfrm>
            <a:off x="0" y="5068079"/>
            <a:ext cx="9144000" cy="1169233"/>
          </a:xfrm>
          <a:prstGeom prst="rect">
            <a:avLst/>
          </a:prstGeom>
          <a:solidFill>
            <a:srgbClr val="FF41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Medium" charset="0"/>
                <a:ea typeface="Futura Medium" charset="0"/>
                <a:cs typeface="Futura Medium" charset="0"/>
              </a:rPr>
              <a:t>Data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→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Medium" charset="0"/>
                <a:ea typeface="Futura Medium" charset="0"/>
                <a:cs typeface="Futura Medium" charset="0"/>
              </a:rPr>
              <a:t>performance &amp; energy bottleneck</a:t>
            </a:r>
          </a:p>
        </p:txBody>
      </p:sp>
    </p:spTree>
    <p:extLst>
      <p:ext uri="{BB962C8B-B14F-4D97-AF65-F5344CB8AC3E}">
        <p14:creationId xmlns:p14="http://schemas.microsoft.com/office/powerpoint/2010/main" val="889950326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9C0DC3-C1EF-874A-818E-A979FC3E23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24744"/>
            <a:ext cx="9144000" cy="5001491"/>
          </a:xfrm>
        </p:spPr>
        <p:txBody>
          <a:bodyPr anchor="ctr" anchorCtr="0">
            <a:normAutofit/>
          </a:bodyPr>
          <a:lstStyle/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dirty="0"/>
              <a:t>We need </a:t>
            </a:r>
            <a:r>
              <a:rPr lang="en-US" sz="4800" dirty="0">
                <a:solidFill>
                  <a:srgbClr val="0000FF"/>
                </a:solidFill>
              </a:rPr>
              <a:t>intelligent algorithms </a:t>
            </a:r>
            <a:r>
              <a:rPr lang="en-US" sz="4800" dirty="0"/>
              <a:t>and </a:t>
            </a:r>
            <a:r>
              <a:rPr lang="en-US" sz="4800" dirty="0">
                <a:solidFill>
                  <a:srgbClr val="0000FF"/>
                </a:solidFill>
              </a:rPr>
              <a:t>intelligent architectures</a:t>
            </a:r>
            <a:r>
              <a:rPr lang="en-US" sz="4800" dirty="0"/>
              <a:t> </a:t>
            </a:r>
          </a:p>
          <a:p>
            <a:pPr marL="179388"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dirty="0"/>
              <a:t>that </a:t>
            </a:r>
            <a:r>
              <a:rPr lang="en-US" sz="4800" dirty="0">
                <a:solidFill>
                  <a:srgbClr val="FF0000"/>
                </a:solidFill>
              </a:rPr>
              <a:t>handle data well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0704270D-059B-4A4C-B2FA-6930CFF565A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553200" y="6243638"/>
            <a:ext cx="2133600" cy="457200"/>
          </a:xfrm>
        </p:spPr>
        <p:txBody>
          <a:bodyPr/>
          <a:lstStyle/>
          <a:p>
            <a:fld id="{323594FA-E141-4234-AE05-360401972BE7}" type="slidenum">
              <a:rPr lang="en-US" altLang="en-US" smtClean="0"/>
              <a:pPr/>
              <a:t>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9422485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D47028-3550-1A47-8DEF-8CD52A97E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dirty="0"/>
              <a:t>Accelerating Genome Analysis </a:t>
            </a:r>
            <a:r>
              <a:rPr lang="en-US" sz="2200" b="1" dirty="0">
                <a:solidFill>
                  <a:srgbClr val="006633"/>
                </a:solidFill>
              </a:rPr>
              <a:t>[IEEE MICRO 2020]</a:t>
            </a:r>
            <a:endParaRPr lang="en-US" sz="2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BB4C24-D75A-264A-8138-057AC52036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80728"/>
            <a:ext cx="8807896" cy="5267672"/>
          </a:xfrm>
        </p:spPr>
        <p:txBody>
          <a:bodyPr/>
          <a:lstStyle/>
          <a:p>
            <a:r>
              <a:rPr lang="en-US" sz="1700" dirty="0"/>
              <a:t>Mohammed Alser, </a:t>
            </a:r>
            <a:r>
              <a:rPr lang="en-US" sz="1700" dirty="0" err="1"/>
              <a:t>Zulal</a:t>
            </a:r>
            <a:r>
              <a:rPr lang="en-US" sz="1700" dirty="0"/>
              <a:t> </a:t>
            </a:r>
            <a:r>
              <a:rPr lang="en-US" sz="1700" dirty="0" err="1"/>
              <a:t>Bingol</a:t>
            </a:r>
            <a:r>
              <a:rPr lang="en-US" sz="1700" dirty="0"/>
              <a:t>, Damla Senol Cali, </a:t>
            </a:r>
            <a:r>
              <a:rPr lang="en-US" sz="1700" dirty="0" err="1"/>
              <a:t>Jeremie</a:t>
            </a:r>
            <a:r>
              <a:rPr lang="en-US" sz="1700" dirty="0"/>
              <a:t> Kim, Saugata Ghose, Can Alkan, and Onur Mutlu,</a:t>
            </a:r>
            <a:br>
              <a:rPr lang="en-US" sz="1700" dirty="0"/>
            </a:br>
            <a:r>
              <a:rPr lang="en-US" sz="1700" b="1" dirty="0">
                <a:solidFill>
                  <a:srgbClr val="0432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"Accelerating Genome Analysis: A Primer on an Ongoing Journey"</a:t>
            </a:r>
            <a:br>
              <a:rPr lang="en-US" sz="1700" dirty="0"/>
            </a:br>
            <a:r>
              <a:rPr lang="en-US" sz="1700" i="1" dirty="0">
                <a:hlinkClick r:id="rId4"/>
              </a:rPr>
              <a:t>IEEE Micro</a:t>
            </a:r>
            <a:r>
              <a:rPr lang="en-US" sz="1700" i="1" dirty="0"/>
              <a:t> (</a:t>
            </a:r>
            <a:r>
              <a:rPr lang="en-US" sz="1700" b="1" i="1" dirty="0"/>
              <a:t>IEEE MICRO</a:t>
            </a:r>
            <a:r>
              <a:rPr lang="en-US" sz="1700" i="1" dirty="0"/>
              <a:t>)</a:t>
            </a:r>
            <a:r>
              <a:rPr lang="en-US" sz="1700" dirty="0"/>
              <a:t>, Vol. 40, No. 5, pages 65-75, September/October 2020.</a:t>
            </a:r>
            <a:br>
              <a:rPr lang="en-US" sz="1700" dirty="0"/>
            </a:br>
            <a:r>
              <a:rPr lang="en-US" sz="1700" dirty="0"/>
              <a:t>[</a:t>
            </a:r>
            <a:r>
              <a:rPr lang="en-US" sz="1700" dirty="0">
                <a:hlinkClick r:id="rId5"/>
              </a:rPr>
              <a:t>Slides (pptx)</a:t>
            </a:r>
            <a:r>
              <a:rPr lang="en-US" sz="1700" dirty="0">
                <a:hlinkClick r:id="rId6"/>
              </a:rPr>
              <a:t>(pdf)</a:t>
            </a:r>
            <a:r>
              <a:rPr lang="en-US" sz="1700" dirty="0"/>
              <a:t>]</a:t>
            </a:r>
            <a:br>
              <a:rPr lang="en-US" sz="1700" dirty="0"/>
            </a:br>
            <a:r>
              <a:rPr lang="en-US" sz="1700" dirty="0"/>
              <a:t>[</a:t>
            </a:r>
            <a:r>
              <a:rPr lang="en-US" sz="1700" dirty="0">
                <a:hlinkClick r:id="rId7"/>
              </a:rPr>
              <a:t>Talk Video (1 hour 2 minutes)</a:t>
            </a:r>
            <a:r>
              <a:rPr lang="en-US" sz="1700" dirty="0"/>
              <a:t>]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6A5F09-0277-D841-A893-DD691A62255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23594FA-E141-4234-AE05-360401972BE7}" type="slidenum">
              <a:rPr lang="en-US" altLang="en-US" smtClean="0"/>
              <a:pPr/>
              <a:t>22</a:t>
            </a:fld>
            <a:endParaRPr lang="en-US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D8D8F9-787B-E34E-89E5-814530164E4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89298" y="2979738"/>
            <a:ext cx="6286500" cy="372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477711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sz="3600" dirty="0"/>
              <a:t>Specialized Hardware for Pre-alignment Filtering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00218" y="1105867"/>
            <a:ext cx="8476676" cy="25391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Mohammed Alser, Taha Shahroodi, Juan-Gomez Luna, Can Alkan, and Onur Mutlu,</a:t>
            </a:r>
            <a:br>
              <a:rPr lang="en-US" dirty="0"/>
            </a:br>
            <a:r>
              <a:rPr lang="en-US" b="1" dirty="0">
                <a:solidFill>
                  <a:srgbClr val="0000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"SneakySnake: A Fast and Accurate Universal Genome Pre-Alignment Filter for CPUs, GPUs, and FPGAs"</a:t>
            </a:r>
            <a:br>
              <a:rPr lang="en-US" dirty="0"/>
            </a:br>
            <a:r>
              <a:rPr lang="en-US" b="1" i="1" dirty="0">
                <a:hlinkClick r:id="rId4"/>
              </a:rPr>
              <a:t>Bioinformatics</a:t>
            </a:r>
            <a:r>
              <a:rPr lang="en-US" dirty="0"/>
              <a:t>, 2020.</a:t>
            </a:r>
            <a:br>
              <a:rPr lang="en-US" dirty="0"/>
            </a:br>
            <a:r>
              <a:rPr lang="en-US" dirty="0"/>
              <a:t>[</a:t>
            </a:r>
            <a:r>
              <a:rPr lang="en-US" dirty="0">
                <a:hlinkClick r:id="rId5"/>
              </a:rPr>
              <a:t>Source Code</a:t>
            </a:r>
            <a:r>
              <a:rPr lang="en-US" dirty="0"/>
              <a:t>]</a:t>
            </a:r>
            <a:br>
              <a:rPr lang="en-US" dirty="0"/>
            </a:br>
            <a:r>
              <a:rPr lang="en-US" dirty="0"/>
              <a:t>[</a:t>
            </a:r>
            <a:r>
              <a:rPr lang="en-US" dirty="0">
                <a:hlinkClick r:id="rId6"/>
              </a:rPr>
              <a:t>Online link at Bioinformatics Journal</a:t>
            </a:r>
            <a:r>
              <a:rPr lang="en-US" dirty="0"/>
              <a:t>]</a:t>
            </a:r>
          </a:p>
          <a:p>
            <a:br>
              <a:rPr lang="en-US" sz="1600" dirty="0"/>
            </a:b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6D0455D-7A35-0246-98C9-E0ED4137430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356"/>
          <a:stretch/>
        </p:blipFill>
        <p:spPr>
          <a:xfrm>
            <a:off x="-5951" y="4537803"/>
            <a:ext cx="9155902" cy="17867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08821D2-B489-FE46-8774-8E485E66124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000"/>
          <a:stretch/>
        </p:blipFill>
        <p:spPr>
          <a:xfrm>
            <a:off x="-5950" y="3048000"/>
            <a:ext cx="91559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93447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7D5BF0-604F-064A-8A5C-798DA6F609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GenASM</a:t>
            </a:r>
            <a:r>
              <a:rPr lang="en-US" dirty="0"/>
              <a:t> Framework </a:t>
            </a:r>
            <a:r>
              <a:rPr lang="en-US" sz="3000" b="1" dirty="0"/>
              <a:t>[MICRO 2020]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32D235-9E9A-944F-9883-F07DBE9D4B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80728"/>
            <a:ext cx="8610600" cy="5267672"/>
          </a:xfrm>
        </p:spPr>
        <p:txBody>
          <a:bodyPr/>
          <a:lstStyle/>
          <a:p>
            <a:r>
              <a:rPr lang="en-US" sz="1500" dirty="0"/>
              <a:t>Damla Senol Cali, Gurpreet S. Kalsi, </a:t>
            </a:r>
            <a:r>
              <a:rPr lang="en-US" sz="1500" dirty="0" err="1"/>
              <a:t>Zulal</a:t>
            </a:r>
            <a:r>
              <a:rPr lang="en-US" sz="1500" dirty="0"/>
              <a:t> </a:t>
            </a:r>
            <a:r>
              <a:rPr lang="en-US" sz="1500" dirty="0" err="1"/>
              <a:t>Bingol</a:t>
            </a:r>
            <a:r>
              <a:rPr lang="en-US" sz="1500" dirty="0"/>
              <a:t>, Can </a:t>
            </a:r>
            <a:r>
              <a:rPr lang="en-US" sz="1500" dirty="0" err="1"/>
              <a:t>Firtina</a:t>
            </a:r>
            <a:r>
              <a:rPr lang="en-US" sz="1500" dirty="0"/>
              <a:t>, Lavanya Subramanian, </a:t>
            </a:r>
            <a:r>
              <a:rPr lang="en-US" sz="1500" dirty="0" err="1"/>
              <a:t>Jeremie</a:t>
            </a:r>
            <a:r>
              <a:rPr lang="en-US" sz="1500" dirty="0"/>
              <a:t> S. Kim, </a:t>
            </a:r>
            <a:r>
              <a:rPr lang="en-US" sz="1500" dirty="0" err="1"/>
              <a:t>Rachata</a:t>
            </a:r>
            <a:r>
              <a:rPr lang="en-US" sz="1500" dirty="0"/>
              <a:t> Ausavarungnirun, Mohammed Alser, Juan Gomez-Luna, Amirali Boroumand, Anant Nori, Allison </a:t>
            </a:r>
            <a:r>
              <a:rPr lang="en-US" sz="1500" dirty="0" err="1"/>
              <a:t>Scibisz</a:t>
            </a:r>
            <a:r>
              <a:rPr lang="en-US" sz="1500" dirty="0"/>
              <a:t>, Sreenivas Subramoney, Can Alkan, Saugata Ghose, and Onur Mutlu,</a:t>
            </a:r>
            <a:br>
              <a:rPr lang="en-US" sz="1500" dirty="0"/>
            </a:br>
            <a:r>
              <a:rPr lang="en-US" sz="1500" b="1" dirty="0">
                <a:solidFill>
                  <a:srgbClr val="0432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"GenASM: A High-Performance, Low-Power Approximate String Matching Acceleration Framework for Genome Sequence Analysis"</a:t>
            </a:r>
            <a:br>
              <a:rPr lang="en-US" sz="1500" dirty="0">
                <a:solidFill>
                  <a:srgbClr val="0432FF"/>
                </a:solidFill>
              </a:rPr>
            </a:br>
            <a:r>
              <a:rPr lang="en-US" sz="1500" i="1" dirty="0"/>
              <a:t>Proceedings of the </a:t>
            </a:r>
            <a:r>
              <a:rPr lang="en-US" sz="1500" i="1" dirty="0">
                <a:hlinkClick r:id="rId4"/>
              </a:rPr>
              <a:t>53rd International Symposium on Microarchitecture</a:t>
            </a:r>
            <a:r>
              <a:rPr lang="en-US" sz="1500" i="1" dirty="0"/>
              <a:t> (</a:t>
            </a:r>
            <a:r>
              <a:rPr lang="en-US" sz="1500" b="1" i="1" dirty="0"/>
              <a:t>MICRO</a:t>
            </a:r>
            <a:r>
              <a:rPr lang="en-US" sz="1500" i="1" dirty="0"/>
              <a:t>)</a:t>
            </a:r>
            <a:r>
              <a:rPr lang="en-US" sz="1500" dirty="0"/>
              <a:t>, Virtual, October 2020.</a:t>
            </a:r>
            <a:br>
              <a:rPr lang="en-US" sz="1500" dirty="0"/>
            </a:br>
            <a:r>
              <a:rPr lang="en-US" sz="1500" dirty="0"/>
              <a:t>[</a:t>
            </a:r>
            <a:r>
              <a:rPr lang="en-US" sz="1500" dirty="0">
                <a:hlinkClick r:id="rId5"/>
              </a:rPr>
              <a:t>Lighting Talk Video</a:t>
            </a:r>
            <a:r>
              <a:rPr lang="en-US" sz="1500" dirty="0"/>
              <a:t> (1.5 minutes)]</a:t>
            </a:r>
            <a:br>
              <a:rPr lang="en-US" sz="1500" dirty="0"/>
            </a:br>
            <a:r>
              <a:rPr lang="en-US" sz="1500" dirty="0"/>
              <a:t>[</a:t>
            </a:r>
            <a:r>
              <a:rPr lang="en-US" sz="1500" dirty="0">
                <a:hlinkClick r:id="rId6"/>
              </a:rPr>
              <a:t>Lightning Talk Slides (pptx)</a:t>
            </a:r>
            <a:r>
              <a:rPr lang="en-US" sz="1500" dirty="0"/>
              <a:t> </a:t>
            </a:r>
            <a:r>
              <a:rPr lang="en-US" sz="1500" dirty="0">
                <a:hlinkClick r:id="rId7"/>
              </a:rPr>
              <a:t>(pdf)</a:t>
            </a:r>
            <a:r>
              <a:rPr lang="en-US" sz="1500" dirty="0"/>
              <a:t>]</a:t>
            </a:r>
            <a:br>
              <a:rPr lang="en-US" sz="1500" dirty="0"/>
            </a:br>
            <a:r>
              <a:rPr lang="en-US" sz="1500" dirty="0"/>
              <a:t>[</a:t>
            </a:r>
            <a:r>
              <a:rPr lang="en-US" sz="1500" dirty="0">
                <a:hlinkClick r:id="rId8"/>
              </a:rPr>
              <a:t>Talk Video</a:t>
            </a:r>
            <a:r>
              <a:rPr lang="en-US" sz="1500" dirty="0"/>
              <a:t> (18 minutes)]</a:t>
            </a:r>
            <a:br>
              <a:rPr lang="en-US" sz="1500" dirty="0"/>
            </a:br>
            <a:r>
              <a:rPr lang="en-US" sz="1500" dirty="0"/>
              <a:t>[</a:t>
            </a:r>
            <a:r>
              <a:rPr lang="en-US" sz="1500" dirty="0">
                <a:hlinkClick r:id="rId9"/>
              </a:rPr>
              <a:t>Slides (pptx)</a:t>
            </a:r>
            <a:r>
              <a:rPr lang="en-US" sz="1500" dirty="0"/>
              <a:t> </a:t>
            </a:r>
            <a:r>
              <a:rPr lang="en-US" sz="1500" dirty="0">
                <a:hlinkClick r:id="rId10"/>
              </a:rPr>
              <a:t>(pdf)</a:t>
            </a:r>
            <a:r>
              <a:rPr lang="en-US" sz="1500" dirty="0"/>
              <a:t>]</a:t>
            </a:r>
          </a:p>
          <a:p>
            <a:pPr marL="0" indent="0">
              <a:buNone/>
            </a:pPr>
            <a:br>
              <a:rPr lang="en-US" sz="1500" dirty="0"/>
            </a:br>
            <a:br>
              <a:rPr lang="en-US" sz="1500" dirty="0"/>
            </a:br>
            <a:endParaRPr lang="en-US" sz="15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DB1DCE-E5D9-CD4A-A287-B342F108CBD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3A4793-1AF6-E942-81F7-38877A7E30A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4013776"/>
            <a:ext cx="9144000" cy="2442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807219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63955F-E593-C94F-8AC7-1810F08980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Future of Genome Sequencing &amp; Analysis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5DD420-3CB6-7A41-8020-2C87CA87ABA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67019E-6B59-9444-A8F8-0CFAB6B6981D}" type="slidenum">
              <a:rPr kumimoji="0" lang="en-US" sz="16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5C405E63-629C-CD4C-A407-9B4A7134B8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9143" y="3969960"/>
            <a:ext cx="4934857" cy="2811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CFD409C-4506-9941-8552-EF2195C4FB00}"/>
              </a:ext>
            </a:extLst>
          </p:cNvPr>
          <p:cNvSpPr txBox="1"/>
          <p:nvPr/>
        </p:nvSpPr>
        <p:spPr>
          <a:xfrm>
            <a:off x="6487885" y="6150579"/>
            <a:ext cx="24238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ＭＳ Ｐゴシック" panose="020B0600070205080204" pitchFamily="34" charset="-128"/>
                <a:cs typeface="+mn-cs"/>
              </a:rPr>
              <a:t>SmidgION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ＭＳ Ｐゴシック" panose="020B0600070205080204" pitchFamily="34" charset="-128"/>
                <a:cs typeface="+mn-cs"/>
              </a:rPr>
              <a:t> from ONT</a:t>
            </a:r>
          </a:p>
        </p:txBody>
      </p:sp>
      <p:pic>
        <p:nvPicPr>
          <p:cNvPr id="5124" name="Picture 4" descr="First Nanopore Sequencing of Human Genome">
            <a:extLst>
              <a:ext uri="{FF2B5EF4-FFF2-40B4-BE49-F238E27FC236}">
                <a16:creationId xmlns:a16="http://schemas.microsoft.com/office/drawing/2014/main" id="{CD6415EF-163D-B542-B3D4-F9AA1F93D9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142" y="1775512"/>
            <a:ext cx="4378883" cy="294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84B99A9-CA22-114E-A3BA-CE16FDD156D7}"/>
              </a:ext>
            </a:extLst>
          </p:cNvPr>
          <p:cNvSpPr/>
          <p:nvPr/>
        </p:nvSpPr>
        <p:spPr>
          <a:xfrm>
            <a:off x="399142" y="1784391"/>
            <a:ext cx="4378883" cy="294115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CDDC3997-C7CB-584B-BDBF-AE5464A11F6D}"/>
              </a:ext>
            </a:extLst>
          </p:cNvPr>
          <p:cNvSpPr/>
          <p:nvPr/>
        </p:nvSpPr>
        <p:spPr>
          <a:xfrm rot="2626864">
            <a:off x="4168426" y="4039373"/>
            <a:ext cx="1219200" cy="725715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94684CC-0CFA-074F-9F5D-8C754E1811D1}"/>
              </a:ext>
            </a:extLst>
          </p:cNvPr>
          <p:cNvSpPr txBox="1"/>
          <p:nvPr/>
        </p:nvSpPr>
        <p:spPr>
          <a:xfrm>
            <a:off x="366963" y="4540875"/>
            <a:ext cx="242388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ＭＳ Ｐゴシック" panose="020B0600070205080204" pitchFamily="34" charset="-128"/>
                <a:cs typeface="+mn-cs"/>
              </a:rPr>
              <a:t>MinION from ONT</a:t>
            </a:r>
          </a:p>
        </p:txBody>
      </p:sp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6C9A6BE0-035D-4D45-AA88-9C10BDC56A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946900" y="6373813"/>
            <a:ext cx="2133600" cy="457200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18A7077-2B78-4FB5-8F56-24239751AEF0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anose="02020404030301010803" pitchFamily="18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976BE83-CBB8-5848-A3B9-9F433A948BCE}"/>
              </a:ext>
            </a:extLst>
          </p:cNvPr>
          <p:cNvSpPr/>
          <p:nvPr/>
        </p:nvSpPr>
        <p:spPr>
          <a:xfrm>
            <a:off x="76200" y="910043"/>
            <a:ext cx="894378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Mohammed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Alser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, 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Zülal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Bingöl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, 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Damla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Senol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Cali, 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Jeremie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Kim, 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Saugata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Ghose, Can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Alkan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, Onur Mutlu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  <a:sym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“Accelerating Genome Analysis: A Primer on an Ongoing Journey” 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  <a:sym typeface="Calibri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IEEE Micro, August 2020.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51AC44-75A3-4349-9946-96683AA9B4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10204" y="1702419"/>
            <a:ext cx="3577446" cy="6337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69A8184-11C2-4146-99A6-DC2DD45B8B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03425" y="2638622"/>
            <a:ext cx="3584225" cy="6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536538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DE1C88-80BD-3F42-8E64-1DBA0E566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Read Mapping in 111 pages!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622231-A3EC-3A4A-952B-4A50B5E1861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23594FA-E141-4234-AE05-360401972BE7}" type="slidenum">
              <a:rPr lang="en-US" altLang="en-US" smtClean="0">
                <a:solidFill>
                  <a:srgbClr val="000000"/>
                </a:solidFill>
              </a:rPr>
              <a:pPr/>
              <a:t>26</a:t>
            </a:fld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3FF36B7-4AC0-1540-86E7-03D1A14C2BD6}"/>
              </a:ext>
            </a:extLst>
          </p:cNvPr>
          <p:cNvSpPr/>
          <p:nvPr/>
        </p:nvSpPr>
        <p:spPr>
          <a:xfrm>
            <a:off x="344693" y="1469683"/>
            <a:ext cx="847577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Mohammed </a:t>
            </a:r>
            <a:r>
              <a:rPr lang="en-US" dirty="0" err="1"/>
              <a:t>Alser</a:t>
            </a:r>
            <a:r>
              <a:rPr lang="en-US" dirty="0"/>
              <a:t>, Jeremy </a:t>
            </a:r>
            <a:r>
              <a:rPr lang="en-US" dirty="0" err="1"/>
              <a:t>Rotman</a:t>
            </a:r>
            <a:r>
              <a:rPr lang="en-US" dirty="0"/>
              <a:t>, </a:t>
            </a:r>
            <a:r>
              <a:rPr lang="en-US" dirty="0" err="1"/>
              <a:t>Dhrithi</a:t>
            </a:r>
            <a:r>
              <a:rPr lang="en-US" dirty="0"/>
              <a:t> Deshpande, </a:t>
            </a:r>
            <a:r>
              <a:rPr lang="en-US" dirty="0" err="1"/>
              <a:t>Kodi</a:t>
            </a:r>
            <a:r>
              <a:rPr lang="en-US" dirty="0"/>
              <a:t> </a:t>
            </a:r>
            <a:r>
              <a:rPr lang="en-US" dirty="0" err="1"/>
              <a:t>Taraszka</a:t>
            </a:r>
            <a:r>
              <a:rPr lang="en-US" dirty="0"/>
              <a:t>, </a:t>
            </a:r>
            <a:r>
              <a:rPr lang="en-US" dirty="0" err="1"/>
              <a:t>Huwenbo</a:t>
            </a:r>
            <a:r>
              <a:rPr lang="en-US" dirty="0"/>
              <a:t> Shi, </a:t>
            </a:r>
            <a:r>
              <a:rPr lang="en-US" dirty="0" err="1"/>
              <a:t>Pelin</a:t>
            </a:r>
            <a:r>
              <a:rPr lang="en-US" dirty="0"/>
              <a:t> </a:t>
            </a:r>
            <a:r>
              <a:rPr lang="en-US" dirty="0" err="1"/>
              <a:t>Icer</a:t>
            </a:r>
            <a:r>
              <a:rPr lang="en-US" dirty="0"/>
              <a:t> Baykal, Harry </a:t>
            </a:r>
            <a:r>
              <a:rPr lang="en-US" dirty="0" err="1"/>
              <a:t>Taegyun</a:t>
            </a:r>
            <a:r>
              <a:rPr lang="en-US" dirty="0"/>
              <a:t> Yang, Victor </a:t>
            </a:r>
            <a:r>
              <a:rPr lang="en-US" dirty="0" err="1"/>
              <a:t>Xue</a:t>
            </a:r>
            <a:r>
              <a:rPr lang="en-US" dirty="0"/>
              <a:t>, Sergey Knyazev, Benjamin D. Singer, Brunilda </a:t>
            </a:r>
            <a:r>
              <a:rPr lang="en-US" dirty="0" err="1"/>
              <a:t>Balliu</a:t>
            </a:r>
            <a:r>
              <a:rPr lang="en-US" dirty="0"/>
              <a:t>, David </a:t>
            </a:r>
            <a:r>
              <a:rPr lang="en-US" dirty="0" err="1"/>
              <a:t>Koslicki</a:t>
            </a:r>
            <a:r>
              <a:rPr lang="en-US" dirty="0"/>
              <a:t>, Pavel </a:t>
            </a:r>
            <a:r>
              <a:rPr lang="en-US" dirty="0" err="1"/>
              <a:t>Skums</a:t>
            </a:r>
            <a:r>
              <a:rPr lang="en-US" dirty="0"/>
              <a:t>, Alex </a:t>
            </a:r>
            <a:r>
              <a:rPr lang="en-US" dirty="0" err="1"/>
              <a:t>Zelikovsky</a:t>
            </a:r>
            <a:r>
              <a:rPr lang="en-US" dirty="0"/>
              <a:t>, Can </a:t>
            </a:r>
            <a:r>
              <a:rPr lang="en-US" dirty="0" err="1"/>
              <a:t>Alkan</a:t>
            </a:r>
            <a:r>
              <a:rPr lang="en-US" dirty="0"/>
              <a:t>, </a:t>
            </a:r>
            <a:r>
              <a:rPr lang="en-US" dirty="0" err="1"/>
              <a:t>Onur</a:t>
            </a:r>
            <a:r>
              <a:rPr lang="en-US" dirty="0"/>
              <a:t> </a:t>
            </a:r>
            <a:r>
              <a:rPr lang="en-US" dirty="0" err="1"/>
              <a:t>Mutlu</a:t>
            </a:r>
            <a:r>
              <a:rPr lang="en-US" dirty="0"/>
              <a:t>, </a:t>
            </a:r>
            <a:r>
              <a:rPr lang="en-US" dirty="0" err="1"/>
              <a:t>Serghei</a:t>
            </a:r>
            <a:r>
              <a:rPr lang="en-US" dirty="0"/>
              <a:t> </a:t>
            </a:r>
            <a:r>
              <a:rPr lang="en-US" dirty="0" err="1"/>
              <a:t>Mangul</a:t>
            </a:r>
            <a:r>
              <a:rPr lang="en-US" dirty="0"/>
              <a:t> </a:t>
            </a:r>
          </a:p>
          <a:p>
            <a:r>
              <a:rPr lang="en-US" dirty="0">
                <a:solidFill>
                  <a:srgbClr val="0000FF"/>
                </a:solidFill>
              </a:rPr>
              <a:t>"</a:t>
            </a:r>
            <a:r>
              <a:rPr lang="en-US" dirty="0">
                <a:solidFill>
                  <a:srgbClr val="0000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Technology dictates algorithms: Recent developments in read alignment</a:t>
            </a:r>
            <a:r>
              <a:rPr lang="en-US" dirty="0">
                <a:solidFill>
                  <a:srgbClr val="0000FF"/>
                </a:solidFill>
              </a:rPr>
              <a:t>" </a:t>
            </a:r>
          </a:p>
          <a:p>
            <a:r>
              <a:rPr lang="en-US" dirty="0"/>
              <a:t>Genome Biology, 2021</a:t>
            </a:r>
          </a:p>
          <a:p>
            <a:r>
              <a:rPr lang="en-US" dirty="0"/>
              <a:t>[</a:t>
            </a:r>
            <a:r>
              <a:rPr lang="en-US" dirty="0">
                <a:hlinkClick r:id="rId4"/>
              </a:rPr>
              <a:t>Source code</a:t>
            </a:r>
            <a:r>
              <a:rPr lang="en-US" dirty="0"/>
              <a:t>]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81A5BD-206E-BD4D-AAE3-B6EA838517B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50" t="34033" r="21651" b="40240"/>
          <a:stretch/>
        </p:blipFill>
        <p:spPr>
          <a:xfrm>
            <a:off x="640455" y="4005064"/>
            <a:ext cx="7863090" cy="230298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DF5FE91-7986-3D40-AF0B-D3341371BC00}"/>
              </a:ext>
            </a:extLst>
          </p:cNvPr>
          <p:cNvSpPr/>
          <p:nvPr/>
        </p:nvSpPr>
        <p:spPr>
          <a:xfrm>
            <a:off x="1831058" y="924807"/>
            <a:ext cx="54818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In-depth analysis of 107 read mappers (1988-2020)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2D46847-8A4F-DA49-90EB-F4B9ADAD6B2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50" t="24380" r="21651" b="69391"/>
          <a:stretch/>
        </p:blipFill>
        <p:spPr>
          <a:xfrm>
            <a:off x="640455" y="3501008"/>
            <a:ext cx="7863090" cy="557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746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F4AD78-64D2-9C47-B050-A2D2C6E7D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9023920" cy="1066800"/>
          </a:xfrm>
        </p:spPr>
        <p:txBody>
          <a:bodyPr/>
          <a:lstStyle/>
          <a:p>
            <a:r>
              <a:rPr lang="en-US" sz="3800" dirty="0"/>
              <a:t>More on Fast &amp; Efficient Genome Analysis 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802AAD-62B5-594C-82AB-3F845A0814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08720"/>
            <a:ext cx="8610600" cy="5339680"/>
          </a:xfrm>
        </p:spPr>
        <p:txBody>
          <a:bodyPr/>
          <a:lstStyle/>
          <a:p>
            <a:r>
              <a:rPr lang="en-US" sz="1600" dirty="0"/>
              <a:t>Onur Mutlu,</a:t>
            </a:r>
            <a:br>
              <a:rPr lang="en-US" sz="1600" dirty="0"/>
            </a:br>
            <a:r>
              <a:rPr lang="en-US" sz="1600" b="1" dirty="0">
                <a:solidFill>
                  <a:srgbClr val="0000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"Accelerating Genome Analysis: A Primer on an Ongoing Journey"</a:t>
            </a:r>
            <a:br>
              <a:rPr lang="en-US" sz="1600" dirty="0"/>
            </a:br>
            <a:r>
              <a:rPr lang="en-US" sz="1600" i="1" dirty="0"/>
              <a:t>Invited Lecture at </a:t>
            </a:r>
            <a:r>
              <a:rPr lang="en-US" sz="1600" i="1" dirty="0">
                <a:hlinkClick r:id="rId4"/>
              </a:rPr>
              <a:t>Technion</a:t>
            </a:r>
            <a:r>
              <a:rPr lang="en-US" sz="1600" dirty="0"/>
              <a:t>, Virtual, 26 January 2021.</a:t>
            </a:r>
            <a:br>
              <a:rPr lang="en-US" sz="1600" dirty="0"/>
            </a:br>
            <a:r>
              <a:rPr lang="en-US" sz="1600" dirty="0"/>
              <a:t>[</a:t>
            </a:r>
            <a:r>
              <a:rPr lang="en-US" sz="1600" dirty="0">
                <a:solidFill>
                  <a:srgbClr val="FFC000"/>
                </a:solidFill>
                <a:hlinkClick r:id="rId3"/>
              </a:rPr>
              <a:t>Slides (pptx) </a:t>
            </a:r>
            <a:r>
              <a:rPr lang="en-US" sz="1600" dirty="0">
                <a:hlinkClick r:id="rId5"/>
              </a:rPr>
              <a:t>(pdf)</a:t>
            </a:r>
            <a:r>
              <a:rPr lang="en-US" sz="1600" dirty="0"/>
              <a:t>]</a:t>
            </a:r>
            <a:br>
              <a:rPr lang="en-US" sz="1600" dirty="0"/>
            </a:br>
            <a:r>
              <a:rPr lang="en-US" sz="1600" dirty="0"/>
              <a:t>[</a:t>
            </a:r>
            <a:r>
              <a:rPr lang="en-US" sz="1600" dirty="0">
                <a:hlinkClick r:id="rId6"/>
              </a:rPr>
              <a:t>Talk Video </a:t>
            </a:r>
            <a:r>
              <a:rPr lang="en-US" sz="1600" dirty="0"/>
              <a:t>(1 hour 37 minutes, including Q&amp;A)]</a:t>
            </a:r>
            <a:br>
              <a:rPr lang="en-US" sz="1600" dirty="0"/>
            </a:br>
            <a:r>
              <a:rPr lang="en-US" sz="1600" dirty="0"/>
              <a:t>[</a:t>
            </a:r>
            <a:r>
              <a:rPr lang="en-US" sz="1600" dirty="0">
                <a:hlinkClick r:id="rId7"/>
              </a:rPr>
              <a:t>Related Invited Paper (at IEEE Micro, 2020)</a:t>
            </a:r>
            <a:r>
              <a:rPr lang="en-US" sz="1600" dirty="0"/>
              <a:t>]</a:t>
            </a:r>
          </a:p>
          <a:p>
            <a:pPr marL="0" indent="0">
              <a:buNone/>
            </a:pPr>
            <a:endParaRPr lang="en-US" sz="1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A122B2-35CC-C64B-B5EA-4870A730338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C4B3FF-961C-8E4D-8E32-9A70FB45E8F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99080" y="2507031"/>
            <a:ext cx="6345839" cy="431576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5539279-48A3-BE4E-B6C7-1E37C771F1BB}"/>
              </a:ext>
            </a:extLst>
          </p:cNvPr>
          <p:cNvSpPr txBox="1"/>
          <p:nvPr/>
        </p:nvSpPr>
        <p:spPr>
          <a:xfrm>
            <a:off x="2788947" y="6541128"/>
            <a:ext cx="35661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432FF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https://www.youtube.com/watch?v=r7sn41lH-4A</a:t>
            </a:r>
            <a:r>
              <a:rPr lang="en-US" sz="1200" dirty="0">
                <a:solidFill>
                  <a:srgbClr val="0432FF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15776210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0937A-8480-B748-AF02-B14403ACF7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Detailed Lectures on Genome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78BD05-2E95-984E-8F35-2CBFD3B723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884955"/>
            <a:ext cx="8851900" cy="5211762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Computer Architecture, Fall 2020, Lecture 3a</a:t>
            </a:r>
          </a:p>
          <a:p>
            <a:pPr lvl="1"/>
            <a:r>
              <a:rPr lang="en-US" sz="1800" b="1" dirty="0"/>
              <a:t>Introduction to Genome Sequence Analysis </a:t>
            </a:r>
            <a:r>
              <a:rPr lang="en-US" sz="1800" dirty="0"/>
              <a:t>(ETH Zürich, Fall 2020)</a:t>
            </a:r>
          </a:p>
          <a:p>
            <a:pPr lvl="1"/>
            <a:r>
              <a:rPr lang="en-US" sz="1700" dirty="0">
                <a:solidFill>
                  <a:srgbClr val="0000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https://www.youtube.com/watch?v=CrRb32v7SJc&amp;list=PL5Q2soXY2Zi9xidyIgBxUz7xRPS-wisBN&amp;index=5</a:t>
            </a:r>
            <a:r>
              <a:rPr lang="en-US" sz="1700" dirty="0">
                <a:solidFill>
                  <a:srgbClr val="0000FF"/>
                </a:solidFill>
              </a:rPr>
              <a:t> </a:t>
            </a:r>
          </a:p>
          <a:p>
            <a:pPr lvl="1"/>
            <a:endParaRPr lang="en-US" sz="600" dirty="0">
              <a:solidFill>
                <a:srgbClr val="0000FF"/>
              </a:solidFill>
            </a:endParaRPr>
          </a:p>
          <a:p>
            <a:r>
              <a:rPr lang="en-US" sz="2000" dirty="0">
                <a:solidFill>
                  <a:srgbClr val="FF0000"/>
                </a:solidFill>
              </a:rPr>
              <a:t>Computer Architecture, Fall 2020, Lecture 8</a:t>
            </a:r>
          </a:p>
          <a:p>
            <a:pPr lvl="1"/>
            <a:r>
              <a:rPr lang="en-US" sz="1800" b="1" dirty="0"/>
              <a:t>Intelligent Genome Analysis </a:t>
            </a:r>
            <a:r>
              <a:rPr lang="en-US" sz="1800" dirty="0"/>
              <a:t>(ETH Zürich, Fall 2020)</a:t>
            </a:r>
          </a:p>
          <a:p>
            <a:pPr lvl="1"/>
            <a:r>
              <a:rPr lang="en-US" sz="1700" dirty="0">
                <a:solidFill>
                  <a:srgbClr val="0000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https://www.youtube.com/watch?v=ygmQpdDTL7o&amp;list=PL5Q2soXY2Zi9xidyIgBxUz7xRPS-wisBN&amp;index=14</a:t>
            </a:r>
            <a:r>
              <a:rPr lang="en-US" sz="1700" dirty="0">
                <a:solidFill>
                  <a:srgbClr val="0000FF"/>
                </a:solidFill>
              </a:rPr>
              <a:t> </a:t>
            </a:r>
          </a:p>
          <a:p>
            <a:pPr lvl="1"/>
            <a:endParaRPr lang="en-US" sz="600" dirty="0">
              <a:solidFill>
                <a:srgbClr val="0000FF"/>
              </a:solidFill>
            </a:endParaRPr>
          </a:p>
          <a:p>
            <a:r>
              <a:rPr lang="en-US" sz="2000" dirty="0">
                <a:solidFill>
                  <a:srgbClr val="FF0000"/>
                </a:solidFill>
              </a:rPr>
              <a:t>Computer Architecture, Fall 2020, Lecture 9a</a:t>
            </a:r>
          </a:p>
          <a:p>
            <a:pPr lvl="1"/>
            <a:r>
              <a:rPr lang="en-US" sz="1800" b="1" dirty="0" err="1"/>
              <a:t>GenASM</a:t>
            </a:r>
            <a:r>
              <a:rPr lang="en-US" sz="1800" b="1" dirty="0"/>
              <a:t>: Approx. String Matching Accelerator </a:t>
            </a:r>
            <a:r>
              <a:rPr lang="en-US" sz="1800" dirty="0"/>
              <a:t>(ETH Zürich, Fall 2020)</a:t>
            </a:r>
          </a:p>
          <a:p>
            <a:pPr lvl="1"/>
            <a:r>
              <a:rPr lang="en-US" sz="1700" dirty="0">
                <a:solidFill>
                  <a:srgbClr val="0000F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https://www.youtube.com/watch?v=XoLpzmN-Pas&amp;list=PL5Q2soXY2Zi9xidyIgBxUz7xRPS-wisBN&amp;index=15 </a:t>
            </a:r>
          </a:p>
          <a:p>
            <a:pPr lvl="1"/>
            <a:endParaRPr lang="en-US" sz="600" dirty="0">
              <a:solidFill>
                <a:srgbClr val="0000FF"/>
              </a:solidFill>
              <a:hlinkClick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en-US" sz="2000" dirty="0">
                <a:solidFill>
                  <a:srgbClr val="FF0000"/>
                </a:solidFill>
              </a:rPr>
              <a:t>Accelerating Genomics Project Course, Fall 2020, Lecture 1</a:t>
            </a:r>
          </a:p>
          <a:p>
            <a:pPr lvl="1"/>
            <a:r>
              <a:rPr lang="en-US" sz="2000" b="1" dirty="0"/>
              <a:t>Accelerating Genomics </a:t>
            </a:r>
            <a:r>
              <a:rPr lang="en-US" sz="2000" dirty="0"/>
              <a:t>(ETH Zürich, Fall 2020)</a:t>
            </a:r>
          </a:p>
          <a:p>
            <a:pPr lvl="1"/>
            <a:r>
              <a:rPr lang="en-US" sz="1700" dirty="0">
                <a:solidFill>
                  <a:srgbClr val="0000FF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https://www.youtube.com/watch?v=rgjl8ZyLsAg&amp;list=PL5Q2soXY2Zi9E2bBVAgCqLgwiDRQDTyId</a:t>
            </a:r>
            <a:r>
              <a:rPr lang="en-US" sz="1700" dirty="0">
                <a:solidFill>
                  <a:srgbClr val="0000FF"/>
                </a:solidFill>
              </a:rPr>
              <a:t> </a:t>
            </a:r>
            <a:endParaRPr lang="en-US" sz="2000" dirty="0">
              <a:solidFill>
                <a:srgbClr val="0000FF"/>
              </a:solidFill>
            </a:endParaRPr>
          </a:p>
          <a:p>
            <a:pPr lvl="1"/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DD3B14-C38A-CD43-A830-5A9D1992803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92004D-7284-C244-B275-AB956C66515A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FA4FBF-90BC-A44A-80A5-E27853501F68}"/>
              </a:ext>
            </a:extLst>
          </p:cNvPr>
          <p:cNvSpPr txBox="1"/>
          <p:nvPr/>
        </p:nvSpPr>
        <p:spPr>
          <a:xfrm>
            <a:off x="1979712" y="6461778"/>
            <a:ext cx="56781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https://www.youtube.com/onurmutlulectures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74411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04F852-247E-8E45-911F-917B88B448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8879904" cy="1066800"/>
          </a:xfrm>
        </p:spPr>
        <p:txBody>
          <a:bodyPr/>
          <a:lstStyle/>
          <a:p>
            <a:r>
              <a:rPr lang="en-US" sz="3400" dirty="0"/>
              <a:t>A Blueprint for Fundamentally Better Architectures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D775C0-662F-E944-BE80-00AD35D758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052736"/>
            <a:ext cx="8610600" cy="5195664"/>
          </a:xfrm>
        </p:spPr>
        <p:txBody>
          <a:bodyPr/>
          <a:lstStyle/>
          <a:p>
            <a:r>
              <a:rPr lang="en-US" sz="2000" dirty="0"/>
              <a:t>Onur Mutlu,</a:t>
            </a:r>
            <a:br>
              <a:rPr lang="en-US" sz="2000" dirty="0"/>
            </a:br>
            <a:r>
              <a:rPr lang="en-US" sz="2000" b="1" dirty="0">
                <a:solidFill>
                  <a:srgbClr val="0000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"Intelligent Architectures for Intelligent Computing Systems"</a:t>
            </a:r>
            <a:br>
              <a:rPr lang="en-US" sz="2000" dirty="0"/>
            </a:br>
            <a:r>
              <a:rPr lang="en-US" sz="2000" i="1" dirty="0"/>
              <a:t>Invited Paper in Proceedings of the </a:t>
            </a:r>
            <a:r>
              <a:rPr lang="en-US" sz="2000" i="1" dirty="0">
                <a:hlinkClick r:id="rId4"/>
              </a:rPr>
              <a:t>Design, Automation, and Test in Europe Conference</a:t>
            </a:r>
            <a:r>
              <a:rPr lang="en-US" sz="2000" i="1" dirty="0"/>
              <a:t> (</a:t>
            </a:r>
            <a:r>
              <a:rPr lang="en-US" sz="2000" b="1" i="1" dirty="0"/>
              <a:t>DATE</a:t>
            </a:r>
            <a:r>
              <a:rPr lang="en-US" sz="2000" i="1" dirty="0"/>
              <a:t>)</a:t>
            </a:r>
            <a:r>
              <a:rPr lang="en-US" sz="2000" dirty="0"/>
              <a:t>, Virtual, February 2021.</a:t>
            </a:r>
            <a:br>
              <a:rPr lang="en-US" sz="2000" dirty="0"/>
            </a:br>
            <a:r>
              <a:rPr lang="en-US" sz="2000" dirty="0"/>
              <a:t>[</a:t>
            </a:r>
            <a:r>
              <a:rPr lang="en-US" sz="2000" dirty="0">
                <a:hlinkClick r:id="rId5"/>
              </a:rPr>
              <a:t>Slides (pptx)</a:t>
            </a:r>
            <a:r>
              <a:rPr lang="en-US" sz="2000" dirty="0"/>
              <a:t> </a:t>
            </a:r>
            <a:r>
              <a:rPr lang="en-US" sz="2000" dirty="0">
                <a:hlinkClick r:id="rId6"/>
              </a:rPr>
              <a:t>(pdf)</a:t>
            </a:r>
            <a:r>
              <a:rPr lang="en-US" sz="2000" dirty="0"/>
              <a:t>]</a:t>
            </a:r>
            <a:br>
              <a:rPr lang="en-US" sz="2000" dirty="0"/>
            </a:br>
            <a:r>
              <a:rPr lang="en-US" sz="2000" dirty="0"/>
              <a:t>[</a:t>
            </a:r>
            <a:r>
              <a:rPr lang="en-US" sz="2000" dirty="0">
                <a:hlinkClick r:id="rId7"/>
              </a:rPr>
              <a:t>IEDM Tutorial Slides (pptx)</a:t>
            </a:r>
            <a:r>
              <a:rPr lang="en-US" sz="2000" dirty="0"/>
              <a:t> </a:t>
            </a:r>
            <a:r>
              <a:rPr lang="en-US" sz="2000" dirty="0">
                <a:hlinkClick r:id="rId8"/>
              </a:rPr>
              <a:t>(pdf)</a:t>
            </a:r>
            <a:r>
              <a:rPr lang="en-US" sz="2000" dirty="0"/>
              <a:t>]</a:t>
            </a:r>
            <a:br>
              <a:rPr lang="en-US" sz="2000" dirty="0"/>
            </a:br>
            <a:r>
              <a:rPr lang="en-US" sz="2000" dirty="0"/>
              <a:t>[</a:t>
            </a:r>
            <a:r>
              <a:rPr lang="en-US" sz="2000" dirty="0">
                <a:hlinkClick r:id="rId9"/>
              </a:rPr>
              <a:t>Short DATE Talk Video</a:t>
            </a:r>
            <a:r>
              <a:rPr lang="en-US" sz="2000" dirty="0"/>
              <a:t> (11 minutes)]</a:t>
            </a:r>
            <a:br>
              <a:rPr lang="en-US" sz="2000" dirty="0"/>
            </a:br>
            <a:r>
              <a:rPr lang="en-US" sz="2000" dirty="0"/>
              <a:t>[</a:t>
            </a:r>
            <a:r>
              <a:rPr lang="en-US" sz="2000" dirty="0">
                <a:hlinkClick r:id="rId10"/>
              </a:rPr>
              <a:t>Longer IEDM Tutorial Video</a:t>
            </a:r>
            <a:r>
              <a:rPr lang="en-US" sz="2000" dirty="0"/>
              <a:t> (1 </a:t>
            </a:r>
            <a:r>
              <a:rPr lang="en-US" sz="2000" dirty="0" err="1"/>
              <a:t>hr</a:t>
            </a:r>
            <a:r>
              <a:rPr lang="en-US" sz="2000" dirty="0"/>
              <a:t> 51 minutes)]</a:t>
            </a:r>
          </a:p>
          <a:p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02EC93-2093-4A4C-9A55-4B63386A8DC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91863D-16AC-D747-BA17-510BFEEF04E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4399550"/>
            <a:ext cx="9144000" cy="1549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649006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Slide Number Placeholder 3"/>
          <p:cNvSpPr>
            <a:spLocks noGrp="1"/>
          </p:cNvSpPr>
          <p:nvPr>
            <p:ph type="sldNum" sz="quarter" idx="11"/>
          </p:nvPr>
        </p:nvSpPr>
        <p:spPr bwMode="auto">
          <a:xfrm>
            <a:off x="8737600" y="8324851"/>
            <a:ext cx="2844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1219170" rtl="0" eaLnBrk="1" latinLnBrk="0" hangingPunct="1">
              <a:defRPr sz="2133" kern="120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21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  <a:sym typeface="Arial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7135684-0FF0-F248-9E0B-F2E232609CB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9000"/>
                    </a14:imgEffect>
                    <a14:imgEffect>
                      <a14:colorTemperature colorTemp="5739"/>
                    </a14:imgEffect>
                    <a14:imgEffect>
                      <a14:saturation sat="153000"/>
                    </a14:imgEffect>
                    <a14:imgEffect>
                      <a14:brightnessContrast bright="45000" contrast="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644707"/>
            <a:ext cx="9144000" cy="3981683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432295A3-5F7B-5F43-9181-1BEE72DB19A3}"/>
              </a:ext>
            </a:extLst>
          </p:cNvPr>
          <p:cNvSpPr txBox="1"/>
          <p:nvPr/>
        </p:nvSpPr>
        <p:spPr>
          <a:xfrm>
            <a:off x="827584" y="1988234"/>
            <a:ext cx="81733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1400" kern="0" dirty="0">
                <a:solidFill>
                  <a:srgbClr val="0000FF"/>
                </a:solidFill>
                <a:latin typeface="Arial"/>
                <a:ea typeface="ＭＳ Ｐゴシック" panose="020B0600070205080204" pitchFamily="34" charset="-128"/>
                <a:cs typeface="Arial"/>
                <a:sym typeface="Arial"/>
              </a:rPr>
              <a:t>40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panose="020B0600070205080204" pitchFamily="34" charset="-128"/>
                <a:cs typeface="Arial"/>
                <a:sym typeface="Arial"/>
              </a:rPr>
              <a:t>+ Researchers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DF919E19-D41C-ED45-9955-893D0E136C12}"/>
              </a:ext>
            </a:extLst>
          </p:cNvPr>
          <p:cNvSpPr txBox="1"/>
          <p:nvPr/>
        </p:nvSpPr>
        <p:spPr>
          <a:xfrm>
            <a:off x="567029" y="5622340"/>
            <a:ext cx="82721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 w="22225">
                  <a:solidFill>
                    <a:srgbClr val="35742A">
                      <a:lumMod val="50000"/>
                    </a:srgbClr>
                  </a:solidFill>
                  <a:prstDash val="solid"/>
                </a:ln>
                <a:solidFill>
                  <a:srgbClr val="3B812F">
                    <a:lumMod val="40000"/>
                    <a:lumOff val="60000"/>
                  </a:srgbClr>
                </a:solidFill>
                <a:effectLst/>
                <a:uLnTx/>
                <a:uFillTx/>
                <a:latin typeface="Chalkduster" panose="03050602040202020205" pitchFamily="66" charset="77"/>
                <a:ea typeface="ＭＳ Ｐゴシック" panose="020B0600070205080204" pitchFamily="34" charset="-128"/>
                <a:cs typeface="Apple Chancery" panose="03020702040506060504" pitchFamily="66" charset="-79"/>
                <a:sym typeface="Arial"/>
              </a:rPr>
              <a:t>Think BIG, Aim HIGH!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CDC32EF-6916-C042-B579-9A528D144145}"/>
              </a:ext>
            </a:extLst>
          </p:cNvPr>
          <p:cNvSpPr/>
          <p:nvPr/>
        </p:nvSpPr>
        <p:spPr>
          <a:xfrm>
            <a:off x="3192109" y="6375455"/>
            <a:ext cx="275978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ahoma"/>
                <a:ea typeface="ＭＳ Ｐゴシック" panose="020B0600070205080204" pitchFamily="34" charset="-128"/>
                <a:cs typeface="Apple Chancery" panose="03020702040506060504" pitchFamily="66" charset="-79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https://safari.ethz.ch</a:t>
            </a:r>
            <a:endParaRPr kumimoji="0" lang="en-US" sz="2000" b="0" i="0" u="none" strike="noStrike" kern="1200" cap="none" spc="0" normalizeH="0" baseline="0" noProof="0" dirty="0">
              <a:ln w="0"/>
              <a:solidFill>
                <a:srgbClr val="0000F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ahoma"/>
              <a:ea typeface="ＭＳ Ｐゴシック" panose="020B0600070205080204" pitchFamily="34" charset="-128"/>
              <a:cs typeface="Apple Chancery" panose="03020702040506060504" pitchFamily="66" charset="-79"/>
            </a:endParaRP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24DD5283-F5C7-B94B-B7ED-8F1609BDF9A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81941" y="5229201"/>
            <a:ext cx="1329363" cy="471668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8C808981-2A78-D64E-A0DF-A6572C6FB0AB}"/>
              </a:ext>
            </a:extLst>
          </p:cNvPr>
          <p:cNvSpPr txBox="1">
            <a:spLocks/>
          </p:cNvSpPr>
          <p:nvPr/>
        </p:nvSpPr>
        <p:spPr bwMode="auto">
          <a:xfrm>
            <a:off x="228600" y="0"/>
            <a:ext cx="8610600" cy="90871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Garamond" charset="0"/>
                <a:ea typeface="ＭＳ Ｐゴシック" charset="0"/>
              </a:rPr>
              <a:t>Onur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Garamond" charset="0"/>
                <a:ea typeface="ＭＳ Ｐゴシック" charset="0"/>
              </a:rPr>
              <a:t>Mutlu’s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Garamond" charset="0"/>
                <a:ea typeface="ＭＳ Ｐゴシック" charset="0"/>
              </a:rPr>
              <a:t> SAFARI Research Group</a:t>
            </a:r>
          </a:p>
        </p:txBody>
      </p:sp>
      <p:sp>
        <p:nvSpPr>
          <p:cNvPr id="12" name="Rectangle 25">
            <a:extLst>
              <a:ext uri="{FF2B5EF4-FFF2-40B4-BE49-F238E27FC236}">
                <a16:creationId xmlns:a16="http://schemas.microsoft.com/office/drawing/2014/main" id="{BC5DB1A9-C9CF-E447-9055-3E8366E5C7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8101" y="824924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Narrow" charset="0"/>
                <a:ea typeface="ＭＳ Ｐゴシック" charset="0"/>
                <a:cs typeface="Arial" charset="0"/>
              </a:rPr>
              <a:t>Computer architecture, HW/SW, systems, bioinformatics, security, memory</a:t>
            </a:r>
          </a:p>
        </p:txBody>
      </p:sp>
    </p:spTree>
    <p:extLst>
      <p:ext uri="{BB962C8B-B14F-4D97-AF65-F5344CB8AC3E}">
        <p14:creationId xmlns:p14="http://schemas.microsoft.com/office/powerpoint/2010/main" val="2689974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04F852-247E-8E45-911F-917B88B448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8879904" cy="686470"/>
          </a:xfrm>
        </p:spPr>
        <p:txBody>
          <a:bodyPr/>
          <a:lstStyle/>
          <a:p>
            <a:r>
              <a:rPr lang="en-US" sz="3400" dirty="0"/>
              <a:t>Analysis of first publicly available PIM Architecture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D775C0-662F-E944-BE80-00AD35D758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9308" y="980728"/>
            <a:ext cx="8610600" cy="5195664"/>
          </a:xfrm>
        </p:spPr>
        <p:txBody>
          <a:bodyPr/>
          <a:lstStyle/>
          <a:p>
            <a:r>
              <a:rPr lang="en-US" sz="2000" dirty="0"/>
              <a:t>Juan Gomez-Luna, Izzat El Hajj, Ivan Fernandez, Christina </a:t>
            </a:r>
            <a:r>
              <a:rPr lang="en-US" sz="2000" dirty="0" err="1"/>
              <a:t>Giannoula</a:t>
            </a:r>
            <a:r>
              <a:rPr lang="en-US" sz="2000" dirty="0"/>
              <a:t>, Geraldo F. Oliveira, and </a:t>
            </a:r>
            <a:r>
              <a:rPr lang="en-US" sz="2000" u="sng" dirty="0" err="1"/>
              <a:t>Onur</a:t>
            </a:r>
            <a:r>
              <a:rPr lang="en-US" sz="2000" u="sng" dirty="0"/>
              <a:t> </a:t>
            </a:r>
            <a:r>
              <a:rPr lang="en-US" sz="2000" u="sng" dirty="0" err="1"/>
              <a:t>Mutlu</a:t>
            </a:r>
            <a:r>
              <a:rPr lang="en-US" sz="2000" dirty="0"/>
              <a:t>,</a:t>
            </a:r>
            <a:br>
              <a:rPr lang="en-US" sz="2000" dirty="0"/>
            </a:br>
            <a:r>
              <a:rPr lang="en-US" sz="2000" b="1" dirty="0">
                <a:solidFill>
                  <a:srgbClr val="0000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"Benchmarking Memory-Centric Computing Systems: Analysis of Real Processing-in-Memory Hardware"</a:t>
            </a:r>
            <a:br>
              <a:rPr lang="en-US" sz="2000" dirty="0">
                <a:solidFill>
                  <a:srgbClr val="0000FF"/>
                </a:solidFill>
              </a:rPr>
            </a:br>
            <a:r>
              <a:rPr lang="en-US" sz="2000" i="1" dirty="0"/>
              <a:t>Invited Paper at </a:t>
            </a:r>
            <a:r>
              <a:rPr lang="en-US" sz="2000" i="1" dirty="0">
                <a:hlinkClick r:id="rId4"/>
              </a:rPr>
              <a:t>Workshop on Computing with Unconventional Technologies</a:t>
            </a:r>
            <a:r>
              <a:rPr lang="en-US" sz="2000" i="1" dirty="0"/>
              <a:t> (</a:t>
            </a:r>
            <a:r>
              <a:rPr lang="en-US" sz="2000" b="1" i="1" dirty="0"/>
              <a:t>CUT</a:t>
            </a:r>
            <a:r>
              <a:rPr lang="en-US" sz="2000" i="1" dirty="0"/>
              <a:t>)</a:t>
            </a:r>
            <a:r>
              <a:rPr lang="en-US" sz="2000" dirty="0"/>
              <a:t>, Virtual, October 2021.</a:t>
            </a:r>
            <a:br>
              <a:rPr lang="en-US" sz="2000" dirty="0"/>
            </a:br>
            <a:r>
              <a:rPr lang="en-US" sz="2000" dirty="0"/>
              <a:t>[</a:t>
            </a:r>
            <a:r>
              <a:rPr lang="en-US" sz="2000" dirty="0">
                <a:hlinkClick r:id="rId5"/>
              </a:rPr>
              <a:t>arXiv version</a:t>
            </a:r>
            <a:r>
              <a:rPr lang="en-US" sz="2000" dirty="0"/>
              <a:t>]</a:t>
            </a:r>
            <a:br>
              <a:rPr lang="en-US" sz="2000" dirty="0"/>
            </a:br>
            <a:r>
              <a:rPr lang="en-US" sz="2000" dirty="0"/>
              <a:t>[</a:t>
            </a:r>
            <a:r>
              <a:rPr lang="en-US" sz="2000" dirty="0">
                <a:hlinkClick r:id="rId6"/>
              </a:rPr>
              <a:t>PrIM Benchmarks Source Code</a:t>
            </a:r>
            <a:r>
              <a:rPr lang="en-US" sz="2000" dirty="0"/>
              <a:t>]</a:t>
            </a:r>
            <a:br>
              <a:rPr lang="en-US" sz="2000" dirty="0"/>
            </a:br>
            <a:r>
              <a:rPr lang="en-US" sz="2000" dirty="0"/>
              <a:t>[</a:t>
            </a:r>
            <a:r>
              <a:rPr lang="en-US" sz="2000" dirty="0">
                <a:hlinkClick r:id="rId7"/>
              </a:rPr>
              <a:t>Slides (pptx)</a:t>
            </a:r>
            <a:r>
              <a:rPr lang="en-US" sz="2000" dirty="0"/>
              <a:t> </a:t>
            </a:r>
            <a:r>
              <a:rPr lang="en-US" sz="2000" dirty="0">
                <a:hlinkClick r:id="rId8"/>
              </a:rPr>
              <a:t>(pdf)</a:t>
            </a:r>
            <a:r>
              <a:rPr lang="en-US" sz="2000" dirty="0"/>
              <a:t>]</a:t>
            </a:r>
            <a:br>
              <a:rPr lang="en-US" sz="2000" dirty="0"/>
            </a:br>
            <a:r>
              <a:rPr lang="en-US" sz="2000" dirty="0"/>
              <a:t>[</a:t>
            </a:r>
            <a:r>
              <a:rPr lang="en-US" sz="2000" dirty="0">
                <a:hlinkClick r:id="rId9"/>
              </a:rPr>
              <a:t>Talk Video</a:t>
            </a:r>
            <a:r>
              <a:rPr lang="en-US" sz="2000" dirty="0"/>
              <a:t> (37 minutes)]</a:t>
            </a:r>
            <a:br>
              <a:rPr lang="en-US" sz="2000" dirty="0"/>
            </a:br>
            <a:r>
              <a:rPr lang="en-US" sz="2000" dirty="0"/>
              <a:t>[</a:t>
            </a:r>
            <a:r>
              <a:rPr lang="en-US" sz="2000" dirty="0">
                <a:hlinkClick r:id="rId10"/>
              </a:rPr>
              <a:t>Lightning Talk Video</a:t>
            </a:r>
            <a:r>
              <a:rPr lang="en-US" sz="2000" dirty="0"/>
              <a:t> (3 minutes)]</a:t>
            </a:r>
          </a:p>
          <a:p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02EC93-2093-4A4C-9A55-4B63386A8DC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F43F70C3-DB34-7248-A6D6-D715BABAAEB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37112"/>
            <a:ext cx="9144000" cy="2003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462041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807896" cy="1066800"/>
          </a:xfrm>
        </p:spPr>
        <p:txBody>
          <a:bodyPr/>
          <a:lstStyle/>
          <a:p>
            <a:r>
              <a:rPr lang="en-US" dirty="0"/>
              <a:t>More on Processing in Memory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52736"/>
            <a:ext cx="8915400" cy="4876800"/>
          </a:xfrm>
        </p:spPr>
        <p:txBody>
          <a:bodyPr/>
          <a:lstStyle/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F2BD8AA-5E69-D846-BFB8-21B3FD479841}"/>
              </a:ext>
            </a:extLst>
          </p:cNvPr>
          <p:cNvSpPr txBox="1">
            <a:spLocks/>
          </p:cNvSpPr>
          <p:nvPr/>
        </p:nvSpPr>
        <p:spPr bwMode="auto">
          <a:xfrm>
            <a:off x="228600" y="1094517"/>
            <a:ext cx="8591872" cy="2321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+mn-lt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+mn-lt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Onur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Mutlu, Saugata Ghose, Juan Gomez-Luna, and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Rachata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Ausavarungnirun,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"A Modern Primer on Processing in Memory"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Invited Book Chapter in 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4"/>
              </a:rPr>
              <a:t>Emerging Computing: From Devices to Systems - Looking Beyond Moore and Von Neumann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, Springer, to be published in 2021.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4AC5CF-BFA6-5646-92DE-C9D89AA74928}"/>
              </a:ext>
            </a:extLst>
          </p:cNvPr>
          <p:cNvSpPr txBox="1"/>
          <p:nvPr/>
        </p:nvSpPr>
        <p:spPr>
          <a:xfrm>
            <a:off x="2411760" y="6453336"/>
            <a:ext cx="4674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https://arxiv.org/pdf/1903.03988.pdf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432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5EA4CA5-FBD8-9749-9830-D77D34BE58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526679"/>
            <a:ext cx="9144000" cy="2744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09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BC49EE-1A88-0243-A7DE-08C788E891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Accelerating Neural Network Inference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260743-ABA5-274B-A6DC-99D41985D2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052736"/>
            <a:ext cx="8610600" cy="5195664"/>
          </a:xfrm>
        </p:spPr>
        <p:txBody>
          <a:bodyPr/>
          <a:lstStyle/>
          <a:p>
            <a:r>
              <a:rPr lang="en-US" sz="1800" dirty="0" err="1"/>
              <a:t>Amirali</a:t>
            </a:r>
            <a:r>
              <a:rPr lang="en-US" sz="1800" dirty="0"/>
              <a:t> </a:t>
            </a:r>
            <a:r>
              <a:rPr lang="en-US" sz="1800" dirty="0" err="1"/>
              <a:t>Boroumand</a:t>
            </a:r>
            <a:r>
              <a:rPr lang="en-US" sz="1800" dirty="0"/>
              <a:t>, </a:t>
            </a:r>
            <a:r>
              <a:rPr lang="en-US" sz="1800" dirty="0" err="1"/>
              <a:t>Saugata</a:t>
            </a:r>
            <a:r>
              <a:rPr lang="en-US" sz="1800" dirty="0"/>
              <a:t> Ghose, </a:t>
            </a:r>
            <a:r>
              <a:rPr lang="en-US" sz="1800" dirty="0" err="1"/>
              <a:t>Berkin</a:t>
            </a:r>
            <a:r>
              <a:rPr lang="en-US" sz="1800" dirty="0"/>
              <a:t> Akin, Ravi Narayanaswami, Geraldo F. Oliveira, </a:t>
            </a:r>
            <a:r>
              <a:rPr lang="en-US" sz="1800" dirty="0" err="1"/>
              <a:t>Xiaoyu</a:t>
            </a:r>
            <a:r>
              <a:rPr lang="en-US" sz="1800" dirty="0"/>
              <a:t> Ma, Eric </a:t>
            </a:r>
            <a:r>
              <a:rPr lang="en-US" sz="1800" dirty="0" err="1"/>
              <a:t>Shiu</a:t>
            </a:r>
            <a:r>
              <a:rPr lang="en-US" sz="1800" dirty="0"/>
              <a:t>, and Onur Mutlu,</a:t>
            </a:r>
            <a:br>
              <a:rPr lang="en-US" sz="1800" dirty="0"/>
            </a:br>
            <a:r>
              <a:rPr lang="en-US" sz="1800" b="1" dirty="0">
                <a:solidFill>
                  <a:srgbClr val="0000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"Google Neural Network Models for Edge Devices: Analyzing and Mitigating Machine Learning Inference Bottlenecks"</a:t>
            </a:r>
            <a:br>
              <a:rPr lang="en-US" sz="1800" dirty="0">
                <a:solidFill>
                  <a:srgbClr val="0000FF"/>
                </a:solidFill>
              </a:rPr>
            </a:br>
            <a:r>
              <a:rPr lang="en-US" sz="1800" i="1" dirty="0"/>
              <a:t>Proceedings of the </a:t>
            </a:r>
            <a:r>
              <a:rPr lang="en-US" sz="1800" i="1" dirty="0">
                <a:hlinkClick r:id="rId4"/>
              </a:rPr>
              <a:t>30th International Conference on Parallel Architectures and Compilation Techniques</a:t>
            </a:r>
            <a:r>
              <a:rPr lang="en-US" sz="1800" i="1" dirty="0"/>
              <a:t> (</a:t>
            </a:r>
            <a:r>
              <a:rPr lang="en-US" sz="1800" b="1" i="1" dirty="0"/>
              <a:t>PACT</a:t>
            </a:r>
            <a:r>
              <a:rPr lang="en-US" sz="1800" i="1" dirty="0"/>
              <a:t>)</a:t>
            </a:r>
            <a:r>
              <a:rPr lang="en-US" sz="1800" dirty="0"/>
              <a:t>, Virtual, September 2021.</a:t>
            </a:r>
            <a:br>
              <a:rPr lang="en-US" sz="1800" dirty="0"/>
            </a:br>
            <a:r>
              <a:rPr lang="en-US" sz="1800" dirty="0"/>
              <a:t>[</a:t>
            </a:r>
            <a:r>
              <a:rPr lang="en-US" sz="1800" dirty="0">
                <a:hlinkClick r:id="rId5"/>
              </a:rPr>
              <a:t>Slides (pptx)</a:t>
            </a:r>
            <a:r>
              <a:rPr lang="en-US" sz="1800" dirty="0"/>
              <a:t> </a:t>
            </a:r>
            <a:r>
              <a:rPr lang="en-US" sz="1800" dirty="0">
                <a:hlinkClick r:id="rId6"/>
              </a:rPr>
              <a:t>(pdf)</a:t>
            </a:r>
            <a:r>
              <a:rPr lang="en-US" sz="1800" dirty="0"/>
              <a:t>]</a:t>
            </a:r>
            <a:br>
              <a:rPr lang="en-US" sz="1800" dirty="0"/>
            </a:br>
            <a:r>
              <a:rPr lang="en-US" sz="1800" dirty="0"/>
              <a:t>[</a:t>
            </a:r>
            <a:r>
              <a:rPr lang="en-US" sz="1800" dirty="0">
                <a:hlinkClick r:id="rId7"/>
              </a:rPr>
              <a:t>Talk Video</a:t>
            </a:r>
            <a:r>
              <a:rPr lang="en-US" sz="1800" dirty="0"/>
              <a:t> (14 minutes)]</a:t>
            </a:r>
          </a:p>
          <a:p>
            <a:pPr marL="0" indent="0">
              <a:buNone/>
            </a:pP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endParaRPr lang="en-US" sz="1800" dirty="0"/>
          </a:p>
          <a:p>
            <a:pPr marL="0" indent="0">
              <a:buNone/>
            </a:pPr>
            <a:br>
              <a:rPr lang="en-US" sz="1800" dirty="0"/>
            </a:br>
            <a:br>
              <a:rPr lang="en-US" sz="1800" dirty="0"/>
            </a:br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0A2729-1732-2046-89F9-FA4DB169A54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5F50240-ACFE-DB4C-B85E-0E66A9F6E11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3794547"/>
            <a:ext cx="9144000" cy="1794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391576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9C0DC3-C1EF-874A-818E-A979FC3E23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24744"/>
            <a:ext cx="9144000" cy="5001491"/>
          </a:xfrm>
        </p:spPr>
        <p:txBody>
          <a:bodyPr anchor="ctr" anchorCtr="0">
            <a:normAutofit/>
          </a:bodyPr>
          <a:lstStyle/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dirty="0"/>
              <a:t>We need </a:t>
            </a:r>
            <a:r>
              <a:rPr lang="en-US" sz="4800" dirty="0">
                <a:solidFill>
                  <a:srgbClr val="0000FF"/>
                </a:solidFill>
              </a:rPr>
              <a:t>intelligent algorithms </a:t>
            </a:r>
            <a:r>
              <a:rPr lang="en-US" sz="4800" dirty="0"/>
              <a:t>and </a:t>
            </a:r>
            <a:r>
              <a:rPr lang="en-US" sz="4800" dirty="0">
                <a:solidFill>
                  <a:srgbClr val="0000FF"/>
                </a:solidFill>
              </a:rPr>
              <a:t>intelligent architectures</a:t>
            </a:r>
            <a:r>
              <a:rPr lang="en-US" sz="4800" dirty="0"/>
              <a:t> </a:t>
            </a:r>
          </a:p>
          <a:p>
            <a:pPr marL="179388"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dirty="0"/>
              <a:t>that </a:t>
            </a:r>
            <a:r>
              <a:rPr lang="en-US" sz="4800" dirty="0">
                <a:solidFill>
                  <a:srgbClr val="FF0000"/>
                </a:solidFill>
              </a:rPr>
              <a:t>handle data well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0704270D-059B-4A4C-B2FA-6930CFF565A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553200" y="6243638"/>
            <a:ext cx="2133600" cy="457200"/>
          </a:xfrm>
        </p:spPr>
        <p:txBody>
          <a:bodyPr/>
          <a:lstStyle/>
          <a:p>
            <a:fld id="{323594FA-E141-4234-AE05-360401972BE7}" type="slidenum">
              <a:rPr lang="en-US" altLang="en-US" smtClean="0"/>
              <a:pPr/>
              <a:t>33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5509423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1E9326-06A9-D843-9F15-BC3324EE58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745232"/>
          </a:xfrm>
        </p:spPr>
        <p:txBody>
          <a:bodyPr/>
          <a:lstStyle/>
          <a:p>
            <a:r>
              <a:rPr lang="en-US" dirty="0"/>
              <a:t>Agenda for Today - Intelligent Algorithms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B9DA22-BE61-2446-87AE-83F927ADF0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80728"/>
            <a:ext cx="8610600" cy="5400600"/>
          </a:xfrm>
        </p:spPr>
        <p:txBody>
          <a:bodyPr/>
          <a:lstStyle/>
          <a:p>
            <a:r>
              <a:rPr lang="en-US" dirty="0"/>
              <a:t>Apollo</a:t>
            </a:r>
          </a:p>
          <a:p>
            <a:pPr lvl="1"/>
            <a:r>
              <a:rPr lang="en-US" dirty="0"/>
              <a:t>Correcting errors in genome assembly for more accurate genome analysis</a:t>
            </a:r>
          </a:p>
          <a:p>
            <a:endParaRPr lang="en-US" dirty="0"/>
          </a:p>
          <a:p>
            <a:r>
              <a:rPr lang="en-US" dirty="0" err="1"/>
              <a:t>AirLift</a:t>
            </a:r>
            <a:endParaRPr lang="en-US" dirty="0"/>
          </a:p>
          <a:p>
            <a:pPr lvl="1"/>
            <a:r>
              <a:rPr lang="en-US" dirty="0"/>
              <a:t>Avoiding redundant computations when moving from one reference genome to another</a:t>
            </a:r>
          </a:p>
          <a:p>
            <a:endParaRPr lang="en-US" dirty="0"/>
          </a:p>
          <a:p>
            <a:r>
              <a:rPr lang="en-US" dirty="0"/>
              <a:t>BLEND</a:t>
            </a:r>
          </a:p>
          <a:p>
            <a:pPr lvl="1"/>
            <a:r>
              <a:rPr lang="en-US" dirty="0"/>
              <a:t>Using fewer and high-quality seeds for faster, more memory-efficient, and more accurate sequence similarity identification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C949E8-B432-2143-85E7-FAB3F0E378C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23594FA-E141-4234-AE05-360401972BE7}" type="slidenum">
              <a:rPr lang="en-US" altLang="en-US" smtClean="0"/>
              <a:pPr/>
              <a:t>34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6487881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1E9326-06A9-D843-9F15-BC3324EE58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745232"/>
          </a:xfrm>
        </p:spPr>
        <p:txBody>
          <a:bodyPr/>
          <a:lstStyle/>
          <a:p>
            <a:r>
              <a:rPr lang="en-US" dirty="0"/>
              <a:t>Agenda for Today - Intelligent Algorithms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B9DA22-BE61-2446-87AE-83F927ADF0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80728"/>
            <a:ext cx="8610600" cy="5400600"/>
          </a:xfrm>
        </p:spPr>
        <p:txBody>
          <a:bodyPr/>
          <a:lstStyle/>
          <a:p>
            <a:r>
              <a:rPr lang="en-US" dirty="0">
                <a:solidFill>
                  <a:srgbClr val="0432FF"/>
                </a:solidFill>
              </a:rPr>
              <a:t>Apollo</a:t>
            </a:r>
          </a:p>
          <a:p>
            <a:pPr lvl="1"/>
            <a:r>
              <a:rPr lang="en-US" dirty="0">
                <a:solidFill>
                  <a:srgbClr val="0432FF"/>
                </a:solidFill>
              </a:rPr>
              <a:t>Correcting errors in genome assembly for more accurate genome analysis</a:t>
            </a:r>
          </a:p>
          <a:p>
            <a:endParaRPr lang="en-US" dirty="0"/>
          </a:p>
          <a:p>
            <a:r>
              <a:rPr lang="en-US" dirty="0" err="1"/>
              <a:t>AirLift</a:t>
            </a:r>
            <a:endParaRPr lang="en-US" dirty="0"/>
          </a:p>
          <a:p>
            <a:pPr lvl="1"/>
            <a:r>
              <a:rPr lang="en-US" dirty="0"/>
              <a:t>Avoiding redundant computations when moving from one reference genome to another</a:t>
            </a:r>
          </a:p>
          <a:p>
            <a:endParaRPr lang="en-US" dirty="0"/>
          </a:p>
          <a:p>
            <a:r>
              <a:rPr lang="en-US" dirty="0"/>
              <a:t>BLEND</a:t>
            </a:r>
          </a:p>
          <a:p>
            <a:pPr lvl="1"/>
            <a:r>
              <a:rPr lang="en-US" dirty="0"/>
              <a:t>Using fewer and high-quality seeds for faster, more memory-efficient, and more accurate sequence similarity identification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C949E8-B432-2143-85E7-FAB3F0E378C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23594FA-E141-4234-AE05-360401972BE7}" type="slidenum">
              <a:rPr lang="en-US" altLang="en-US" smtClean="0"/>
              <a:pPr/>
              <a:t>35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2442325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1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749300"/>
          </a:xfrm>
        </p:spPr>
        <p:txBody>
          <a:bodyPr>
            <a:normAutofit/>
          </a:bodyPr>
          <a:lstStyle/>
          <a:p>
            <a:r>
              <a:rPr lang="en-US" dirty="0">
                <a:latin typeface="Garamond" charset="0"/>
                <a:ea typeface="ＭＳ Ｐゴシック" charset="0"/>
                <a:cs typeface="ＭＳ Ｐゴシック" charset="0"/>
              </a:rPr>
              <a:t>Assembly Polishing using ML</a:t>
            </a:r>
          </a:p>
        </p:txBody>
      </p:sp>
      <p:sp>
        <p:nvSpPr>
          <p:cNvPr id="220163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415228-36BB-6A41-A6C3-7A42358B1C84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0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0"/>
              <a:cs typeface="Arial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95357C-B4C8-D64E-BBAC-63E30B8986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01700"/>
            <a:ext cx="8610600" cy="5479628"/>
          </a:xfrm>
        </p:spPr>
        <p:txBody>
          <a:bodyPr/>
          <a:lstStyle/>
          <a:p>
            <a:r>
              <a:rPr lang="en-US" sz="1800" u="sng" dirty="0"/>
              <a:t>Can Firtina</a:t>
            </a:r>
            <a:r>
              <a:rPr lang="en-US" sz="1800" dirty="0"/>
              <a:t>, </a:t>
            </a:r>
            <a:r>
              <a:rPr lang="en-US" sz="1800" dirty="0" err="1"/>
              <a:t>Jeremie</a:t>
            </a:r>
            <a:r>
              <a:rPr lang="en-US" sz="1800" dirty="0"/>
              <a:t> S. Kim, Mohammed </a:t>
            </a:r>
            <a:r>
              <a:rPr lang="en-US" sz="1800" dirty="0" err="1"/>
              <a:t>Alser</a:t>
            </a:r>
            <a:r>
              <a:rPr lang="en-US" sz="1800" dirty="0"/>
              <a:t>, </a:t>
            </a:r>
            <a:r>
              <a:rPr lang="en-US" sz="1800" dirty="0" err="1"/>
              <a:t>Damla</a:t>
            </a:r>
            <a:r>
              <a:rPr lang="en-US" sz="1800" dirty="0"/>
              <a:t> </a:t>
            </a:r>
            <a:r>
              <a:rPr lang="en-US" sz="1800" dirty="0" err="1"/>
              <a:t>Senol</a:t>
            </a:r>
            <a:r>
              <a:rPr lang="en-US" sz="1800" dirty="0"/>
              <a:t> Cali, A. </a:t>
            </a:r>
            <a:r>
              <a:rPr lang="en-US" sz="1800" dirty="0" err="1"/>
              <a:t>Ercument</a:t>
            </a:r>
            <a:r>
              <a:rPr lang="en-US" sz="1800" dirty="0"/>
              <a:t> </a:t>
            </a:r>
            <a:r>
              <a:rPr lang="en-US" sz="1800" dirty="0" err="1"/>
              <a:t>Cicek</a:t>
            </a:r>
            <a:r>
              <a:rPr lang="en-US" sz="1800" dirty="0"/>
              <a:t>, Can </a:t>
            </a:r>
            <a:r>
              <a:rPr lang="en-US" sz="1800" dirty="0" err="1"/>
              <a:t>Alkan</a:t>
            </a:r>
            <a:r>
              <a:rPr lang="en-US" sz="1800" dirty="0"/>
              <a:t>, and </a:t>
            </a:r>
            <a:r>
              <a:rPr lang="en-US" sz="1800" dirty="0" err="1"/>
              <a:t>Onur</a:t>
            </a:r>
            <a:r>
              <a:rPr lang="en-US" sz="1800" dirty="0"/>
              <a:t> </a:t>
            </a:r>
            <a:r>
              <a:rPr lang="en-US" sz="1800" dirty="0" err="1"/>
              <a:t>Mutlu</a:t>
            </a:r>
            <a:r>
              <a:rPr lang="en-US" sz="1800" dirty="0"/>
              <a:t>,</a:t>
            </a:r>
            <a:br>
              <a:rPr lang="en-US" sz="1800" dirty="0"/>
            </a:br>
            <a:r>
              <a:rPr lang="en-US" sz="1800" b="1" dirty="0">
                <a:hlinkClick r:id="rId3"/>
              </a:rPr>
              <a:t>"Apollo: A Sequencing-Technology-Independent, Scalable, and Accurate Assembly Polishing Algorithm"</a:t>
            </a:r>
            <a:br>
              <a:rPr lang="en-US" sz="1800" dirty="0"/>
            </a:br>
            <a:r>
              <a:rPr lang="en-US" sz="1800" b="1" i="1" dirty="0">
                <a:hlinkClick r:id="rId4"/>
              </a:rPr>
              <a:t>Bioinformatics</a:t>
            </a:r>
            <a:r>
              <a:rPr lang="en-US" sz="1800" dirty="0"/>
              <a:t>, June 2020. </a:t>
            </a:r>
            <a:br>
              <a:rPr lang="en-US" sz="1800" dirty="0"/>
            </a:br>
            <a:r>
              <a:rPr lang="en-US" sz="1800" dirty="0"/>
              <a:t>[</a:t>
            </a:r>
            <a:r>
              <a:rPr lang="en-US" sz="1800" dirty="0">
                <a:hlinkClick r:id="rId5"/>
              </a:rPr>
              <a:t>Source Code</a:t>
            </a:r>
            <a:r>
              <a:rPr lang="en-US" sz="1800" dirty="0"/>
              <a:t>] </a:t>
            </a:r>
            <a:br>
              <a:rPr lang="en-US" sz="1800" dirty="0"/>
            </a:br>
            <a:r>
              <a:rPr lang="en-US" sz="1800" dirty="0"/>
              <a:t>[</a:t>
            </a:r>
            <a:r>
              <a:rPr lang="en-US" sz="1800" dirty="0">
                <a:hlinkClick r:id="rId6"/>
              </a:rPr>
              <a:t>Online link at Bioinformatics Journal</a:t>
            </a:r>
            <a:r>
              <a:rPr lang="en-US" sz="1800" dirty="0"/>
              <a:t>]</a:t>
            </a:r>
          </a:p>
        </p:txBody>
      </p:sp>
      <p:pic>
        <p:nvPicPr>
          <p:cNvPr id="9" name="Content Placeholder 2">
            <a:extLst>
              <a:ext uri="{FF2B5EF4-FFF2-40B4-BE49-F238E27FC236}">
                <a16:creationId xmlns:a16="http://schemas.microsoft.com/office/drawing/2014/main" id="{CB1E2D31-9BEF-6D46-91D6-EF0FF8A3D6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3567" y="3316435"/>
            <a:ext cx="7776865" cy="292720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0541233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B72E33-FD64-9F4B-8BC5-C1D9E8FB8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762000"/>
          </a:xfrm>
        </p:spPr>
        <p:txBody>
          <a:bodyPr>
            <a:normAutofit/>
          </a:bodyPr>
          <a:lstStyle/>
          <a:p>
            <a:r>
              <a:rPr lang="en-US" dirty="0"/>
              <a:t>Executive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190EB4-8610-A34B-90B7-70A51B1309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80728"/>
            <a:ext cx="8610600" cy="5411688"/>
          </a:xfrm>
        </p:spPr>
        <p:txBody>
          <a:bodyPr>
            <a:normAutofit fontScale="77500" lnSpcReduction="20000"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Problem:</a:t>
            </a:r>
          </a:p>
          <a:p>
            <a:pPr lvl="1"/>
            <a:r>
              <a:rPr lang="en-US" dirty="0"/>
              <a:t>Long read de-novo assembly is inherently </a:t>
            </a:r>
            <a:r>
              <a:rPr lang="en-US" dirty="0">
                <a:solidFill>
                  <a:srgbClr val="FF0000"/>
                </a:solidFill>
              </a:rPr>
              <a:t>erroneous</a:t>
            </a:r>
          </a:p>
          <a:p>
            <a:pPr lvl="1"/>
            <a:r>
              <a:rPr lang="en-US" dirty="0"/>
              <a:t>Existing assembly polishing techniques </a:t>
            </a:r>
            <a:r>
              <a:rPr lang="en-US" dirty="0">
                <a:solidFill>
                  <a:srgbClr val="FF0000"/>
                </a:solidFill>
              </a:rPr>
              <a:t>cannot adapt</a:t>
            </a:r>
            <a:r>
              <a:rPr lang="en-US" dirty="0"/>
              <a:t> to varying sequencing technologies and </a:t>
            </a:r>
            <a:r>
              <a:rPr lang="en-US" dirty="0">
                <a:solidFill>
                  <a:srgbClr val="FF0000"/>
                </a:solidFill>
              </a:rPr>
              <a:t>do not scale</a:t>
            </a:r>
            <a:r>
              <a:rPr lang="en-US" dirty="0"/>
              <a:t> well for large genomes</a:t>
            </a:r>
          </a:p>
          <a:p>
            <a:pPr lvl="1"/>
            <a:endParaRPr lang="en-US" dirty="0">
              <a:solidFill>
                <a:srgbClr val="FF0000"/>
              </a:solidFill>
            </a:endParaRPr>
          </a:p>
          <a:p>
            <a:r>
              <a:rPr lang="en-US" b="1" dirty="0">
                <a:solidFill>
                  <a:srgbClr val="0070C0"/>
                </a:solidFill>
              </a:rPr>
              <a:t>Goal: </a:t>
            </a:r>
            <a:r>
              <a:rPr lang="en-US" dirty="0"/>
              <a:t>Propose a technology-independent and scalable assembly polishing algorithm – Apollo</a:t>
            </a:r>
          </a:p>
          <a:p>
            <a:endParaRPr lang="en-US" dirty="0"/>
          </a:p>
          <a:p>
            <a:r>
              <a:rPr lang="en-US" b="1" dirty="0">
                <a:solidFill>
                  <a:srgbClr val="7030A0"/>
                </a:solidFill>
              </a:rPr>
              <a:t>Key Ideas:</a:t>
            </a:r>
          </a:p>
          <a:p>
            <a:pPr lvl="1"/>
            <a:r>
              <a:rPr lang="en-US" dirty="0"/>
              <a:t>Use a probabilistic graph structure to identify the errors in assemblies accurately</a:t>
            </a:r>
          </a:p>
          <a:p>
            <a:pPr lvl="2"/>
            <a:r>
              <a:rPr lang="en-US" dirty="0"/>
              <a:t>Profile hidden Markov models (</a:t>
            </a:r>
            <a:r>
              <a:rPr lang="en-US" dirty="0" err="1"/>
              <a:t>pHMMs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Realign erroneous reads to the </a:t>
            </a:r>
            <a:r>
              <a:rPr lang="en-US" dirty="0" err="1"/>
              <a:t>pHMM</a:t>
            </a:r>
            <a:r>
              <a:rPr lang="en-US" dirty="0"/>
              <a:t> graph of an assembly to correct the errors by updating the probabilities based on a machine learning technique</a:t>
            </a:r>
          </a:p>
          <a:p>
            <a:pPr lvl="1"/>
            <a:endParaRPr lang="en-US" dirty="0">
              <a:solidFill>
                <a:srgbClr val="7030A0"/>
              </a:solidFill>
            </a:endParaRPr>
          </a:p>
          <a:p>
            <a:r>
              <a:rPr lang="en-US" b="1" dirty="0">
                <a:solidFill>
                  <a:srgbClr val="00B050"/>
                </a:solidFill>
              </a:rPr>
              <a:t>Results</a:t>
            </a:r>
          </a:p>
          <a:p>
            <a:pPr lvl="1"/>
            <a:r>
              <a:rPr lang="en-US" dirty="0"/>
              <a:t>Apollo is the </a:t>
            </a:r>
            <a:r>
              <a:rPr lang="en-US" dirty="0">
                <a:solidFill>
                  <a:srgbClr val="00B050"/>
                </a:solidFill>
              </a:rPr>
              <a:t>only</a:t>
            </a:r>
            <a:r>
              <a:rPr lang="en-US" dirty="0"/>
              <a:t> assembly polishing that is </a:t>
            </a:r>
            <a:r>
              <a:rPr lang="en-US" dirty="0">
                <a:solidFill>
                  <a:srgbClr val="00B050"/>
                </a:solidFill>
              </a:rPr>
              <a:t>scalable</a:t>
            </a:r>
            <a:r>
              <a:rPr lang="en-US" dirty="0"/>
              <a:t> to polish large genomes given the limited memory constraints (e.g., 192GB)</a:t>
            </a:r>
          </a:p>
          <a:p>
            <a:pPr lvl="1"/>
            <a:r>
              <a:rPr lang="en-US" dirty="0"/>
              <a:t>Apollo constructs the </a:t>
            </a:r>
            <a:r>
              <a:rPr lang="en-US" dirty="0">
                <a:solidFill>
                  <a:srgbClr val="00B050"/>
                </a:solidFill>
              </a:rPr>
              <a:t>most reliable assemblies</a:t>
            </a:r>
            <a:r>
              <a:rPr lang="en-US" dirty="0"/>
              <a:t> when hybrid set of reads (e.g., Illumina and PacBio) are used in a single run compared to other polishing tools</a:t>
            </a:r>
          </a:p>
          <a:p>
            <a:pPr lvl="1"/>
            <a:r>
              <a:rPr lang="en-US" dirty="0"/>
              <a:t>Apollo is ~25x </a:t>
            </a:r>
            <a:r>
              <a:rPr lang="en-US" dirty="0">
                <a:solidFill>
                  <a:srgbClr val="FF0000"/>
                </a:solidFill>
              </a:rPr>
              <a:t>slower</a:t>
            </a:r>
            <a:r>
              <a:rPr lang="en-US" dirty="0"/>
              <a:t> on average (up to ~600x) than other polishers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FFB13881-A0EC-5449-A1B1-B91B4F4E320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553200" y="6243638"/>
            <a:ext cx="2133600" cy="45720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415228-36BB-6A41-A6C3-7A42358B1C84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0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40927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1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749300"/>
          </a:xfrm>
        </p:spPr>
        <p:txBody>
          <a:bodyPr>
            <a:normAutofit/>
          </a:bodyPr>
          <a:lstStyle/>
          <a:p>
            <a:r>
              <a:rPr lang="en-US" dirty="0">
                <a:latin typeface="Garamond" charset="0"/>
                <a:ea typeface="ＭＳ Ｐゴシック" charset="0"/>
                <a:cs typeface="ＭＳ Ｐゴシック" charset="0"/>
              </a:rPr>
              <a:t>Genome Assembly from Erroneous Reads</a:t>
            </a:r>
          </a:p>
        </p:txBody>
      </p:sp>
      <p:sp>
        <p:nvSpPr>
          <p:cNvPr id="220163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415228-36BB-6A41-A6C3-7A42358B1C84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0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0"/>
              <a:cs typeface="Arial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7D0103B-FE96-1E49-96A1-658022AD3FF1}"/>
              </a:ext>
            </a:extLst>
          </p:cNvPr>
          <p:cNvSpPr/>
          <p:nvPr/>
        </p:nvSpPr>
        <p:spPr bwMode="auto">
          <a:xfrm>
            <a:off x="1691680" y="1124744"/>
            <a:ext cx="936104" cy="360040"/>
          </a:xfrm>
          <a:prstGeom prst="rect">
            <a:avLst/>
          </a:prstGeom>
          <a:solidFill>
            <a:srgbClr val="C00000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H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highlight>
                <a:srgbClr val="00FF00"/>
              </a:highlight>
              <a:latin typeface="Arial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BDCAC74-CC7A-1F49-89D9-426458E1A632}"/>
              </a:ext>
            </a:extLst>
          </p:cNvPr>
          <p:cNvSpPr/>
          <p:nvPr/>
        </p:nvSpPr>
        <p:spPr bwMode="auto">
          <a:xfrm>
            <a:off x="2591780" y="1124744"/>
            <a:ext cx="720080" cy="360040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H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3863937-E3F9-474A-B377-BA2C81E1E1A7}"/>
              </a:ext>
            </a:extLst>
          </p:cNvPr>
          <p:cNvSpPr/>
          <p:nvPr/>
        </p:nvSpPr>
        <p:spPr bwMode="auto">
          <a:xfrm>
            <a:off x="4254297" y="1124744"/>
            <a:ext cx="1277979" cy="360040"/>
          </a:xfrm>
          <a:prstGeom prst="rect">
            <a:avLst/>
          </a:prstGeom>
          <a:solidFill>
            <a:srgbClr val="7030A0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H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3BEC21D-A475-C445-A17E-7C26A1324463}"/>
              </a:ext>
            </a:extLst>
          </p:cNvPr>
          <p:cNvSpPr/>
          <p:nvPr/>
        </p:nvSpPr>
        <p:spPr bwMode="auto">
          <a:xfrm>
            <a:off x="6396372" y="1124744"/>
            <a:ext cx="1025952" cy="360040"/>
          </a:xfrm>
          <a:prstGeom prst="rect">
            <a:avLst/>
          </a:prstGeom>
          <a:solidFill>
            <a:srgbClr val="0070C0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H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3219BFA-6CD0-B44B-B920-98FCBD643088}"/>
              </a:ext>
            </a:extLst>
          </p:cNvPr>
          <p:cNvSpPr/>
          <p:nvPr/>
        </p:nvSpPr>
        <p:spPr bwMode="auto">
          <a:xfrm>
            <a:off x="7422324" y="1124744"/>
            <a:ext cx="1440160" cy="360040"/>
          </a:xfrm>
          <a:prstGeom prst="rect">
            <a:avLst/>
          </a:prstGeom>
          <a:solidFill>
            <a:srgbClr val="00B050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H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A27325A-3256-DF40-AEDD-A9D8D00DB7BA}"/>
              </a:ext>
            </a:extLst>
          </p:cNvPr>
          <p:cNvSpPr/>
          <p:nvPr/>
        </p:nvSpPr>
        <p:spPr bwMode="auto">
          <a:xfrm>
            <a:off x="3318193" y="1124744"/>
            <a:ext cx="936104" cy="360040"/>
          </a:xfrm>
          <a:prstGeom prst="rect">
            <a:avLst/>
          </a:prstGeom>
          <a:solidFill>
            <a:srgbClr val="00B050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H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C4E3FB4-B46D-894F-82FB-6FD95CBFA65D}"/>
              </a:ext>
            </a:extLst>
          </p:cNvPr>
          <p:cNvSpPr/>
          <p:nvPr/>
        </p:nvSpPr>
        <p:spPr bwMode="auto">
          <a:xfrm>
            <a:off x="5532276" y="1124744"/>
            <a:ext cx="864096" cy="360040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H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FE4D08F-4B3A-C64E-ADBB-46022FA2F05A}"/>
              </a:ext>
            </a:extLst>
          </p:cNvPr>
          <p:cNvSpPr/>
          <p:nvPr/>
        </p:nvSpPr>
        <p:spPr bwMode="auto">
          <a:xfrm>
            <a:off x="2116737" y="2420888"/>
            <a:ext cx="639700" cy="360040"/>
          </a:xfrm>
          <a:prstGeom prst="rect">
            <a:avLst/>
          </a:prstGeom>
          <a:solidFill>
            <a:srgbClr val="7030A0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H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7E390BB-39E3-9748-A510-335F5FFFADDF}"/>
              </a:ext>
            </a:extLst>
          </p:cNvPr>
          <p:cNvSpPr/>
          <p:nvPr/>
        </p:nvSpPr>
        <p:spPr bwMode="auto">
          <a:xfrm>
            <a:off x="1807221" y="2420888"/>
            <a:ext cx="308536" cy="360040"/>
          </a:xfrm>
          <a:prstGeom prst="rect">
            <a:avLst/>
          </a:prstGeom>
          <a:solidFill>
            <a:srgbClr val="00B050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H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546C159-038B-D847-8B60-DCE06B4887EC}"/>
              </a:ext>
            </a:extLst>
          </p:cNvPr>
          <p:cNvSpPr/>
          <p:nvPr/>
        </p:nvSpPr>
        <p:spPr bwMode="auto">
          <a:xfrm>
            <a:off x="3759753" y="2431590"/>
            <a:ext cx="1104291" cy="360040"/>
          </a:xfrm>
          <a:prstGeom prst="rect">
            <a:avLst/>
          </a:prstGeom>
          <a:solidFill>
            <a:srgbClr val="00B050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H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3C75CC1-2074-A845-A754-2B70B95B5564}"/>
              </a:ext>
            </a:extLst>
          </p:cNvPr>
          <p:cNvSpPr/>
          <p:nvPr/>
        </p:nvSpPr>
        <p:spPr bwMode="auto">
          <a:xfrm>
            <a:off x="5898836" y="2431590"/>
            <a:ext cx="506270" cy="360040"/>
          </a:xfrm>
          <a:prstGeom prst="rect">
            <a:avLst/>
          </a:prstGeom>
          <a:solidFill>
            <a:srgbClr val="0070C0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H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BC7C95A-1161-A348-8A11-0DA4421A3B0B}"/>
              </a:ext>
            </a:extLst>
          </p:cNvPr>
          <p:cNvSpPr/>
          <p:nvPr/>
        </p:nvSpPr>
        <p:spPr bwMode="auto">
          <a:xfrm>
            <a:off x="6716729" y="2428298"/>
            <a:ext cx="865336" cy="360040"/>
          </a:xfrm>
          <a:prstGeom prst="rect">
            <a:avLst/>
          </a:prstGeom>
          <a:solidFill>
            <a:srgbClr val="7030A0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H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D997520-AFEA-4242-8E08-C630C2C09D5E}"/>
              </a:ext>
            </a:extLst>
          </p:cNvPr>
          <p:cNvSpPr/>
          <p:nvPr/>
        </p:nvSpPr>
        <p:spPr bwMode="auto">
          <a:xfrm>
            <a:off x="2943289" y="2431590"/>
            <a:ext cx="624611" cy="360040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H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0A2BAF9-0F15-3F41-B648-BB50CA82191D}"/>
              </a:ext>
            </a:extLst>
          </p:cNvPr>
          <p:cNvSpPr/>
          <p:nvPr/>
        </p:nvSpPr>
        <p:spPr bwMode="auto">
          <a:xfrm>
            <a:off x="5053169" y="2431590"/>
            <a:ext cx="845667" cy="360040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H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AA26599-AE62-8C4D-877A-8E85F0D2B977}"/>
              </a:ext>
            </a:extLst>
          </p:cNvPr>
          <p:cNvSpPr/>
          <p:nvPr/>
        </p:nvSpPr>
        <p:spPr bwMode="auto">
          <a:xfrm>
            <a:off x="7579411" y="2428298"/>
            <a:ext cx="308969" cy="360040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H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F432B18-BE7F-7248-ACB6-A246CBD938A7}"/>
              </a:ext>
            </a:extLst>
          </p:cNvPr>
          <p:cNvSpPr/>
          <p:nvPr/>
        </p:nvSpPr>
        <p:spPr bwMode="auto">
          <a:xfrm>
            <a:off x="8028384" y="2428298"/>
            <a:ext cx="720080" cy="360040"/>
          </a:xfrm>
          <a:prstGeom prst="rect">
            <a:avLst/>
          </a:prstGeom>
          <a:solidFill>
            <a:srgbClr val="C00000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H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B46A8A9-25FA-BD43-BE82-BC74D0DD692B}"/>
              </a:ext>
            </a:extLst>
          </p:cNvPr>
          <p:cNvSpPr/>
          <p:nvPr/>
        </p:nvSpPr>
        <p:spPr bwMode="auto">
          <a:xfrm>
            <a:off x="3528303" y="2924944"/>
            <a:ext cx="759677" cy="360040"/>
          </a:xfrm>
          <a:prstGeom prst="rect">
            <a:avLst/>
          </a:prstGeom>
          <a:solidFill>
            <a:srgbClr val="00B050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H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02F6AC7-986D-9C4E-BA3C-6A4F612D2ACC}"/>
              </a:ext>
            </a:extLst>
          </p:cNvPr>
          <p:cNvSpPr/>
          <p:nvPr/>
        </p:nvSpPr>
        <p:spPr bwMode="auto">
          <a:xfrm>
            <a:off x="4287980" y="2924944"/>
            <a:ext cx="759677" cy="360040"/>
          </a:xfrm>
          <a:prstGeom prst="rect">
            <a:avLst/>
          </a:prstGeom>
          <a:solidFill>
            <a:srgbClr val="7030A0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H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B9029F9-9786-9841-B5D6-9DC94BC7797B}"/>
              </a:ext>
            </a:extLst>
          </p:cNvPr>
          <p:cNvSpPr/>
          <p:nvPr/>
        </p:nvSpPr>
        <p:spPr bwMode="auto">
          <a:xfrm>
            <a:off x="1808339" y="2924944"/>
            <a:ext cx="639700" cy="360040"/>
          </a:xfrm>
          <a:prstGeom prst="rect">
            <a:avLst/>
          </a:prstGeom>
          <a:solidFill>
            <a:srgbClr val="00B050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H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C1BCDCD-2C4B-214A-9BE2-3EEB8D71CD23}"/>
              </a:ext>
            </a:extLst>
          </p:cNvPr>
          <p:cNvSpPr/>
          <p:nvPr/>
        </p:nvSpPr>
        <p:spPr bwMode="auto">
          <a:xfrm>
            <a:off x="2448039" y="2924944"/>
            <a:ext cx="864096" cy="360040"/>
          </a:xfrm>
          <a:prstGeom prst="rect">
            <a:avLst/>
          </a:prstGeom>
          <a:solidFill>
            <a:srgbClr val="0070C0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H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3B2A3ED-3A37-7A4A-9F78-43E6A2F0D150}"/>
              </a:ext>
            </a:extLst>
          </p:cNvPr>
          <p:cNvSpPr/>
          <p:nvPr/>
        </p:nvSpPr>
        <p:spPr bwMode="auto">
          <a:xfrm>
            <a:off x="6664244" y="2924944"/>
            <a:ext cx="318576" cy="360040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H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55D7090B-F48B-4D47-8114-0195C8DD711E}"/>
              </a:ext>
            </a:extLst>
          </p:cNvPr>
          <p:cNvSpPr/>
          <p:nvPr/>
        </p:nvSpPr>
        <p:spPr bwMode="auto">
          <a:xfrm>
            <a:off x="6985799" y="2924944"/>
            <a:ext cx="720080" cy="360040"/>
          </a:xfrm>
          <a:prstGeom prst="rect">
            <a:avLst/>
          </a:prstGeom>
          <a:solidFill>
            <a:srgbClr val="C00000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H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96C84BC1-9F20-1F48-A274-914DC784F03D}"/>
              </a:ext>
            </a:extLst>
          </p:cNvPr>
          <p:cNvSpPr/>
          <p:nvPr/>
        </p:nvSpPr>
        <p:spPr bwMode="auto">
          <a:xfrm>
            <a:off x="7942968" y="2924944"/>
            <a:ext cx="720080" cy="360040"/>
          </a:xfrm>
          <a:prstGeom prst="rect">
            <a:avLst/>
          </a:prstGeom>
          <a:solidFill>
            <a:srgbClr val="0070C0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H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" name="Down Arrow 2">
            <a:extLst>
              <a:ext uri="{FF2B5EF4-FFF2-40B4-BE49-F238E27FC236}">
                <a16:creationId xmlns:a16="http://schemas.microsoft.com/office/drawing/2014/main" id="{EB3C0D39-AB0D-314D-8567-7F95F023D64D}"/>
              </a:ext>
            </a:extLst>
          </p:cNvPr>
          <p:cNvSpPr/>
          <p:nvPr/>
        </p:nvSpPr>
        <p:spPr bwMode="auto">
          <a:xfrm>
            <a:off x="4861210" y="1744169"/>
            <a:ext cx="330798" cy="431375"/>
          </a:xfrm>
          <a:prstGeom prst="downArrow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H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11A0B88E-2225-8648-884A-A9C42E7B3348}"/>
              </a:ext>
            </a:extLst>
          </p:cNvPr>
          <p:cNvSpPr/>
          <p:nvPr/>
        </p:nvSpPr>
        <p:spPr bwMode="auto">
          <a:xfrm>
            <a:off x="2115619" y="2420888"/>
            <a:ext cx="639700" cy="360040"/>
          </a:xfrm>
          <a:prstGeom prst="rect">
            <a:avLst/>
          </a:prstGeom>
          <a:solidFill>
            <a:srgbClr val="7030A0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H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CA0A0BED-9019-8940-812C-E785BFEC6810}"/>
              </a:ext>
            </a:extLst>
          </p:cNvPr>
          <p:cNvSpPr/>
          <p:nvPr/>
        </p:nvSpPr>
        <p:spPr bwMode="auto">
          <a:xfrm>
            <a:off x="1806103" y="2420888"/>
            <a:ext cx="308536" cy="360040"/>
          </a:xfrm>
          <a:prstGeom prst="rect">
            <a:avLst/>
          </a:prstGeom>
          <a:solidFill>
            <a:srgbClr val="00B050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H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D7FB8419-7156-B24A-B35F-EE3E71096475}"/>
              </a:ext>
            </a:extLst>
          </p:cNvPr>
          <p:cNvSpPr/>
          <p:nvPr/>
        </p:nvSpPr>
        <p:spPr bwMode="auto">
          <a:xfrm>
            <a:off x="3758635" y="2431590"/>
            <a:ext cx="1104291" cy="360040"/>
          </a:xfrm>
          <a:prstGeom prst="rect">
            <a:avLst/>
          </a:prstGeom>
          <a:solidFill>
            <a:srgbClr val="00B050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H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2853A131-46A1-E24E-B61A-849C723B6D47}"/>
              </a:ext>
            </a:extLst>
          </p:cNvPr>
          <p:cNvSpPr/>
          <p:nvPr/>
        </p:nvSpPr>
        <p:spPr bwMode="auto">
          <a:xfrm>
            <a:off x="5898836" y="2431590"/>
            <a:ext cx="505151" cy="360040"/>
          </a:xfrm>
          <a:prstGeom prst="rect">
            <a:avLst/>
          </a:prstGeom>
          <a:solidFill>
            <a:srgbClr val="0070C0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H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D59F64C9-E3A6-AC45-BA1F-724587C763C8}"/>
              </a:ext>
            </a:extLst>
          </p:cNvPr>
          <p:cNvSpPr/>
          <p:nvPr/>
        </p:nvSpPr>
        <p:spPr bwMode="auto">
          <a:xfrm>
            <a:off x="6728795" y="2428298"/>
            <a:ext cx="865336" cy="360040"/>
          </a:xfrm>
          <a:prstGeom prst="rect">
            <a:avLst/>
          </a:prstGeom>
          <a:solidFill>
            <a:srgbClr val="7030A0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H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5C858C54-E422-9C41-BC76-6400853ED2B3}"/>
              </a:ext>
            </a:extLst>
          </p:cNvPr>
          <p:cNvSpPr/>
          <p:nvPr/>
        </p:nvSpPr>
        <p:spPr bwMode="auto">
          <a:xfrm>
            <a:off x="2942171" y="2431590"/>
            <a:ext cx="624611" cy="360040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H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A28F8EF1-97C3-C64A-A8C1-5C71C6B3FADF}"/>
              </a:ext>
            </a:extLst>
          </p:cNvPr>
          <p:cNvSpPr/>
          <p:nvPr/>
        </p:nvSpPr>
        <p:spPr bwMode="auto">
          <a:xfrm>
            <a:off x="5052051" y="2431590"/>
            <a:ext cx="846785" cy="360040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H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B667FEEC-1AD0-4C47-86CF-751910C8701A}"/>
              </a:ext>
            </a:extLst>
          </p:cNvPr>
          <p:cNvSpPr/>
          <p:nvPr/>
        </p:nvSpPr>
        <p:spPr bwMode="auto">
          <a:xfrm>
            <a:off x="7590135" y="2428298"/>
            <a:ext cx="308969" cy="360040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H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F0E516BD-CDE3-C44E-9DC9-F1A34575516F}"/>
              </a:ext>
            </a:extLst>
          </p:cNvPr>
          <p:cNvSpPr/>
          <p:nvPr/>
        </p:nvSpPr>
        <p:spPr bwMode="auto">
          <a:xfrm>
            <a:off x="8027266" y="2428298"/>
            <a:ext cx="720080" cy="360040"/>
          </a:xfrm>
          <a:prstGeom prst="rect">
            <a:avLst/>
          </a:prstGeom>
          <a:solidFill>
            <a:srgbClr val="C00000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H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6C065BEF-AB03-EB4D-96FD-4A442E7707CA}"/>
              </a:ext>
            </a:extLst>
          </p:cNvPr>
          <p:cNvSpPr/>
          <p:nvPr/>
        </p:nvSpPr>
        <p:spPr bwMode="auto">
          <a:xfrm>
            <a:off x="3527185" y="2924944"/>
            <a:ext cx="759677" cy="360040"/>
          </a:xfrm>
          <a:prstGeom prst="rect">
            <a:avLst/>
          </a:prstGeom>
          <a:solidFill>
            <a:srgbClr val="00B050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H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116192DF-86C6-704F-9E3C-BC2B22CB7CD8}"/>
              </a:ext>
            </a:extLst>
          </p:cNvPr>
          <p:cNvSpPr/>
          <p:nvPr/>
        </p:nvSpPr>
        <p:spPr bwMode="auto">
          <a:xfrm>
            <a:off x="4286862" y="2924944"/>
            <a:ext cx="759677" cy="360040"/>
          </a:xfrm>
          <a:prstGeom prst="rect">
            <a:avLst/>
          </a:prstGeom>
          <a:solidFill>
            <a:srgbClr val="7030A0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H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0EAE9623-3D94-C747-8317-8670DB625DE1}"/>
              </a:ext>
            </a:extLst>
          </p:cNvPr>
          <p:cNvSpPr/>
          <p:nvPr/>
        </p:nvSpPr>
        <p:spPr bwMode="auto">
          <a:xfrm>
            <a:off x="5222966" y="2924944"/>
            <a:ext cx="535867" cy="360040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H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238FC684-368B-FD4A-A612-75E956868944}"/>
              </a:ext>
            </a:extLst>
          </p:cNvPr>
          <p:cNvSpPr/>
          <p:nvPr/>
        </p:nvSpPr>
        <p:spPr bwMode="auto">
          <a:xfrm>
            <a:off x="1807221" y="2924944"/>
            <a:ext cx="639700" cy="360040"/>
          </a:xfrm>
          <a:prstGeom prst="rect">
            <a:avLst/>
          </a:prstGeom>
          <a:solidFill>
            <a:srgbClr val="00B050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H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15F19B21-C9E9-4144-9081-F0284D791C4B}"/>
              </a:ext>
            </a:extLst>
          </p:cNvPr>
          <p:cNvSpPr/>
          <p:nvPr/>
        </p:nvSpPr>
        <p:spPr bwMode="auto">
          <a:xfrm>
            <a:off x="2446921" y="2924944"/>
            <a:ext cx="864096" cy="360040"/>
          </a:xfrm>
          <a:prstGeom prst="rect">
            <a:avLst/>
          </a:prstGeom>
          <a:solidFill>
            <a:srgbClr val="0070C0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H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CED0BE78-453E-8F41-9CE8-48F03A0EE70B}"/>
              </a:ext>
            </a:extLst>
          </p:cNvPr>
          <p:cNvSpPr/>
          <p:nvPr/>
        </p:nvSpPr>
        <p:spPr bwMode="auto">
          <a:xfrm>
            <a:off x="6663126" y="2924944"/>
            <a:ext cx="318576" cy="360040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H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0ABA5C18-1523-F647-9C4E-B99DB7007D3D}"/>
              </a:ext>
            </a:extLst>
          </p:cNvPr>
          <p:cNvSpPr/>
          <p:nvPr/>
        </p:nvSpPr>
        <p:spPr bwMode="auto">
          <a:xfrm>
            <a:off x="6984681" y="2924944"/>
            <a:ext cx="720080" cy="360040"/>
          </a:xfrm>
          <a:prstGeom prst="rect">
            <a:avLst/>
          </a:prstGeom>
          <a:solidFill>
            <a:srgbClr val="C00000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H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1E09E8A1-F283-8E47-9610-27C3E950880F}"/>
              </a:ext>
            </a:extLst>
          </p:cNvPr>
          <p:cNvSpPr/>
          <p:nvPr/>
        </p:nvSpPr>
        <p:spPr bwMode="auto">
          <a:xfrm>
            <a:off x="7941850" y="2924944"/>
            <a:ext cx="720080" cy="360040"/>
          </a:xfrm>
          <a:prstGeom prst="rect">
            <a:avLst/>
          </a:prstGeom>
          <a:solidFill>
            <a:srgbClr val="0070C0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H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7C19EC72-A664-EC47-9193-5304742B2F05}"/>
              </a:ext>
            </a:extLst>
          </p:cNvPr>
          <p:cNvSpPr/>
          <p:nvPr/>
        </p:nvSpPr>
        <p:spPr bwMode="auto">
          <a:xfrm>
            <a:off x="5758834" y="2924944"/>
            <a:ext cx="397344" cy="360040"/>
          </a:xfrm>
          <a:prstGeom prst="rect">
            <a:avLst/>
          </a:prstGeom>
          <a:solidFill>
            <a:srgbClr val="00B050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H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45DB758A-5A5C-AD4E-992D-F0023A17F8DA}"/>
              </a:ext>
            </a:extLst>
          </p:cNvPr>
          <p:cNvSpPr/>
          <p:nvPr/>
        </p:nvSpPr>
        <p:spPr bwMode="auto">
          <a:xfrm>
            <a:off x="5221079" y="2924944"/>
            <a:ext cx="535867" cy="360040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H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73181C72-5F44-8042-9B9B-3C7855E5F316}"/>
              </a:ext>
            </a:extLst>
          </p:cNvPr>
          <p:cNvSpPr/>
          <p:nvPr/>
        </p:nvSpPr>
        <p:spPr bwMode="auto">
          <a:xfrm>
            <a:off x="5756947" y="2924944"/>
            <a:ext cx="399230" cy="360040"/>
          </a:xfrm>
          <a:prstGeom prst="rect">
            <a:avLst/>
          </a:prstGeom>
          <a:solidFill>
            <a:srgbClr val="00B050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H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cxnSp>
        <p:nvCxnSpPr>
          <p:cNvPr id="54" name="Curved Connector 53">
            <a:extLst>
              <a:ext uri="{FF2B5EF4-FFF2-40B4-BE49-F238E27FC236}">
                <a16:creationId xmlns:a16="http://schemas.microsoft.com/office/drawing/2014/main" id="{4D17C9C1-4C2A-2248-9F9C-D3F41DEAF4BC}"/>
              </a:ext>
            </a:extLst>
          </p:cNvPr>
          <p:cNvCxnSpPr>
            <a:cxnSpLocks/>
          </p:cNvCxnSpPr>
          <p:nvPr/>
        </p:nvCxnSpPr>
        <p:spPr bwMode="auto">
          <a:xfrm rot="5400000" flipH="1" flipV="1">
            <a:off x="2729446" y="4113076"/>
            <a:ext cx="438398" cy="222374"/>
          </a:xfrm>
          <a:prstGeom prst="curvedConnector3">
            <a:avLst>
              <a:gd name="adj1" fmla="val 42969"/>
            </a:avLst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93" name="Curved Connector 92">
            <a:extLst>
              <a:ext uri="{FF2B5EF4-FFF2-40B4-BE49-F238E27FC236}">
                <a16:creationId xmlns:a16="http://schemas.microsoft.com/office/drawing/2014/main" id="{6A5088A2-B7F3-8347-AB0C-9B9F3D1C468A}"/>
              </a:ext>
            </a:extLst>
          </p:cNvPr>
          <p:cNvCxnSpPr>
            <a:cxnSpLocks/>
          </p:cNvCxnSpPr>
          <p:nvPr/>
        </p:nvCxnSpPr>
        <p:spPr bwMode="auto">
          <a:xfrm rot="16200000" flipH="1">
            <a:off x="3520021" y="4056459"/>
            <a:ext cx="502879" cy="271125"/>
          </a:xfrm>
          <a:prstGeom prst="curvedConnector3">
            <a:avLst>
              <a:gd name="adj1" fmla="val 50000"/>
            </a:avLst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96" name="Curved Connector 95">
            <a:extLst>
              <a:ext uri="{FF2B5EF4-FFF2-40B4-BE49-F238E27FC236}">
                <a16:creationId xmlns:a16="http://schemas.microsoft.com/office/drawing/2014/main" id="{9011691F-A4EF-E140-951C-5E86A29DD80A}"/>
              </a:ext>
            </a:extLst>
          </p:cNvPr>
          <p:cNvCxnSpPr>
            <a:cxnSpLocks/>
          </p:cNvCxnSpPr>
          <p:nvPr/>
        </p:nvCxnSpPr>
        <p:spPr bwMode="auto">
          <a:xfrm>
            <a:off x="4666700" y="4425752"/>
            <a:ext cx="528144" cy="437061"/>
          </a:xfrm>
          <a:prstGeom prst="curvedConnector3">
            <a:avLst>
              <a:gd name="adj1" fmla="val 50000"/>
            </a:avLst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00" name="Curved Connector 99">
            <a:extLst>
              <a:ext uri="{FF2B5EF4-FFF2-40B4-BE49-F238E27FC236}">
                <a16:creationId xmlns:a16="http://schemas.microsoft.com/office/drawing/2014/main" id="{485F02A8-2970-884D-8306-A53ACB54C975}"/>
              </a:ext>
            </a:extLst>
          </p:cNvPr>
          <p:cNvCxnSpPr>
            <a:cxnSpLocks/>
          </p:cNvCxnSpPr>
          <p:nvPr/>
        </p:nvCxnSpPr>
        <p:spPr bwMode="auto">
          <a:xfrm rot="5400000" flipH="1" flipV="1">
            <a:off x="5609363" y="4573338"/>
            <a:ext cx="437058" cy="141891"/>
          </a:xfrm>
          <a:prstGeom prst="curvedConnector3">
            <a:avLst>
              <a:gd name="adj1" fmla="val 50000"/>
            </a:avLst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03" name="Curved Connector 102">
            <a:extLst>
              <a:ext uri="{FF2B5EF4-FFF2-40B4-BE49-F238E27FC236}">
                <a16:creationId xmlns:a16="http://schemas.microsoft.com/office/drawing/2014/main" id="{C4443EAB-D496-644B-B0CD-7AB5CDD7BCC8}"/>
              </a:ext>
            </a:extLst>
          </p:cNvPr>
          <p:cNvCxnSpPr>
            <a:cxnSpLocks/>
          </p:cNvCxnSpPr>
          <p:nvPr/>
        </p:nvCxnSpPr>
        <p:spPr bwMode="auto">
          <a:xfrm rot="16200000" flipH="1">
            <a:off x="6659172" y="4429704"/>
            <a:ext cx="437063" cy="429157"/>
          </a:xfrm>
          <a:prstGeom prst="curvedConnector3">
            <a:avLst>
              <a:gd name="adj1" fmla="val 50000"/>
            </a:avLst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06" name="Curved Connector 105">
            <a:extLst>
              <a:ext uri="{FF2B5EF4-FFF2-40B4-BE49-F238E27FC236}">
                <a16:creationId xmlns:a16="http://schemas.microsoft.com/office/drawing/2014/main" id="{8DCE7E3B-ED11-B840-AD6E-D15862787E0E}"/>
              </a:ext>
            </a:extLst>
          </p:cNvPr>
          <p:cNvCxnSpPr>
            <a:cxnSpLocks/>
          </p:cNvCxnSpPr>
          <p:nvPr/>
        </p:nvCxnSpPr>
        <p:spPr bwMode="auto">
          <a:xfrm rot="5400000" flipH="1" flipV="1">
            <a:off x="7556085" y="4228338"/>
            <a:ext cx="922228" cy="346721"/>
          </a:xfrm>
          <a:prstGeom prst="curvedConnector3">
            <a:avLst>
              <a:gd name="adj1" fmla="val 50000"/>
            </a:avLst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09" name="Down Arrow 108">
            <a:extLst>
              <a:ext uri="{FF2B5EF4-FFF2-40B4-BE49-F238E27FC236}">
                <a16:creationId xmlns:a16="http://schemas.microsoft.com/office/drawing/2014/main" id="{1B1D12F1-F8A1-6040-A89C-04158568E624}"/>
              </a:ext>
            </a:extLst>
          </p:cNvPr>
          <p:cNvSpPr/>
          <p:nvPr/>
        </p:nvSpPr>
        <p:spPr bwMode="auto">
          <a:xfrm>
            <a:off x="4861210" y="3372605"/>
            <a:ext cx="330798" cy="437061"/>
          </a:xfrm>
          <a:prstGeom prst="downArrow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H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9FF0FAD4-6C38-954D-8F88-870B49578567}"/>
              </a:ext>
            </a:extLst>
          </p:cNvPr>
          <p:cNvSpPr txBox="1"/>
          <p:nvPr/>
        </p:nvSpPr>
        <p:spPr>
          <a:xfrm>
            <a:off x="95488" y="909548"/>
            <a:ext cx="154721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H" dirty="0"/>
              <a:t>Genome</a:t>
            </a:r>
          </a:p>
          <a:p>
            <a:pPr algn="ctr"/>
            <a:r>
              <a:rPr lang="en-CH" dirty="0"/>
              <a:t>(Non-human-</a:t>
            </a:r>
          </a:p>
          <a:p>
            <a:pPr algn="ctr"/>
            <a:r>
              <a:rPr lang="en-CH" dirty="0"/>
              <a:t>readable)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48E0A101-7B3E-8F40-9F39-CB042B806DCF}"/>
              </a:ext>
            </a:extLst>
          </p:cNvPr>
          <p:cNvSpPr txBox="1"/>
          <p:nvPr/>
        </p:nvSpPr>
        <p:spPr>
          <a:xfrm>
            <a:off x="3254476" y="1758526"/>
            <a:ext cx="1356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/>
              <a:t>Sequencing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075FFCC8-7D68-3C4F-B470-7E549CCDEEDF}"/>
              </a:ext>
            </a:extLst>
          </p:cNvPr>
          <p:cNvSpPr txBox="1"/>
          <p:nvPr/>
        </p:nvSpPr>
        <p:spPr>
          <a:xfrm>
            <a:off x="281081" y="2361654"/>
            <a:ext cx="118173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H" dirty="0"/>
              <a:t>Reads</a:t>
            </a:r>
          </a:p>
          <a:p>
            <a:pPr algn="ctr"/>
            <a:r>
              <a:rPr lang="en-CH" dirty="0"/>
              <a:t>(Human-</a:t>
            </a:r>
          </a:p>
          <a:p>
            <a:pPr algn="ctr"/>
            <a:r>
              <a:rPr lang="en-CH" dirty="0"/>
              <a:t>readable)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DFEDC67B-DB24-8949-AB71-01A8055BADC3}"/>
              </a:ext>
            </a:extLst>
          </p:cNvPr>
          <p:cNvSpPr txBox="1"/>
          <p:nvPr/>
        </p:nvSpPr>
        <p:spPr>
          <a:xfrm>
            <a:off x="442858" y="3755916"/>
            <a:ext cx="969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/>
              <a:t>Overlap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FA6DA168-3400-5140-B92C-69581E4030E2}"/>
              </a:ext>
            </a:extLst>
          </p:cNvPr>
          <p:cNvSpPr txBox="1"/>
          <p:nvPr/>
        </p:nvSpPr>
        <p:spPr>
          <a:xfrm>
            <a:off x="399481" y="4159608"/>
            <a:ext cx="1056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H" dirty="0"/>
              <a:t>Cleaning</a:t>
            </a: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DA54C4CB-B312-E64F-A57C-19C6D482A0EC}"/>
              </a:ext>
            </a:extLst>
          </p:cNvPr>
          <p:cNvSpPr/>
          <p:nvPr/>
        </p:nvSpPr>
        <p:spPr bwMode="auto">
          <a:xfrm>
            <a:off x="1691680" y="5822141"/>
            <a:ext cx="936104" cy="360040"/>
          </a:xfrm>
          <a:prstGeom prst="rect">
            <a:avLst/>
          </a:prstGeom>
          <a:solidFill>
            <a:srgbClr val="C00000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H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highlight>
                <a:srgbClr val="00FF00"/>
              </a:highlight>
              <a:latin typeface="Arial" pitchFamily="34" charset="0"/>
            </a:endParaRP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BCE3CCBC-EC8E-1E48-9F42-FFFA46397023}"/>
              </a:ext>
            </a:extLst>
          </p:cNvPr>
          <p:cNvSpPr/>
          <p:nvPr/>
        </p:nvSpPr>
        <p:spPr bwMode="auto">
          <a:xfrm>
            <a:off x="2591780" y="5822141"/>
            <a:ext cx="720080" cy="360040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H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8A308283-A217-074F-B555-D8622209A853}"/>
              </a:ext>
            </a:extLst>
          </p:cNvPr>
          <p:cNvSpPr/>
          <p:nvPr/>
        </p:nvSpPr>
        <p:spPr bwMode="auto">
          <a:xfrm>
            <a:off x="4254297" y="5822141"/>
            <a:ext cx="1277979" cy="360040"/>
          </a:xfrm>
          <a:prstGeom prst="rect">
            <a:avLst/>
          </a:prstGeom>
          <a:solidFill>
            <a:srgbClr val="7030A0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H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1F011FC0-4743-CC4A-BAC6-F307D653F58B}"/>
              </a:ext>
            </a:extLst>
          </p:cNvPr>
          <p:cNvSpPr/>
          <p:nvPr/>
        </p:nvSpPr>
        <p:spPr bwMode="auto">
          <a:xfrm>
            <a:off x="6396372" y="5822141"/>
            <a:ext cx="1025952" cy="360040"/>
          </a:xfrm>
          <a:prstGeom prst="rect">
            <a:avLst/>
          </a:prstGeom>
          <a:solidFill>
            <a:srgbClr val="0070C0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H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8912D0E1-27DB-5A40-A039-16AC86049054}"/>
              </a:ext>
            </a:extLst>
          </p:cNvPr>
          <p:cNvSpPr/>
          <p:nvPr/>
        </p:nvSpPr>
        <p:spPr bwMode="auto">
          <a:xfrm>
            <a:off x="7422324" y="5822141"/>
            <a:ext cx="1440160" cy="360040"/>
          </a:xfrm>
          <a:prstGeom prst="rect">
            <a:avLst/>
          </a:prstGeom>
          <a:solidFill>
            <a:srgbClr val="00B050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H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89FA1512-0510-C849-8AD7-B1693E184C41}"/>
              </a:ext>
            </a:extLst>
          </p:cNvPr>
          <p:cNvSpPr/>
          <p:nvPr/>
        </p:nvSpPr>
        <p:spPr bwMode="auto">
          <a:xfrm>
            <a:off x="3318193" y="5822141"/>
            <a:ext cx="936104" cy="360040"/>
          </a:xfrm>
          <a:prstGeom prst="rect">
            <a:avLst/>
          </a:prstGeom>
          <a:solidFill>
            <a:srgbClr val="00B050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H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727403BE-4536-B440-9FD3-3F506086286D}"/>
              </a:ext>
            </a:extLst>
          </p:cNvPr>
          <p:cNvSpPr/>
          <p:nvPr/>
        </p:nvSpPr>
        <p:spPr bwMode="auto">
          <a:xfrm>
            <a:off x="5532276" y="5822141"/>
            <a:ext cx="864096" cy="360040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H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cxnSp>
        <p:nvCxnSpPr>
          <p:cNvPr id="116" name="Straight Connector 115">
            <a:extLst>
              <a:ext uri="{FF2B5EF4-FFF2-40B4-BE49-F238E27FC236}">
                <a16:creationId xmlns:a16="http://schemas.microsoft.com/office/drawing/2014/main" id="{2F46BE65-EADB-1947-99DA-59BF3CD243F4}"/>
              </a:ext>
            </a:extLst>
          </p:cNvPr>
          <p:cNvCxnSpPr/>
          <p:nvPr/>
        </p:nvCxnSpPr>
        <p:spPr bwMode="auto">
          <a:xfrm>
            <a:off x="4752020" y="5822141"/>
            <a:ext cx="0" cy="360040"/>
          </a:xfrm>
          <a:prstGeom prst="line">
            <a:avLst/>
          </a:prstGeom>
          <a:solidFill>
            <a:srgbClr val="C0C0C0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id="{0D206B03-08A5-A04B-A599-C9776FF97E7D}"/>
              </a:ext>
            </a:extLst>
          </p:cNvPr>
          <p:cNvCxnSpPr/>
          <p:nvPr/>
        </p:nvCxnSpPr>
        <p:spPr bwMode="auto">
          <a:xfrm>
            <a:off x="6984268" y="5822141"/>
            <a:ext cx="0" cy="360040"/>
          </a:xfrm>
          <a:prstGeom prst="line">
            <a:avLst/>
          </a:prstGeom>
          <a:solidFill>
            <a:srgbClr val="C0C0C0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367F6887-92AC-A847-A775-ACAA629E58D0}"/>
              </a:ext>
            </a:extLst>
          </p:cNvPr>
          <p:cNvCxnSpPr/>
          <p:nvPr/>
        </p:nvCxnSpPr>
        <p:spPr bwMode="auto">
          <a:xfrm>
            <a:off x="7848364" y="5822141"/>
            <a:ext cx="0" cy="360040"/>
          </a:xfrm>
          <a:prstGeom prst="line">
            <a:avLst/>
          </a:prstGeom>
          <a:solidFill>
            <a:srgbClr val="C0C0C0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7B4DC4DE-4346-6348-ACA0-612EA9567B45}"/>
              </a:ext>
            </a:extLst>
          </p:cNvPr>
          <p:cNvCxnSpPr/>
          <p:nvPr/>
        </p:nvCxnSpPr>
        <p:spPr bwMode="auto">
          <a:xfrm>
            <a:off x="2159732" y="5822141"/>
            <a:ext cx="0" cy="360040"/>
          </a:xfrm>
          <a:prstGeom prst="line">
            <a:avLst/>
          </a:prstGeom>
          <a:solidFill>
            <a:srgbClr val="C0C0C0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0" name="Straight Arrow Connector 119">
            <a:extLst>
              <a:ext uri="{FF2B5EF4-FFF2-40B4-BE49-F238E27FC236}">
                <a16:creationId xmlns:a16="http://schemas.microsoft.com/office/drawing/2014/main" id="{36597AE5-7B9A-824A-AACE-3550E0AE18AF}"/>
              </a:ext>
            </a:extLst>
          </p:cNvPr>
          <p:cNvCxnSpPr/>
          <p:nvPr/>
        </p:nvCxnSpPr>
        <p:spPr bwMode="auto">
          <a:xfrm flipV="1">
            <a:off x="6931856" y="5355906"/>
            <a:ext cx="1014120" cy="480606"/>
          </a:xfrm>
          <a:prstGeom prst="straightConnector1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21" name="TextBox 120">
            <a:extLst>
              <a:ext uri="{FF2B5EF4-FFF2-40B4-BE49-F238E27FC236}">
                <a16:creationId xmlns:a16="http://schemas.microsoft.com/office/drawing/2014/main" id="{E7B76EDE-E27D-B54B-A682-F560D668C0C3}"/>
              </a:ext>
            </a:extLst>
          </p:cNvPr>
          <p:cNvSpPr txBox="1"/>
          <p:nvPr/>
        </p:nvSpPr>
        <p:spPr>
          <a:xfrm>
            <a:off x="7307380" y="5100473"/>
            <a:ext cx="18357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1400" b="1" dirty="0">
                <a:solidFill>
                  <a:srgbClr val="FF0000"/>
                </a:solidFill>
              </a:rPr>
              <a:t>Sequencing Errors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01FA45DB-02FF-6745-A0E7-7F9167FDB892}"/>
              </a:ext>
            </a:extLst>
          </p:cNvPr>
          <p:cNvSpPr txBox="1"/>
          <p:nvPr/>
        </p:nvSpPr>
        <p:spPr>
          <a:xfrm>
            <a:off x="338964" y="5627511"/>
            <a:ext cx="1277979" cy="7493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CH" dirty="0">
                <a:solidFill>
                  <a:srgbClr val="FF0000"/>
                </a:solidFill>
              </a:rPr>
              <a:t>Erroneous</a:t>
            </a:r>
            <a:r>
              <a:rPr lang="en-CH" b="1" dirty="0"/>
              <a:t> </a:t>
            </a:r>
            <a:r>
              <a:rPr lang="en-CH" dirty="0"/>
              <a:t>Assembly:</a:t>
            </a:r>
          </a:p>
        </p:txBody>
      </p:sp>
      <p:sp>
        <p:nvSpPr>
          <p:cNvPr id="123" name="Down Arrow 122">
            <a:extLst>
              <a:ext uri="{FF2B5EF4-FFF2-40B4-BE49-F238E27FC236}">
                <a16:creationId xmlns:a16="http://schemas.microsoft.com/office/drawing/2014/main" id="{700B2E7B-6EBF-914D-983F-8C642D674CA4}"/>
              </a:ext>
            </a:extLst>
          </p:cNvPr>
          <p:cNvSpPr/>
          <p:nvPr/>
        </p:nvSpPr>
        <p:spPr bwMode="auto">
          <a:xfrm>
            <a:off x="4861210" y="5355906"/>
            <a:ext cx="330798" cy="437061"/>
          </a:xfrm>
          <a:prstGeom prst="downArrow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H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cxnSp>
        <p:nvCxnSpPr>
          <p:cNvPr id="124" name="Straight Arrow Connector 123">
            <a:extLst>
              <a:ext uri="{FF2B5EF4-FFF2-40B4-BE49-F238E27FC236}">
                <a16:creationId xmlns:a16="http://schemas.microsoft.com/office/drawing/2014/main" id="{3891438A-808F-374D-B442-D5FCCCA20DF6}"/>
              </a:ext>
            </a:extLst>
          </p:cNvPr>
          <p:cNvCxnSpPr>
            <a:cxnSpLocks/>
          </p:cNvCxnSpPr>
          <p:nvPr/>
        </p:nvCxnSpPr>
        <p:spPr bwMode="auto">
          <a:xfrm flipV="1">
            <a:off x="4752020" y="5355906"/>
            <a:ext cx="3136360" cy="466236"/>
          </a:xfrm>
          <a:prstGeom prst="straightConnector1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25" name="Straight Arrow Connector 124">
            <a:extLst>
              <a:ext uri="{FF2B5EF4-FFF2-40B4-BE49-F238E27FC236}">
                <a16:creationId xmlns:a16="http://schemas.microsoft.com/office/drawing/2014/main" id="{72448AA2-4ADF-DB49-AF86-6CDBF8C32F20}"/>
              </a:ext>
            </a:extLst>
          </p:cNvPr>
          <p:cNvCxnSpPr>
            <a:cxnSpLocks/>
          </p:cNvCxnSpPr>
          <p:nvPr/>
        </p:nvCxnSpPr>
        <p:spPr bwMode="auto">
          <a:xfrm flipV="1">
            <a:off x="7843838" y="5355906"/>
            <a:ext cx="183428" cy="437062"/>
          </a:xfrm>
          <a:prstGeom prst="straightConnector1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26" name="TextBox 125">
            <a:extLst>
              <a:ext uri="{FF2B5EF4-FFF2-40B4-BE49-F238E27FC236}">
                <a16:creationId xmlns:a16="http://schemas.microsoft.com/office/drawing/2014/main" id="{8396A4E8-0FD3-8F42-A4DA-CFA863B9A36F}"/>
              </a:ext>
            </a:extLst>
          </p:cNvPr>
          <p:cNvSpPr txBox="1"/>
          <p:nvPr/>
        </p:nvSpPr>
        <p:spPr>
          <a:xfrm>
            <a:off x="391242" y="4556816"/>
            <a:ext cx="10731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H" dirty="0"/>
              <a:t>Ordering</a:t>
            </a:r>
          </a:p>
        </p:txBody>
      </p:sp>
    </p:spTree>
    <p:extLst>
      <p:ext uri="{BB962C8B-B14F-4D97-AF65-F5344CB8AC3E}">
        <p14:creationId xmlns:p14="http://schemas.microsoft.com/office/powerpoint/2010/main" val="242847762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0.01389 L 0.23837 0.20254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10" y="10810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0.01389 L 0.23767 0.20254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75" y="10810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3.7037E-6 L 0.00156 0.19004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9491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3.7037E-6 L 0.00157 0.19004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9491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0.01389 L 0.29288 0.20231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35" y="10810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0.01389 L 0.43212 0.19815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597" y="10602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4.07407E-6 L -0.21649 0.32871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33" y="16435"/>
                                    </p:animMotion>
                                  </p:childTnLst>
                                </p:cTn>
                              </p:par>
                              <p:par>
                                <p:cTn id="10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07407E-6 L -0.21615 0.32871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6" y="16435"/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576 2.96296E-6 L 0.05799 0.26458 " pathEditMode="relative" rAng="0" ptsTypes="AA">
                                      <p:cBhvr>
                                        <p:cTn id="106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88" y="13218"/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576 2.96296E-6 L 0.05799 0.26458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88" y="13218"/>
                                    </p:animMotion>
                                  </p:childTnLst>
                                </p:cTn>
                              </p:par>
                              <p:par>
                                <p:cTn id="10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0.01388 L -0.66927 0.19815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472" y="10602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0.01389 L -0.13212 0.13148 " pathEditMode="relative" rAng="0" ptsTypes="AA">
                                      <p:cBhvr>
                                        <p:cTn id="112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15" y="7269"/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6198 0.12593 " pathEditMode="relative" ptsTypes="AA">
                                      <p:cBhvr>
                                        <p:cTn id="114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6198 0.12593 " pathEditMode="relative" ptsTypes="AA">
                                      <p:cBhvr>
                                        <p:cTn id="116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8" presetClass="emp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20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1" presetID="8" presetClass="emp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22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3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3.7037E-6 L 0.62187 0.25625 " pathEditMode="relative" rAng="0" ptsTypes="AA">
                                      <p:cBhvr>
                                        <p:cTn id="124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094" y="12801"/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3.7037E-6 L 0.46093 0.25625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38" y="12801"/>
                                    </p:animMotion>
                                  </p:childTnLst>
                                </p:cTn>
                              </p:par>
                              <p:par>
                                <p:cTn id="127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28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9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30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1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82 3.7037E-6 L -0.44288 0.19537 " pathEditMode="relative" rAng="0" ptsTypes="AA">
                                      <p:cBhvr>
                                        <p:cTn id="132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53" y="9769"/>
                                    </p:animMotion>
                                  </p:childTnLst>
                                </p:cTn>
                              </p:par>
                              <p:par>
                                <p:cTn id="133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82 3.7037E-6 L -0.55504 0.19537 " pathEditMode="relative" rAng="0" ptsTypes="AA">
                                      <p:cBhvr>
                                        <p:cTn id="134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61" y="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691 0.20371 L -0.6691 0.26667 " pathEditMode="relative" rAng="0" ptsTypes="AA">
                                      <p:cBhvr>
                                        <p:cTn id="140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148"/>
                                    </p:animMotion>
                                  </p:childTnLst>
                                </p:cTn>
                              </p:par>
                              <p:par>
                                <p:cTn id="141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3212 0.13148 L -0.13212 0.2574 " pathEditMode="relative" rAng="0" ptsTypes="AA">
                                      <p:cBhvr>
                                        <p:cTn id="142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296"/>
                                    </p:animMotion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3837 0.19444 L 0.23837 0.26782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57"/>
                                    </p:animMotion>
                                  </p:childTnLst>
                                </p:cTn>
                              </p:par>
                              <p:par>
                                <p:cTn id="151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3767 0.19444 L 0.23767 0.26782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57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288 0.20232 L 0.29288 0.26621 " pathEditMode="relative" rAng="0" ptsTypes="AA">
                                      <p:cBhvr>
                                        <p:cTn id="160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194"/>
                                    </p:animMotion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3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6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9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2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5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4" grpId="0" animBg="1"/>
      <p:bldP spid="25" grpId="0" animBg="1"/>
      <p:bldP spid="40" grpId="0" animBg="1"/>
      <p:bldP spid="41" grpId="0" animBg="1"/>
      <p:bldP spid="45" grpId="0" animBg="1"/>
      <p:bldP spid="3" grpId="0" animBg="1"/>
      <p:bldP spid="55" grpId="0" animBg="1"/>
      <p:bldP spid="55" grpId="1" animBg="1"/>
      <p:bldP spid="55" grpId="2" animBg="1"/>
      <p:bldP spid="55" grpId="3" animBg="1"/>
      <p:bldP spid="56" grpId="0" animBg="1"/>
      <p:bldP spid="56" grpId="1" animBg="1"/>
      <p:bldP spid="56" grpId="2" animBg="1"/>
      <p:bldP spid="56" grpId="3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60" grpId="2" animBg="1"/>
      <p:bldP spid="60" grpId="3" animBg="1"/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63" grpId="2" animBg="1"/>
      <p:bldP spid="63" grpId="3" animBg="1"/>
      <p:bldP spid="64" grpId="0" animBg="1"/>
      <p:bldP spid="64" grpId="1" animBg="1"/>
      <p:bldP spid="65" grpId="0" animBg="1"/>
      <p:bldP spid="65" grpId="1" animBg="1"/>
      <p:bldP spid="66" grpId="0" animBg="1"/>
      <p:bldP spid="67" grpId="0" animBg="1"/>
      <p:bldP spid="67" grpId="1" animBg="1"/>
      <p:bldP spid="67" grpId="2" animBg="1"/>
      <p:bldP spid="68" grpId="0" animBg="1"/>
      <p:bldP spid="68" grpId="1" animBg="1"/>
      <p:bldP spid="68" grpId="2" animBg="1"/>
      <p:bldP spid="69" grpId="0" animBg="1"/>
      <p:bldP spid="69" grpId="1" animBg="1"/>
      <p:bldP spid="69" grpId="2" animBg="1"/>
      <p:bldP spid="70" grpId="0" animBg="1"/>
      <p:bldP spid="70" grpId="1" animBg="1"/>
      <p:bldP spid="70" grpId="2" animBg="1"/>
      <p:bldP spid="71" grpId="0" animBg="1"/>
      <p:bldP spid="71" grpId="1" animBg="1"/>
      <p:bldP spid="71" grpId="2" animBg="1"/>
      <p:bldP spid="71" grpId="3" animBg="1"/>
      <p:bldP spid="79" grpId="0" animBg="1"/>
      <p:bldP spid="82" grpId="0" animBg="1"/>
      <p:bldP spid="82" grpId="1" animBg="1"/>
      <p:bldP spid="83" grpId="0" animBg="1"/>
      <p:bldP spid="83" grpId="1" animBg="1"/>
      <p:bldP spid="109" grpId="0" animBg="1"/>
      <p:bldP spid="111" grpId="0"/>
      <p:bldP spid="112" grpId="0"/>
      <p:bldP spid="113" grpId="0"/>
      <p:bldP spid="114" grpId="0"/>
      <p:bldP spid="99" grpId="0" animBg="1"/>
      <p:bldP spid="101" grpId="0" animBg="1"/>
      <p:bldP spid="102" grpId="0" animBg="1"/>
      <p:bldP spid="104" grpId="0" animBg="1"/>
      <p:bldP spid="105" grpId="0" animBg="1"/>
      <p:bldP spid="108" grpId="0" animBg="1"/>
      <p:bldP spid="110" grpId="0" animBg="1"/>
      <p:bldP spid="121" grpId="0"/>
      <p:bldP spid="122" grpId="0"/>
      <p:bldP spid="123" grpId="0" animBg="1"/>
      <p:bldP spid="12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1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749300"/>
          </a:xfrm>
        </p:spPr>
        <p:txBody>
          <a:bodyPr>
            <a:normAutofit/>
          </a:bodyPr>
          <a:lstStyle/>
          <a:p>
            <a:r>
              <a:rPr lang="en-US" dirty="0">
                <a:latin typeface="Garamond" charset="0"/>
                <a:ea typeface="ＭＳ Ｐゴシック" charset="0"/>
                <a:cs typeface="ＭＳ Ｐゴシック" charset="0"/>
              </a:rPr>
              <a:t>Assembly Polishing with Apollo</a:t>
            </a:r>
          </a:p>
        </p:txBody>
      </p:sp>
      <p:sp>
        <p:nvSpPr>
          <p:cNvPr id="220163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415228-36BB-6A41-A6C3-7A42358B1C84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0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0"/>
              <a:cs typeface="Arial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9D863B8-C6EE-2542-90D9-30B363F3C5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08720"/>
            <a:ext cx="8610600" cy="151918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Sequencing errors on reads may propagate to contigs</a:t>
            </a:r>
          </a:p>
          <a:p>
            <a:pPr lvl="1"/>
            <a:r>
              <a:rPr lang="en-US" dirty="0"/>
              <a:t>Leading to inaccurate analysis on the assembly we just generated</a:t>
            </a:r>
          </a:p>
          <a:p>
            <a:r>
              <a:rPr lang="en-US" dirty="0"/>
              <a:t>Idea: Align reads back to contigs again to generate a more accurate consensus with Apollo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6995420-A37D-0E46-BA32-89511BB19A2A}"/>
              </a:ext>
            </a:extLst>
          </p:cNvPr>
          <p:cNvSpPr/>
          <p:nvPr/>
        </p:nvSpPr>
        <p:spPr bwMode="auto">
          <a:xfrm>
            <a:off x="1505652" y="2998540"/>
            <a:ext cx="936104" cy="360040"/>
          </a:xfrm>
          <a:prstGeom prst="rect">
            <a:avLst/>
          </a:prstGeom>
          <a:solidFill>
            <a:srgbClr val="C00000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H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highlight>
                <a:srgbClr val="00FF00"/>
              </a:highlight>
              <a:latin typeface="Arial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3313CE8-24DE-E546-A99F-769BBDCCA886}"/>
              </a:ext>
            </a:extLst>
          </p:cNvPr>
          <p:cNvSpPr/>
          <p:nvPr/>
        </p:nvSpPr>
        <p:spPr bwMode="auto">
          <a:xfrm>
            <a:off x="2405752" y="2998540"/>
            <a:ext cx="720080" cy="360040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H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22AD6A9-2619-764D-A542-8E68CE5841E8}"/>
              </a:ext>
            </a:extLst>
          </p:cNvPr>
          <p:cNvSpPr/>
          <p:nvPr/>
        </p:nvSpPr>
        <p:spPr bwMode="auto">
          <a:xfrm>
            <a:off x="4068269" y="2998540"/>
            <a:ext cx="1277979" cy="360040"/>
          </a:xfrm>
          <a:prstGeom prst="rect">
            <a:avLst/>
          </a:prstGeom>
          <a:solidFill>
            <a:srgbClr val="7030A0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H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D91EED7-65E4-8946-8461-1FFD1ED6D332}"/>
              </a:ext>
            </a:extLst>
          </p:cNvPr>
          <p:cNvSpPr/>
          <p:nvPr/>
        </p:nvSpPr>
        <p:spPr bwMode="auto">
          <a:xfrm>
            <a:off x="6210344" y="2998540"/>
            <a:ext cx="1025952" cy="360040"/>
          </a:xfrm>
          <a:prstGeom prst="rect">
            <a:avLst/>
          </a:prstGeom>
          <a:solidFill>
            <a:srgbClr val="0070C0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H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37BD378-64DC-9E44-B86D-0CA2C4FFA99C}"/>
              </a:ext>
            </a:extLst>
          </p:cNvPr>
          <p:cNvSpPr/>
          <p:nvPr/>
        </p:nvSpPr>
        <p:spPr bwMode="auto">
          <a:xfrm>
            <a:off x="7236296" y="2998540"/>
            <a:ext cx="1440160" cy="360040"/>
          </a:xfrm>
          <a:prstGeom prst="rect">
            <a:avLst/>
          </a:prstGeom>
          <a:solidFill>
            <a:srgbClr val="00B050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H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ADAA2BC-5CD8-5241-B607-5CBC11515205}"/>
              </a:ext>
            </a:extLst>
          </p:cNvPr>
          <p:cNvSpPr/>
          <p:nvPr/>
        </p:nvSpPr>
        <p:spPr bwMode="auto">
          <a:xfrm>
            <a:off x="3132165" y="2998540"/>
            <a:ext cx="936104" cy="360040"/>
          </a:xfrm>
          <a:prstGeom prst="rect">
            <a:avLst/>
          </a:prstGeom>
          <a:solidFill>
            <a:srgbClr val="00B050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H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2C36453-1742-1649-A396-C529D77FC1BC}"/>
              </a:ext>
            </a:extLst>
          </p:cNvPr>
          <p:cNvSpPr/>
          <p:nvPr/>
        </p:nvSpPr>
        <p:spPr bwMode="auto">
          <a:xfrm>
            <a:off x="5346248" y="2998540"/>
            <a:ext cx="864096" cy="360040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H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3FC0B9C-6293-154D-ACCE-69BBB124EE27}"/>
              </a:ext>
            </a:extLst>
          </p:cNvPr>
          <p:cNvSpPr/>
          <p:nvPr/>
        </p:nvSpPr>
        <p:spPr bwMode="auto">
          <a:xfrm>
            <a:off x="7361763" y="3542110"/>
            <a:ext cx="1104291" cy="360040"/>
          </a:xfrm>
          <a:prstGeom prst="rect">
            <a:avLst/>
          </a:prstGeom>
          <a:solidFill>
            <a:srgbClr val="00B050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H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439D18E-46B2-B54F-BD6B-B5698D46DCED}"/>
              </a:ext>
            </a:extLst>
          </p:cNvPr>
          <p:cNvSpPr/>
          <p:nvPr/>
        </p:nvSpPr>
        <p:spPr bwMode="auto">
          <a:xfrm>
            <a:off x="4480912" y="3542110"/>
            <a:ext cx="865336" cy="360040"/>
          </a:xfrm>
          <a:prstGeom prst="rect">
            <a:avLst/>
          </a:prstGeom>
          <a:solidFill>
            <a:srgbClr val="7030A0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H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426AF3D-7551-9840-A845-E1CA74E1EFB0}"/>
              </a:ext>
            </a:extLst>
          </p:cNvPr>
          <p:cNvSpPr/>
          <p:nvPr/>
        </p:nvSpPr>
        <p:spPr bwMode="auto">
          <a:xfrm>
            <a:off x="2441756" y="3542110"/>
            <a:ext cx="624611" cy="360040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H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7F9F1F4-A5BF-3145-9716-888A92CB84FF}"/>
              </a:ext>
            </a:extLst>
          </p:cNvPr>
          <p:cNvSpPr/>
          <p:nvPr/>
        </p:nvSpPr>
        <p:spPr bwMode="auto">
          <a:xfrm>
            <a:off x="5342252" y="3542110"/>
            <a:ext cx="308969" cy="360040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H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6856648-CD58-9840-9910-C81CE0B1993F}"/>
              </a:ext>
            </a:extLst>
          </p:cNvPr>
          <p:cNvSpPr/>
          <p:nvPr/>
        </p:nvSpPr>
        <p:spPr bwMode="auto">
          <a:xfrm>
            <a:off x="1574464" y="3543055"/>
            <a:ext cx="720080" cy="360040"/>
          </a:xfrm>
          <a:prstGeom prst="rect">
            <a:avLst/>
          </a:prstGeom>
          <a:solidFill>
            <a:srgbClr val="C00000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H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C9B3994-ADBF-774E-B14C-A95DE3A46657}"/>
              </a:ext>
            </a:extLst>
          </p:cNvPr>
          <p:cNvSpPr/>
          <p:nvPr/>
        </p:nvSpPr>
        <p:spPr bwMode="auto">
          <a:xfrm>
            <a:off x="3308592" y="4104832"/>
            <a:ext cx="759677" cy="360040"/>
          </a:xfrm>
          <a:prstGeom prst="rect">
            <a:avLst/>
          </a:prstGeom>
          <a:solidFill>
            <a:srgbClr val="00B050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H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4B05917-C10E-C74A-BF89-DBE5028A9F4D}"/>
              </a:ext>
            </a:extLst>
          </p:cNvPr>
          <p:cNvSpPr/>
          <p:nvPr/>
        </p:nvSpPr>
        <p:spPr bwMode="auto">
          <a:xfrm>
            <a:off x="4068269" y="4104832"/>
            <a:ext cx="759677" cy="360040"/>
          </a:xfrm>
          <a:prstGeom prst="rect">
            <a:avLst/>
          </a:prstGeom>
          <a:solidFill>
            <a:srgbClr val="7030A0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H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3F2C5B7-B2E7-2B4A-BC36-06415E09AB64}"/>
              </a:ext>
            </a:extLst>
          </p:cNvPr>
          <p:cNvSpPr/>
          <p:nvPr/>
        </p:nvSpPr>
        <p:spPr bwMode="auto">
          <a:xfrm>
            <a:off x="7282092" y="4104832"/>
            <a:ext cx="639700" cy="360040"/>
          </a:xfrm>
          <a:prstGeom prst="rect">
            <a:avLst/>
          </a:prstGeom>
          <a:solidFill>
            <a:srgbClr val="00B050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H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7876A35-EAC6-9345-ABD9-F86760A8B205}"/>
              </a:ext>
            </a:extLst>
          </p:cNvPr>
          <p:cNvSpPr/>
          <p:nvPr/>
        </p:nvSpPr>
        <p:spPr bwMode="auto">
          <a:xfrm>
            <a:off x="6417996" y="4104832"/>
            <a:ext cx="864096" cy="360040"/>
          </a:xfrm>
          <a:prstGeom prst="rect">
            <a:avLst/>
          </a:prstGeom>
          <a:solidFill>
            <a:srgbClr val="0070C0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H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835E0ED-126F-644E-8665-D6EA4C5FF233}"/>
              </a:ext>
            </a:extLst>
          </p:cNvPr>
          <p:cNvSpPr/>
          <p:nvPr/>
        </p:nvSpPr>
        <p:spPr bwMode="auto">
          <a:xfrm>
            <a:off x="6317545" y="3551686"/>
            <a:ext cx="720080" cy="360040"/>
          </a:xfrm>
          <a:prstGeom prst="rect">
            <a:avLst/>
          </a:prstGeom>
          <a:solidFill>
            <a:srgbClr val="0070C0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H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7805694-80D4-9C43-B2AE-B79170C815F1}"/>
              </a:ext>
            </a:extLst>
          </p:cNvPr>
          <p:cNvCxnSpPr/>
          <p:nvPr/>
        </p:nvCxnSpPr>
        <p:spPr bwMode="auto">
          <a:xfrm>
            <a:off x="4565992" y="2998540"/>
            <a:ext cx="0" cy="360040"/>
          </a:xfrm>
          <a:prstGeom prst="line">
            <a:avLst/>
          </a:prstGeom>
          <a:solidFill>
            <a:srgbClr val="C0C0C0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F7723DF-6186-C74A-AAF1-B5A9EB306F22}"/>
              </a:ext>
            </a:extLst>
          </p:cNvPr>
          <p:cNvCxnSpPr/>
          <p:nvPr/>
        </p:nvCxnSpPr>
        <p:spPr bwMode="auto">
          <a:xfrm>
            <a:off x="6798240" y="2998540"/>
            <a:ext cx="0" cy="360040"/>
          </a:xfrm>
          <a:prstGeom prst="line">
            <a:avLst/>
          </a:prstGeom>
          <a:solidFill>
            <a:srgbClr val="C0C0C0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1569659-3AE7-5245-A75C-41DF6A3F5B09}"/>
              </a:ext>
            </a:extLst>
          </p:cNvPr>
          <p:cNvCxnSpPr/>
          <p:nvPr/>
        </p:nvCxnSpPr>
        <p:spPr bwMode="auto">
          <a:xfrm>
            <a:off x="7662336" y="2998540"/>
            <a:ext cx="0" cy="360040"/>
          </a:xfrm>
          <a:prstGeom prst="line">
            <a:avLst/>
          </a:prstGeom>
          <a:solidFill>
            <a:srgbClr val="C0C0C0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D4B071E-C5C9-D340-BAAC-771F4DA79A19}"/>
              </a:ext>
            </a:extLst>
          </p:cNvPr>
          <p:cNvCxnSpPr/>
          <p:nvPr/>
        </p:nvCxnSpPr>
        <p:spPr bwMode="auto">
          <a:xfrm>
            <a:off x="1973704" y="2998540"/>
            <a:ext cx="0" cy="360040"/>
          </a:xfrm>
          <a:prstGeom prst="line">
            <a:avLst/>
          </a:prstGeom>
          <a:solidFill>
            <a:srgbClr val="C0C0C0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5D2CE5E3-FDBD-3643-931B-B01037FC1934}"/>
              </a:ext>
            </a:extLst>
          </p:cNvPr>
          <p:cNvSpPr/>
          <p:nvPr/>
        </p:nvSpPr>
        <p:spPr bwMode="auto">
          <a:xfrm>
            <a:off x="1505652" y="5949280"/>
            <a:ext cx="936104" cy="360040"/>
          </a:xfrm>
          <a:prstGeom prst="rect">
            <a:avLst/>
          </a:prstGeom>
          <a:solidFill>
            <a:srgbClr val="C00000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H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highlight>
                <a:srgbClr val="00FF00"/>
              </a:highlight>
              <a:latin typeface="Arial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6975871-AB21-D546-A765-B53B4ACE81A4}"/>
              </a:ext>
            </a:extLst>
          </p:cNvPr>
          <p:cNvSpPr/>
          <p:nvPr/>
        </p:nvSpPr>
        <p:spPr bwMode="auto">
          <a:xfrm>
            <a:off x="2405752" y="5949280"/>
            <a:ext cx="720080" cy="360040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H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17C8C8E-E43C-4A43-9A83-52403E4CDF88}"/>
              </a:ext>
            </a:extLst>
          </p:cNvPr>
          <p:cNvSpPr/>
          <p:nvPr/>
        </p:nvSpPr>
        <p:spPr bwMode="auto">
          <a:xfrm>
            <a:off x="4068269" y="5949280"/>
            <a:ext cx="1277979" cy="360040"/>
          </a:xfrm>
          <a:prstGeom prst="rect">
            <a:avLst/>
          </a:prstGeom>
          <a:solidFill>
            <a:srgbClr val="7030A0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H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A6B4061-F248-6A4E-ADBC-338BC191AD66}"/>
              </a:ext>
            </a:extLst>
          </p:cNvPr>
          <p:cNvSpPr/>
          <p:nvPr/>
        </p:nvSpPr>
        <p:spPr bwMode="auto">
          <a:xfrm>
            <a:off x="6210344" y="5949280"/>
            <a:ext cx="1025952" cy="360040"/>
          </a:xfrm>
          <a:prstGeom prst="rect">
            <a:avLst/>
          </a:prstGeom>
          <a:solidFill>
            <a:srgbClr val="0070C0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H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900386C-22BD-ED4D-A83C-58DC7C045730}"/>
              </a:ext>
            </a:extLst>
          </p:cNvPr>
          <p:cNvSpPr/>
          <p:nvPr/>
        </p:nvSpPr>
        <p:spPr bwMode="auto">
          <a:xfrm>
            <a:off x="7236296" y="5949280"/>
            <a:ext cx="1440160" cy="360040"/>
          </a:xfrm>
          <a:prstGeom prst="rect">
            <a:avLst/>
          </a:prstGeom>
          <a:solidFill>
            <a:srgbClr val="00B050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H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FE743DD2-FAA7-2741-99A5-EB23A6F08541}"/>
              </a:ext>
            </a:extLst>
          </p:cNvPr>
          <p:cNvSpPr/>
          <p:nvPr/>
        </p:nvSpPr>
        <p:spPr bwMode="auto">
          <a:xfrm>
            <a:off x="3132165" y="5949280"/>
            <a:ext cx="936104" cy="360040"/>
          </a:xfrm>
          <a:prstGeom prst="rect">
            <a:avLst/>
          </a:prstGeom>
          <a:solidFill>
            <a:srgbClr val="00B050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H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3F7D650-A964-8C48-9031-F431973AC2CE}"/>
              </a:ext>
            </a:extLst>
          </p:cNvPr>
          <p:cNvSpPr/>
          <p:nvPr/>
        </p:nvSpPr>
        <p:spPr bwMode="auto">
          <a:xfrm>
            <a:off x="5346248" y="5949280"/>
            <a:ext cx="864096" cy="360040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H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6" name="Down Arrow 35">
            <a:extLst>
              <a:ext uri="{FF2B5EF4-FFF2-40B4-BE49-F238E27FC236}">
                <a16:creationId xmlns:a16="http://schemas.microsoft.com/office/drawing/2014/main" id="{BDFE7E2B-5EDC-2942-9805-FC01F0DC314D}"/>
              </a:ext>
            </a:extLst>
          </p:cNvPr>
          <p:cNvSpPr/>
          <p:nvPr/>
        </p:nvSpPr>
        <p:spPr bwMode="auto">
          <a:xfrm>
            <a:off x="4400593" y="2521922"/>
            <a:ext cx="330798" cy="431375"/>
          </a:xfrm>
          <a:prstGeom prst="downArrow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H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7" name="Down Arrow 36">
            <a:extLst>
              <a:ext uri="{FF2B5EF4-FFF2-40B4-BE49-F238E27FC236}">
                <a16:creationId xmlns:a16="http://schemas.microsoft.com/office/drawing/2014/main" id="{80F1F3A8-171B-5541-A783-AF474CD1EDB3}"/>
              </a:ext>
            </a:extLst>
          </p:cNvPr>
          <p:cNvSpPr/>
          <p:nvPr/>
        </p:nvSpPr>
        <p:spPr bwMode="auto">
          <a:xfrm>
            <a:off x="4448107" y="4509120"/>
            <a:ext cx="330798" cy="431375"/>
          </a:xfrm>
          <a:prstGeom prst="downArrow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H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C0871BB-FABF-7B47-9B57-B00F89A616C7}"/>
              </a:ext>
            </a:extLst>
          </p:cNvPr>
          <p:cNvSpPr txBox="1"/>
          <p:nvPr/>
        </p:nvSpPr>
        <p:spPr>
          <a:xfrm>
            <a:off x="204174" y="2907685"/>
            <a:ext cx="1140356" cy="48060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CH" sz="1400" b="1" dirty="0">
                <a:solidFill>
                  <a:srgbClr val="FF0000"/>
                </a:solidFill>
              </a:rPr>
              <a:t>Erroneous</a:t>
            </a:r>
          </a:p>
          <a:p>
            <a:r>
              <a:rPr lang="en-CH" sz="1400" b="1" dirty="0"/>
              <a:t>Assembly: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E52BE9A-B83D-F642-A8E2-4473C6238800}"/>
              </a:ext>
            </a:extLst>
          </p:cNvPr>
          <p:cNvSpPr txBox="1"/>
          <p:nvPr/>
        </p:nvSpPr>
        <p:spPr>
          <a:xfrm>
            <a:off x="4707258" y="2574740"/>
            <a:ext cx="1856241" cy="246428"/>
          </a:xfrm>
          <a:prstGeom prst="rect">
            <a:avLst/>
          </a:prstGeom>
          <a:noFill/>
        </p:spPr>
        <p:txBody>
          <a:bodyPr wrap="square" rtlCol="0">
            <a:normAutofit fontScale="62500" lnSpcReduction="20000"/>
          </a:bodyPr>
          <a:lstStyle/>
          <a:p>
            <a:r>
              <a:rPr lang="en-CH" b="1" dirty="0"/>
              <a:t>Align Reads to Contigs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C432BF0-0573-214A-962B-6F5D88B46059}"/>
              </a:ext>
            </a:extLst>
          </p:cNvPr>
          <p:cNvSpPr txBox="1"/>
          <p:nvPr/>
        </p:nvSpPr>
        <p:spPr>
          <a:xfrm>
            <a:off x="135362" y="5843737"/>
            <a:ext cx="1277979" cy="61498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CH" sz="1400" b="1" dirty="0">
                <a:solidFill>
                  <a:srgbClr val="00B050"/>
                </a:solidFill>
              </a:rPr>
              <a:t>Corrected</a:t>
            </a:r>
            <a:endParaRPr lang="en-CH" sz="1400" b="1" dirty="0"/>
          </a:p>
          <a:p>
            <a:r>
              <a:rPr lang="en-CH" sz="1400" b="1" dirty="0"/>
              <a:t>Assembly: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9BB1B19-E00C-2844-B68E-9AC949495948}"/>
              </a:ext>
            </a:extLst>
          </p:cNvPr>
          <p:cNvSpPr txBox="1"/>
          <p:nvPr/>
        </p:nvSpPr>
        <p:spPr>
          <a:xfrm>
            <a:off x="-20946" y="3577092"/>
            <a:ext cx="1656244" cy="27331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CH" sz="1400" b="1" dirty="0"/>
              <a:t>Aligned Reads: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FF70B016-89B3-1F4E-B4F9-DB15EBBB250C}"/>
              </a:ext>
            </a:extLst>
          </p:cNvPr>
          <p:cNvCxnSpPr/>
          <p:nvPr/>
        </p:nvCxnSpPr>
        <p:spPr bwMode="auto">
          <a:xfrm flipV="1">
            <a:off x="6745828" y="2532305"/>
            <a:ext cx="1014120" cy="480606"/>
          </a:xfrm>
          <a:prstGeom prst="straightConnector1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EFE88845-BC45-D64D-B87A-B7CF86FC9C59}"/>
              </a:ext>
            </a:extLst>
          </p:cNvPr>
          <p:cNvSpPr txBox="1"/>
          <p:nvPr/>
        </p:nvSpPr>
        <p:spPr>
          <a:xfrm>
            <a:off x="7121352" y="2276872"/>
            <a:ext cx="16219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1400" dirty="0"/>
              <a:t>Sequencing Errors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89BC77BE-E137-A841-B1E2-97991C57506E}"/>
              </a:ext>
            </a:extLst>
          </p:cNvPr>
          <p:cNvSpPr/>
          <p:nvPr/>
        </p:nvSpPr>
        <p:spPr>
          <a:xfrm>
            <a:off x="4005018" y="4970501"/>
            <a:ext cx="1277979" cy="5173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H" dirty="0"/>
              <a:t>Apollo</a:t>
            </a:r>
          </a:p>
        </p:txBody>
      </p:sp>
      <p:sp>
        <p:nvSpPr>
          <p:cNvPr id="44" name="Down Arrow 43">
            <a:extLst>
              <a:ext uri="{FF2B5EF4-FFF2-40B4-BE49-F238E27FC236}">
                <a16:creationId xmlns:a16="http://schemas.microsoft.com/office/drawing/2014/main" id="{4B2770F9-8350-BF43-9CAF-787650C81EC5}"/>
              </a:ext>
            </a:extLst>
          </p:cNvPr>
          <p:cNvSpPr/>
          <p:nvPr/>
        </p:nvSpPr>
        <p:spPr bwMode="auto">
          <a:xfrm>
            <a:off x="4453844" y="5502902"/>
            <a:ext cx="330798" cy="431375"/>
          </a:xfrm>
          <a:prstGeom prst="downArrow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H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B3654599-C54F-F640-9952-3D3A7D7D187B}"/>
              </a:ext>
            </a:extLst>
          </p:cNvPr>
          <p:cNvSpPr/>
          <p:nvPr/>
        </p:nvSpPr>
        <p:spPr>
          <a:xfrm>
            <a:off x="0" y="2858295"/>
            <a:ext cx="8839200" cy="60063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5D5FC497-6E64-7345-8A30-2F66BF1FF3BD}"/>
              </a:ext>
            </a:extLst>
          </p:cNvPr>
          <p:cNvSpPr/>
          <p:nvPr/>
        </p:nvSpPr>
        <p:spPr>
          <a:xfrm>
            <a:off x="0" y="3504201"/>
            <a:ext cx="8839200" cy="100491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44688298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5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1" animBg="1"/>
      <p:bldP spid="39" grpId="1"/>
      <p:bldP spid="41" grpId="0"/>
      <p:bldP spid="42" grpId="0"/>
      <p:bldP spid="2" grpId="0" animBg="1"/>
      <p:bldP spid="44" grpId="0" animBg="1"/>
      <p:bldP spid="13" grpId="0" animBg="1"/>
      <p:bldP spid="4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09" name="Title 1">
            <a:extLst>
              <a:ext uri="{FF2B5EF4-FFF2-40B4-BE49-F238E27FC236}">
                <a16:creationId xmlns:a16="http://schemas.microsoft.com/office/drawing/2014/main" id="{0DF95D71-4717-9641-A2B1-944FC903286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Professor </a:t>
            </a:r>
            <a:r>
              <a:rPr lang="en-US" altLang="en-US" dirty="0" err="1">
                <a:ea typeface="ＭＳ Ｐゴシック" panose="020B0600070205080204" pitchFamily="34" charset="-128"/>
              </a:rPr>
              <a:t>Mutlu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21506" name="Content Placeholder 2">
            <a:extLst>
              <a:ext uri="{FF2B5EF4-FFF2-40B4-BE49-F238E27FC236}">
                <a16:creationId xmlns:a16="http://schemas.microsoft.com/office/drawing/2014/main" id="{9CD130D2-C623-7247-B0C8-1800F218DB9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1196752"/>
            <a:ext cx="9144000" cy="5194300"/>
          </a:xfrm>
        </p:spPr>
        <p:txBody>
          <a:bodyPr/>
          <a:lstStyle/>
          <a:p>
            <a:r>
              <a:rPr lang="en-US" altLang="en-US" sz="2200" dirty="0">
                <a:ea typeface="ＭＳ Ｐゴシック" panose="020B0600070205080204" pitchFamily="34" charset="-128"/>
              </a:rPr>
              <a:t>Onur Mutlu</a:t>
            </a:r>
          </a:p>
          <a:p>
            <a:pPr lvl="1"/>
            <a:r>
              <a:rPr lang="en-US" altLang="en-US" sz="1800" dirty="0">
                <a:ea typeface="ＭＳ Ｐゴシック" panose="020B0600070205080204" pitchFamily="34" charset="-128"/>
              </a:rPr>
              <a:t>Full Professor @ ETH Zurich ITET (INFK), since September 2015</a:t>
            </a:r>
          </a:p>
          <a:p>
            <a:pPr lvl="1"/>
            <a:r>
              <a:rPr lang="en-US" altLang="en-US" sz="1800" dirty="0">
                <a:ea typeface="ＭＳ Ｐゴシック" panose="020B0600070205080204" pitchFamily="34" charset="-128"/>
              </a:rPr>
              <a:t>Strecker Professor @ Carnegie Mellon University ECE/CS, 2009-2016, 2016-…</a:t>
            </a:r>
          </a:p>
          <a:p>
            <a:pPr lvl="1"/>
            <a:r>
              <a:rPr lang="en-US" altLang="en-US" sz="1800" dirty="0">
                <a:ea typeface="ＭＳ Ｐゴシック" panose="020B0600070205080204" pitchFamily="34" charset="-128"/>
              </a:rPr>
              <a:t>PhD from UT-Austin, worked at Google, VMware, Microsoft Research, Intel, AMD</a:t>
            </a:r>
          </a:p>
          <a:p>
            <a:pPr lvl="1"/>
            <a:r>
              <a:rPr lang="en-US" altLang="en-US" sz="1800" dirty="0">
                <a:ea typeface="ＭＳ Ｐゴシック" panose="020B0600070205080204" pitchFamily="34" charset="-128"/>
                <a:hlinkClick r:id="rId3"/>
              </a:rPr>
              <a:t>https://people.inf.ethz.ch/omutlu/</a:t>
            </a:r>
            <a:endParaRPr lang="en-US" altLang="en-US" sz="1800" dirty="0">
              <a:ea typeface="ＭＳ Ｐゴシック" panose="020B0600070205080204" pitchFamily="34" charset="-128"/>
            </a:endParaRPr>
          </a:p>
          <a:p>
            <a:pPr lvl="1"/>
            <a:r>
              <a:rPr lang="en-US" altLang="en-US" sz="1800" dirty="0">
                <a:ea typeface="ＭＳ Ｐゴシック" panose="020B0600070205080204" pitchFamily="34" charset="-128"/>
                <a:hlinkClick r:id="rId4"/>
              </a:rPr>
              <a:t>omutlu@gmail.com</a:t>
            </a:r>
            <a:r>
              <a:rPr lang="en-US" altLang="en-US" sz="1800" dirty="0">
                <a:ea typeface="ＭＳ Ｐゴシック" panose="020B0600070205080204" pitchFamily="34" charset="-128"/>
              </a:rPr>
              <a:t> (Best way to reach)</a:t>
            </a:r>
          </a:p>
          <a:p>
            <a:pPr lvl="1"/>
            <a:r>
              <a:rPr lang="en-US" sz="1800" dirty="0">
                <a:latin typeface="Tahoma" charset="0"/>
                <a:ea typeface="ＭＳ Ｐゴシック" charset="0"/>
                <a:hlinkClick r:id="rId5"/>
              </a:rPr>
              <a:t>https://people.inf.ethz.ch/omutlu/projects.htm</a:t>
            </a:r>
            <a:r>
              <a:rPr lang="en-US" sz="1800" dirty="0">
                <a:latin typeface="Tahoma" charset="0"/>
                <a:ea typeface="ＭＳ Ｐゴシック" charset="0"/>
              </a:rPr>
              <a:t> </a:t>
            </a:r>
            <a:endParaRPr lang="en-US" altLang="en-US" sz="1000" dirty="0">
              <a:ea typeface="ＭＳ Ｐゴシック" panose="020B0600070205080204" pitchFamily="34" charset="-128"/>
            </a:endParaRPr>
          </a:p>
          <a:p>
            <a:pPr lvl="1"/>
            <a:endParaRPr lang="en-US" altLang="en-US" sz="1000" dirty="0">
              <a:ea typeface="ＭＳ Ｐゴシック" panose="020B0600070205080204" pitchFamily="34" charset="-128"/>
            </a:endParaRPr>
          </a:p>
          <a:p>
            <a:r>
              <a:rPr lang="en-US" altLang="en-US" sz="22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Research and Teaching in:</a:t>
            </a:r>
            <a:endParaRPr lang="en-US" altLang="en-US" sz="2200" dirty="0">
              <a:ea typeface="ＭＳ Ｐゴシック" panose="020B0600070205080204" pitchFamily="34" charset="-128"/>
            </a:endParaRPr>
          </a:p>
          <a:p>
            <a:pPr lvl="1"/>
            <a:r>
              <a:rPr lang="en-US" altLang="en-US" sz="1800" dirty="0">
                <a:solidFill>
                  <a:srgbClr val="0000FF"/>
                </a:solidFill>
                <a:ea typeface="ＭＳ Ｐゴシック" panose="020B0600070205080204" pitchFamily="34" charset="-128"/>
              </a:rPr>
              <a:t>Computer architecture, computer systems, hardware security, bioinformatics</a:t>
            </a:r>
          </a:p>
          <a:p>
            <a:pPr lvl="1"/>
            <a:r>
              <a:rPr lang="en-US" altLang="en-US" sz="1800" dirty="0">
                <a:ea typeface="ＭＳ Ｐゴシック" panose="020B0600070205080204" pitchFamily="34" charset="-128"/>
              </a:rPr>
              <a:t>Memory and storage systems</a:t>
            </a:r>
          </a:p>
          <a:p>
            <a:pPr lvl="1"/>
            <a:r>
              <a:rPr lang="en-US" altLang="en-US" sz="1800" dirty="0">
                <a:ea typeface="ＭＳ Ｐゴシック" panose="020B0600070205080204" pitchFamily="34" charset="-128"/>
              </a:rPr>
              <a:t>Hardware security, safety, predictability</a:t>
            </a:r>
          </a:p>
          <a:p>
            <a:pPr lvl="1"/>
            <a:r>
              <a:rPr lang="en-US" altLang="en-US" sz="1800" dirty="0">
                <a:ea typeface="ＭＳ Ｐゴシック" panose="020B0600070205080204" pitchFamily="34" charset="-128"/>
              </a:rPr>
              <a:t>Fault tolerance</a:t>
            </a:r>
          </a:p>
          <a:p>
            <a:pPr lvl="1"/>
            <a:r>
              <a:rPr lang="en-US" altLang="en-US" sz="1800" dirty="0">
                <a:ea typeface="ＭＳ Ｐゴシック" panose="020B0600070205080204" pitchFamily="34" charset="-128"/>
              </a:rPr>
              <a:t>Hardware/software cooperation</a:t>
            </a:r>
          </a:p>
          <a:p>
            <a:pPr lvl="1"/>
            <a:r>
              <a:rPr lang="is-IS" altLang="en-US" sz="1800" dirty="0">
                <a:ea typeface="ＭＳ Ｐゴシック" panose="020B0600070205080204" pitchFamily="34" charset="-128"/>
              </a:rPr>
              <a:t>Architectures for bioinformatics, health, medicine</a:t>
            </a:r>
          </a:p>
          <a:p>
            <a:pPr lvl="1"/>
            <a:r>
              <a:rPr lang="is-IS" altLang="en-US" sz="1800" dirty="0">
                <a:ea typeface="ＭＳ Ｐゴシック" panose="020B0600070205080204" pitchFamily="34" charset="-128"/>
              </a:rPr>
              <a:t>… </a:t>
            </a:r>
            <a:endParaRPr lang="en-US" altLang="en-US" sz="1800" dirty="0">
              <a:ea typeface="ＭＳ Ｐゴシック" panose="020B0600070205080204" pitchFamily="34" charset="-128"/>
            </a:endParaRPr>
          </a:p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299011" name="Slide Number Placeholder 3">
            <a:extLst>
              <a:ext uri="{FF2B5EF4-FFF2-40B4-BE49-F238E27FC236}">
                <a16:creationId xmlns:a16="http://schemas.microsoft.com/office/drawing/2014/main" id="{382C1846-515D-6048-9FA0-627CDD03DE0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9F3043E-DAD2-F347-A0C9-60754FCE566E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anose="02020404030301010803" pitchFamily="18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299012" name="Picture 1">
            <a:extLst>
              <a:ext uri="{FF2B5EF4-FFF2-40B4-BE49-F238E27FC236}">
                <a16:creationId xmlns:a16="http://schemas.microsoft.com/office/drawing/2014/main" id="{EDA8380A-00B6-2F46-A5D1-F19A2EE594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74000" y="0"/>
            <a:ext cx="1270000" cy="155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7733897"/>
      </p:ext>
    </p:extLst>
  </p:cSld>
  <p:clrMapOvr>
    <a:masterClrMapping/>
  </p:clrMapOvr>
  <p:transition spd="slow" advClick="0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B72E33-FD64-9F4B-8BC5-C1D9E8FB8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762000"/>
          </a:xfrm>
        </p:spPr>
        <p:txBody>
          <a:bodyPr>
            <a:normAutofit/>
          </a:bodyPr>
          <a:lstStyle/>
          <a:p>
            <a:r>
              <a:rPr lang="en-US" dirty="0"/>
              <a:t>Profile Hidden Markov Models (</a:t>
            </a:r>
            <a:r>
              <a:rPr lang="en-US" dirty="0" err="1"/>
              <a:t>pHMMs</a:t>
            </a:r>
            <a:r>
              <a:rPr lang="en-US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190EB4-8610-A34B-90B7-70A51B1309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9527" y="3018235"/>
            <a:ext cx="8411344" cy="3340444"/>
          </a:xfrm>
        </p:spPr>
        <p:txBody>
          <a:bodyPr>
            <a:normAutofit/>
          </a:bodyPr>
          <a:lstStyle/>
          <a:p>
            <a:r>
              <a:rPr lang="en-US" dirty="0"/>
              <a:t>Three components:</a:t>
            </a:r>
          </a:p>
          <a:p>
            <a:pPr lvl="1"/>
            <a:r>
              <a:rPr lang="en-US" dirty="0"/>
              <a:t>States</a:t>
            </a:r>
          </a:p>
          <a:p>
            <a:pPr lvl="1"/>
            <a:r>
              <a:rPr lang="en-US" dirty="0"/>
              <a:t>Emissions</a:t>
            </a:r>
          </a:p>
          <a:p>
            <a:pPr lvl="1"/>
            <a:r>
              <a:rPr lang="en-US" dirty="0"/>
              <a:t>Transitions (directed edges)</a:t>
            </a:r>
          </a:p>
          <a:p>
            <a:pPr lvl="1"/>
            <a:endParaRPr lang="en-US" dirty="0"/>
          </a:p>
          <a:p>
            <a:r>
              <a:rPr lang="en-US" dirty="0"/>
              <a:t>Modification roles and probabilities are assigned to states, transitions, and emissions </a:t>
            </a:r>
          </a:p>
          <a:p>
            <a:pPr lvl="1"/>
            <a:r>
              <a:rPr lang="en-US" dirty="0"/>
              <a:t>Substitution, insertion, deletion, or match (no modification)</a:t>
            </a:r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0C3CBD56-F07B-6C46-8EAD-C082B6C123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5321" y="2828835"/>
            <a:ext cx="2772140" cy="14723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7CCF82C-A791-A74D-8390-B5599AD826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3583" y="1040106"/>
            <a:ext cx="4995617" cy="15712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52B633D-B614-2543-9C31-E23E938DBCD4}"/>
              </a:ext>
            </a:extLst>
          </p:cNvPr>
          <p:cNvSpPr txBox="1"/>
          <p:nvPr/>
        </p:nvSpPr>
        <p:spPr>
          <a:xfrm>
            <a:off x="434986" y="1103800"/>
            <a:ext cx="339945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2400" dirty="0"/>
              <a:t>A profile hidden Markov</a:t>
            </a:r>
          </a:p>
          <a:p>
            <a:r>
              <a:rPr lang="en-US" sz="2400" dirty="0"/>
              <a:t>m</a:t>
            </a:r>
            <a:r>
              <a:rPr lang="en-CH" sz="2400" dirty="0"/>
              <a:t>odel of the assembly:</a:t>
            </a:r>
          </a:p>
          <a:p>
            <a:endParaRPr lang="en-CH" sz="2400" dirty="0"/>
          </a:p>
          <a:p>
            <a:pPr algn="ctr"/>
            <a:r>
              <a:rPr lang="en-CH" sz="2400" dirty="0"/>
              <a:t>AGCACC…GCCT</a:t>
            </a: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10908103-2F67-B642-BF25-577BA4D155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553200" y="6243638"/>
            <a:ext cx="2133600" cy="45720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415228-36BB-6A41-A6C3-7A42358B1C84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0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9009337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B72E33-FD64-9F4B-8BC5-C1D9E8FB8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762000"/>
          </a:xfrm>
        </p:spPr>
        <p:txBody>
          <a:bodyPr>
            <a:normAutofit/>
          </a:bodyPr>
          <a:lstStyle/>
          <a:p>
            <a:r>
              <a:rPr lang="en-US" dirty="0"/>
              <a:t>Apollo Workflow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190EB4-8610-A34B-90B7-70A51B1309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27662"/>
            <a:ext cx="8610600" cy="1836774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Steps external to Apollo</a:t>
            </a:r>
          </a:p>
          <a:p>
            <a:pPr lvl="1"/>
            <a:r>
              <a:rPr lang="en-US" dirty="0"/>
              <a:t>Step 1: Generate de novo assembly using any assembler</a:t>
            </a:r>
          </a:p>
          <a:p>
            <a:pPr lvl="1"/>
            <a:r>
              <a:rPr lang="en-US" dirty="0"/>
              <a:t>Step 2: Align reads to the de novo assembly of a genome</a:t>
            </a:r>
          </a:p>
          <a:p>
            <a:r>
              <a:rPr lang="en-US" dirty="0"/>
              <a:t>Steps internal to Apollo</a:t>
            </a:r>
          </a:p>
          <a:p>
            <a:pPr lvl="1"/>
            <a:r>
              <a:rPr lang="en-US" dirty="0"/>
              <a:t>Step 3: Generate a </a:t>
            </a:r>
            <a:r>
              <a:rPr lang="en-US" dirty="0" err="1"/>
              <a:t>pHMM</a:t>
            </a:r>
            <a:r>
              <a:rPr lang="en-US" dirty="0"/>
              <a:t> graph for a genome assembly</a:t>
            </a:r>
          </a:p>
          <a:p>
            <a:pPr lvl="1"/>
            <a:r>
              <a:rPr lang="en-US" dirty="0"/>
              <a:t>Step 4: Update the probabilities of the </a:t>
            </a:r>
            <a:r>
              <a:rPr lang="en-US" dirty="0" err="1"/>
              <a:t>pHMM</a:t>
            </a:r>
            <a:r>
              <a:rPr lang="en-US" dirty="0"/>
              <a:t> graph using the alignment information from step 3</a:t>
            </a:r>
          </a:p>
          <a:p>
            <a:pPr lvl="1"/>
            <a:r>
              <a:rPr lang="en-US" dirty="0"/>
              <a:t>Step 5: Use the updated probabilities in </a:t>
            </a:r>
            <a:r>
              <a:rPr lang="en-US" dirty="0" err="1"/>
              <a:t>pHMM</a:t>
            </a:r>
            <a:r>
              <a:rPr lang="en-US" dirty="0"/>
              <a:t> to decode the corrected version of the genome assembly</a:t>
            </a:r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C7F3B164-F58D-CE41-B82C-8B844AB75B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84" y="2613183"/>
            <a:ext cx="8934232" cy="3840153"/>
          </a:xfrm>
          <a:prstGeom prst="rect">
            <a:avLst/>
          </a:prstGeom>
        </p:spPr>
      </p:pic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CF84994D-DAFC-9047-AC11-A0F1934B987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553200" y="6243638"/>
            <a:ext cx="2133600" cy="45720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415228-36BB-6A41-A6C3-7A42358B1C84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0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0"/>
              <a:cs typeface="Arial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264A1FD-1B60-674C-B526-7112EAF574CA}"/>
              </a:ext>
            </a:extLst>
          </p:cNvPr>
          <p:cNvSpPr/>
          <p:nvPr/>
        </p:nvSpPr>
        <p:spPr>
          <a:xfrm>
            <a:off x="255647" y="4730910"/>
            <a:ext cx="4199384" cy="1532802"/>
          </a:xfrm>
          <a:prstGeom prst="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5FCF6AD-5A74-AF48-94B7-4D236B7ECA3D}"/>
              </a:ext>
            </a:extLst>
          </p:cNvPr>
          <p:cNvSpPr/>
          <p:nvPr/>
        </p:nvSpPr>
        <p:spPr>
          <a:xfrm>
            <a:off x="4644008" y="3000457"/>
            <a:ext cx="4195192" cy="1449500"/>
          </a:xfrm>
          <a:prstGeom prst="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E4B8678-4E08-734E-8868-E394A840222A}"/>
              </a:ext>
            </a:extLst>
          </p:cNvPr>
          <p:cNvSpPr/>
          <p:nvPr/>
        </p:nvSpPr>
        <p:spPr>
          <a:xfrm>
            <a:off x="4644008" y="4509120"/>
            <a:ext cx="4195192" cy="504056"/>
          </a:xfrm>
          <a:prstGeom prst="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F8FC1A3-F2E4-474F-A0BB-6317C49A8F5D}"/>
              </a:ext>
            </a:extLst>
          </p:cNvPr>
          <p:cNvSpPr/>
          <p:nvPr/>
        </p:nvSpPr>
        <p:spPr>
          <a:xfrm>
            <a:off x="4644008" y="5026438"/>
            <a:ext cx="4195192" cy="1237274"/>
          </a:xfrm>
          <a:prstGeom prst="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D0C9E75-E684-9144-8E45-CE9325D15161}"/>
              </a:ext>
            </a:extLst>
          </p:cNvPr>
          <p:cNvSpPr/>
          <p:nvPr/>
        </p:nvSpPr>
        <p:spPr>
          <a:xfrm>
            <a:off x="255646" y="3021261"/>
            <a:ext cx="4195191" cy="1428696"/>
          </a:xfrm>
          <a:prstGeom prst="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4860437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B72E33-FD64-9F4B-8BC5-C1D9E8FB8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762000"/>
          </a:xfrm>
        </p:spPr>
        <p:txBody>
          <a:bodyPr>
            <a:normAutofit/>
          </a:bodyPr>
          <a:lstStyle/>
          <a:p>
            <a:r>
              <a:rPr lang="en-US" dirty="0"/>
              <a:t>Key 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190EB4-8610-A34B-90B7-70A51B1309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80728"/>
            <a:ext cx="8610600" cy="541168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State-of-the-art polishing tools: Racon, Pilon, Quiver, </a:t>
            </a:r>
            <a:r>
              <a:rPr lang="en-US" dirty="0" err="1"/>
              <a:t>Nanopolish</a:t>
            </a:r>
            <a:endParaRPr lang="en-US" dirty="0"/>
          </a:p>
          <a:p>
            <a:endParaRPr lang="en-US" dirty="0"/>
          </a:p>
          <a:p>
            <a:r>
              <a:rPr lang="en-US" dirty="0"/>
              <a:t>Apollo is the only tool that can scale to polish large genomes</a:t>
            </a:r>
          </a:p>
          <a:p>
            <a:pPr lvl="1"/>
            <a:r>
              <a:rPr lang="en-US" dirty="0"/>
              <a:t>Read set: PacBio (35x and 8.9x) and Illumina (22x)</a:t>
            </a:r>
          </a:p>
          <a:p>
            <a:pPr lvl="1"/>
            <a:r>
              <a:rPr lang="en-US" dirty="0"/>
              <a:t>Racon, Pilon and Quiver </a:t>
            </a:r>
            <a:r>
              <a:rPr lang="en-US" dirty="0">
                <a:solidFill>
                  <a:srgbClr val="FF0000"/>
                </a:solidFill>
              </a:rPr>
              <a:t>exceeds memory requirements</a:t>
            </a:r>
            <a:r>
              <a:rPr lang="en-US" dirty="0"/>
              <a:t> (192GB) when using high/medium coverage PacBio/Illumina reads</a:t>
            </a:r>
          </a:p>
          <a:p>
            <a:pPr lvl="1"/>
            <a:r>
              <a:rPr lang="en-US" i="1" dirty="0"/>
              <a:t>Apollo is the </a:t>
            </a:r>
            <a:r>
              <a:rPr lang="en-US" i="1" dirty="0">
                <a:solidFill>
                  <a:srgbClr val="00B050"/>
                </a:solidFill>
              </a:rPr>
              <a:t>only algorithm</a:t>
            </a:r>
            <a:r>
              <a:rPr lang="en-US" dirty="0">
                <a:solidFill>
                  <a:srgbClr val="00B050"/>
                </a:solidFill>
              </a:rPr>
              <a:t> that is scalable </a:t>
            </a:r>
            <a:r>
              <a:rPr lang="en-US" dirty="0"/>
              <a:t>to polish large contigs given the memory constraints</a:t>
            </a:r>
          </a:p>
          <a:p>
            <a:pPr lvl="1"/>
            <a:endParaRPr lang="en-US" dirty="0"/>
          </a:p>
          <a:p>
            <a:r>
              <a:rPr lang="en-US" dirty="0"/>
              <a:t>Apollo generates the most reliable assemblies</a:t>
            </a:r>
          </a:p>
          <a:p>
            <a:pPr lvl="1"/>
            <a:r>
              <a:rPr lang="en-US" dirty="0" err="1"/>
              <a:t>Canu</a:t>
            </a:r>
            <a:r>
              <a:rPr lang="en-US" dirty="0"/>
              <a:t> assembler rather than </a:t>
            </a:r>
            <a:r>
              <a:rPr lang="en-US" dirty="0" err="1"/>
              <a:t>Miniasm</a:t>
            </a:r>
            <a:endParaRPr lang="en-US" dirty="0"/>
          </a:p>
          <a:p>
            <a:pPr lvl="1"/>
            <a:r>
              <a:rPr lang="en-US" dirty="0"/>
              <a:t>Polish using both long and Illumina reads (i.e., hybrid reads)</a:t>
            </a:r>
          </a:p>
          <a:p>
            <a:pPr lvl="1"/>
            <a:r>
              <a:rPr lang="en-US" dirty="0"/>
              <a:t>Apollo to use hybrid reads</a:t>
            </a:r>
          </a:p>
          <a:p>
            <a:pPr lvl="2"/>
            <a:r>
              <a:rPr lang="en-US" dirty="0"/>
              <a:t>It can use multiple read sets in a single run</a:t>
            </a:r>
          </a:p>
          <a:p>
            <a:pPr lvl="2"/>
            <a:endParaRPr lang="en-US" dirty="0"/>
          </a:p>
          <a:p>
            <a:r>
              <a:rPr lang="en-US" dirty="0"/>
              <a:t>Apollo performs </a:t>
            </a:r>
            <a:r>
              <a:rPr lang="en-US" dirty="0">
                <a:solidFill>
                  <a:srgbClr val="00B050"/>
                </a:solidFill>
              </a:rPr>
              <a:t>better than </a:t>
            </a:r>
            <a:r>
              <a:rPr lang="en-US" dirty="0" err="1">
                <a:solidFill>
                  <a:srgbClr val="00B050"/>
                </a:solidFill>
              </a:rPr>
              <a:t>Nanopolish</a:t>
            </a:r>
            <a:r>
              <a:rPr lang="en-US" dirty="0">
                <a:solidFill>
                  <a:srgbClr val="00B050"/>
                </a:solidFill>
              </a:rPr>
              <a:t> (~2-5x) </a:t>
            </a:r>
            <a:r>
              <a:rPr lang="en-US" dirty="0"/>
              <a:t>but </a:t>
            </a:r>
            <a:r>
              <a:rPr lang="en-US" dirty="0">
                <a:solidFill>
                  <a:srgbClr val="FF0000"/>
                </a:solidFill>
              </a:rPr>
              <a:t>worse than Racon, Pilon, and Quiver</a:t>
            </a:r>
            <a:r>
              <a:rPr lang="en-US" dirty="0"/>
              <a:t> (up to </a:t>
            </a:r>
            <a:r>
              <a:rPr lang="en-US" dirty="0">
                <a:solidFill>
                  <a:srgbClr val="FF0000"/>
                </a:solidFill>
              </a:rPr>
              <a:t>600x</a:t>
            </a:r>
            <a:r>
              <a:rPr lang="en-US" dirty="0"/>
              <a:t>, on average </a:t>
            </a:r>
            <a:r>
              <a:rPr lang="en-US" dirty="0">
                <a:solidFill>
                  <a:srgbClr val="FF0000"/>
                </a:solidFill>
              </a:rPr>
              <a:t>~20-25x</a:t>
            </a:r>
            <a:r>
              <a:rPr lang="en-US" dirty="0"/>
              <a:t>)</a:t>
            </a:r>
          </a:p>
          <a:p>
            <a:pPr lvl="1"/>
            <a:endParaRPr lang="en-US" dirty="0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252641DA-4C6E-1F43-AB68-4240E745A1E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553200" y="6243638"/>
            <a:ext cx="2133600" cy="45720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415228-36BB-6A41-A6C3-7A42358B1C84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0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8551863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B72E33-FD64-9F4B-8BC5-C1D9E8FB8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762000"/>
          </a:xfrm>
        </p:spPr>
        <p:txBody>
          <a:bodyPr>
            <a:normAutofit/>
          </a:bodyPr>
          <a:lstStyle/>
          <a:p>
            <a:r>
              <a:rPr lang="en-US" dirty="0"/>
              <a:t>Future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190EB4-8610-A34B-90B7-70A51B1309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80728"/>
            <a:ext cx="8610600" cy="54006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Apollo performs worse due to its </a:t>
            </a:r>
            <a:r>
              <a:rPr lang="en-US" dirty="0">
                <a:solidFill>
                  <a:srgbClr val="FF0000"/>
                </a:solidFill>
              </a:rPr>
              <a:t>computationally expensive</a:t>
            </a:r>
            <a:r>
              <a:rPr lang="en-US" dirty="0"/>
              <a:t> parameter update (training) and decoding (inference) steps</a:t>
            </a:r>
          </a:p>
          <a:p>
            <a:pPr lvl="1"/>
            <a:r>
              <a:rPr lang="en-US" dirty="0"/>
              <a:t>Both training and inference steps are based on </a:t>
            </a:r>
            <a:r>
              <a:rPr lang="en-US" b="1" dirty="0"/>
              <a:t>embarrassingly parallel algorithms</a:t>
            </a:r>
          </a:p>
          <a:p>
            <a:pPr lvl="1"/>
            <a:r>
              <a:rPr lang="en-US" dirty="0"/>
              <a:t>CPU </a:t>
            </a:r>
            <a:r>
              <a:rPr lang="en-US" i="1" dirty="0"/>
              <a:t>cannot</a:t>
            </a:r>
            <a:r>
              <a:rPr lang="en-US" dirty="0"/>
              <a:t> utilize all available parallelism</a:t>
            </a:r>
          </a:p>
          <a:p>
            <a:pPr lvl="1"/>
            <a:r>
              <a:rPr lang="en-US" dirty="0"/>
              <a:t>We implemented the training step in </a:t>
            </a:r>
            <a:r>
              <a:rPr lang="en-US" b="1" dirty="0"/>
              <a:t>GPUs</a:t>
            </a:r>
            <a:r>
              <a:rPr lang="en-US" dirty="0"/>
              <a:t> and observe that we can achieve around </a:t>
            </a:r>
            <a:r>
              <a:rPr lang="en-US" dirty="0">
                <a:solidFill>
                  <a:srgbClr val="00B050"/>
                </a:solidFill>
              </a:rPr>
              <a:t>45x performance improvement</a:t>
            </a:r>
            <a:r>
              <a:rPr lang="en-US" dirty="0"/>
              <a:t> compared to the CPU</a:t>
            </a:r>
          </a:p>
          <a:p>
            <a:pPr lvl="2"/>
            <a:r>
              <a:rPr lang="en-US" dirty="0"/>
              <a:t>Can we do better? </a:t>
            </a:r>
            <a:r>
              <a:rPr lang="en-US" b="1" dirty="0"/>
              <a:t>Hardware acceleration</a:t>
            </a:r>
            <a:r>
              <a:rPr lang="en-US" dirty="0"/>
              <a:t> for training?</a:t>
            </a:r>
          </a:p>
          <a:p>
            <a:pPr lvl="1"/>
            <a:r>
              <a:rPr lang="en-US" b="1" dirty="0"/>
              <a:t>Combining training and inference steps</a:t>
            </a:r>
            <a:r>
              <a:rPr lang="en-US" dirty="0"/>
              <a:t> in an accelerator would potentially provide even better performance improvements</a:t>
            </a:r>
          </a:p>
          <a:p>
            <a:pPr lvl="1"/>
            <a:endParaRPr lang="en-US" dirty="0"/>
          </a:p>
          <a:p>
            <a:r>
              <a:rPr lang="en-US" b="1" dirty="0"/>
              <a:t>Parameter optimizations</a:t>
            </a:r>
            <a:r>
              <a:rPr lang="en-US" dirty="0"/>
              <a:t> for different sequencing technologies to improve sensitivity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158C5B52-73A1-454F-B5A1-0194A44A571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553200" y="6243638"/>
            <a:ext cx="2133600" cy="45720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415228-36BB-6A41-A6C3-7A42358B1C84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0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6259733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B72E33-FD64-9F4B-8BC5-C1D9E8FB8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762000"/>
          </a:xfrm>
        </p:spPr>
        <p:txBody>
          <a:bodyPr>
            <a:normAutofit/>
          </a:bodyPr>
          <a:lstStyle/>
          <a:p>
            <a:r>
              <a:rPr lang="en-US" dirty="0"/>
              <a:t>Executive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190EB4-8610-A34B-90B7-70A51B1309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80728"/>
            <a:ext cx="8610600" cy="5411688"/>
          </a:xfrm>
        </p:spPr>
        <p:txBody>
          <a:bodyPr>
            <a:normAutofit fontScale="77500" lnSpcReduction="20000"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Problem:</a:t>
            </a:r>
          </a:p>
          <a:p>
            <a:pPr lvl="1"/>
            <a:r>
              <a:rPr lang="en-US" dirty="0"/>
              <a:t>Long read de-novo assembly is inherently </a:t>
            </a:r>
            <a:r>
              <a:rPr lang="en-US" dirty="0">
                <a:solidFill>
                  <a:srgbClr val="FF0000"/>
                </a:solidFill>
              </a:rPr>
              <a:t>erroneous</a:t>
            </a:r>
          </a:p>
          <a:p>
            <a:pPr lvl="1"/>
            <a:r>
              <a:rPr lang="en-US" dirty="0"/>
              <a:t>Existing assembly polishing techniques </a:t>
            </a:r>
            <a:r>
              <a:rPr lang="en-US" dirty="0">
                <a:solidFill>
                  <a:srgbClr val="FF0000"/>
                </a:solidFill>
              </a:rPr>
              <a:t>cannot adapt</a:t>
            </a:r>
            <a:r>
              <a:rPr lang="en-US" dirty="0"/>
              <a:t> to varying sequencing technologies and </a:t>
            </a:r>
            <a:r>
              <a:rPr lang="en-US" dirty="0">
                <a:solidFill>
                  <a:srgbClr val="FF0000"/>
                </a:solidFill>
              </a:rPr>
              <a:t>do not scale</a:t>
            </a:r>
            <a:r>
              <a:rPr lang="en-US" dirty="0"/>
              <a:t> well for large genomes</a:t>
            </a:r>
          </a:p>
          <a:p>
            <a:pPr lvl="1"/>
            <a:endParaRPr lang="en-US" dirty="0">
              <a:solidFill>
                <a:srgbClr val="FF0000"/>
              </a:solidFill>
            </a:endParaRPr>
          </a:p>
          <a:p>
            <a:r>
              <a:rPr lang="en-US" b="1" dirty="0">
                <a:solidFill>
                  <a:srgbClr val="0070C0"/>
                </a:solidFill>
              </a:rPr>
              <a:t>Goal: </a:t>
            </a:r>
            <a:r>
              <a:rPr lang="en-US" dirty="0"/>
              <a:t>Propose a technology-independent and scalable assembly polishing algorithm – Apollo</a:t>
            </a:r>
          </a:p>
          <a:p>
            <a:endParaRPr lang="en-US" dirty="0"/>
          </a:p>
          <a:p>
            <a:r>
              <a:rPr lang="en-US" b="1" dirty="0">
                <a:solidFill>
                  <a:srgbClr val="7030A0"/>
                </a:solidFill>
              </a:rPr>
              <a:t>Key Ideas:</a:t>
            </a:r>
          </a:p>
          <a:p>
            <a:pPr lvl="1"/>
            <a:r>
              <a:rPr lang="en-US" dirty="0"/>
              <a:t>Use a probabilistic graph structure to identify the errors in assemblies accurately</a:t>
            </a:r>
          </a:p>
          <a:p>
            <a:pPr lvl="2"/>
            <a:r>
              <a:rPr lang="en-US" dirty="0"/>
              <a:t>Profile hidden Markov models (</a:t>
            </a:r>
            <a:r>
              <a:rPr lang="en-US" dirty="0" err="1"/>
              <a:t>pHMMs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Realign erroneous reads to the </a:t>
            </a:r>
            <a:r>
              <a:rPr lang="en-US" dirty="0" err="1"/>
              <a:t>pHMM</a:t>
            </a:r>
            <a:r>
              <a:rPr lang="en-US" dirty="0"/>
              <a:t> graph of an assembly to correct the errors by updating the probabilities based on a machine learning technique</a:t>
            </a:r>
          </a:p>
          <a:p>
            <a:pPr lvl="1"/>
            <a:endParaRPr lang="en-US" dirty="0">
              <a:solidFill>
                <a:srgbClr val="7030A0"/>
              </a:solidFill>
            </a:endParaRPr>
          </a:p>
          <a:p>
            <a:r>
              <a:rPr lang="en-US" b="1" dirty="0">
                <a:solidFill>
                  <a:srgbClr val="00B050"/>
                </a:solidFill>
              </a:rPr>
              <a:t>Results</a:t>
            </a:r>
          </a:p>
          <a:p>
            <a:pPr lvl="1"/>
            <a:r>
              <a:rPr lang="en-US" dirty="0"/>
              <a:t>Apollo is the </a:t>
            </a:r>
            <a:r>
              <a:rPr lang="en-US" dirty="0">
                <a:solidFill>
                  <a:srgbClr val="00B050"/>
                </a:solidFill>
              </a:rPr>
              <a:t>only</a:t>
            </a:r>
            <a:r>
              <a:rPr lang="en-US" dirty="0"/>
              <a:t> assembly polishing that is </a:t>
            </a:r>
            <a:r>
              <a:rPr lang="en-US" dirty="0">
                <a:solidFill>
                  <a:srgbClr val="00B050"/>
                </a:solidFill>
              </a:rPr>
              <a:t>scalable</a:t>
            </a:r>
            <a:r>
              <a:rPr lang="en-US" dirty="0"/>
              <a:t> to polish large genomes given the limited memory constraints (e.g., 192GB)</a:t>
            </a:r>
          </a:p>
          <a:p>
            <a:pPr lvl="1"/>
            <a:r>
              <a:rPr lang="en-US" dirty="0"/>
              <a:t>Apollo constructs the </a:t>
            </a:r>
            <a:r>
              <a:rPr lang="en-US" dirty="0">
                <a:solidFill>
                  <a:srgbClr val="00B050"/>
                </a:solidFill>
              </a:rPr>
              <a:t>most reliable assemblies</a:t>
            </a:r>
            <a:r>
              <a:rPr lang="en-US" dirty="0"/>
              <a:t> when hybrid set of reads (e.g., Illumina and PacBio) are used in a single run compared to other polishing tools</a:t>
            </a:r>
          </a:p>
          <a:p>
            <a:pPr lvl="1"/>
            <a:r>
              <a:rPr lang="en-US" dirty="0"/>
              <a:t>Apollo is ~25x </a:t>
            </a:r>
            <a:r>
              <a:rPr lang="en-US" dirty="0">
                <a:solidFill>
                  <a:srgbClr val="FF0000"/>
                </a:solidFill>
              </a:rPr>
              <a:t>slower</a:t>
            </a:r>
            <a:r>
              <a:rPr lang="en-US" dirty="0"/>
              <a:t> on average (up to ~600x) than other polishers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E553111B-576D-BC46-A660-9D807DA8D47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553200" y="6243638"/>
            <a:ext cx="2133600" cy="45720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415228-36BB-6A41-A6C3-7A42358B1C84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0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35376815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1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749300"/>
          </a:xfrm>
        </p:spPr>
        <p:txBody>
          <a:bodyPr>
            <a:normAutofit/>
          </a:bodyPr>
          <a:lstStyle/>
          <a:p>
            <a:r>
              <a:rPr lang="en-US" dirty="0">
                <a:latin typeface="Garamond" charset="0"/>
                <a:ea typeface="ＭＳ Ｐゴシック" charset="0"/>
                <a:cs typeface="ＭＳ Ｐゴシック" charset="0"/>
              </a:rPr>
              <a:t>Assembly Polishing using ML</a:t>
            </a:r>
          </a:p>
        </p:txBody>
      </p:sp>
      <p:sp>
        <p:nvSpPr>
          <p:cNvPr id="220163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415228-36BB-6A41-A6C3-7A42358B1C84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0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0"/>
              <a:cs typeface="Arial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95357C-B4C8-D64E-BBAC-63E30B8986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01700"/>
            <a:ext cx="8610600" cy="5479628"/>
          </a:xfrm>
        </p:spPr>
        <p:txBody>
          <a:bodyPr/>
          <a:lstStyle/>
          <a:p>
            <a:r>
              <a:rPr lang="en-US" sz="1800" u="sng" dirty="0"/>
              <a:t>Can Firtina</a:t>
            </a:r>
            <a:r>
              <a:rPr lang="en-US" sz="1800" dirty="0"/>
              <a:t>, </a:t>
            </a:r>
            <a:r>
              <a:rPr lang="en-US" sz="1800" dirty="0" err="1"/>
              <a:t>Jeremie</a:t>
            </a:r>
            <a:r>
              <a:rPr lang="en-US" sz="1800" dirty="0"/>
              <a:t> S. Kim, Mohammed </a:t>
            </a:r>
            <a:r>
              <a:rPr lang="en-US" sz="1800" dirty="0" err="1"/>
              <a:t>Alser</a:t>
            </a:r>
            <a:r>
              <a:rPr lang="en-US" sz="1800" dirty="0"/>
              <a:t>, </a:t>
            </a:r>
            <a:r>
              <a:rPr lang="en-US" sz="1800" dirty="0" err="1"/>
              <a:t>Damla</a:t>
            </a:r>
            <a:r>
              <a:rPr lang="en-US" sz="1800" dirty="0"/>
              <a:t> </a:t>
            </a:r>
            <a:r>
              <a:rPr lang="en-US" sz="1800" dirty="0" err="1"/>
              <a:t>Senol</a:t>
            </a:r>
            <a:r>
              <a:rPr lang="en-US" sz="1800" dirty="0"/>
              <a:t> Cali, A. </a:t>
            </a:r>
            <a:r>
              <a:rPr lang="en-US" sz="1800" dirty="0" err="1"/>
              <a:t>Ercument</a:t>
            </a:r>
            <a:r>
              <a:rPr lang="en-US" sz="1800" dirty="0"/>
              <a:t> </a:t>
            </a:r>
            <a:r>
              <a:rPr lang="en-US" sz="1800" dirty="0" err="1"/>
              <a:t>Cicek</a:t>
            </a:r>
            <a:r>
              <a:rPr lang="en-US" sz="1800" dirty="0"/>
              <a:t>, Can </a:t>
            </a:r>
            <a:r>
              <a:rPr lang="en-US" sz="1800" dirty="0" err="1"/>
              <a:t>Alkan</a:t>
            </a:r>
            <a:r>
              <a:rPr lang="en-US" sz="1800" dirty="0"/>
              <a:t>, and </a:t>
            </a:r>
            <a:r>
              <a:rPr lang="en-US" sz="1800" dirty="0" err="1"/>
              <a:t>Onur</a:t>
            </a:r>
            <a:r>
              <a:rPr lang="en-US" sz="1800" dirty="0"/>
              <a:t> </a:t>
            </a:r>
            <a:r>
              <a:rPr lang="en-US" sz="1800" dirty="0" err="1"/>
              <a:t>Mutlu</a:t>
            </a:r>
            <a:r>
              <a:rPr lang="en-US" sz="1800" dirty="0"/>
              <a:t>,</a:t>
            </a:r>
            <a:br>
              <a:rPr lang="en-US" sz="1800" dirty="0"/>
            </a:br>
            <a:r>
              <a:rPr lang="en-US" sz="1800" b="1" dirty="0">
                <a:hlinkClick r:id="rId3"/>
              </a:rPr>
              <a:t>"Apollo: A Sequencing-Technology-Independent, Scalable, and Accurate Assembly Polishing Algorithm"</a:t>
            </a:r>
            <a:br>
              <a:rPr lang="en-US" sz="1800" dirty="0"/>
            </a:br>
            <a:r>
              <a:rPr lang="en-US" sz="1800" b="1" i="1" dirty="0">
                <a:hlinkClick r:id="rId4"/>
              </a:rPr>
              <a:t>Bioinformatics</a:t>
            </a:r>
            <a:r>
              <a:rPr lang="en-US" sz="1800" dirty="0"/>
              <a:t>, June 2020. </a:t>
            </a:r>
            <a:br>
              <a:rPr lang="en-US" sz="1800" dirty="0"/>
            </a:br>
            <a:r>
              <a:rPr lang="en-US" sz="1800" dirty="0"/>
              <a:t>[</a:t>
            </a:r>
            <a:r>
              <a:rPr lang="en-US" sz="1800" dirty="0">
                <a:hlinkClick r:id="rId5"/>
              </a:rPr>
              <a:t>Source Code</a:t>
            </a:r>
            <a:r>
              <a:rPr lang="en-US" sz="1800" dirty="0"/>
              <a:t>] </a:t>
            </a:r>
            <a:br>
              <a:rPr lang="en-US" sz="1800" dirty="0"/>
            </a:br>
            <a:r>
              <a:rPr lang="en-US" sz="1800" dirty="0"/>
              <a:t>[</a:t>
            </a:r>
            <a:r>
              <a:rPr lang="en-US" sz="1800" dirty="0">
                <a:hlinkClick r:id="rId6"/>
              </a:rPr>
              <a:t>Online link at Bioinformatics Journal</a:t>
            </a:r>
            <a:r>
              <a:rPr lang="en-US" sz="1800" dirty="0"/>
              <a:t>]</a:t>
            </a:r>
          </a:p>
        </p:txBody>
      </p:sp>
      <p:pic>
        <p:nvPicPr>
          <p:cNvPr id="9" name="Content Placeholder 2">
            <a:extLst>
              <a:ext uri="{FF2B5EF4-FFF2-40B4-BE49-F238E27FC236}">
                <a16:creationId xmlns:a16="http://schemas.microsoft.com/office/drawing/2014/main" id="{CB1E2D31-9BEF-6D46-91D6-EF0FF8A3D6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3567" y="3316435"/>
            <a:ext cx="7776865" cy="292720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258414"/>
      </p:ext>
    </p:ext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1E9326-06A9-D843-9F15-BC3324EE58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745232"/>
          </a:xfrm>
        </p:spPr>
        <p:txBody>
          <a:bodyPr/>
          <a:lstStyle/>
          <a:p>
            <a:r>
              <a:rPr lang="en-US" dirty="0"/>
              <a:t>Agenda for Today - Intelligent Algorithms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B9DA22-BE61-2446-87AE-83F927ADF0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80728"/>
            <a:ext cx="8610600" cy="5400600"/>
          </a:xfrm>
        </p:spPr>
        <p:txBody>
          <a:bodyPr/>
          <a:lstStyle/>
          <a:p>
            <a:r>
              <a:rPr lang="en-US" dirty="0"/>
              <a:t>Apollo</a:t>
            </a:r>
          </a:p>
          <a:p>
            <a:pPr lvl="1"/>
            <a:r>
              <a:rPr lang="en-US" dirty="0"/>
              <a:t>Correcting errors in genome assembly for more accurate genome analysis</a:t>
            </a:r>
          </a:p>
          <a:p>
            <a:endParaRPr lang="en-US" dirty="0"/>
          </a:p>
          <a:p>
            <a:r>
              <a:rPr lang="en-US" dirty="0" err="1">
                <a:solidFill>
                  <a:srgbClr val="0432FF"/>
                </a:solidFill>
              </a:rPr>
              <a:t>AirLift</a:t>
            </a:r>
            <a:endParaRPr lang="en-US" dirty="0">
              <a:solidFill>
                <a:srgbClr val="0432FF"/>
              </a:solidFill>
            </a:endParaRPr>
          </a:p>
          <a:p>
            <a:pPr lvl="1"/>
            <a:r>
              <a:rPr lang="en-US" dirty="0">
                <a:solidFill>
                  <a:srgbClr val="0432FF"/>
                </a:solidFill>
              </a:rPr>
              <a:t>Avoiding redundant computations when moving from one reference genome to another</a:t>
            </a:r>
          </a:p>
          <a:p>
            <a:endParaRPr lang="en-US" dirty="0"/>
          </a:p>
          <a:p>
            <a:r>
              <a:rPr lang="en-US" dirty="0"/>
              <a:t>BLEND</a:t>
            </a:r>
          </a:p>
          <a:p>
            <a:pPr lvl="1"/>
            <a:r>
              <a:rPr lang="en-US" dirty="0"/>
              <a:t>Using fewer and high-quality seeds for faster, more memory-efficient, and more accurate sequence similarity identification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C949E8-B432-2143-85E7-FAB3F0E378C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23594FA-E141-4234-AE05-360401972BE7}" type="slidenum">
              <a:rPr lang="en-US" altLang="en-US" smtClean="0"/>
              <a:pPr/>
              <a:t>46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4076329"/>
      </p:ext>
    </p:extLst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1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749300"/>
          </a:xfrm>
        </p:spPr>
        <p:txBody>
          <a:bodyPr>
            <a:normAutofit/>
          </a:bodyPr>
          <a:lstStyle/>
          <a:p>
            <a:r>
              <a:rPr lang="en-US" sz="3800" dirty="0">
                <a:latin typeface="Garamond" charset="0"/>
                <a:ea typeface="ＭＳ Ｐゴシック" charset="0"/>
                <a:cs typeface="ＭＳ Ｐゴシック" charset="0"/>
              </a:rPr>
              <a:t>Remapping Alignments Between References </a:t>
            </a:r>
          </a:p>
        </p:txBody>
      </p:sp>
      <p:sp>
        <p:nvSpPr>
          <p:cNvPr id="220163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415228-36BB-6A41-A6C3-7A42358B1C84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0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0"/>
              <a:cs typeface="Arial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95357C-B4C8-D64E-BBAC-63E30B8986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01700"/>
            <a:ext cx="8610600" cy="5479628"/>
          </a:xfrm>
        </p:spPr>
        <p:txBody>
          <a:bodyPr/>
          <a:lstStyle/>
          <a:p>
            <a:r>
              <a:rPr lang="en-US" sz="1800" dirty="0" err="1"/>
              <a:t>Jeremie</a:t>
            </a:r>
            <a:r>
              <a:rPr lang="en-US" sz="1800" dirty="0"/>
              <a:t> S. Kim, </a:t>
            </a:r>
            <a:r>
              <a:rPr lang="en-US" sz="1800" u="sng" dirty="0"/>
              <a:t>Can Firtina</a:t>
            </a:r>
            <a:r>
              <a:rPr lang="en-US" sz="1800" dirty="0"/>
              <a:t>, </a:t>
            </a:r>
            <a:r>
              <a:rPr lang="en-US" sz="1800" dirty="0" err="1"/>
              <a:t>Meryem</a:t>
            </a:r>
            <a:r>
              <a:rPr lang="en-US" sz="1800" dirty="0"/>
              <a:t> Banu </a:t>
            </a:r>
            <a:r>
              <a:rPr lang="en-US" sz="1800" dirty="0" err="1"/>
              <a:t>Cavlak</a:t>
            </a:r>
            <a:r>
              <a:rPr lang="en-US" sz="1800" dirty="0"/>
              <a:t>, </a:t>
            </a:r>
            <a:r>
              <a:rPr lang="en-US" sz="1800" dirty="0" err="1"/>
              <a:t>Damla</a:t>
            </a:r>
            <a:r>
              <a:rPr lang="en-US" sz="1800" dirty="0"/>
              <a:t> </a:t>
            </a:r>
            <a:r>
              <a:rPr lang="en-US" sz="1800" dirty="0" err="1"/>
              <a:t>Senol</a:t>
            </a:r>
            <a:r>
              <a:rPr lang="en-US" sz="1800" dirty="0"/>
              <a:t> Cali, </a:t>
            </a:r>
            <a:r>
              <a:rPr lang="en-US" sz="1800" dirty="0" err="1"/>
              <a:t>Nastaran</a:t>
            </a:r>
            <a:r>
              <a:rPr lang="en-US" sz="1800" dirty="0"/>
              <a:t> </a:t>
            </a:r>
            <a:r>
              <a:rPr lang="en-US" sz="1800" dirty="0" err="1"/>
              <a:t>Hajinazar</a:t>
            </a:r>
            <a:r>
              <a:rPr lang="en-US" sz="1800" dirty="0"/>
              <a:t>, Mohammed </a:t>
            </a:r>
            <a:r>
              <a:rPr lang="en-US" sz="1800" dirty="0" err="1"/>
              <a:t>Alser</a:t>
            </a:r>
            <a:r>
              <a:rPr lang="en-US" sz="1800" dirty="0"/>
              <a:t>, Can </a:t>
            </a:r>
            <a:r>
              <a:rPr lang="en-US" sz="1800" dirty="0" err="1"/>
              <a:t>Alkan</a:t>
            </a:r>
            <a:r>
              <a:rPr lang="en-US" sz="1800" dirty="0"/>
              <a:t>, and </a:t>
            </a:r>
            <a:r>
              <a:rPr lang="en-US" sz="1800" dirty="0" err="1"/>
              <a:t>Onur</a:t>
            </a:r>
            <a:r>
              <a:rPr lang="en-US" sz="1800" dirty="0"/>
              <a:t> </a:t>
            </a:r>
            <a:r>
              <a:rPr lang="en-US" sz="1800" dirty="0" err="1"/>
              <a:t>Mutlu</a:t>
            </a:r>
            <a:r>
              <a:rPr lang="en-US" sz="1800" dirty="0"/>
              <a:t>,</a:t>
            </a:r>
            <a:br>
              <a:rPr lang="en-US" sz="1800" dirty="0"/>
            </a:br>
            <a:r>
              <a:rPr lang="en-US" sz="1800" b="1" dirty="0">
                <a:hlinkClick r:id="rId3"/>
              </a:rPr>
              <a:t>"AirLift: A Fast and Comprehensive Technique for Remapping Alignments between Reference Genomes"</a:t>
            </a:r>
            <a:br>
              <a:rPr lang="en-US" sz="1800" dirty="0"/>
            </a:br>
            <a:r>
              <a:rPr lang="en-US" sz="1800" i="1" dirty="0"/>
              <a:t>Preprint in </a:t>
            </a:r>
            <a:r>
              <a:rPr lang="en-US" sz="1800" b="1" i="1" dirty="0">
                <a:hlinkClick r:id="rId4"/>
              </a:rPr>
              <a:t>arXiv</a:t>
            </a:r>
            <a:r>
              <a:rPr lang="en-US" sz="1800" i="1" dirty="0"/>
              <a:t> and </a:t>
            </a:r>
            <a:r>
              <a:rPr lang="en-US" sz="1800" b="1" i="1" dirty="0">
                <a:hlinkClick r:id="rId5"/>
              </a:rPr>
              <a:t>bioRxiv</a:t>
            </a:r>
            <a:r>
              <a:rPr lang="en-US" sz="1800" dirty="0"/>
              <a:t>, 17 February 2021. </a:t>
            </a:r>
            <a:br>
              <a:rPr lang="en-US" sz="1800" dirty="0"/>
            </a:br>
            <a:r>
              <a:rPr lang="en-US" sz="1800" dirty="0"/>
              <a:t>[</a:t>
            </a:r>
            <a:r>
              <a:rPr lang="en-US" sz="1800" dirty="0">
                <a:hlinkClick r:id="rId5"/>
              </a:rPr>
              <a:t>bioRxiv preprint</a:t>
            </a:r>
            <a:r>
              <a:rPr lang="en-US" sz="1800" dirty="0"/>
              <a:t>] </a:t>
            </a:r>
            <a:br>
              <a:rPr lang="en-US" sz="1800" dirty="0"/>
            </a:br>
            <a:r>
              <a:rPr lang="en-US" sz="1800" dirty="0"/>
              <a:t>[</a:t>
            </a:r>
            <a:r>
              <a:rPr lang="en-US" sz="1800" dirty="0">
                <a:hlinkClick r:id="rId4"/>
              </a:rPr>
              <a:t>arXiv preprint</a:t>
            </a:r>
            <a:r>
              <a:rPr lang="en-US" sz="1800" dirty="0"/>
              <a:t>] </a:t>
            </a:r>
            <a:br>
              <a:rPr lang="en-US" sz="1800" dirty="0"/>
            </a:br>
            <a:r>
              <a:rPr lang="en-US" sz="1800" dirty="0"/>
              <a:t>[</a:t>
            </a:r>
            <a:r>
              <a:rPr lang="en-US" sz="1800" dirty="0">
                <a:hlinkClick r:id="rId6"/>
              </a:rPr>
              <a:t>AirLift Source Code and Data</a:t>
            </a:r>
            <a:r>
              <a:rPr lang="en-US" sz="1800" dirty="0"/>
              <a:t>]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6D6A4E-580E-4047-9BA7-DEF9D53AA3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72050"/>
            <a:ext cx="9144000" cy="297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370042"/>
      </p:ext>
    </p:extLst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C67FCC-F0E8-AA4E-88D8-6646A6A5C6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80728"/>
            <a:ext cx="8610600" cy="3384376"/>
          </a:xfrm>
        </p:spPr>
        <p:txBody>
          <a:bodyPr>
            <a:normAutofit fontScale="92500" lnSpcReduction="10000"/>
          </a:bodyPr>
          <a:lstStyle/>
          <a:p>
            <a:r>
              <a:rPr lang="en-US" sz="2200" dirty="0"/>
              <a:t>Reference genomes are updated frequently (~quarterly)</a:t>
            </a:r>
          </a:p>
          <a:p>
            <a:endParaRPr lang="en-US" sz="2200" dirty="0"/>
          </a:p>
          <a:p>
            <a:r>
              <a:rPr lang="en-US" sz="2200" dirty="0"/>
              <a:t>For accurate annotations for an updated genome, all reads of a given sample are completely remapped to the new, updated reference genome</a:t>
            </a:r>
          </a:p>
          <a:p>
            <a:pPr lvl="1"/>
            <a:r>
              <a:rPr lang="en-US" sz="2000" dirty="0"/>
              <a:t>This becomes unreasonable with the number of sequenced genomes available now</a:t>
            </a:r>
          </a:p>
          <a:p>
            <a:pPr lvl="1"/>
            <a:endParaRPr lang="en-US" sz="2000" dirty="0"/>
          </a:p>
          <a:p>
            <a:r>
              <a:rPr lang="en-US" sz="2200" dirty="0"/>
              <a:t>Currently, existing works speed up this process by only moving annotations (e.g., read mapping positions) given known matching regions</a:t>
            </a:r>
          </a:p>
          <a:p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01298AA-FAC5-754F-961F-6AFC067C706B}"/>
              </a:ext>
            </a:extLst>
          </p:cNvPr>
          <p:cNvSpPr txBox="1">
            <a:spLocks/>
          </p:cNvSpPr>
          <p:nvPr/>
        </p:nvSpPr>
        <p:spPr bwMode="auto">
          <a:xfrm>
            <a:off x="228600" y="152400"/>
            <a:ext cx="8610600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9pPr>
          </a:lstStyle>
          <a:p>
            <a:r>
              <a:rPr lang="en-US" sz="3800" kern="0" dirty="0">
                <a:latin typeface="Garamond" charset="0"/>
                <a:ea typeface="ＭＳ Ｐゴシック" charset="0"/>
                <a:cs typeface="ＭＳ Ｐゴシック" charset="0"/>
              </a:rPr>
              <a:t>Background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4921CB76-1E5B-0148-BD6F-2ADB02AD8BB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553200" y="6243638"/>
            <a:ext cx="2133600" cy="45720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415228-36BB-6A41-A6C3-7A42358B1C84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0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0"/>
              <a:cs typeface="Arial" charset="0"/>
            </a:endParaRPr>
          </a:p>
        </p:txBody>
      </p:sp>
      <p:pic>
        <p:nvPicPr>
          <p:cNvPr id="7" name="Picture 6" descr="Chart, timeline&#10;&#10;Description automatically generated">
            <a:extLst>
              <a:ext uri="{FF2B5EF4-FFF2-40B4-BE49-F238E27FC236}">
                <a16:creationId xmlns:a16="http://schemas.microsoft.com/office/drawing/2014/main" id="{F4FB0D0D-D639-FB40-900C-DD61B2D4CA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4215942"/>
            <a:ext cx="6765997" cy="2059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1983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C67FCC-F0E8-AA4E-88D8-6646A6A5C6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599" y="980728"/>
            <a:ext cx="8610601" cy="540060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A number of tools exist for remapping annotations</a:t>
            </a:r>
          </a:p>
          <a:p>
            <a:pPr lvl="1"/>
            <a:r>
              <a:rPr lang="en-US" dirty="0"/>
              <a:t>To remap across samples of the same species or across very similar reference genomes</a:t>
            </a:r>
          </a:p>
          <a:p>
            <a:pPr lvl="1"/>
            <a:endParaRPr lang="en-US" dirty="0"/>
          </a:p>
          <a:p>
            <a:r>
              <a:rPr lang="en-US" dirty="0"/>
              <a:t>Tools:</a:t>
            </a:r>
          </a:p>
          <a:p>
            <a:pPr marL="685800" lvl="1" indent="-342900">
              <a:buFont typeface="+mj-lt"/>
              <a:buAutoNum type="arabicPeriod"/>
            </a:pPr>
            <a:r>
              <a:rPr lang="en-US" dirty="0"/>
              <a:t>UCSC </a:t>
            </a:r>
            <a:r>
              <a:rPr lang="en-US" dirty="0" err="1"/>
              <a:t>Liftover</a:t>
            </a:r>
            <a:endParaRPr lang="en-US" dirty="0"/>
          </a:p>
          <a:p>
            <a:pPr marL="685800" lvl="1" indent="-342900">
              <a:buFont typeface="+mj-lt"/>
              <a:buAutoNum type="arabicPeriod"/>
            </a:pPr>
            <a:r>
              <a:rPr lang="en-US" dirty="0" err="1"/>
              <a:t>CrossMap</a:t>
            </a:r>
            <a:endParaRPr lang="en-US" dirty="0"/>
          </a:p>
          <a:p>
            <a:pPr marL="685800" lvl="1" indent="-342900">
              <a:buFont typeface="+mj-lt"/>
              <a:buAutoNum type="arabicPeriod"/>
            </a:pPr>
            <a:r>
              <a:rPr lang="en-US" dirty="0"/>
              <a:t>RECOT</a:t>
            </a:r>
          </a:p>
          <a:p>
            <a:pPr marL="685800" lvl="1" indent="-342900">
              <a:buFont typeface="+mj-lt"/>
              <a:buAutoNum type="arabicPeriod"/>
            </a:pPr>
            <a:r>
              <a:rPr lang="en-US" dirty="0" err="1"/>
              <a:t>Segment_liftover</a:t>
            </a:r>
            <a:endParaRPr lang="en-US" dirty="0"/>
          </a:p>
          <a:p>
            <a:pPr marL="685800" lvl="1" indent="-342900">
              <a:buFont typeface="+mj-lt"/>
              <a:buAutoNum type="arabicPeriod"/>
            </a:pPr>
            <a:r>
              <a:rPr lang="en-US" dirty="0"/>
              <a:t>NCBI Genome Remapping Service</a:t>
            </a:r>
          </a:p>
          <a:p>
            <a:pPr marL="685800" lvl="1" indent="-342900">
              <a:buFont typeface="+mj-lt"/>
              <a:buAutoNum type="arabicPeriod"/>
            </a:pPr>
            <a:r>
              <a:rPr lang="en-US" dirty="0"/>
              <a:t>Assembly Converter (</a:t>
            </a:r>
            <a:r>
              <a:rPr lang="en-US" dirty="0" err="1"/>
              <a:t>Ensembl</a:t>
            </a:r>
            <a:r>
              <a:rPr lang="en-US" dirty="0"/>
              <a:t>)</a:t>
            </a:r>
          </a:p>
          <a:p>
            <a:pPr marL="685800" lvl="1" indent="-342900">
              <a:buFont typeface="+mj-lt"/>
              <a:buAutoNum type="arabicPeriod"/>
            </a:pPr>
            <a:r>
              <a:rPr lang="en-US" dirty="0"/>
              <a:t>Galaxy (based on UCSC </a:t>
            </a:r>
            <a:r>
              <a:rPr lang="en-US" dirty="0" err="1"/>
              <a:t>liftover</a:t>
            </a:r>
            <a:r>
              <a:rPr lang="en-US" dirty="0"/>
              <a:t>)</a:t>
            </a:r>
          </a:p>
          <a:p>
            <a:pPr marL="685800" lvl="1" indent="-342900">
              <a:buFont typeface="+mj-lt"/>
              <a:buAutoNum type="arabicPeriod"/>
            </a:pPr>
            <a:r>
              <a:rPr lang="en-US" dirty="0" err="1"/>
              <a:t>Pyliftover</a:t>
            </a:r>
            <a:endParaRPr lang="en-US" dirty="0"/>
          </a:p>
          <a:p>
            <a:pPr marL="685800" lvl="1" indent="-342900">
              <a:buFont typeface="+mj-lt"/>
              <a:buAutoNum type="arabicPeriod"/>
            </a:pPr>
            <a:endParaRPr lang="en-US" dirty="0"/>
          </a:p>
          <a:p>
            <a:pPr marL="0" indent="0">
              <a:buNone/>
            </a:pPr>
            <a:r>
              <a:rPr lang="en-US" dirty="0"/>
              <a:t>Generate </a:t>
            </a:r>
            <a:r>
              <a:rPr lang="en-US" i="1" dirty="0"/>
              <a:t>Chain</a:t>
            </a:r>
            <a:r>
              <a:rPr lang="en-US" dirty="0"/>
              <a:t> files, which indicates similar blocks of regions across two genomes (via global alignment) and move annotations using the chain file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94DB723-9F33-EF48-AD04-2BC61080208F}"/>
              </a:ext>
            </a:extLst>
          </p:cNvPr>
          <p:cNvSpPr txBox="1">
            <a:spLocks/>
          </p:cNvSpPr>
          <p:nvPr/>
        </p:nvSpPr>
        <p:spPr bwMode="auto">
          <a:xfrm>
            <a:off x="228600" y="152400"/>
            <a:ext cx="8610600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9pPr>
          </a:lstStyle>
          <a:p>
            <a:r>
              <a:rPr lang="en-US" sz="3800" kern="0" dirty="0">
                <a:latin typeface="Garamond" charset="0"/>
                <a:ea typeface="ＭＳ Ｐゴシック" charset="0"/>
                <a:cs typeface="ＭＳ Ｐゴシック" charset="0"/>
              </a:rPr>
              <a:t>Background (cont’d)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CCD0E76A-6462-A34A-B6A7-7BE30A6C3E6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553200" y="6243638"/>
            <a:ext cx="2133600" cy="45720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415228-36BB-6A41-A6C3-7A42358B1C84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0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940044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5"/>
          <p:cNvSpPr>
            <a:spLocks noChangeArrowheads="1"/>
          </p:cNvSpPr>
          <p:nvPr/>
        </p:nvSpPr>
        <p:spPr bwMode="auto">
          <a:xfrm>
            <a:off x="-52900" y="1051478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Narrow" charset="0"/>
                <a:ea typeface="ＭＳ Ｐゴシック" charset="0"/>
                <a:cs typeface="Arial" charset="0"/>
              </a:rPr>
              <a:t>Computer architecture, HW/SW, systems, bioinformatics, security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5458" y="2705198"/>
            <a:ext cx="1524000" cy="1029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Picture 23" descr="http://i.ehow.com/images/a04/ac/qb/format-hard-drive-xp-800X800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433856">
            <a:off x="7165083" y="1912953"/>
            <a:ext cx="1276125" cy="127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0" name="Text Box 147"/>
          <p:cNvSpPr txBox="1">
            <a:spLocks noChangeArrowheads="1"/>
          </p:cNvSpPr>
          <p:nvPr/>
        </p:nvSpPr>
        <p:spPr bwMode="auto">
          <a:xfrm>
            <a:off x="6498591" y="4977878"/>
            <a:ext cx="229235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1" i="1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Arial Narrow" charset="0"/>
              <a:ea typeface="ＭＳ Ｐゴシック" charset="0"/>
              <a:cs typeface="Arial" charset="0"/>
            </a:endParaRPr>
          </a:p>
        </p:txBody>
      </p:sp>
      <p:pic>
        <p:nvPicPr>
          <p:cNvPr id="26645" name="Picture 30" descr="3177_01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6665" y="4191392"/>
            <a:ext cx="2325687" cy="90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633" name="Group 47"/>
          <p:cNvGrpSpPr>
            <a:grpSpLocks/>
          </p:cNvGrpSpPr>
          <p:nvPr/>
        </p:nvGrpSpPr>
        <p:grpSpPr bwMode="auto">
          <a:xfrm>
            <a:off x="3304126" y="3812751"/>
            <a:ext cx="3077766" cy="1554083"/>
            <a:chOff x="5252245" y="4774407"/>
            <a:chExt cx="3076909" cy="1554282"/>
          </a:xfrm>
        </p:grpSpPr>
        <p:sp>
          <p:nvSpPr>
            <p:cNvPr id="26642" name="TextBox 8"/>
            <p:cNvSpPr txBox="1">
              <a:spLocks noChangeArrowheads="1"/>
            </p:cNvSpPr>
            <p:nvPr/>
          </p:nvSpPr>
          <p:spPr bwMode="auto">
            <a:xfrm>
              <a:off x="5252245" y="5959310"/>
              <a:ext cx="3076909" cy="3693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charset="0"/>
                  <a:ea typeface="ＭＳ Ｐゴシック" charset="0"/>
                  <a:cs typeface="Arial" charset="0"/>
                </a:rPr>
                <a:t>Graphics and Vision Processing</a:t>
              </a:r>
              <a:endPara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endParaRPr>
            </a:p>
          </p:txBody>
        </p:sp>
        <p:pic>
          <p:nvPicPr>
            <p:cNvPr id="26643" name="Picture 6" descr="C:\Daten\talks\invited\ferc2010\material\Fermi_Die_FINAL.png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64944" y="4774407"/>
              <a:ext cx="1201936" cy="1188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7" name="Text Box 13" descr="90%"/>
          <p:cNvSpPr txBox="1">
            <a:spLocks noChangeArrowheads="1"/>
          </p:cNvSpPr>
          <p:nvPr/>
        </p:nvSpPr>
        <p:spPr bwMode="auto">
          <a:xfrm>
            <a:off x="376771" y="3295761"/>
            <a:ext cx="1733033" cy="89563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64008" tIns="32004" rIns="64008" bIns="32004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-107" charset="0"/>
                <a:ea typeface="Arial" pitchFamily="-107" charset="0"/>
                <a:cs typeface="Arial" pitchFamily="-107" charset="0"/>
              </a:rPr>
              <a:t>Heterogeneous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-107" charset="0"/>
                <a:ea typeface="Arial" pitchFamily="-107" charset="0"/>
                <a:cs typeface="Arial" pitchFamily="-107" charset="0"/>
              </a:rPr>
              <a:t>Processors and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-107" charset="0"/>
                <a:ea typeface="Arial" pitchFamily="-107" charset="0"/>
                <a:cs typeface="Arial" pitchFamily="-107" charset="0"/>
              </a:rPr>
              <a:t>Accelerators</a:t>
            </a:r>
          </a:p>
        </p:txBody>
      </p:sp>
      <p:sp>
        <p:nvSpPr>
          <p:cNvPr id="28" name="Text Box 20" descr="90%"/>
          <p:cNvSpPr txBox="1">
            <a:spLocks noChangeArrowheads="1"/>
          </p:cNvSpPr>
          <p:nvPr/>
        </p:nvSpPr>
        <p:spPr bwMode="auto">
          <a:xfrm>
            <a:off x="2600780" y="2453452"/>
            <a:ext cx="2258492" cy="3416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64008" tIns="32004" rIns="64008" bIns="32004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-107" charset="0"/>
                <a:ea typeface="Arial" pitchFamily="-107" charset="0"/>
                <a:cs typeface="Arial" pitchFamily="-107" charset="0"/>
              </a:rPr>
              <a:t>Hybrid Main Memory</a:t>
            </a:r>
          </a:p>
        </p:txBody>
      </p:sp>
      <p:sp>
        <p:nvSpPr>
          <p:cNvPr id="29" name="Line 15"/>
          <p:cNvSpPr>
            <a:spLocks noChangeShapeType="1"/>
          </p:cNvSpPr>
          <p:nvPr/>
        </p:nvSpPr>
        <p:spPr bwMode="auto">
          <a:xfrm flipV="1">
            <a:off x="1885168" y="2550397"/>
            <a:ext cx="697185" cy="62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lIns="64008" tIns="32004" rIns="64008" bIns="32004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-107" charset="0"/>
              <a:ea typeface="Arial" pitchFamily="-107" charset="0"/>
              <a:cs typeface="Arial" pitchFamily="-107" charset="0"/>
            </a:endParaRPr>
          </a:p>
        </p:txBody>
      </p:sp>
      <p:sp>
        <p:nvSpPr>
          <p:cNvPr id="30" name="Text Box 24" descr="90%"/>
          <p:cNvSpPr txBox="1">
            <a:spLocks noChangeArrowheads="1"/>
          </p:cNvSpPr>
          <p:nvPr/>
        </p:nvSpPr>
        <p:spPr bwMode="auto">
          <a:xfrm>
            <a:off x="5510960" y="3220136"/>
            <a:ext cx="2925968" cy="341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4008" tIns="32004" rIns="64008" bIns="3200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Persistent Memory/Storage</a:t>
            </a:r>
          </a:p>
        </p:txBody>
      </p:sp>
      <p:pic>
        <p:nvPicPr>
          <p:cNvPr id="31" name="Content Placeholder 6" descr="barcelona-die-photo-color.jp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8328" y="1979091"/>
            <a:ext cx="1312168" cy="1279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2" descr="dimm.png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2582353" y="1923945"/>
            <a:ext cx="2304256" cy="54929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3794" y="2093914"/>
            <a:ext cx="1554690" cy="1003885"/>
          </a:xfrm>
          <a:prstGeom prst="rect">
            <a:avLst/>
          </a:prstGeom>
        </p:spPr>
      </p:pic>
      <p:sp>
        <p:nvSpPr>
          <p:cNvPr id="36" name="Line 15"/>
          <p:cNvSpPr>
            <a:spLocks noChangeShapeType="1"/>
          </p:cNvSpPr>
          <p:nvPr/>
        </p:nvSpPr>
        <p:spPr bwMode="auto">
          <a:xfrm flipV="1">
            <a:off x="4886609" y="2566532"/>
            <a:ext cx="697185" cy="62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lIns="64008" tIns="32004" rIns="64008" bIns="32004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-107" charset="0"/>
              <a:ea typeface="Arial" pitchFamily="-107" charset="0"/>
              <a:cs typeface="Arial" pitchFamily="-107" charset="0"/>
            </a:endParaRPr>
          </a:p>
        </p:txBody>
      </p:sp>
      <p:sp>
        <p:nvSpPr>
          <p:cNvPr id="37" name="Line 15"/>
          <p:cNvSpPr>
            <a:spLocks noChangeShapeType="1"/>
          </p:cNvSpPr>
          <p:nvPr/>
        </p:nvSpPr>
        <p:spPr bwMode="auto">
          <a:xfrm flipV="1">
            <a:off x="2233759" y="2969690"/>
            <a:ext cx="640569" cy="1221699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lIns="64008" tIns="32004" rIns="64008" bIns="32004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-107" charset="0"/>
              <a:ea typeface="Arial" pitchFamily="-107" charset="0"/>
              <a:cs typeface="Arial" pitchFamily="-107" charset="0"/>
            </a:endParaRPr>
          </a:p>
        </p:txBody>
      </p:sp>
      <p:sp>
        <p:nvSpPr>
          <p:cNvPr id="38" name="Line 15"/>
          <p:cNvSpPr>
            <a:spLocks noChangeShapeType="1"/>
          </p:cNvSpPr>
          <p:nvPr/>
        </p:nvSpPr>
        <p:spPr bwMode="auto">
          <a:xfrm flipV="1">
            <a:off x="3864928" y="3372447"/>
            <a:ext cx="0" cy="440303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lIns="64008" tIns="32004" rIns="64008" bIns="32004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-107" charset="0"/>
              <a:ea typeface="Arial" pitchFamily="-107" charset="0"/>
              <a:cs typeface="Arial" pitchFamily="-107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4385" y="5570018"/>
            <a:ext cx="85635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Build fundamentally better architectures</a:t>
            </a:r>
          </a:p>
        </p:txBody>
      </p:sp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 dirty="0"/>
              <a:t>Current Research Mission</a:t>
            </a:r>
          </a:p>
        </p:txBody>
      </p:sp>
    </p:spTree>
    <p:extLst>
      <p:ext uri="{BB962C8B-B14F-4D97-AF65-F5344CB8AC3E}">
        <p14:creationId xmlns:p14="http://schemas.microsoft.com/office/powerpoint/2010/main" val="2785751037"/>
      </p:ext>
    </p:extLst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B72E33-FD64-9F4B-8BC5-C1D9E8FB8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762000"/>
          </a:xfrm>
        </p:spPr>
        <p:txBody>
          <a:bodyPr>
            <a:normAutofit/>
          </a:bodyPr>
          <a:lstStyle/>
          <a:p>
            <a:r>
              <a:rPr lang="en-US" dirty="0"/>
              <a:t>Executive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190EB4-8610-A34B-90B7-70A51B1309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80728"/>
            <a:ext cx="8610600" cy="5411688"/>
          </a:xfrm>
        </p:spPr>
        <p:txBody>
          <a:bodyPr>
            <a:normAutofit fontScale="77500" lnSpcReduction="20000"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Problem:</a:t>
            </a:r>
          </a:p>
          <a:p>
            <a:pPr lvl="1"/>
            <a:r>
              <a:rPr lang="en-US" dirty="0"/>
              <a:t>Remapping full set of reads to newer reference genome is </a:t>
            </a:r>
            <a:r>
              <a:rPr lang="en-US" dirty="0">
                <a:solidFill>
                  <a:srgbClr val="00B050"/>
                </a:solidFill>
              </a:rPr>
              <a:t>accurate</a:t>
            </a:r>
            <a:r>
              <a:rPr lang="en-US" dirty="0"/>
              <a:t>, but </a:t>
            </a:r>
            <a:r>
              <a:rPr lang="en-US" dirty="0">
                <a:solidFill>
                  <a:srgbClr val="FF0000"/>
                </a:solidFill>
              </a:rPr>
              <a:t>very computationally costly</a:t>
            </a:r>
          </a:p>
          <a:p>
            <a:pPr lvl="1"/>
            <a:r>
              <a:rPr lang="en-US" dirty="0"/>
              <a:t>Existing tools that move the annotations from one reference to another </a:t>
            </a:r>
            <a:r>
              <a:rPr lang="en-US" dirty="0">
                <a:solidFill>
                  <a:srgbClr val="FF0000"/>
                </a:solidFill>
              </a:rPr>
              <a:t>miss moving large portion of annotations</a:t>
            </a:r>
            <a:r>
              <a:rPr lang="en-US" dirty="0"/>
              <a:t> to a new reference genome</a:t>
            </a:r>
          </a:p>
          <a:p>
            <a:pPr lvl="1"/>
            <a:endParaRPr lang="en-US" dirty="0">
              <a:solidFill>
                <a:srgbClr val="FF0000"/>
              </a:solidFill>
            </a:endParaRPr>
          </a:p>
          <a:p>
            <a:r>
              <a:rPr lang="en-US" b="1" dirty="0">
                <a:solidFill>
                  <a:srgbClr val="0070C0"/>
                </a:solidFill>
              </a:rPr>
              <a:t>Goal: </a:t>
            </a:r>
            <a:r>
              <a:rPr lang="en-US" dirty="0"/>
              <a:t>Maintain baseline accuracy of remapping full set of reads, while significantly accelerating the process of moving from one reference to another</a:t>
            </a:r>
          </a:p>
          <a:p>
            <a:endParaRPr lang="en-US" dirty="0"/>
          </a:p>
          <a:p>
            <a:r>
              <a:rPr lang="en-US" b="1" dirty="0">
                <a:solidFill>
                  <a:srgbClr val="7030A0"/>
                </a:solidFill>
              </a:rPr>
              <a:t>Key Ideas:</a:t>
            </a:r>
          </a:p>
          <a:p>
            <a:pPr lvl="1"/>
            <a:r>
              <a:rPr lang="en-US" dirty="0"/>
              <a:t>Categorize and label each region in the old reference genome compared to the new reference genome</a:t>
            </a:r>
          </a:p>
          <a:p>
            <a:pPr lvl="1"/>
            <a:r>
              <a:rPr lang="en-US" dirty="0"/>
              <a:t>Either 1) Remap a read to a new reference genome or 2) simply move its annotation based on the label of the region that the read falls into in the old reference genome</a:t>
            </a:r>
          </a:p>
          <a:p>
            <a:pPr lvl="1"/>
            <a:endParaRPr lang="en-US" dirty="0">
              <a:solidFill>
                <a:srgbClr val="7030A0"/>
              </a:solidFill>
            </a:endParaRPr>
          </a:p>
          <a:p>
            <a:r>
              <a:rPr lang="en-US" b="1" dirty="0">
                <a:solidFill>
                  <a:srgbClr val="00B050"/>
                </a:solidFill>
              </a:rPr>
              <a:t>Results</a:t>
            </a:r>
          </a:p>
          <a:p>
            <a:pPr lvl="1"/>
            <a:r>
              <a:rPr lang="en-US" dirty="0"/>
              <a:t>2.6x – 6.7x speedup compared to fully mapping reads, while identifying SNPs and Indels with precision and recall similar to full mapping</a:t>
            </a:r>
          </a:p>
          <a:p>
            <a:pPr lvl="1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59BCE8B5-6097-D34D-AAC8-9C3DA2B95D3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553200" y="6243638"/>
            <a:ext cx="2133600" cy="45720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415228-36BB-6A41-A6C3-7A42358B1C84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0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116684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EF0055-9C44-9F43-A234-014B94E5B1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97206"/>
            <a:ext cx="8610600" cy="2575809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Existing tools move annotations (e.g., read mapping positions) </a:t>
            </a:r>
            <a:r>
              <a:rPr lang="en-US" dirty="0">
                <a:solidFill>
                  <a:srgbClr val="FF0000"/>
                </a:solidFill>
              </a:rPr>
              <a:t>only if the same region appears</a:t>
            </a:r>
            <a:r>
              <a:rPr lang="en-US" dirty="0"/>
              <a:t> in the new reference genome</a:t>
            </a:r>
          </a:p>
          <a:p>
            <a:pPr lvl="1"/>
            <a:r>
              <a:rPr lang="en-US" dirty="0"/>
              <a:t>Same regions between two reference genomes are identified using </a:t>
            </a:r>
            <a:r>
              <a:rPr lang="en-US" b="1" dirty="0"/>
              <a:t>global alignment – chain files</a:t>
            </a:r>
            <a:r>
              <a:rPr lang="en-US" dirty="0"/>
              <a:t> contain the aligning blocks</a:t>
            </a:r>
          </a:p>
          <a:p>
            <a:r>
              <a:rPr lang="en-US" dirty="0"/>
              <a:t>Simply moving annotations, based on a global alignment </a:t>
            </a:r>
            <a:r>
              <a:rPr lang="en-US" dirty="0">
                <a:solidFill>
                  <a:srgbClr val="FF0000"/>
                </a:solidFill>
              </a:rPr>
              <a:t>does not account for a large portion of genes</a:t>
            </a:r>
            <a:r>
              <a:rPr lang="en-US" dirty="0"/>
              <a:t>. </a:t>
            </a:r>
          </a:p>
          <a:p>
            <a:pPr lvl="1"/>
            <a:r>
              <a:rPr lang="en-US" dirty="0"/>
              <a:t>We find that from hg19 -&gt; hg38,</a:t>
            </a:r>
            <a:r>
              <a:rPr lang="en-US" b="1" dirty="0"/>
              <a:t> up to 7%</a:t>
            </a:r>
            <a:r>
              <a:rPr lang="en-US" dirty="0"/>
              <a:t> of genes are </a:t>
            </a:r>
            <a:r>
              <a:rPr lang="en-US" dirty="0">
                <a:solidFill>
                  <a:srgbClr val="FF0000"/>
                </a:solidFill>
              </a:rPr>
              <a:t>missed</a:t>
            </a:r>
            <a:r>
              <a:rPr lang="en-US" dirty="0"/>
              <a:t> (GENCODE)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39D54CE-4705-BA4C-949E-22C987DECA61}"/>
              </a:ext>
            </a:extLst>
          </p:cNvPr>
          <p:cNvSpPr txBox="1"/>
          <p:nvPr/>
        </p:nvSpPr>
        <p:spPr>
          <a:xfrm>
            <a:off x="12163" y="5480836"/>
            <a:ext cx="857568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dirty="0">
                <a:solidFill>
                  <a:srgbClr val="FF0000"/>
                </a:solidFill>
              </a:rPr>
              <a:t>Potentially important region where annotations are lost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0920A0B-3EF0-8743-B796-64AF2DC5368D}"/>
              </a:ext>
            </a:extLst>
          </p:cNvPr>
          <p:cNvSpPr txBox="1">
            <a:spLocks/>
          </p:cNvSpPr>
          <p:nvPr/>
        </p:nvSpPr>
        <p:spPr bwMode="auto">
          <a:xfrm>
            <a:off x="228600" y="152400"/>
            <a:ext cx="8610600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9pPr>
          </a:lstStyle>
          <a:p>
            <a:r>
              <a:rPr lang="en-US" sz="3800" kern="0" dirty="0">
                <a:latin typeface="Garamond" charset="0"/>
                <a:ea typeface="ＭＳ Ｐゴシック" charset="0"/>
                <a:cs typeface="ＭＳ Ｐゴシック" charset="0"/>
              </a:rPr>
              <a:t>Problem</a:t>
            </a:r>
          </a:p>
        </p:txBody>
      </p:sp>
      <p:pic>
        <p:nvPicPr>
          <p:cNvPr id="8" name="Picture 7" descr="Chart, timeline&#10;&#10;Description automatically generated">
            <a:extLst>
              <a:ext uri="{FF2B5EF4-FFF2-40B4-BE49-F238E27FC236}">
                <a16:creationId xmlns:a16="http://schemas.microsoft.com/office/drawing/2014/main" id="{55F0F8F4-5A1E-8845-A0A2-8D4110C32C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001" y="3512124"/>
            <a:ext cx="6765997" cy="2059784"/>
          </a:xfrm>
          <a:prstGeom prst="rect">
            <a:avLst/>
          </a:prstGeom>
        </p:spPr>
      </p:pic>
      <p:sp>
        <p:nvSpPr>
          <p:cNvPr id="32" name="Right Brace 31">
            <a:extLst>
              <a:ext uri="{FF2B5EF4-FFF2-40B4-BE49-F238E27FC236}">
                <a16:creationId xmlns:a16="http://schemas.microsoft.com/office/drawing/2014/main" id="{21B296E3-2FA8-9540-B7B5-46939B8E0EC0}"/>
              </a:ext>
            </a:extLst>
          </p:cNvPr>
          <p:cNvSpPr/>
          <p:nvPr/>
        </p:nvSpPr>
        <p:spPr>
          <a:xfrm rot="5400000">
            <a:off x="3507789" y="4381016"/>
            <a:ext cx="328219" cy="1512170"/>
          </a:xfrm>
          <a:prstGeom prst="rightBrac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000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88A4BAE-171D-8143-931D-659C9B7FE150}"/>
              </a:ext>
            </a:extLst>
          </p:cNvPr>
          <p:cNvSpPr/>
          <p:nvPr/>
        </p:nvSpPr>
        <p:spPr>
          <a:xfrm>
            <a:off x="527657" y="2103736"/>
            <a:ext cx="8088683" cy="227057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Cambria" panose="02040503050406030204" pitchFamily="18" charset="0"/>
              </a:rPr>
              <a:t>Simply moving annotations is not accurate </a:t>
            </a:r>
          </a:p>
          <a:p>
            <a:pPr algn="ctr"/>
            <a:r>
              <a:rPr lang="en-US" sz="3000" dirty="0">
                <a:solidFill>
                  <a:schemeClr val="tx1"/>
                </a:solidFill>
                <a:latin typeface="Cambria" panose="02040503050406030204" pitchFamily="18" charset="0"/>
              </a:rPr>
              <a:t>and it loses a </a:t>
            </a:r>
            <a:r>
              <a:rPr lang="en-US" sz="3000" b="1" dirty="0">
                <a:solidFill>
                  <a:schemeClr val="tx1"/>
                </a:solidFill>
                <a:latin typeface="Cambria" panose="02040503050406030204" pitchFamily="18" charset="0"/>
              </a:rPr>
              <a:t>significant amount </a:t>
            </a:r>
            <a:r>
              <a:rPr lang="en-US" sz="3000" dirty="0">
                <a:solidFill>
                  <a:schemeClr val="tx1"/>
                </a:solidFill>
                <a:latin typeface="Cambria" panose="02040503050406030204" pitchFamily="18" charset="0"/>
              </a:rPr>
              <a:t>of information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0B7BCA56-7EDC-414D-886A-97F85C189D9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553200" y="6243638"/>
            <a:ext cx="2133600" cy="45720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415228-36BB-6A41-A6C3-7A42358B1C84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0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704959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2" grpId="0" animBg="1"/>
      <p:bldP spid="10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48264D1-719D-DC4E-A915-CC856AD913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01700"/>
            <a:ext cx="8610600" cy="5479628"/>
          </a:xfrm>
        </p:spPr>
        <p:txBody>
          <a:bodyPr>
            <a:normAutofit/>
          </a:bodyPr>
          <a:lstStyle/>
          <a:p>
            <a:r>
              <a:rPr lang="en-US" dirty="0"/>
              <a:t>To reach baseline accuracy of completely read mapping reads to the new reference genome:</a:t>
            </a:r>
          </a:p>
          <a:p>
            <a:pPr lvl="1"/>
            <a:r>
              <a:rPr lang="en-US" dirty="0"/>
              <a:t>Could re-run read mapping to the entire new reference genome</a:t>
            </a:r>
          </a:p>
          <a:p>
            <a:pPr lvl="2"/>
            <a:r>
              <a:rPr lang="en-US" dirty="0"/>
              <a:t>This is </a:t>
            </a:r>
            <a:r>
              <a:rPr lang="en-US" b="1" dirty="0">
                <a:solidFill>
                  <a:srgbClr val="FF0000"/>
                </a:solidFill>
              </a:rPr>
              <a:t>expensive</a:t>
            </a:r>
            <a:r>
              <a:rPr lang="en-US" dirty="0"/>
              <a:t> especially if we want to map every existing sequenced genome (</a:t>
            </a:r>
            <a:r>
              <a:rPr lang="en-US" b="1" dirty="0"/>
              <a:t>&gt;500,000 </a:t>
            </a:r>
            <a:r>
              <a:rPr lang="en-US" dirty="0"/>
              <a:t>as of 2017) to every reference genome update (quarterly)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89A398-FFEE-FD44-8EDE-0BDBF9E75A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024" y="3641514"/>
            <a:ext cx="3547172" cy="253216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94D44792-C7F9-B94D-939A-3567A581445A}"/>
              </a:ext>
            </a:extLst>
          </p:cNvPr>
          <p:cNvSpPr txBox="1">
            <a:spLocks/>
          </p:cNvSpPr>
          <p:nvPr/>
        </p:nvSpPr>
        <p:spPr bwMode="auto">
          <a:xfrm>
            <a:off x="228600" y="152400"/>
            <a:ext cx="8610600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9pPr>
          </a:lstStyle>
          <a:p>
            <a:r>
              <a:rPr lang="en-US" sz="3800" kern="0" dirty="0">
                <a:latin typeface="Garamond" charset="0"/>
                <a:ea typeface="ＭＳ Ｐゴシック" charset="0"/>
                <a:cs typeface="ＭＳ Ｐゴシック" charset="0"/>
              </a:rPr>
              <a:t>Problem (cont’d)</a:t>
            </a: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EF9687A0-C5B1-784E-9D2C-D75EBA13365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553200" y="6243638"/>
            <a:ext cx="2133600" cy="45720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415228-36BB-6A41-A6C3-7A42358B1C84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0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52673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C67FCC-F0E8-AA4E-88D8-6646A6A5C6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01700"/>
            <a:ext cx="8610600" cy="5479628"/>
          </a:xfrm>
        </p:spPr>
        <p:txBody>
          <a:bodyPr>
            <a:normAutofit/>
          </a:bodyPr>
          <a:lstStyle/>
          <a:p>
            <a:r>
              <a:rPr lang="en-US" dirty="0"/>
              <a:t>Maintain baseline accuracy of mapping reads to an updated reference genome, while significantly accelerating the process</a:t>
            </a:r>
          </a:p>
          <a:p>
            <a:pPr lvl="1"/>
            <a:r>
              <a:rPr lang="en-US" dirty="0"/>
              <a:t>Baseline is using a full mapper</a:t>
            </a:r>
          </a:p>
          <a:p>
            <a:endParaRPr lang="en-US" dirty="0"/>
          </a:p>
          <a:p>
            <a:r>
              <a:rPr lang="en-US" dirty="0"/>
              <a:t>Enable quick and accurate mapping of every sample to every updated reference genome no matter how small the changes</a:t>
            </a:r>
          </a:p>
          <a:p>
            <a:pPr lvl="1"/>
            <a:r>
              <a:rPr lang="en-US" dirty="0"/>
              <a:t>This will quickly give us the most up to date information about a sample’s genome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97DDEC1-39DF-9B47-98DE-E119D8055060}"/>
              </a:ext>
            </a:extLst>
          </p:cNvPr>
          <p:cNvSpPr txBox="1">
            <a:spLocks/>
          </p:cNvSpPr>
          <p:nvPr/>
        </p:nvSpPr>
        <p:spPr bwMode="auto">
          <a:xfrm>
            <a:off x="228600" y="152400"/>
            <a:ext cx="8610600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9pPr>
          </a:lstStyle>
          <a:p>
            <a:r>
              <a:rPr lang="en-US" sz="3800" kern="0" dirty="0">
                <a:latin typeface="Garamond" charset="0"/>
                <a:ea typeface="ＭＳ Ｐゴシック" charset="0"/>
                <a:cs typeface="ＭＳ Ｐゴシック" charset="0"/>
              </a:rPr>
              <a:t>Goal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A49B02F4-F55B-DB42-A5E5-88EDCB95DDF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553200" y="6243638"/>
            <a:ext cx="2133600" cy="45720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415228-36BB-6A41-A6C3-7A42358B1C84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0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34040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EF0055-9C44-9F43-A234-014B94E5B1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01700"/>
            <a:ext cx="8610600" cy="5479628"/>
          </a:xfrm>
        </p:spPr>
        <p:txBody>
          <a:bodyPr/>
          <a:lstStyle/>
          <a:p>
            <a:r>
              <a:rPr lang="en-US" dirty="0"/>
              <a:t>We provide a method for quickly remapping </a:t>
            </a:r>
            <a:r>
              <a:rPr lang="en-US" b="1" dirty="0"/>
              <a:t>all the reads</a:t>
            </a:r>
            <a:r>
              <a:rPr lang="en-US" dirty="0"/>
              <a:t> of a sample from one reference genome to an updated version of the reference genome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0C37B8D-352C-9344-BA80-022EC5C6BB41}"/>
              </a:ext>
            </a:extLst>
          </p:cNvPr>
          <p:cNvSpPr txBox="1">
            <a:spLocks/>
          </p:cNvSpPr>
          <p:nvPr/>
        </p:nvSpPr>
        <p:spPr bwMode="auto">
          <a:xfrm>
            <a:off x="228600" y="152400"/>
            <a:ext cx="8610600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9pPr>
          </a:lstStyle>
          <a:p>
            <a:r>
              <a:rPr lang="en-US" sz="3800" kern="0" dirty="0">
                <a:latin typeface="Garamond" charset="0"/>
                <a:ea typeface="ＭＳ Ｐゴシック" charset="0"/>
                <a:cs typeface="ＭＳ Ｐゴシック" charset="0"/>
              </a:rPr>
              <a:t>Mechanism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8B5F6A64-06B3-0C4F-9924-35FF3CE2E53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553200" y="6243638"/>
            <a:ext cx="2133600" cy="45720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415228-36BB-6A41-A6C3-7A42358B1C84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0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0"/>
              <a:cs typeface="Arial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4CA3092-C4AE-DA47-835A-6D0F585CB3D3}"/>
              </a:ext>
            </a:extLst>
          </p:cNvPr>
          <p:cNvSpPr/>
          <p:nvPr/>
        </p:nvSpPr>
        <p:spPr>
          <a:xfrm>
            <a:off x="3356197" y="2348880"/>
            <a:ext cx="2431606" cy="936104"/>
          </a:xfrm>
          <a:prstGeom prst="rect">
            <a:avLst/>
          </a:prstGeom>
          <a:noFill/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EA64047-09C1-014B-BF3C-D2B15AFEFE9C}"/>
              </a:ext>
            </a:extLst>
          </p:cNvPr>
          <p:cNvSpPr txBox="1"/>
          <p:nvPr/>
        </p:nvSpPr>
        <p:spPr>
          <a:xfrm>
            <a:off x="3356197" y="2348880"/>
            <a:ext cx="24316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dirty="0"/>
              <a:t>Read mapping </a:t>
            </a:r>
            <a:r>
              <a:rPr lang="en-US" dirty="0"/>
              <a:t>to </a:t>
            </a:r>
            <a:r>
              <a:rPr lang="en-US" dirty="0">
                <a:solidFill>
                  <a:srgbClr val="FF0000"/>
                </a:solidFill>
              </a:rPr>
              <a:t>old reference</a:t>
            </a:r>
            <a:r>
              <a:rPr lang="en-US" dirty="0"/>
              <a:t> genome </a:t>
            </a:r>
          </a:p>
          <a:p>
            <a:pPr algn="ctr"/>
            <a:r>
              <a:rPr lang="en-US" dirty="0"/>
              <a:t>(SAM/BAM file)</a:t>
            </a:r>
            <a:endParaRPr lang="en-CH" dirty="0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4DFEB85A-34CD-3349-BA5C-BCE04AFEE106}"/>
              </a:ext>
            </a:extLst>
          </p:cNvPr>
          <p:cNvSpPr/>
          <p:nvPr/>
        </p:nvSpPr>
        <p:spPr>
          <a:xfrm>
            <a:off x="3933010" y="3861049"/>
            <a:ext cx="1277979" cy="5173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H" dirty="0"/>
              <a:t>AirLift</a:t>
            </a:r>
          </a:p>
        </p:txBody>
      </p:sp>
      <p:sp>
        <p:nvSpPr>
          <p:cNvPr id="10" name="Down Arrow 9">
            <a:extLst>
              <a:ext uri="{FF2B5EF4-FFF2-40B4-BE49-F238E27FC236}">
                <a16:creationId xmlns:a16="http://schemas.microsoft.com/office/drawing/2014/main" id="{E8D48F46-C2B4-484F-84C3-0DEFBD0B01AD}"/>
              </a:ext>
            </a:extLst>
          </p:cNvPr>
          <p:cNvSpPr/>
          <p:nvPr/>
        </p:nvSpPr>
        <p:spPr bwMode="auto">
          <a:xfrm>
            <a:off x="4406601" y="3357329"/>
            <a:ext cx="330798" cy="431375"/>
          </a:xfrm>
          <a:prstGeom prst="downArrow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H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C30FBC-8D9A-5947-BA36-D35B06F787B2}"/>
              </a:ext>
            </a:extLst>
          </p:cNvPr>
          <p:cNvSpPr/>
          <p:nvPr/>
        </p:nvSpPr>
        <p:spPr>
          <a:xfrm>
            <a:off x="3356197" y="4958571"/>
            <a:ext cx="2431606" cy="1206734"/>
          </a:xfrm>
          <a:prstGeom prst="rect">
            <a:avLst/>
          </a:prstGeom>
          <a:noFill/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645E4EB-A7F7-B64D-A8E6-32CFA93B8D3A}"/>
              </a:ext>
            </a:extLst>
          </p:cNvPr>
          <p:cNvSpPr txBox="1"/>
          <p:nvPr/>
        </p:nvSpPr>
        <p:spPr>
          <a:xfrm>
            <a:off x="3356197" y="4964975"/>
            <a:ext cx="24316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dirty="0">
                <a:solidFill>
                  <a:srgbClr val="00B050"/>
                </a:solidFill>
              </a:rPr>
              <a:t>Updated</a:t>
            </a:r>
            <a:r>
              <a:rPr lang="en-CH" dirty="0"/>
              <a:t> read mapping </a:t>
            </a:r>
            <a:r>
              <a:rPr lang="en-US" dirty="0"/>
              <a:t>to </a:t>
            </a:r>
            <a:r>
              <a:rPr lang="en-US" dirty="0">
                <a:solidFill>
                  <a:srgbClr val="00B050"/>
                </a:solidFill>
              </a:rPr>
              <a:t>new reference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genome </a:t>
            </a:r>
          </a:p>
          <a:p>
            <a:pPr algn="ctr"/>
            <a:r>
              <a:rPr lang="en-US" dirty="0"/>
              <a:t>(SAM/BAM file)</a:t>
            </a:r>
            <a:endParaRPr lang="en-CH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EA8D6B7-B3A0-2342-AB7B-64A53A99FD14}"/>
              </a:ext>
            </a:extLst>
          </p:cNvPr>
          <p:cNvSpPr/>
          <p:nvPr/>
        </p:nvSpPr>
        <p:spPr>
          <a:xfrm>
            <a:off x="5822227" y="3737220"/>
            <a:ext cx="2431606" cy="749300"/>
          </a:xfrm>
          <a:prstGeom prst="rect">
            <a:avLst/>
          </a:prstGeom>
          <a:noFill/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0CA0EDE-6E70-ED4A-A6B7-DE00F88BB607}"/>
              </a:ext>
            </a:extLst>
          </p:cNvPr>
          <p:cNvSpPr txBox="1"/>
          <p:nvPr/>
        </p:nvSpPr>
        <p:spPr>
          <a:xfrm>
            <a:off x="5796356" y="3788704"/>
            <a:ext cx="24316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Chain file + </a:t>
            </a:r>
            <a:r>
              <a:rPr lang="en-US" dirty="0">
                <a:solidFill>
                  <a:srgbClr val="00B050"/>
                </a:solidFill>
              </a:rPr>
              <a:t>new reference</a:t>
            </a:r>
            <a:r>
              <a:rPr lang="en-US" dirty="0"/>
              <a:t> genome</a:t>
            </a:r>
            <a:endParaRPr lang="en-CH" dirty="0"/>
          </a:p>
        </p:txBody>
      </p:sp>
      <p:sp>
        <p:nvSpPr>
          <p:cNvPr id="16" name="Down Arrow 15">
            <a:extLst>
              <a:ext uri="{FF2B5EF4-FFF2-40B4-BE49-F238E27FC236}">
                <a16:creationId xmlns:a16="http://schemas.microsoft.com/office/drawing/2014/main" id="{AA18C612-FC13-F140-AFB7-6C12AC45ACE4}"/>
              </a:ext>
            </a:extLst>
          </p:cNvPr>
          <p:cNvSpPr/>
          <p:nvPr/>
        </p:nvSpPr>
        <p:spPr bwMode="auto">
          <a:xfrm>
            <a:off x="4415246" y="4435035"/>
            <a:ext cx="330798" cy="431375"/>
          </a:xfrm>
          <a:prstGeom prst="downArrow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H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7" name="Down Arrow 16">
            <a:extLst>
              <a:ext uri="{FF2B5EF4-FFF2-40B4-BE49-F238E27FC236}">
                <a16:creationId xmlns:a16="http://schemas.microsoft.com/office/drawing/2014/main" id="{7586E4B2-7ECB-1442-A952-174BEA660876}"/>
              </a:ext>
            </a:extLst>
          </p:cNvPr>
          <p:cNvSpPr/>
          <p:nvPr/>
        </p:nvSpPr>
        <p:spPr bwMode="auto">
          <a:xfrm rot="5400000">
            <a:off x="5329437" y="3906090"/>
            <a:ext cx="330798" cy="431375"/>
          </a:xfrm>
          <a:prstGeom prst="downArrow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H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5921643"/>
      </p:ext>
    </p:extLst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EF0055-9C44-9F43-A234-014B94E5B1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01700"/>
            <a:ext cx="8610600" cy="5479628"/>
          </a:xfrm>
        </p:spPr>
        <p:txBody>
          <a:bodyPr/>
          <a:lstStyle/>
          <a:p>
            <a:r>
              <a:rPr lang="en-US" dirty="0"/>
              <a:t>We provide a method for quickly remapping </a:t>
            </a:r>
            <a:r>
              <a:rPr lang="en-US" b="1" dirty="0"/>
              <a:t>all the reads</a:t>
            </a:r>
            <a:r>
              <a:rPr lang="en-US" dirty="0"/>
              <a:t> of a sample from one reference genome to an updated version of the reference genome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B841609-D65E-174B-A1C3-5B38237728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216" y="4064033"/>
            <a:ext cx="8524407" cy="180230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0C37B8D-352C-9344-BA80-022EC5C6BB41}"/>
              </a:ext>
            </a:extLst>
          </p:cNvPr>
          <p:cNvSpPr txBox="1">
            <a:spLocks/>
          </p:cNvSpPr>
          <p:nvPr/>
        </p:nvSpPr>
        <p:spPr bwMode="auto">
          <a:xfrm>
            <a:off x="228600" y="152400"/>
            <a:ext cx="8610600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9pPr>
          </a:lstStyle>
          <a:p>
            <a:r>
              <a:rPr lang="en-US" sz="3800" kern="0" dirty="0">
                <a:latin typeface="Garamond" charset="0"/>
                <a:ea typeface="ＭＳ Ｐゴシック" charset="0"/>
                <a:cs typeface="ＭＳ Ｐゴシック" charset="0"/>
              </a:rPr>
              <a:t>Mechanism (cont’d)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39DFDA4-9831-1742-8443-1A8B70DE49F9}"/>
              </a:ext>
            </a:extLst>
          </p:cNvPr>
          <p:cNvCxnSpPr>
            <a:cxnSpLocks/>
          </p:cNvCxnSpPr>
          <p:nvPr/>
        </p:nvCxnSpPr>
        <p:spPr>
          <a:xfrm flipH="1">
            <a:off x="2109363" y="2709251"/>
            <a:ext cx="791904" cy="0"/>
          </a:xfrm>
          <a:prstGeom prst="line">
            <a:avLst/>
          </a:prstGeom>
          <a:ln w="666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0840084-A3C3-E844-AE0F-2C30CBE6231D}"/>
              </a:ext>
            </a:extLst>
          </p:cNvPr>
          <p:cNvCxnSpPr>
            <a:cxnSpLocks/>
          </p:cNvCxnSpPr>
          <p:nvPr/>
        </p:nvCxnSpPr>
        <p:spPr>
          <a:xfrm flipH="1">
            <a:off x="3466379" y="2687923"/>
            <a:ext cx="791904" cy="0"/>
          </a:xfrm>
          <a:prstGeom prst="line">
            <a:avLst/>
          </a:prstGeom>
          <a:ln w="666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6158AE0-F288-234C-B452-C71C928A9A51}"/>
              </a:ext>
            </a:extLst>
          </p:cNvPr>
          <p:cNvCxnSpPr>
            <a:cxnSpLocks/>
          </p:cNvCxnSpPr>
          <p:nvPr/>
        </p:nvCxnSpPr>
        <p:spPr>
          <a:xfrm flipH="1">
            <a:off x="5871543" y="2773040"/>
            <a:ext cx="791904" cy="0"/>
          </a:xfrm>
          <a:prstGeom prst="line">
            <a:avLst/>
          </a:prstGeom>
          <a:ln w="666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6EF28CC-68B3-FD43-9A1D-6DA590CC919E}"/>
              </a:ext>
            </a:extLst>
          </p:cNvPr>
          <p:cNvCxnSpPr>
            <a:cxnSpLocks/>
          </p:cNvCxnSpPr>
          <p:nvPr/>
        </p:nvCxnSpPr>
        <p:spPr>
          <a:xfrm flipH="1">
            <a:off x="2901267" y="3225377"/>
            <a:ext cx="791904" cy="0"/>
          </a:xfrm>
          <a:prstGeom prst="line">
            <a:avLst/>
          </a:prstGeom>
          <a:ln w="666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2CED16A-AC37-DE4D-81AB-2F89508E2EDB}"/>
              </a:ext>
            </a:extLst>
          </p:cNvPr>
          <p:cNvCxnSpPr>
            <a:cxnSpLocks/>
          </p:cNvCxnSpPr>
          <p:nvPr/>
        </p:nvCxnSpPr>
        <p:spPr>
          <a:xfrm flipH="1">
            <a:off x="4795729" y="3225377"/>
            <a:ext cx="791904" cy="0"/>
          </a:xfrm>
          <a:prstGeom prst="line">
            <a:avLst/>
          </a:prstGeom>
          <a:ln w="666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D87E7CC-123A-2D4C-B2EC-6474EE190D62}"/>
              </a:ext>
            </a:extLst>
          </p:cNvPr>
          <p:cNvCxnSpPr>
            <a:cxnSpLocks/>
          </p:cNvCxnSpPr>
          <p:nvPr/>
        </p:nvCxnSpPr>
        <p:spPr>
          <a:xfrm flipH="1">
            <a:off x="7200893" y="3310493"/>
            <a:ext cx="791904" cy="0"/>
          </a:xfrm>
          <a:prstGeom prst="line">
            <a:avLst/>
          </a:prstGeom>
          <a:ln w="666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34F81180-7A87-374D-9718-FC74767625D5}"/>
              </a:ext>
            </a:extLst>
          </p:cNvPr>
          <p:cNvSpPr txBox="1"/>
          <p:nvPr/>
        </p:nvSpPr>
        <p:spPr>
          <a:xfrm>
            <a:off x="425171" y="2638624"/>
            <a:ext cx="1101712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dirty="0"/>
              <a:t>Reads</a:t>
            </a:r>
            <a:endParaRPr lang="en-US" sz="1350" dirty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3F16C13-F308-FA4A-A516-B67FE09CA3DC}"/>
              </a:ext>
            </a:extLst>
          </p:cNvPr>
          <p:cNvCxnSpPr>
            <a:cxnSpLocks/>
          </p:cNvCxnSpPr>
          <p:nvPr/>
        </p:nvCxnSpPr>
        <p:spPr>
          <a:xfrm>
            <a:off x="2540133" y="2742733"/>
            <a:ext cx="1153038" cy="2890523"/>
          </a:xfrm>
          <a:prstGeom prst="straightConnector1">
            <a:avLst/>
          </a:prstGeom>
          <a:ln w="920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989EEBE-6EDB-8E41-B3C6-AB9C712D4740}"/>
              </a:ext>
            </a:extLst>
          </p:cNvPr>
          <p:cNvCxnSpPr>
            <a:cxnSpLocks/>
          </p:cNvCxnSpPr>
          <p:nvPr/>
        </p:nvCxnSpPr>
        <p:spPr>
          <a:xfrm>
            <a:off x="3881750" y="2657333"/>
            <a:ext cx="182874" cy="2959181"/>
          </a:xfrm>
          <a:prstGeom prst="straightConnector1">
            <a:avLst/>
          </a:prstGeom>
          <a:ln w="920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419FC35-CF8B-2847-9D9A-F14C2E20B230}"/>
              </a:ext>
            </a:extLst>
          </p:cNvPr>
          <p:cNvCxnSpPr>
            <a:cxnSpLocks/>
          </p:cNvCxnSpPr>
          <p:nvPr/>
        </p:nvCxnSpPr>
        <p:spPr>
          <a:xfrm flipH="1">
            <a:off x="4596305" y="3225377"/>
            <a:ext cx="616166" cy="2424619"/>
          </a:xfrm>
          <a:prstGeom prst="straightConnector1">
            <a:avLst/>
          </a:prstGeom>
          <a:ln w="920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63AEE76-409C-7447-8B39-C9A914B85A57}"/>
              </a:ext>
            </a:extLst>
          </p:cNvPr>
          <p:cNvCxnSpPr>
            <a:cxnSpLocks/>
          </p:cNvCxnSpPr>
          <p:nvPr/>
        </p:nvCxnSpPr>
        <p:spPr>
          <a:xfrm>
            <a:off x="3278459" y="3310493"/>
            <a:ext cx="603291" cy="2339502"/>
          </a:xfrm>
          <a:prstGeom prst="straightConnector1">
            <a:avLst/>
          </a:prstGeom>
          <a:ln w="920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67F8A74-614D-FE42-A274-FF913CB88D6B}"/>
              </a:ext>
            </a:extLst>
          </p:cNvPr>
          <p:cNvCxnSpPr>
            <a:cxnSpLocks/>
          </p:cNvCxnSpPr>
          <p:nvPr/>
        </p:nvCxnSpPr>
        <p:spPr>
          <a:xfrm flipH="1">
            <a:off x="5001322" y="2773040"/>
            <a:ext cx="1287968" cy="2860216"/>
          </a:xfrm>
          <a:prstGeom prst="straightConnector1">
            <a:avLst/>
          </a:prstGeom>
          <a:ln w="920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0C458A48-906A-E048-9071-09E3481B92B1}"/>
              </a:ext>
            </a:extLst>
          </p:cNvPr>
          <p:cNvCxnSpPr>
            <a:cxnSpLocks/>
          </p:cNvCxnSpPr>
          <p:nvPr/>
        </p:nvCxnSpPr>
        <p:spPr>
          <a:xfrm flipH="1">
            <a:off x="5369313" y="3310493"/>
            <a:ext cx="2274850" cy="2306021"/>
          </a:xfrm>
          <a:prstGeom prst="straightConnector1">
            <a:avLst/>
          </a:prstGeom>
          <a:ln w="920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Slide Number Placeholder 3">
            <a:extLst>
              <a:ext uri="{FF2B5EF4-FFF2-40B4-BE49-F238E27FC236}">
                <a16:creationId xmlns:a16="http://schemas.microsoft.com/office/drawing/2014/main" id="{E58F000E-E3B4-D24B-A3D2-CF6CC749C86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553200" y="6243638"/>
            <a:ext cx="2133600" cy="45720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415228-36BB-6A41-A6C3-7A42358B1C84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0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0"/>
              <a:cs typeface="Arial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FB97152-18D1-324E-A8B1-2875B8E709E3}"/>
              </a:ext>
            </a:extLst>
          </p:cNvPr>
          <p:cNvSpPr txBox="1"/>
          <p:nvPr/>
        </p:nvSpPr>
        <p:spPr>
          <a:xfrm>
            <a:off x="881674" y="2852936"/>
            <a:ext cx="74094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Chain files provide the following relationship between two reference genomes</a:t>
            </a:r>
          </a:p>
        </p:txBody>
      </p:sp>
    </p:spTree>
    <p:extLst>
      <p:ext uri="{BB962C8B-B14F-4D97-AF65-F5344CB8AC3E}">
        <p14:creationId xmlns:p14="http://schemas.microsoft.com/office/powerpoint/2010/main" val="200017809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7D16F08-2409-E14A-BBA5-6A1E6F3B2E7F}"/>
              </a:ext>
            </a:extLst>
          </p:cNvPr>
          <p:cNvSpPr/>
          <p:nvPr/>
        </p:nvSpPr>
        <p:spPr>
          <a:xfrm>
            <a:off x="2966830" y="1803953"/>
            <a:ext cx="6177170" cy="28177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CB4DF907-4D03-354B-BC5F-97E493F003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553200" y="6243638"/>
            <a:ext cx="2133600" cy="45720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415228-36BB-6A41-A6C3-7A42358B1C84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0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0"/>
              <a:cs typeface="Arial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859E5EA-0AB6-9A45-B105-BE27802E2334}"/>
              </a:ext>
            </a:extLst>
          </p:cNvPr>
          <p:cNvSpPr txBox="1">
            <a:spLocks/>
          </p:cNvSpPr>
          <p:nvPr/>
        </p:nvSpPr>
        <p:spPr bwMode="auto">
          <a:xfrm>
            <a:off x="228600" y="152400"/>
            <a:ext cx="8610600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9pPr>
          </a:lstStyle>
          <a:p>
            <a:r>
              <a:rPr lang="en-US" sz="3800" kern="0" dirty="0">
                <a:latin typeface="Garamond" charset="0"/>
                <a:ea typeface="ＭＳ Ｐゴシック" charset="0"/>
                <a:cs typeface="ＭＳ Ｐゴシック" charset="0"/>
              </a:rPr>
              <a:t>Labeling Regions of Reference Genomes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4F41006-7A35-244A-B542-457F827447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730" y="4202328"/>
            <a:ext cx="8266539" cy="2269910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E3BA014-BF6C-1D44-8378-FC9779B7E2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01700"/>
            <a:ext cx="8610600" cy="5479628"/>
          </a:xfrm>
        </p:spPr>
        <p:txBody>
          <a:bodyPr/>
          <a:lstStyle/>
          <a:p>
            <a:r>
              <a:rPr lang="en-US" dirty="0"/>
              <a:t>We quickly label the regions between two reference genomes to decide if we should</a:t>
            </a:r>
          </a:p>
          <a:p>
            <a:pPr lvl="1"/>
            <a:r>
              <a:rPr lang="en-US" dirty="0"/>
              <a:t>Move the read mapping position without performing costly alignment or</a:t>
            </a:r>
          </a:p>
          <a:p>
            <a:pPr lvl="1"/>
            <a:r>
              <a:rPr lang="en-US" dirty="0"/>
              <a:t>Remap reads that maps in the regions that are missing in the new reference genome</a:t>
            </a:r>
          </a:p>
          <a:p>
            <a:r>
              <a:rPr lang="en-US" dirty="0"/>
              <a:t>Finding labels between a pair of reference genomes is a one-time task: </a:t>
            </a:r>
            <a:r>
              <a:rPr lang="en-US" b="1" dirty="0" err="1"/>
              <a:t>AirLift</a:t>
            </a:r>
            <a:r>
              <a:rPr lang="en-US" b="1" dirty="0"/>
              <a:t> Index</a:t>
            </a:r>
          </a:p>
          <a:p>
            <a:r>
              <a:rPr lang="en-US" dirty="0"/>
              <a:t>Labels: Constant, updated, retired, and new regions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268692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CB4DF907-4D03-354B-BC5F-97E493F003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553200" y="6243638"/>
            <a:ext cx="2133600" cy="45720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415228-36BB-6A41-A6C3-7A42358B1C84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0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0"/>
              <a:cs typeface="Arial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356A691-1261-7845-BC05-E57C9B9910A3}"/>
              </a:ext>
            </a:extLst>
          </p:cNvPr>
          <p:cNvSpPr txBox="1">
            <a:spLocks/>
          </p:cNvSpPr>
          <p:nvPr/>
        </p:nvSpPr>
        <p:spPr bwMode="auto">
          <a:xfrm>
            <a:off x="228600" y="152400"/>
            <a:ext cx="8610600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9pPr>
          </a:lstStyle>
          <a:p>
            <a:r>
              <a:rPr lang="en-US" sz="3800" kern="0" dirty="0" err="1">
                <a:latin typeface="Garamond" charset="0"/>
                <a:ea typeface="ＭＳ Ｐゴシック" charset="0"/>
                <a:cs typeface="ＭＳ Ｐゴシック" charset="0"/>
              </a:rPr>
              <a:t>AirLift</a:t>
            </a:r>
            <a:r>
              <a:rPr lang="en-US" sz="3800" kern="0" dirty="0">
                <a:latin typeface="Garamond" charset="0"/>
                <a:ea typeface="ＭＳ Ｐゴシック" charset="0"/>
                <a:cs typeface="ＭＳ Ｐゴシック" charset="0"/>
              </a:rPr>
              <a:t> Index: Labeling Regions in 8 steps</a:t>
            </a:r>
          </a:p>
        </p:txBody>
      </p:sp>
      <p:pic>
        <p:nvPicPr>
          <p:cNvPr id="8" name="Picture 7" descr="A picture containing timeline&#10;&#10;Description automatically generated">
            <a:extLst>
              <a:ext uri="{FF2B5EF4-FFF2-40B4-BE49-F238E27FC236}">
                <a16:creationId xmlns:a16="http://schemas.microsoft.com/office/drawing/2014/main" id="{5E80EB1D-A7A2-3D40-A4FE-917545C7FA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4190"/>
            <a:ext cx="9144000" cy="3209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904412"/>
      </p:ext>
    </p:extLst>
  </p:cSld>
  <p:clrMapOvr>
    <a:masterClrMapping/>
  </p:clrMapOvr>
  <p:transition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CB4DF907-4D03-354B-BC5F-97E493F003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553200" y="6243638"/>
            <a:ext cx="2133600" cy="4572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415228-36BB-6A41-A6C3-7A42358B1C84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0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0"/>
              <a:cs typeface="Arial" charset="0"/>
            </a:endParaRPr>
          </a:p>
        </p:txBody>
      </p:sp>
      <p:pic>
        <p:nvPicPr>
          <p:cNvPr id="8" name="Picture 7" descr="A picture containing timeline&#10;&#10;Description automatically generated">
            <a:extLst>
              <a:ext uri="{FF2B5EF4-FFF2-40B4-BE49-F238E27FC236}">
                <a16:creationId xmlns:a16="http://schemas.microsoft.com/office/drawing/2014/main" id="{5E80EB1D-A7A2-3D40-A4FE-917545C7FA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4190"/>
            <a:ext cx="9144000" cy="320961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BA8F902-15D0-4C47-997C-1405FAA8E213}"/>
              </a:ext>
            </a:extLst>
          </p:cNvPr>
          <p:cNvSpPr/>
          <p:nvPr/>
        </p:nvSpPr>
        <p:spPr>
          <a:xfrm>
            <a:off x="2555776" y="1824190"/>
            <a:ext cx="2160240" cy="1532802"/>
          </a:xfrm>
          <a:prstGeom prst="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1CB388D-DCE3-C64F-8845-0D945F5DEB97}"/>
              </a:ext>
            </a:extLst>
          </p:cNvPr>
          <p:cNvSpPr/>
          <p:nvPr/>
        </p:nvSpPr>
        <p:spPr>
          <a:xfrm>
            <a:off x="4716016" y="1838957"/>
            <a:ext cx="2160240" cy="1532802"/>
          </a:xfrm>
          <a:prstGeom prst="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CD68671-4EDF-3A49-A351-10A135E32F79}"/>
              </a:ext>
            </a:extLst>
          </p:cNvPr>
          <p:cNvSpPr/>
          <p:nvPr/>
        </p:nvSpPr>
        <p:spPr>
          <a:xfrm>
            <a:off x="6881530" y="1824190"/>
            <a:ext cx="2160240" cy="1532802"/>
          </a:xfrm>
          <a:prstGeom prst="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635430C-0C95-1E46-8218-8C87F87BE331}"/>
              </a:ext>
            </a:extLst>
          </p:cNvPr>
          <p:cNvSpPr/>
          <p:nvPr/>
        </p:nvSpPr>
        <p:spPr>
          <a:xfrm>
            <a:off x="0" y="3339264"/>
            <a:ext cx="2550502" cy="1457888"/>
          </a:xfrm>
          <a:prstGeom prst="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0CD2865-84DA-B24E-BD91-77AABA255127}"/>
              </a:ext>
            </a:extLst>
          </p:cNvPr>
          <p:cNvSpPr/>
          <p:nvPr/>
        </p:nvSpPr>
        <p:spPr>
          <a:xfrm>
            <a:off x="2550502" y="3339264"/>
            <a:ext cx="2160240" cy="1457888"/>
          </a:xfrm>
          <a:prstGeom prst="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6D2FBAE-1DEC-CA49-8868-503B166F156F}"/>
              </a:ext>
            </a:extLst>
          </p:cNvPr>
          <p:cNvSpPr/>
          <p:nvPr/>
        </p:nvSpPr>
        <p:spPr>
          <a:xfrm>
            <a:off x="4705833" y="3339264"/>
            <a:ext cx="2160240" cy="1457888"/>
          </a:xfrm>
          <a:prstGeom prst="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177D724-54EA-914D-BAFF-23A6601C62E8}"/>
              </a:ext>
            </a:extLst>
          </p:cNvPr>
          <p:cNvSpPr/>
          <p:nvPr/>
        </p:nvSpPr>
        <p:spPr>
          <a:xfrm>
            <a:off x="6881530" y="3339264"/>
            <a:ext cx="2160240" cy="1457888"/>
          </a:xfrm>
          <a:prstGeom prst="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8AD2C9E4-FDB7-6345-BE99-2B6E95B6CDE1}"/>
              </a:ext>
            </a:extLst>
          </p:cNvPr>
          <p:cNvSpPr txBox="1">
            <a:spLocks/>
          </p:cNvSpPr>
          <p:nvPr/>
        </p:nvSpPr>
        <p:spPr bwMode="auto">
          <a:xfrm>
            <a:off x="228600" y="152400"/>
            <a:ext cx="8610600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9pPr>
          </a:lstStyle>
          <a:p>
            <a:r>
              <a:rPr lang="en-US" sz="3800" kern="0" dirty="0" err="1">
                <a:latin typeface="Garamond" charset="0"/>
                <a:ea typeface="ＭＳ Ｐゴシック" charset="0"/>
                <a:cs typeface="ＭＳ Ｐゴシック" charset="0"/>
              </a:rPr>
              <a:t>AirLift</a:t>
            </a:r>
            <a:r>
              <a:rPr lang="en-US" sz="3800" kern="0" dirty="0">
                <a:latin typeface="Garamond" charset="0"/>
                <a:ea typeface="ＭＳ Ｐゴシック" charset="0"/>
                <a:cs typeface="ＭＳ Ｐゴシック" charset="0"/>
              </a:rPr>
              <a:t> Index: Labeling Regions in 8 steps</a:t>
            </a:r>
          </a:p>
        </p:txBody>
      </p:sp>
    </p:spTree>
    <p:extLst>
      <p:ext uri="{BB962C8B-B14F-4D97-AF65-F5344CB8AC3E}">
        <p14:creationId xmlns:p14="http://schemas.microsoft.com/office/powerpoint/2010/main" val="398004390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2DDE6482-E608-EF49-945C-81384C3AFDA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553200" y="6243638"/>
            <a:ext cx="2133600" cy="45720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415228-36BB-6A41-A6C3-7A42358B1C84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0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0"/>
              <a:cs typeface="Arial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B465A5A-4901-894C-915C-E3462BB566DB}"/>
              </a:ext>
            </a:extLst>
          </p:cNvPr>
          <p:cNvSpPr txBox="1">
            <a:spLocks/>
          </p:cNvSpPr>
          <p:nvPr/>
        </p:nvSpPr>
        <p:spPr bwMode="auto">
          <a:xfrm>
            <a:off x="228600" y="152400"/>
            <a:ext cx="8610600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9pPr>
          </a:lstStyle>
          <a:p>
            <a:r>
              <a:rPr lang="en-US" sz="3800" kern="0" dirty="0">
                <a:latin typeface="Garamond" charset="0"/>
                <a:ea typeface="ＭＳ Ｐゴシック" charset="0"/>
                <a:cs typeface="ＭＳ Ｐゴシック" charset="0"/>
              </a:rPr>
              <a:t>Updating Read Mapping using </a:t>
            </a:r>
            <a:r>
              <a:rPr lang="en-US" sz="3800" kern="0" dirty="0" err="1">
                <a:latin typeface="Garamond" charset="0"/>
                <a:ea typeface="ＭＳ Ｐゴシック" charset="0"/>
                <a:cs typeface="ＭＳ Ｐゴシック" charset="0"/>
              </a:rPr>
              <a:t>AirLift</a:t>
            </a:r>
            <a:r>
              <a:rPr lang="en-US" sz="3800" kern="0" dirty="0">
                <a:latin typeface="Garamond" charset="0"/>
                <a:ea typeface="ＭＳ Ｐゴシック" charset="0"/>
                <a:cs typeface="ＭＳ Ｐゴシック" charset="0"/>
              </a:rPr>
              <a:t> Index</a:t>
            </a:r>
          </a:p>
        </p:txBody>
      </p:sp>
      <p:pic>
        <p:nvPicPr>
          <p:cNvPr id="6" name="Picture 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AC066B8D-0BC6-E647-A81D-F84F541229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3019"/>
            <a:ext cx="9144000" cy="4479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05193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dirty="0"/>
              <a:t>Four Key Current Directions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68760"/>
            <a:ext cx="8610600" cy="4876800"/>
          </a:xfrm>
        </p:spPr>
        <p:txBody>
          <a:bodyPr/>
          <a:lstStyle/>
          <a:p>
            <a:r>
              <a:rPr lang="en-US" dirty="0"/>
              <a:t>Fundamentally </a:t>
            </a:r>
            <a:r>
              <a:rPr lang="en-US" dirty="0">
                <a:solidFill>
                  <a:srgbClr val="0000FF"/>
                </a:solidFill>
              </a:rPr>
              <a:t>Secure/Reliable/Safe </a:t>
            </a:r>
            <a:r>
              <a:rPr lang="en-US" dirty="0"/>
              <a:t>Architectures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Fundamentally </a:t>
            </a:r>
            <a:r>
              <a:rPr lang="en-US" dirty="0">
                <a:solidFill>
                  <a:srgbClr val="0000FF"/>
                </a:solidFill>
              </a:rPr>
              <a:t>Energy-Efficient </a:t>
            </a:r>
            <a:r>
              <a:rPr lang="en-US" dirty="0"/>
              <a:t>Architectures</a:t>
            </a:r>
          </a:p>
          <a:p>
            <a:pPr lvl="1"/>
            <a:r>
              <a:rPr lang="en-US" dirty="0">
                <a:solidFill>
                  <a:srgbClr val="0000FF"/>
                </a:solidFill>
              </a:rPr>
              <a:t>Memory-centric </a:t>
            </a:r>
            <a:r>
              <a:rPr lang="en-US" dirty="0"/>
              <a:t>(Data-centric) Architectures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Fundamentally </a:t>
            </a:r>
            <a:r>
              <a:rPr lang="en-US" dirty="0">
                <a:solidFill>
                  <a:srgbClr val="0000FF"/>
                </a:solidFill>
              </a:rPr>
              <a:t>Low-Latency and Predictable </a:t>
            </a:r>
            <a:r>
              <a:rPr lang="en-US" dirty="0"/>
              <a:t>Architectures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Architectures for </a:t>
            </a:r>
            <a:r>
              <a:rPr lang="en-US" dirty="0">
                <a:solidFill>
                  <a:srgbClr val="0000FF"/>
                </a:solidFill>
              </a:rPr>
              <a:t>AI/ML, Genomics, Medicine, Health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4518457"/>
      </p:ext>
    </p:extLst>
  </p:cSld>
  <p:clrMapOvr>
    <a:masterClrMapping/>
  </p:clrMapOvr>
  <p:transition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2DDE6482-E608-EF49-945C-81384C3AFDA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553200" y="6243638"/>
            <a:ext cx="2133600" cy="4572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415228-36BB-6A41-A6C3-7A42358B1C84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0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0"/>
              <a:cs typeface="Arial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B465A5A-4901-894C-915C-E3462BB566DB}"/>
              </a:ext>
            </a:extLst>
          </p:cNvPr>
          <p:cNvSpPr txBox="1">
            <a:spLocks/>
          </p:cNvSpPr>
          <p:nvPr/>
        </p:nvSpPr>
        <p:spPr bwMode="auto">
          <a:xfrm>
            <a:off x="228600" y="152400"/>
            <a:ext cx="8610600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9pPr>
          </a:lstStyle>
          <a:p>
            <a:r>
              <a:rPr lang="en-US" sz="3800" kern="0" dirty="0">
                <a:latin typeface="Garamond" charset="0"/>
                <a:ea typeface="ＭＳ Ｐゴシック" charset="0"/>
                <a:cs typeface="ＭＳ Ｐゴシック" charset="0"/>
              </a:rPr>
              <a:t>Key Results – Performance and Memory</a:t>
            </a:r>
          </a:p>
        </p:txBody>
      </p:sp>
      <p:pic>
        <p:nvPicPr>
          <p:cNvPr id="4" name="Picture 3" descr="Chart, bar chart&#10;&#10;Description automatically generated">
            <a:extLst>
              <a:ext uri="{FF2B5EF4-FFF2-40B4-BE49-F238E27FC236}">
                <a16:creationId xmlns:a16="http://schemas.microsoft.com/office/drawing/2014/main" id="{429CFF79-8B3D-8E43-9269-8568D467AA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832" y="2023892"/>
            <a:ext cx="7596336" cy="2197196"/>
          </a:xfrm>
          <a:prstGeom prst="rect">
            <a:avLst/>
          </a:prstGeom>
        </p:spPr>
      </p:pic>
      <p:pic>
        <p:nvPicPr>
          <p:cNvPr id="8" name="Picture 7" descr="Chart, bar chart&#10;&#10;Description automatically generated">
            <a:extLst>
              <a:ext uri="{FF2B5EF4-FFF2-40B4-BE49-F238E27FC236}">
                <a16:creationId xmlns:a16="http://schemas.microsoft.com/office/drawing/2014/main" id="{0B59EBC0-72E6-7C49-AAC6-53F55C791A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832" y="4221088"/>
            <a:ext cx="7596336" cy="2131509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0ADE584-9C1A-384F-847A-2F19CC2B47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80728"/>
            <a:ext cx="8610600" cy="5400600"/>
          </a:xfrm>
        </p:spPr>
        <p:txBody>
          <a:bodyPr/>
          <a:lstStyle/>
          <a:p>
            <a:r>
              <a:rPr lang="en-US" dirty="0" err="1"/>
              <a:t>AirLift</a:t>
            </a:r>
            <a:r>
              <a:rPr lang="en-US" dirty="0"/>
              <a:t> is </a:t>
            </a:r>
            <a:r>
              <a:rPr lang="en-US" dirty="0">
                <a:solidFill>
                  <a:srgbClr val="00B050"/>
                </a:solidFill>
              </a:rPr>
              <a:t>2.6x-6.71x faster</a:t>
            </a:r>
            <a:r>
              <a:rPr lang="en-US" dirty="0"/>
              <a:t> than full mapping while requiring similar peak memory usage</a:t>
            </a:r>
          </a:p>
        </p:txBody>
      </p:sp>
    </p:spTree>
    <p:extLst>
      <p:ext uri="{BB962C8B-B14F-4D97-AF65-F5344CB8AC3E}">
        <p14:creationId xmlns:p14="http://schemas.microsoft.com/office/powerpoint/2010/main" val="1976302160"/>
      </p:ext>
    </p:extLst>
  </p:cSld>
  <p:clrMapOvr>
    <a:masterClrMapping/>
  </p:clrMapOvr>
  <p:transition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2DDE6482-E608-EF49-945C-81384C3AFDA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553200" y="6243638"/>
            <a:ext cx="2133600" cy="45720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415228-36BB-6A41-A6C3-7A42358B1C84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0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0"/>
              <a:cs typeface="Arial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B465A5A-4901-894C-915C-E3462BB566DB}"/>
              </a:ext>
            </a:extLst>
          </p:cNvPr>
          <p:cNvSpPr txBox="1">
            <a:spLocks/>
          </p:cNvSpPr>
          <p:nvPr/>
        </p:nvSpPr>
        <p:spPr bwMode="auto">
          <a:xfrm>
            <a:off x="228600" y="152400"/>
            <a:ext cx="8610600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9pPr>
          </a:lstStyle>
          <a:p>
            <a:r>
              <a:rPr lang="en-US" sz="3800" kern="0" dirty="0">
                <a:latin typeface="Garamond" charset="0"/>
                <a:ea typeface="ＭＳ Ｐゴシック" charset="0"/>
                <a:cs typeface="ＭＳ Ｐゴシック" charset="0"/>
              </a:rPr>
              <a:t>Key Results – Variant Calling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0ADE584-9C1A-384F-847A-2F19CC2B47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80728"/>
            <a:ext cx="8610600" cy="243335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We use GATK to call the variants in read mappings that full mapping (to new reference genome) and </a:t>
            </a:r>
            <a:r>
              <a:rPr lang="en-US" dirty="0" err="1"/>
              <a:t>AirLift</a:t>
            </a:r>
            <a:r>
              <a:rPr lang="en-US" dirty="0"/>
              <a:t> generate</a:t>
            </a:r>
          </a:p>
          <a:p>
            <a:endParaRPr lang="en-US" dirty="0"/>
          </a:p>
          <a:p>
            <a:r>
              <a:rPr lang="en-US" dirty="0"/>
              <a:t>Variant calling ground truth from Platinum Genomes and GIAB for the human NA12878 sample</a:t>
            </a:r>
          </a:p>
          <a:p>
            <a:endParaRPr lang="en-US" dirty="0"/>
          </a:p>
          <a:p>
            <a:r>
              <a:rPr lang="en-US" dirty="0"/>
              <a:t>Variant calling accuracy is comparable to full mapping</a:t>
            </a:r>
          </a:p>
        </p:txBody>
      </p:sp>
      <p:pic>
        <p:nvPicPr>
          <p:cNvPr id="6" name="Picture 5" descr="Table&#10;&#10;Description automatically generated">
            <a:extLst>
              <a:ext uri="{FF2B5EF4-FFF2-40B4-BE49-F238E27FC236}">
                <a16:creationId xmlns:a16="http://schemas.microsoft.com/office/drawing/2014/main" id="{CF35DD37-A3CF-6546-BD05-AC3E7DE1E6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748" y="3443921"/>
            <a:ext cx="7308304" cy="2837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084644"/>
      </p:ext>
    </p:extLst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B72E33-FD64-9F4B-8BC5-C1D9E8FB8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762000"/>
          </a:xfrm>
        </p:spPr>
        <p:txBody>
          <a:bodyPr>
            <a:normAutofit/>
          </a:bodyPr>
          <a:lstStyle/>
          <a:p>
            <a:r>
              <a:rPr lang="en-US" dirty="0"/>
              <a:t>Executive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190EB4-8610-A34B-90B7-70A51B1309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80728"/>
            <a:ext cx="8610600" cy="5411688"/>
          </a:xfrm>
        </p:spPr>
        <p:txBody>
          <a:bodyPr>
            <a:normAutofit fontScale="77500" lnSpcReduction="20000"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Problem:</a:t>
            </a:r>
          </a:p>
          <a:p>
            <a:pPr lvl="1"/>
            <a:r>
              <a:rPr lang="en-US" dirty="0"/>
              <a:t>Remapping full set of reads to newer reference genome is </a:t>
            </a:r>
            <a:r>
              <a:rPr lang="en-US" dirty="0">
                <a:solidFill>
                  <a:srgbClr val="00B050"/>
                </a:solidFill>
              </a:rPr>
              <a:t>accurate</a:t>
            </a:r>
            <a:r>
              <a:rPr lang="en-US" dirty="0"/>
              <a:t>, but </a:t>
            </a:r>
            <a:r>
              <a:rPr lang="en-US" dirty="0">
                <a:solidFill>
                  <a:srgbClr val="FF0000"/>
                </a:solidFill>
              </a:rPr>
              <a:t>very computationally costly</a:t>
            </a:r>
          </a:p>
          <a:p>
            <a:pPr lvl="1"/>
            <a:r>
              <a:rPr lang="en-US" dirty="0"/>
              <a:t>Existing tools that move the annotations from one reference to another </a:t>
            </a:r>
            <a:r>
              <a:rPr lang="en-US" dirty="0">
                <a:solidFill>
                  <a:srgbClr val="FF0000"/>
                </a:solidFill>
              </a:rPr>
              <a:t>miss moving large portion of annotations</a:t>
            </a:r>
            <a:r>
              <a:rPr lang="en-US" dirty="0"/>
              <a:t> to a new reference genome</a:t>
            </a:r>
          </a:p>
          <a:p>
            <a:pPr lvl="1"/>
            <a:endParaRPr lang="en-US" dirty="0">
              <a:solidFill>
                <a:srgbClr val="FF0000"/>
              </a:solidFill>
            </a:endParaRPr>
          </a:p>
          <a:p>
            <a:r>
              <a:rPr lang="en-US" b="1" dirty="0">
                <a:solidFill>
                  <a:srgbClr val="0070C0"/>
                </a:solidFill>
              </a:rPr>
              <a:t>Goal: </a:t>
            </a:r>
            <a:r>
              <a:rPr lang="en-US" dirty="0"/>
              <a:t>Maintain baseline accuracy of remapping full set of reads, while significantly accelerating the process of moving from one reference to another</a:t>
            </a:r>
          </a:p>
          <a:p>
            <a:endParaRPr lang="en-US" dirty="0"/>
          </a:p>
          <a:p>
            <a:r>
              <a:rPr lang="en-US" b="1" dirty="0">
                <a:solidFill>
                  <a:srgbClr val="7030A0"/>
                </a:solidFill>
              </a:rPr>
              <a:t>Key Ideas:</a:t>
            </a:r>
          </a:p>
          <a:p>
            <a:pPr lvl="1"/>
            <a:r>
              <a:rPr lang="en-US" dirty="0"/>
              <a:t>Categorize and label each region in the old reference genome compared to the new reference genome</a:t>
            </a:r>
          </a:p>
          <a:p>
            <a:pPr lvl="1"/>
            <a:r>
              <a:rPr lang="en-US" dirty="0"/>
              <a:t>Either 1) Remap a read to a new reference genome or 2) simply move its annotation based on the label of the region that the read falls into in the old reference genome</a:t>
            </a:r>
          </a:p>
          <a:p>
            <a:pPr lvl="1"/>
            <a:endParaRPr lang="en-US" dirty="0">
              <a:solidFill>
                <a:srgbClr val="7030A0"/>
              </a:solidFill>
            </a:endParaRPr>
          </a:p>
          <a:p>
            <a:r>
              <a:rPr lang="en-US" b="1" dirty="0">
                <a:solidFill>
                  <a:srgbClr val="00B050"/>
                </a:solidFill>
              </a:rPr>
              <a:t>Results</a:t>
            </a:r>
          </a:p>
          <a:p>
            <a:pPr lvl="1"/>
            <a:r>
              <a:rPr lang="en-US" dirty="0"/>
              <a:t>2.6x – 6.7x speedup compared to fully mapping reads, while identifying SNPs and Indels with precision and recall similar to full mapping</a:t>
            </a:r>
          </a:p>
          <a:p>
            <a:pPr lvl="1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59BCE8B5-6097-D34D-AAC8-9C3DA2B95D3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553200" y="6243638"/>
            <a:ext cx="2133600" cy="45720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415228-36BB-6A41-A6C3-7A42358B1C84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0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29011481"/>
      </p:ext>
    </p:extLst>
  </p:cSld>
  <p:clrMapOvr>
    <a:masterClrMapping/>
  </p:clrMapOvr>
  <p:transition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1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749300"/>
          </a:xfrm>
        </p:spPr>
        <p:txBody>
          <a:bodyPr>
            <a:normAutofit/>
          </a:bodyPr>
          <a:lstStyle/>
          <a:p>
            <a:r>
              <a:rPr lang="en-US" sz="3800" dirty="0">
                <a:latin typeface="Garamond" charset="0"/>
                <a:ea typeface="ＭＳ Ｐゴシック" charset="0"/>
                <a:cs typeface="ＭＳ Ｐゴシック" charset="0"/>
              </a:rPr>
              <a:t>Remapping Alignments Between References </a:t>
            </a:r>
          </a:p>
        </p:txBody>
      </p:sp>
      <p:sp>
        <p:nvSpPr>
          <p:cNvPr id="220163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415228-36BB-6A41-A6C3-7A42358B1C84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0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0"/>
              <a:cs typeface="Arial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95357C-B4C8-D64E-BBAC-63E30B8986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01700"/>
            <a:ext cx="8610600" cy="5479628"/>
          </a:xfrm>
        </p:spPr>
        <p:txBody>
          <a:bodyPr/>
          <a:lstStyle/>
          <a:p>
            <a:r>
              <a:rPr lang="en-US" sz="1800" dirty="0" err="1"/>
              <a:t>Jeremie</a:t>
            </a:r>
            <a:r>
              <a:rPr lang="en-US" sz="1800" dirty="0"/>
              <a:t> S. Kim, </a:t>
            </a:r>
            <a:r>
              <a:rPr lang="en-US" sz="1800" u="sng" dirty="0"/>
              <a:t>Can Firtina</a:t>
            </a:r>
            <a:r>
              <a:rPr lang="en-US" sz="1800" dirty="0"/>
              <a:t>, </a:t>
            </a:r>
            <a:r>
              <a:rPr lang="en-US" sz="1800" dirty="0" err="1"/>
              <a:t>Meryem</a:t>
            </a:r>
            <a:r>
              <a:rPr lang="en-US" sz="1800" dirty="0"/>
              <a:t> Banu </a:t>
            </a:r>
            <a:r>
              <a:rPr lang="en-US" sz="1800" dirty="0" err="1"/>
              <a:t>Cavlak</a:t>
            </a:r>
            <a:r>
              <a:rPr lang="en-US" sz="1800" dirty="0"/>
              <a:t>, </a:t>
            </a:r>
            <a:r>
              <a:rPr lang="en-US" sz="1800" dirty="0" err="1"/>
              <a:t>Damla</a:t>
            </a:r>
            <a:r>
              <a:rPr lang="en-US" sz="1800" dirty="0"/>
              <a:t> </a:t>
            </a:r>
            <a:r>
              <a:rPr lang="en-US" sz="1800" dirty="0" err="1"/>
              <a:t>Senol</a:t>
            </a:r>
            <a:r>
              <a:rPr lang="en-US" sz="1800" dirty="0"/>
              <a:t> Cali, </a:t>
            </a:r>
            <a:r>
              <a:rPr lang="en-US" sz="1800" dirty="0" err="1"/>
              <a:t>Nastaran</a:t>
            </a:r>
            <a:r>
              <a:rPr lang="en-US" sz="1800" dirty="0"/>
              <a:t> </a:t>
            </a:r>
            <a:r>
              <a:rPr lang="en-US" sz="1800" dirty="0" err="1"/>
              <a:t>Hajinazar</a:t>
            </a:r>
            <a:r>
              <a:rPr lang="en-US" sz="1800" dirty="0"/>
              <a:t>, Mohammed </a:t>
            </a:r>
            <a:r>
              <a:rPr lang="en-US" sz="1800" dirty="0" err="1"/>
              <a:t>Alser</a:t>
            </a:r>
            <a:r>
              <a:rPr lang="en-US" sz="1800" dirty="0"/>
              <a:t>, Can </a:t>
            </a:r>
            <a:r>
              <a:rPr lang="en-US" sz="1800" dirty="0" err="1"/>
              <a:t>Alkan</a:t>
            </a:r>
            <a:r>
              <a:rPr lang="en-US" sz="1800" dirty="0"/>
              <a:t>, and </a:t>
            </a:r>
            <a:r>
              <a:rPr lang="en-US" sz="1800" dirty="0" err="1"/>
              <a:t>Onur</a:t>
            </a:r>
            <a:r>
              <a:rPr lang="en-US" sz="1800" dirty="0"/>
              <a:t> </a:t>
            </a:r>
            <a:r>
              <a:rPr lang="en-US" sz="1800" dirty="0" err="1"/>
              <a:t>Mutlu</a:t>
            </a:r>
            <a:r>
              <a:rPr lang="en-US" sz="1800" dirty="0"/>
              <a:t>,</a:t>
            </a:r>
            <a:br>
              <a:rPr lang="en-US" sz="1800" dirty="0"/>
            </a:br>
            <a:r>
              <a:rPr lang="en-US" sz="1800" b="1" dirty="0">
                <a:hlinkClick r:id="rId3"/>
              </a:rPr>
              <a:t>"AirLift: A Fast and Comprehensive Technique for Remapping Alignments between Reference Genomes"</a:t>
            </a:r>
            <a:br>
              <a:rPr lang="en-US" sz="1800" dirty="0"/>
            </a:br>
            <a:r>
              <a:rPr lang="en-US" sz="1800" i="1" dirty="0"/>
              <a:t>Preprint in </a:t>
            </a:r>
            <a:r>
              <a:rPr lang="en-US" sz="1800" b="1" i="1" dirty="0">
                <a:hlinkClick r:id="rId4"/>
              </a:rPr>
              <a:t>arXiv</a:t>
            </a:r>
            <a:r>
              <a:rPr lang="en-US" sz="1800" i="1" dirty="0"/>
              <a:t> and </a:t>
            </a:r>
            <a:r>
              <a:rPr lang="en-US" sz="1800" b="1" i="1" dirty="0">
                <a:hlinkClick r:id="rId5"/>
              </a:rPr>
              <a:t>bioRxiv</a:t>
            </a:r>
            <a:r>
              <a:rPr lang="en-US" sz="1800" dirty="0"/>
              <a:t>, 17 February 2021. </a:t>
            </a:r>
            <a:br>
              <a:rPr lang="en-US" sz="1800" dirty="0"/>
            </a:br>
            <a:r>
              <a:rPr lang="en-US" sz="1800" dirty="0"/>
              <a:t>[</a:t>
            </a:r>
            <a:r>
              <a:rPr lang="en-US" sz="1800" dirty="0">
                <a:hlinkClick r:id="rId5"/>
              </a:rPr>
              <a:t>bioRxiv preprint</a:t>
            </a:r>
            <a:r>
              <a:rPr lang="en-US" sz="1800" dirty="0"/>
              <a:t>] </a:t>
            </a:r>
            <a:br>
              <a:rPr lang="en-US" sz="1800" dirty="0"/>
            </a:br>
            <a:r>
              <a:rPr lang="en-US" sz="1800" dirty="0"/>
              <a:t>[</a:t>
            </a:r>
            <a:r>
              <a:rPr lang="en-US" sz="1800" dirty="0">
                <a:hlinkClick r:id="rId4"/>
              </a:rPr>
              <a:t>arXiv preprint</a:t>
            </a:r>
            <a:r>
              <a:rPr lang="en-US" sz="1800" dirty="0"/>
              <a:t>] </a:t>
            </a:r>
            <a:br>
              <a:rPr lang="en-US" sz="1800" dirty="0"/>
            </a:br>
            <a:r>
              <a:rPr lang="en-US" sz="1800" dirty="0"/>
              <a:t>[</a:t>
            </a:r>
            <a:r>
              <a:rPr lang="en-US" sz="1800" dirty="0">
                <a:hlinkClick r:id="rId6"/>
              </a:rPr>
              <a:t>AirLift Source Code and Data</a:t>
            </a:r>
            <a:r>
              <a:rPr lang="en-US" sz="1800" dirty="0"/>
              <a:t>]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6D6A4E-580E-4047-9BA7-DEF9D53AA3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72050"/>
            <a:ext cx="9144000" cy="297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951480"/>
      </p:ext>
    </p:extLst>
  </p:cSld>
  <p:clrMapOvr>
    <a:masterClrMapping/>
  </p:clrMapOvr>
  <p:transition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1E9326-06A9-D843-9F15-BC3324EE58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745232"/>
          </a:xfrm>
        </p:spPr>
        <p:txBody>
          <a:bodyPr/>
          <a:lstStyle/>
          <a:p>
            <a:r>
              <a:rPr lang="en-US" dirty="0"/>
              <a:t>Agenda for Today - Intelligent Algorithms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B9DA22-BE61-2446-87AE-83F927ADF0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80728"/>
            <a:ext cx="8610600" cy="5400600"/>
          </a:xfrm>
        </p:spPr>
        <p:txBody>
          <a:bodyPr/>
          <a:lstStyle/>
          <a:p>
            <a:r>
              <a:rPr lang="en-US" dirty="0"/>
              <a:t>Apollo</a:t>
            </a:r>
          </a:p>
          <a:p>
            <a:pPr lvl="1"/>
            <a:r>
              <a:rPr lang="en-US" dirty="0"/>
              <a:t>Correcting errors in genome assembly for more accurate genome analysis</a:t>
            </a:r>
          </a:p>
          <a:p>
            <a:endParaRPr lang="en-US" dirty="0"/>
          </a:p>
          <a:p>
            <a:r>
              <a:rPr lang="en-US" dirty="0" err="1"/>
              <a:t>AirLift</a:t>
            </a:r>
            <a:endParaRPr lang="en-US" dirty="0"/>
          </a:p>
          <a:p>
            <a:pPr lvl="1"/>
            <a:r>
              <a:rPr lang="en-US" dirty="0"/>
              <a:t>Avoiding redundant computations when moving from one reference genome to another</a:t>
            </a:r>
          </a:p>
          <a:p>
            <a:endParaRPr lang="en-US" dirty="0"/>
          </a:p>
          <a:p>
            <a:r>
              <a:rPr lang="en-US" dirty="0">
                <a:solidFill>
                  <a:srgbClr val="0432FF"/>
                </a:solidFill>
              </a:rPr>
              <a:t>BLEND</a:t>
            </a:r>
          </a:p>
          <a:p>
            <a:pPr lvl="1"/>
            <a:r>
              <a:rPr lang="en-US" dirty="0">
                <a:solidFill>
                  <a:srgbClr val="0432FF"/>
                </a:solidFill>
              </a:rPr>
              <a:t>Using fewer and high-quality seeds for faster, more memory-efficient, and more accurate sequence similarity identification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C949E8-B432-2143-85E7-FAB3F0E378C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23594FA-E141-4234-AE05-360401972BE7}" type="slidenum">
              <a:rPr lang="en-US" altLang="en-US" smtClean="0"/>
              <a:pPr/>
              <a:t>64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786895"/>
      </p:ext>
    </p:extLst>
  </p:cSld>
  <p:clrMapOvr>
    <a:masterClrMapping/>
  </p:clrMapOvr>
  <p:transition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1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86800" cy="749300"/>
          </a:xfrm>
        </p:spPr>
        <p:txBody>
          <a:bodyPr>
            <a:normAutofit/>
          </a:bodyPr>
          <a:lstStyle/>
          <a:p>
            <a:r>
              <a:rPr lang="en-US" sz="3800" dirty="0">
                <a:latin typeface="Garamond" charset="0"/>
                <a:ea typeface="ＭＳ Ｐゴシック" charset="0"/>
                <a:cs typeface="ＭＳ Ｐゴシック" charset="0"/>
              </a:rPr>
              <a:t>Finding Efficient and Accurate Seed Matches</a:t>
            </a:r>
          </a:p>
        </p:txBody>
      </p:sp>
      <p:sp>
        <p:nvSpPr>
          <p:cNvPr id="220163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415228-36BB-6A41-A6C3-7A42358B1C84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0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0"/>
              <a:cs typeface="Arial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95357C-B4C8-D64E-BBAC-63E30B8986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01700"/>
            <a:ext cx="8610600" cy="5479628"/>
          </a:xfrm>
        </p:spPr>
        <p:txBody>
          <a:bodyPr/>
          <a:lstStyle/>
          <a:p>
            <a:r>
              <a:rPr lang="en-US" sz="1800" u="sng" dirty="0"/>
              <a:t>Can Firtina</a:t>
            </a:r>
            <a:r>
              <a:rPr lang="en-US" sz="1800" dirty="0"/>
              <a:t>, </a:t>
            </a:r>
            <a:r>
              <a:rPr lang="en-US" sz="1800" dirty="0" err="1"/>
              <a:t>Jisung</a:t>
            </a:r>
            <a:r>
              <a:rPr lang="en-US" sz="1800" dirty="0"/>
              <a:t> Park, </a:t>
            </a:r>
            <a:r>
              <a:rPr lang="en-US" sz="1800" dirty="0" err="1"/>
              <a:t>Jeremie</a:t>
            </a:r>
            <a:r>
              <a:rPr lang="en-US" sz="1800" dirty="0"/>
              <a:t> S. Kim, Mohammed </a:t>
            </a:r>
            <a:r>
              <a:rPr lang="en-US" sz="1800" dirty="0" err="1"/>
              <a:t>Alser</a:t>
            </a:r>
            <a:r>
              <a:rPr lang="en-US" sz="1800" dirty="0"/>
              <a:t>, </a:t>
            </a:r>
            <a:r>
              <a:rPr lang="en-US" sz="1800" dirty="0" err="1"/>
              <a:t>Damla</a:t>
            </a:r>
            <a:r>
              <a:rPr lang="en-US" sz="1800" dirty="0"/>
              <a:t> </a:t>
            </a:r>
            <a:r>
              <a:rPr lang="en-US" sz="1800" dirty="0" err="1"/>
              <a:t>Senol</a:t>
            </a:r>
            <a:r>
              <a:rPr lang="en-US" sz="1800" dirty="0"/>
              <a:t> Cali, Taha </a:t>
            </a:r>
            <a:r>
              <a:rPr lang="en-US" sz="1800" dirty="0" err="1"/>
              <a:t>Shahroodi</a:t>
            </a:r>
            <a:r>
              <a:rPr lang="en-US" sz="1800" dirty="0"/>
              <a:t>, Nika Mansouri-</a:t>
            </a:r>
            <a:r>
              <a:rPr lang="en-US" sz="1800" dirty="0" err="1"/>
              <a:t>Ghiasi</a:t>
            </a:r>
            <a:r>
              <a:rPr lang="en-US" sz="1800" dirty="0"/>
              <a:t>, Gagandeep Singh, Konstantinos </a:t>
            </a:r>
            <a:r>
              <a:rPr lang="en-US" sz="1800" dirty="0" err="1"/>
              <a:t>Kanellopoulos</a:t>
            </a:r>
            <a:r>
              <a:rPr lang="en-US" sz="1800" dirty="0"/>
              <a:t>, Can </a:t>
            </a:r>
            <a:r>
              <a:rPr lang="en-US" sz="1800" dirty="0" err="1"/>
              <a:t>Alkan</a:t>
            </a:r>
            <a:r>
              <a:rPr lang="en-US" sz="1800" dirty="0"/>
              <a:t>, and </a:t>
            </a:r>
            <a:r>
              <a:rPr lang="en-US" sz="1800" dirty="0" err="1"/>
              <a:t>Onur</a:t>
            </a:r>
            <a:r>
              <a:rPr lang="en-US" sz="1800" dirty="0"/>
              <a:t> </a:t>
            </a:r>
            <a:r>
              <a:rPr lang="en-US" sz="1800" dirty="0" err="1"/>
              <a:t>Mutlu</a:t>
            </a:r>
            <a:r>
              <a:rPr lang="en-US" sz="1800" dirty="0"/>
              <a:t>,</a:t>
            </a:r>
            <a:br>
              <a:rPr lang="en-US" sz="1800" dirty="0"/>
            </a:br>
            <a:r>
              <a:rPr lang="en-US" sz="1800" b="1" dirty="0">
                <a:hlinkClick r:id="rId3"/>
              </a:rPr>
              <a:t>"BLEND: A Fast, Memory-Efficient, and Accurate Mechanism to Find Fuzzy Seed Matches"</a:t>
            </a:r>
            <a:br>
              <a:rPr lang="en-US" sz="1800" dirty="0"/>
            </a:br>
            <a:r>
              <a:rPr lang="en-US" sz="1800" i="1" dirty="0"/>
              <a:t>Preprint in </a:t>
            </a:r>
            <a:r>
              <a:rPr lang="en-US" sz="1800" b="1" i="1" dirty="0">
                <a:hlinkClick r:id="rId4"/>
              </a:rPr>
              <a:t>arXiv</a:t>
            </a:r>
            <a:r>
              <a:rPr lang="en-US" sz="1800" dirty="0"/>
              <a:t>, 16 December 2021. </a:t>
            </a:r>
            <a:br>
              <a:rPr lang="en-US" sz="1800" dirty="0"/>
            </a:br>
            <a:r>
              <a:rPr lang="en-US" sz="1800" dirty="0"/>
              <a:t>[</a:t>
            </a:r>
            <a:r>
              <a:rPr lang="en-US" sz="1800" dirty="0">
                <a:hlinkClick r:id="rId3"/>
              </a:rPr>
              <a:t>arXiv preprint</a:t>
            </a:r>
            <a:r>
              <a:rPr lang="en-US" sz="1800" dirty="0"/>
              <a:t>] </a:t>
            </a:r>
            <a:br>
              <a:rPr lang="en-US" sz="1800" dirty="0"/>
            </a:br>
            <a:r>
              <a:rPr lang="en-US" sz="1800" dirty="0"/>
              <a:t>[</a:t>
            </a:r>
            <a:r>
              <a:rPr lang="en-US" sz="1800" dirty="0">
                <a:hlinkClick r:id="rId5"/>
              </a:rPr>
              <a:t>BLEND Source Code and Data</a:t>
            </a:r>
            <a:r>
              <a:rPr lang="en-US" sz="1800" dirty="0"/>
              <a:t>]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7012C1-604B-9B4C-B283-7410B60776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212976"/>
            <a:ext cx="8299080" cy="3030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367092"/>
      </p:ext>
    </p:extLst>
  </p:cSld>
  <p:clrMapOvr>
    <a:masterClrMapping/>
  </p:clrMapOvr>
  <p:transition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B72E33-FD64-9F4B-8BC5-C1D9E8FB8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762000"/>
          </a:xfrm>
        </p:spPr>
        <p:txBody>
          <a:bodyPr>
            <a:normAutofit/>
          </a:bodyPr>
          <a:lstStyle/>
          <a:p>
            <a:r>
              <a:rPr lang="en-US" dirty="0"/>
              <a:t>Background – Seeds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190EB4-8610-A34B-90B7-70A51B1309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75951"/>
            <a:ext cx="8610600" cy="2957105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/>
              <a:t>Seeds:</a:t>
            </a:r>
            <a:r>
              <a:rPr lang="en-US" dirty="0"/>
              <a:t> Short subsequences used for matching between sequences (e.g., read and a reference genome)</a:t>
            </a:r>
          </a:p>
          <a:p>
            <a:endParaRPr lang="en-US" dirty="0"/>
          </a:p>
          <a:p>
            <a:r>
              <a:rPr lang="en-US" dirty="0"/>
              <a:t>Seeds enable filtering out large portion of sequence pairs that are unlikely to be similar</a:t>
            </a:r>
          </a:p>
          <a:p>
            <a:pPr lvl="1"/>
            <a:r>
              <a:rPr lang="en-US" dirty="0"/>
              <a:t>Distance calculation (e.g., approximate string matching) is costly</a:t>
            </a:r>
          </a:p>
          <a:p>
            <a:endParaRPr lang="en-US" dirty="0"/>
          </a:p>
          <a:p>
            <a:r>
              <a:rPr lang="en-US" b="1" dirty="0"/>
              <a:t>Heuristic:</a:t>
            </a:r>
            <a:r>
              <a:rPr lang="en-US" dirty="0"/>
              <a:t> Calculate the distance between a pair of sequences only if they share some amount of seeds</a:t>
            </a:r>
          </a:p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B1018EA-35C4-7445-B92D-22AA3A370D6A}"/>
              </a:ext>
            </a:extLst>
          </p:cNvPr>
          <p:cNvSpPr/>
          <p:nvPr/>
        </p:nvSpPr>
        <p:spPr bwMode="auto">
          <a:xfrm>
            <a:off x="230981" y="4478033"/>
            <a:ext cx="8682038" cy="288032"/>
          </a:xfrm>
          <a:prstGeom prst="rect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H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4F42D21-5D08-0747-99B5-ABF3486FE550}"/>
              </a:ext>
            </a:extLst>
          </p:cNvPr>
          <p:cNvSpPr/>
          <p:nvPr/>
        </p:nvSpPr>
        <p:spPr bwMode="auto">
          <a:xfrm>
            <a:off x="4375106" y="5990201"/>
            <a:ext cx="648072" cy="288032"/>
          </a:xfrm>
          <a:prstGeom prst="rect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H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5DEF8DF-B30A-CD4E-9CCC-300DFC8F40E6}"/>
              </a:ext>
            </a:extLst>
          </p:cNvPr>
          <p:cNvSpPr txBox="1"/>
          <p:nvPr/>
        </p:nvSpPr>
        <p:spPr>
          <a:xfrm>
            <a:off x="5076055" y="5708528"/>
            <a:ext cx="18538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H" dirty="0"/>
              <a:t>Query Sequence</a:t>
            </a:r>
          </a:p>
          <a:p>
            <a:pPr algn="ctr"/>
            <a:r>
              <a:rPr lang="en-CH" dirty="0"/>
              <a:t>(e.g., Read)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B9585B8-3F3C-B64C-8AF3-DCB8EE2DB2B5}"/>
              </a:ext>
            </a:extLst>
          </p:cNvPr>
          <p:cNvCxnSpPr/>
          <p:nvPr/>
        </p:nvCxnSpPr>
        <p:spPr bwMode="auto">
          <a:xfrm>
            <a:off x="4519122" y="5990201"/>
            <a:ext cx="0" cy="288032"/>
          </a:xfrm>
          <a:prstGeom prst="line">
            <a:avLst/>
          </a:prstGeom>
          <a:solidFill>
            <a:srgbClr val="C0C0C0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4128054-2522-5D4C-887F-A0F09E3DD1A8}"/>
              </a:ext>
            </a:extLst>
          </p:cNvPr>
          <p:cNvCxnSpPr/>
          <p:nvPr/>
        </p:nvCxnSpPr>
        <p:spPr bwMode="auto">
          <a:xfrm>
            <a:off x="541933" y="4478033"/>
            <a:ext cx="0" cy="288032"/>
          </a:xfrm>
          <a:prstGeom prst="line">
            <a:avLst/>
          </a:prstGeom>
          <a:solidFill>
            <a:srgbClr val="C0C0C0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79BC803-DCD5-E34C-A718-D69AAC061A89}"/>
              </a:ext>
            </a:extLst>
          </p:cNvPr>
          <p:cNvCxnSpPr/>
          <p:nvPr/>
        </p:nvCxnSpPr>
        <p:spPr bwMode="auto">
          <a:xfrm>
            <a:off x="901973" y="4478033"/>
            <a:ext cx="0" cy="288032"/>
          </a:xfrm>
          <a:prstGeom prst="line">
            <a:avLst/>
          </a:prstGeom>
          <a:solidFill>
            <a:srgbClr val="C0C0C0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19A0097-3EAF-E24C-948E-6FA4E8A62312}"/>
              </a:ext>
            </a:extLst>
          </p:cNvPr>
          <p:cNvCxnSpPr/>
          <p:nvPr/>
        </p:nvCxnSpPr>
        <p:spPr bwMode="auto">
          <a:xfrm>
            <a:off x="1910085" y="4478033"/>
            <a:ext cx="0" cy="288032"/>
          </a:xfrm>
          <a:prstGeom prst="line">
            <a:avLst/>
          </a:prstGeom>
          <a:solidFill>
            <a:srgbClr val="C0C0C0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17F2EDE-3EBC-9640-A683-55DF0D3B2A90}"/>
              </a:ext>
            </a:extLst>
          </p:cNvPr>
          <p:cNvCxnSpPr/>
          <p:nvPr/>
        </p:nvCxnSpPr>
        <p:spPr bwMode="auto">
          <a:xfrm>
            <a:off x="1982093" y="4478033"/>
            <a:ext cx="0" cy="288032"/>
          </a:xfrm>
          <a:prstGeom prst="line">
            <a:avLst/>
          </a:prstGeom>
          <a:solidFill>
            <a:srgbClr val="C0C0C0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7FDC37E-4009-B44D-8163-FC2DDBE6D0BE}"/>
              </a:ext>
            </a:extLst>
          </p:cNvPr>
          <p:cNvCxnSpPr/>
          <p:nvPr/>
        </p:nvCxnSpPr>
        <p:spPr bwMode="auto">
          <a:xfrm>
            <a:off x="2054101" y="4478033"/>
            <a:ext cx="0" cy="288032"/>
          </a:xfrm>
          <a:prstGeom prst="line">
            <a:avLst/>
          </a:prstGeom>
          <a:solidFill>
            <a:srgbClr val="C0C0C0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1B43203-1EBE-AF40-BDE3-674E224FDEB7}"/>
              </a:ext>
            </a:extLst>
          </p:cNvPr>
          <p:cNvCxnSpPr/>
          <p:nvPr/>
        </p:nvCxnSpPr>
        <p:spPr bwMode="auto">
          <a:xfrm>
            <a:off x="2126109" y="4478033"/>
            <a:ext cx="0" cy="288032"/>
          </a:xfrm>
          <a:prstGeom prst="line">
            <a:avLst/>
          </a:prstGeom>
          <a:solidFill>
            <a:srgbClr val="C0C0C0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30FF9F0-B63E-2D40-89F2-B16A79F2FFB9}"/>
              </a:ext>
            </a:extLst>
          </p:cNvPr>
          <p:cNvCxnSpPr/>
          <p:nvPr/>
        </p:nvCxnSpPr>
        <p:spPr bwMode="auto">
          <a:xfrm>
            <a:off x="3062213" y="4478033"/>
            <a:ext cx="0" cy="288032"/>
          </a:xfrm>
          <a:prstGeom prst="line">
            <a:avLst/>
          </a:prstGeom>
          <a:solidFill>
            <a:srgbClr val="C0C0C0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116900A-F236-BD4C-991E-2D2CEA9CBAB1}"/>
              </a:ext>
            </a:extLst>
          </p:cNvPr>
          <p:cNvCxnSpPr/>
          <p:nvPr/>
        </p:nvCxnSpPr>
        <p:spPr bwMode="auto">
          <a:xfrm>
            <a:off x="3514434" y="4478033"/>
            <a:ext cx="0" cy="288032"/>
          </a:xfrm>
          <a:prstGeom prst="line">
            <a:avLst/>
          </a:prstGeom>
          <a:solidFill>
            <a:srgbClr val="C0C0C0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AC7E741-D6E1-AD40-9FFB-6E6373DAD912}"/>
              </a:ext>
            </a:extLst>
          </p:cNvPr>
          <p:cNvCxnSpPr/>
          <p:nvPr/>
        </p:nvCxnSpPr>
        <p:spPr bwMode="auto">
          <a:xfrm>
            <a:off x="4358357" y="4478033"/>
            <a:ext cx="0" cy="288032"/>
          </a:xfrm>
          <a:prstGeom prst="line">
            <a:avLst/>
          </a:prstGeom>
          <a:solidFill>
            <a:srgbClr val="C0C0C0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871E23F-B7BF-BE48-BD35-EB7004D16FB8}"/>
              </a:ext>
            </a:extLst>
          </p:cNvPr>
          <p:cNvCxnSpPr/>
          <p:nvPr/>
        </p:nvCxnSpPr>
        <p:spPr bwMode="auto">
          <a:xfrm>
            <a:off x="5006429" y="4478033"/>
            <a:ext cx="0" cy="288032"/>
          </a:xfrm>
          <a:prstGeom prst="line">
            <a:avLst/>
          </a:prstGeom>
          <a:solidFill>
            <a:srgbClr val="C0C0C0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1422A39-1B69-7B45-8391-EBF1638DE1F9}"/>
              </a:ext>
            </a:extLst>
          </p:cNvPr>
          <p:cNvCxnSpPr/>
          <p:nvPr/>
        </p:nvCxnSpPr>
        <p:spPr bwMode="auto">
          <a:xfrm>
            <a:off x="5510485" y="4478033"/>
            <a:ext cx="0" cy="288032"/>
          </a:xfrm>
          <a:prstGeom prst="line">
            <a:avLst/>
          </a:prstGeom>
          <a:solidFill>
            <a:srgbClr val="C0C0C0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1AD6012-1620-9948-AF8B-67662F687DD6}"/>
              </a:ext>
            </a:extLst>
          </p:cNvPr>
          <p:cNvCxnSpPr/>
          <p:nvPr/>
        </p:nvCxnSpPr>
        <p:spPr bwMode="auto">
          <a:xfrm>
            <a:off x="6086549" y="4478033"/>
            <a:ext cx="0" cy="288032"/>
          </a:xfrm>
          <a:prstGeom prst="line">
            <a:avLst/>
          </a:prstGeom>
          <a:solidFill>
            <a:srgbClr val="C0C0C0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266B45E-E2E9-4949-B766-E72CDBEEED0C}"/>
              </a:ext>
            </a:extLst>
          </p:cNvPr>
          <p:cNvCxnSpPr/>
          <p:nvPr/>
        </p:nvCxnSpPr>
        <p:spPr bwMode="auto">
          <a:xfrm>
            <a:off x="6662613" y="4478033"/>
            <a:ext cx="0" cy="288032"/>
          </a:xfrm>
          <a:prstGeom prst="line">
            <a:avLst/>
          </a:prstGeom>
          <a:solidFill>
            <a:srgbClr val="C0C0C0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A492F4C-A0B9-0944-AA3E-D5DF19453759}"/>
              </a:ext>
            </a:extLst>
          </p:cNvPr>
          <p:cNvCxnSpPr/>
          <p:nvPr/>
        </p:nvCxnSpPr>
        <p:spPr bwMode="auto">
          <a:xfrm>
            <a:off x="7094661" y="4478033"/>
            <a:ext cx="0" cy="288032"/>
          </a:xfrm>
          <a:prstGeom prst="line">
            <a:avLst/>
          </a:prstGeom>
          <a:solidFill>
            <a:srgbClr val="C0C0C0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DADCD42-E22C-784B-A2A7-29B42BBD907B}"/>
              </a:ext>
            </a:extLst>
          </p:cNvPr>
          <p:cNvCxnSpPr/>
          <p:nvPr/>
        </p:nvCxnSpPr>
        <p:spPr bwMode="auto">
          <a:xfrm>
            <a:off x="7526709" y="4478033"/>
            <a:ext cx="0" cy="288032"/>
          </a:xfrm>
          <a:prstGeom prst="line">
            <a:avLst/>
          </a:prstGeom>
          <a:solidFill>
            <a:srgbClr val="C0C0C0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84FD371-8B54-1A4E-AFAE-28DC54CB43B1}"/>
              </a:ext>
            </a:extLst>
          </p:cNvPr>
          <p:cNvCxnSpPr/>
          <p:nvPr/>
        </p:nvCxnSpPr>
        <p:spPr bwMode="auto">
          <a:xfrm>
            <a:off x="7958757" y="4478033"/>
            <a:ext cx="0" cy="288032"/>
          </a:xfrm>
          <a:prstGeom prst="line">
            <a:avLst/>
          </a:prstGeom>
          <a:solidFill>
            <a:srgbClr val="C0C0C0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04D9A90-FF4E-1A4A-BC71-F136CBE07D61}"/>
              </a:ext>
            </a:extLst>
          </p:cNvPr>
          <p:cNvCxnSpPr/>
          <p:nvPr/>
        </p:nvCxnSpPr>
        <p:spPr bwMode="auto">
          <a:xfrm>
            <a:off x="8606829" y="4478033"/>
            <a:ext cx="0" cy="288032"/>
          </a:xfrm>
          <a:prstGeom prst="line">
            <a:avLst/>
          </a:prstGeom>
          <a:solidFill>
            <a:srgbClr val="C0C0C0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FABF9A45-F308-6C41-B6D3-1AA9C3D58C77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541934" y="4766065"/>
            <a:ext cx="3977188" cy="1224136"/>
          </a:xfrm>
          <a:prstGeom prst="straightConnector1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8EB53F0A-F764-3545-8729-0FA6872F99F2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3057452" y="4766065"/>
            <a:ext cx="1514548" cy="1224136"/>
          </a:xfrm>
          <a:prstGeom prst="straightConnector1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54132F9E-4ABA-4744-A4B0-9D9A59856BB9}"/>
              </a:ext>
            </a:extLst>
          </p:cNvPr>
          <p:cNvCxnSpPr>
            <a:cxnSpLocks/>
          </p:cNvCxnSpPr>
          <p:nvPr/>
        </p:nvCxnSpPr>
        <p:spPr bwMode="auto">
          <a:xfrm flipV="1">
            <a:off x="4572000" y="4766065"/>
            <a:ext cx="2517899" cy="1224136"/>
          </a:xfrm>
          <a:prstGeom prst="straightConnector1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B433E133-B74C-7446-BF68-01FCB6B20BA9}"/>
              </a:ext>
            </a:extLst>
          </p:cNvPr>
          <p:cNvCxnSpPr>
            <a:cxnSpLocks/>
          </p:cNvCxnSpPr>
          <p:nvPr/>
        </p:nvCxnSpPr>
        <p:spPr bwMode="auto">
          <a:xfrm flipV="1">
            <a:off x="4519122" y="4766065"/>
            <a:ext cx="4082944" cy="1224136"/>
          </a:xfrm>
          <a:prstGeom prst="straightConnector1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3E8ABE7C-32B4-E14F-9699-609ADD805446}"/>
              </a:ext>
            </a:extLst>
          </p:cNvPr>
          <p:cNvSpPr txBox="1"/>
          <p:nvPr/>
        </p:nvSpPr>
        <p:spPr>
          <a:xfrm>
            <a:off x="2243047" y="4108701"/>
            <a:ext cx="4661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H" dirty="0"/>
              <a:t>Target Sequence (e.g., Reference Genome)</a:t>
            </a:r>
          </a:p>
        </p:txBody>
      </p:sp>
      <p:sp>
        <p:nvSpPr>
          <p:cNvPr id="42" name="Slide Number Placeholder 3">
            <a:extLst>
              <a:ext uri="{FF2B5EF4-FFF2-40B4-BE49-F238E27FC236}">
                <a16:creationId xmlns:a16="http://schemas.microsoft.com/office/drawing/2014/main" id="{70EC371F-D854-9948-8468-1AD9494EB45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553200" y="6243638"/>
            <a:ext cx="2133600" cy="45720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415228-36BB-6A41-A6C3-7A42358B1C84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0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0"/>
              <a:cs typeface="Arial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7FEA9F1-0C5A-6E46-8D0D-E567A1295059}"/>
              </a:ext>
            </a:extLst>
          </p:cNvPr>
          <p:cNvSpPr txBox="1"/>
          <p:nvPr/>
        </p:nvSpPr>
        <p:spPr>
          <a:xfrm>
            <a:off x="2309014" y="5908901"/>
            <a:ext cx="7878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>
                <a:solidFill>
                  <a:srgbClr val="FF0000"/>
                </a:solidFill>
              </a:rPr>
              <a:t>Seeds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E958199A-A4EB-624E-A37F-59F4065B2CDA}"/>
              </a:ext>
            </a:extLst>
          </p:cNvPr>
          <p:cNvCxnSpPr>
            <a:cxnSpLocks/>
            <a:endCxn id="4" idx="3"/>
          </p:cNvCxnSpPr>
          <p:nvPr/>
        </p:nvCxnSpPr>
        <p:spPr bwMode="auto">
          <a:xfrm flipH="1" flipV="1">
            <a:off x="3096858" y="6093567"/>
            <a:ext cx="1422264" cy="40514"/>
          </a:xfrm>
          <a:prstGeom prst="straightConnector1">
            <a:avLst/>
          </a:prstGeom>
          <a:solidFill>
            <a:srgbClr val="C0C0C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6377728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B72E33-FD64-9F4B-8BC5-C1D9E8FB8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762000"/>
          </a:xfrm>
        </p:spPr>
        <p:txBody>
          <a:bodyPr>
            <a:normAutofit/>
          </a:bodyPr>
          <a:lstStyle/>
          <a:p>
            <a:r>
              <a:rPr lang="en-US" dirty="0"/>
              <a:t>Background – Matching Seeds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190EB4-8610-A34B-90B7-70A51B1309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75951"/>
            <a:ext cx="8610600" cy="5405377"/>
          </a:xfrm>
        </p:spPr>
        <p:txBody>
          <a:bodyPr>
            <a:normAutofit/>
          </a:bodyPr>
          <a:lstStyle/>
          <a:p>
            <a:r>
              <a:rPr lang="en-US" dirty="0"/>
              <a:t>Several ways for finding seed matches:</a:t>
            </a:r>
          </a:p>
          <a:p>
            <a:pPr lvl="1"/>
            <a:r>
              <a:rPr lang="en-US" dirty="0"/>
              <a:t>Building up an index: FM-index, Hash tables…</a:t>
            </a:r>
          </a:p>
          <a:p>
            <a:pPr lvl="1"/>
            <a:r>
              <a:rPr lang="en-US" dirty="0"/>
              <a:t>Calculating similarities between seeds using their k-</a:t>
            </a:r>
            <a:r>
              <a:rPr lang="en-US" dirty="0" err="1"/>
              <a:t>mer</a:t>
            </a:r>
            <a:r>
              <a:rPr lang="en-US" dirty="0"/>
              <a:t> content</a:t>
            </a:r>
          </a:p>
          <a:p>
            <a:pPr lvl="1"/>
            <a:endParaRPr lang="en-US" dirty="0"/>
          </a:p>
          <a:p>
            <a:r>
              <a:rPr lang="en-US" dirty="0"/>
              <a:t>Types of seed matches:</a:t>
            </a:r>
          </a:p>
          <a:p>
            <a:pPr lvl="1"/>
            <a:r>
              <a:rPr lang="en-US" dirty="0"/>
              <a:t>Exact-matching seeds:</a:t>
            </a:r>
          </a:p>
          <a:p>
            <a:pPr lvl="2"/>
            <a:r>
              <a:rPr lang="en-US" dirty="0"/>
              <a:t>Faster to find – Relatively low computational cost</a:t>
            </a:r>
          </a:p>
          <a:p>
            <a:pPr lvl="2"/>
            <a:r>
              <a:rPr lang="en-US" dirty="0"/>
              <a:t>Usually very short – many matches</a:t>
            </a:r>
          </a:p>
          <a:p>
            <a:pPr lvl="1"/>
            <a:r>
              <a:rPr lang="en-US" dirty="0"/>
              <a:t>Approximate (fuzzy) seed matches:</a:t>
            </a:r>
          </a:p>
          <a:p>
            <a:pPr lvl="2"/>
            <a:r>
              <a:rPr lang="en-US" dirty="0"/>
              <a:t>More costly to find</a:t>
            </a:r>
          </a:p>
          <a:p>
            <a:pPr lvl="2"/>
            <a:r>
              <a:rPr lang="en-US" dirty="0"/>
              <a:t>Can be more selective in seed matches</a:t>
            </a:r>
          </a:p>
        </p:txBody>
      </p:sp>
      <p:sp>
        <p:nvSpPr>
          <p:cNvPr id="42" name="Slide Number Placeholder 3">
            <a:extLst>
              <a:ext uri="{FF2B5EF4-FFF2-40B4-BE49-F238E27FC236}">
                <a16:creationId xmlns:a16="http://schemas.microsoft.com/office/drawing/2014/main" id="{70EC371F-D854-9948-8468-1AD9494EB45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553200" y="6243638"/>
            <a:ext cx="2133600" cy="4572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415228-36BB-6A41-A6C3-7A42358B1C84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0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5499584"/>
      </p:ext>
    </p:extLst>
  </p:cSld>
  <p:clrMapOvr>
    <a:masterClrMapping/>
  </p:clrMapOvr>
  <p:transition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B72E33-FD64-9F4B-8BC5-C1D9E8FB8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762000"/>
          </a:xfrm>
        </p:spPr>
        <p:txBody>
          <a:bodyPr>
            <a:normAutofit/>
          </a:bodyPr>
          <a:lstStyle/>
          <a:p>
            <a:r>
              <a:rPr lang="en-US" dirty="0"/>
              <a:t>Executive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190EB4-8610-A34B-90B7-70A51B1309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80728"/>
            <a:ext cx="8610600" cy="5411688"/>
          </a:xfrm>
        </p:spPr>
        <p:txBody>
          <a:bodyPr>
            <a:normAutofit fontScale="70000" lnSpcReduction="20000"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Problem: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Existing seed matching techniques suffer from performing either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Too many</a:t>
            </a:r>
            <a:r>
              <a:rPr lang="en-US" dirty="0"/>
              <a:t> costly approximate string matching due to finding </a:t>
            </a:r>
            <a:r>
              <a:rPr lang="en-US" dirty="0">
                <a:solidFill>
                  <a:srgbClr val="FF0000"/>
                </a:solidFill>
              </a:rPr>
              <a:t>a large number of exact-matching seeds</a:t>
            </a:r>
            <a:endParaRPr lang="en-US" dirty="0"/>
          </a:p>
          <a:p>
            <a:pPr lvl="1"/>
            <a:r>
              <a:rPr lang="en-US" dirty="0">
                <a:solidFill>
                  <a:srgbClr val="FF0000"/>
                </a:solidFill>
              </a:rPr>
              <a:t>Costly similarity calculations</a:t>
            </a:r>
            <a:r>
              <a:rPr lang="en-US" dirty="0"/>
              <a:t> to find fewer fuzzy seed matches</a:t>
            </a:r>
            <a:endParaRPr lang="en-US" dirty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b="1" dirty="0">
                <a:solidFill>
                  <a:srgbClr val="0070C0"/>
                </a:solidFill>
              </a:rPr>
              <a:t>Goal: </a:t>
            </a:r>
            <a:r>
              <a:rPr lang="en-US" dirty="0"/>
              <a:t>Quickly and efficiently find fuzzy seed matches between sequences to improve the performance, memory efficiency, and accuracy of the applications that use seeds</a:t>
            </a:r>
          </a:p>
          <a:p>
            <a:endParaRPr lang="en-US" dirty="0"/>
          </a:p>
          <a:p>
            <a:r>
              <a:rPr lang="en-US" b="1" dirty="0">
                <a:solidFill>
                  <a:srgbClr val="7030A0"/>
                </a:solidFill>
              </a:rPr>
              <a:t>Key Ideas:</a:t>
            </a:r>
          </a:p>
          <a:p>
            <a:pPr lvl="1"/>
            <a:r>
              <a:rPr lang="en-US" dirty="0"/>
              <a:t>Generate the same hash value for highly similar seeds using a hashing technique called </a:t>
            </a:r>
            <a:r>
              <a:rPr lang="en-US" dirty="0" err="1"/>
              <a:t>SimHash</a:t>
            </a:r>
            <a:endParaRPr lang="en-US" dirty="0"/>
          </a:p>
          <a:p>
            <a:pPr lvl="2"/>
            <a:r>
              <a:rPr lang="en-US" dirty="0"/>
              <a:t>A </a:t>
            </a:r>
            <a:r>
              <a:rPr lang="en-US" dirty="0">
                <a:solidFill>
                  <a:srgbClr val="008E00"/>
                </a:solidFill>
              </a:rPr>
              <a:t>single hash value</a:t>
            </a:r>
            <a:r>
              <a:rPr lang="en-US" dirty="0"/>
              <a:t> for a seed to find fuzzy seed matches, </a:t>
            </a:r>
            <a:r>
              <a:rPr lang="en-US" dirty="0">
                <a:solidFill>
                  <a:srgbClr val="FF0000"/>
                </a:solidFill>
              </a:rPr>
              <a:t>unlike other works that use many hash values</a:t>
            </a:r>
          </a:p>
          <a:p>
            <a:pPr lvl="2"/>
            <a:r>
              <a:rPr lang="en-US" dirty="0"/>
              <a:t>The same hash value for highly similar seeds even though </a:t>
            </a:r>
            <a:r>
              <a:rPr lang="en-US" dirty="0">
                <a:solidFill>
                  <a:srgbClr val="008E00"/>
                </a:solidFill>
              </a:rPr>
              <a:t>these seeds may mismatch at any arbitrary position</a:t>
            </a:r>
            <a:r>
              <a:rPr lang="en-US" dirty="0"/>
              <a:t>, </a:t>
            </a:r>
            <a:r>
              <a:rPr lang="en-US" dirty="0">
                <a:solidFill>
                  <a:srgbClr val="FF0000"/>
                </a:solidFill>
              </a:rPr>
              <a:t>unlike spaced seeding</a:t>
            </a:r>
          </a:p>
          <a:p>
            <a:pPr lvl="1"/>
            <a:r>
              <a:rPr lang="en-US" dirty="0"/>
              <a:t>Build and use the hash table using these hash values that BLEND generates</a:t>
            </a:r>
          </a:p>
          <a:p>
            <a:endParaRPr lang="en-US" dirty="0"/>
          </a:p>
          <a:p>
            <a:r>
              <a:rPr lang="en-US" b="1" dirty="0">
                <a:solidFill>
                  <a:srgbClr val="00B050"/>
                </a:solidFill>
              </a:rPr>
              <a:t>Key Results</a:t>
            </a:r>
          </a:p>
          <a:p>
            <a:pPr lvl="1"/>
            <a:r>
              <a:rPr lang="en-US" dirty="0"/>
              <a:t>For finding overlapping reads, on average, 8.6x speedup and 5.43x lower memory footprint compared to the state-of-the-art, Minimap2</a:t>
            </a:r>
          </a:p>
          <a:p>
            <a:pPr lvl="1"/>
            <a:r>
              <a:rPr lang="en-US" dirty="0"/>
              <a:t>We can construct more accurate and contiguous assemblies using the overlapping reads that BLEND finds compared to using the ones Minimap2 finds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5B52B5E4-B476-D549-9FB5-0968B6C052F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553200" y="6243638"/>
            <a:ext cx="2133600" cy="45720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415228-36BB-6A41-A6C3-7A42358B1C84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0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40076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B72E33-FD64-9F4B-8BC5-C1D9E8FB8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756320"/>
          </a:xfrm>
        </p:spPr>
        <p:txBody>
          <a:bodyPr>
            <a:normAutofit/>
          </a:bodyPr>
          <a:lstStyle/>
          <a:p>
            <a:r>
              <a:rPr lang="en-US" dirty="0"/>
              <a:t>High-Level Overview of BLEND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95BE79E-848E-6242-A38D-46A05E050476}"/>
              </a:ext>
            </a:extLst>
          </p:cNvPr>
          <p:cNvSpPr/>
          <p:nvPr/>
        </p:nvSpPr>
        <p:spPr>
          <a:xfrm>
            <a:off x="6248400" y="4952999"/>
            <a:ext cx="2133600" cy="1342059"/>
          </a:xfrm>
          <a:prstGeom prst="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BD355F-213A-3341-9A87-7CDFC18A1E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6412" y="4663967"/>
            <a:ext cx="3801988" cy="1677693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095A055-0574-2746-B869-F5B99953A2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97527"/>
            <a:ext cx="8610600" cy="3764462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We find fuzzy seed matches between two sets of sequences</a:t>
            </a:r>
          </a:p>
          <a:p>
            <a:pPr lvl="1"/>
            <a:r>
              <a:rPr lang="en-US" b="1" dirty="0"/>
              <a:t>Target</a:t>
            </a:r>
            <a:r>
              <a:rPr lang="en-US" dirty="0"/>
              <a:t> sequences (e.g., a reference genome)</a:t>
            </a:r>
          </a:p>
          <a:p>
            <a:pPr lvl="1"/>
            <a:r>
              <a:rPr lang="en-US" b="1" dirty="0"/>
              <a:t>Query</a:t>
            </a:r>
            <a:r>
              <a:rPr lang="en-US" dirty="0"/>
              <a:t> sequences (e.g., read sequences)</a:t>
            </a:r>
          </a:p>
          <a:p>
            <a:pPr lvl="1"/>
            <a:endParaRPr lang="en-US" dirty="0"/>
          </a:p>
          <a:p>
            <a:r>
              <a:rPr lang="en-US" dirty="0"/>
              <a:t>BLEND can generate the </a:t>
            </a:r>
            <a:r>
              <a:rPr lang="en-US" dirty="0">
                <a:solidFill>
                  <a:srgbClr val="0632FF"/>
                </a:solidFill>
              </a:rPr>
              <a:t>same </a:t>
            </a:r>
            <a:r>
              <a:rPr lang="en-US" b="1" dirty="0">
                <a:solidFill>
                  <a:srgbClr val="0632FF"/>
                </a:solidFill>
              </a:rPr>
              <a:t>single</a:t>
            </a:r>
            <a:r>
              <a:rPr lang="en-US" dirty="0">
                <a:solidFill>
                  <a:srgbClr val="0632FF"/>
                </a:solidFill>
              </a:rPr>
              <a:t> hash value </a:t>
            </a:r>
            <a:r>
              <a:rPr lang="en-US" dirty="0"/>
              <a:t>for </a:t>
            </a:r>
            <a:r>
              <a:rPr lang="en-US" dirty="0">
                <a:solidFill>
                  <a:srgbClr val="0632FF"/>
                </a:solidFill>
              </a:rPr>
              <a:t>similar seeds</a:t>
            </a:r>
          </a:p>
          <a:p>
            <a:endParaRPr lang="en-US" dirty="0">
              <a:solidFill>
                <a:srgbClr val="0632FF"/>
              </a:solidFill>
            </a:endParaRPr>
          </a:p>
          <a:p>
            <a:r>
              <a:rPr lang="en-US" dirty="0"/>
              <a:t>Using BLEND, we generate the hash values of all the seeds of all </a:t>
            </a:r>
            <a:r>
              <a:rPr lang="en-US" b="1" dirty="0"/>
              <a:t>target sequences</a:t>
            </a:r>
            <a:r>
              <a:rPr lang="en-US" dirty="0"/>
              <a:t> and </a:t>
            </a:r>
            <a:r>
              <a:rPr lang="en-US" b="1" dirty="0"/>
              <a:t>store</a:t>
            </a:r>
            <a:r>
              <a:rPr lang="en-US" dirty="0"/>
              <a:t> them in a hash table</a:t>
            </a:r>
          </a:p>
          <a:p>
            <a:pPr lvl="1"/>
            <a:r>
              <a:rPr lang="en-US" dirty="0"/>
              <a:t>Enables efficient lookup of these hash values</a:t>
            </a:r>
          </a:p>
          <a:p>
            <a:pPr lvl="1"/>
            <a:endParaRPr lang="en-US" dirty="0"/>
          </a:p>
          <a:p>
            <a:r>
              <a:rPr lang="en-US" dirty="0"/>
              <a:t>BLEND generates the hash value for each seed in </a:t>
            </a:r>
            <a:r>
              <a:rPr lang="en-US" b="1" dirty="0"/>
              <a:t>query sequences</a:t>
            </a:r>
            <a:r>
              <a:rPr lang="en-US" dirty="0"/>
              <a:t> and </a:t>
            </a:r>
            <a:r>
              <a:rPr lang="en-US" b="1" dirty="0"/>
              <a:t>queries</a:t>
            </a:r>
            <a:r>
              <a:rPr lang="en-US" dirty="0"/>
              <a:t> the hash table with these hash values</a:t>
            </a:r>
          </a:p>
          <a:p>
            <a:pPr lvl="1"/>
            <a:r>
              <a:rPr lang="en-US" dirty="0"/>
              <a:t>Enables finding fuzzy seed matches if the same hash value exist in the hash table</a:t>
            </a:r>
            <a:endParaRPr lang="en-CH" dirty="0"/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9F0E7C2B-87D2-F34C-89B1-4511511C0CB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553200" y="6243638"/>
            <a:ext cx="2133600" cy="45720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415228-36BB-6A41-A6C3-7A42358B1C84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0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091813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0724D9-BF4B-C84C-BCD5-7809879BF7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800" dirty="0"/>
              <a:t>SAFARI Newsletter December 2021 Edition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956061-CFC4-E042-9823-D90AFA8BA4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0000FF"/>
                </a:solidFill>
                <a:hlinkClick r:id="rId3"/>
              </a:rPr>
              <a:t>https://safari.ethz.ch/safari-newsletter-december-2021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F7651E-CB74-5546-88F0-4BFB0FAD26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4FB91F-8620-9C4D-8A32-1AD02BFD54B1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Arial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3FD8443-69CE-1B49-B88B-67E2096A04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6360" y="1482488"/>
            <a:ext cx="5851280" cy="5325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102694"/>
      </p:ext>
    </p:extLst>
  </p:cSld>
  <p:clrMapOvr>
    <a:masterClrMapping/>
  </p:clrMapOvr>
  <p:transition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B72E33-FD64-9F4B-8BC5-C1D9E8FB8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762000"/>
          </a:xfrm>
        </p:spPr>
        <p:txBody>
          <a:bodyPr>
            <a:normAutofit/>
          </a:bodyPr>
          <a:lstStyle/>
          <a:p>
            <a:r>
              <a:rPr lang="en-US" dirty="0"/>
              <a:t>Building the Hash Table – Step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190EB4-8610-A34B-90B7-70A51B1309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14401"/>
            <a:ext cx="8610600" cy="1578496"/>
          </a:xfrm>
        </p:spPr>
        <p:txBody>
          <a:bodyPr>
            <a:normAutofit/>
          </a:bodyPr>
          <a:lstStyle/>
          <a:p>
            <a:pPr marL="457200" indent="-457200">
              <a:buSzPct val="74000"/>
              <a:buFont typeface="+mj-lt"/>
              <a:buAutoNum type="arabicPeriod"/>
            </a:pPr>
            <a:r>
              <a:rPr lang="en-US" dirty="0"/>
              <a:t>Select (some) k-</a:t>
            </a:r>
            <a:r>
              <a:rPr lang="en-US" dirty="0" err="1"/>
              <a:t>mers</a:t>
            </a:r>
            <a:r>
              <a:rPr lang="en-US" dirty="0"/>
              <a:t> of a target sequence</a:t>
            </a:r>
          </a:p>
          <a:p>
            <a:pPr marL="784225" lvl="1" indent="-457200">
              <a:buSzPct val="74000"/>
            </a:pPr>
            <a:r>
              <a:rPr lang="en-US" dirty="0"/>
              <a:t>We can reduce the storage requirements per sequence by just storing the few k-</a:t>
            </a:r>
            <a:r>
              <a:rPr lang="en-US" dirty="0" err="1"/>
              <a:t>mers</a:t>
            </a:r>
            <a:r>
              <a:rPr lang="en-US" dirty="0"/>
              <a:t>, not all, with minimal information loss (i.e., minimizer k-</a:t>
            </a:r>
            <a:r>
              <a:rPr lang="en-US" dirty="0" err="1"/>
              <a:t>mers</a:t>
            </a:r>
            <a:r>
              <a:rPr lang="en-US" dirty="0"/>
              <a:t>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AB3FA2-9528-574F-B90A-37032097E9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2593551"/>
            <a:ext cx="6868514" cy="3624045"/>
          </a:xfrm>
          <a:prstGeom prst="rect">
            <a:avLst/>
          </a:prstGeom>
        </p:spPr>
      </p:pic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DA12F840-F9D2-304D-810D-6716B8E5E86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553200" y="6243638"/>
            <a:ext cx="2133600" cy="45720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415228-36BB-6A41-A6C3-7A42358B1C84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0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0"/>
              <a:cs typeface="Arial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C1A7C3A-F294-CF4A-803B-68EF0C149DF4}"/>
              </a:ext>
            </a:extLst>
          </p:cNvPr>
          <p:cNvSpPr txBox="1"/>
          <p:nvPr/>
        </p:nvSpPr>
        <p:spPr>
          <a:xfrm>
            <a:off x="3635896" y="6456582"/>
            <a:ext cx="4852290" cy="244256"/>
          </a:xfrm>
          <a:prstGeom prst="rect">
            <a:avLst/>
          </a:prstGeom>
          <a:noFill/>
        </p:spPr>
        <p:txBody>
          <a:bodyPr wrap="square">
            <a:normAutofit fontScale="40000" lnSpcReduction="20000"/>
          </a:bodyPr>
          <a:lstStyle/>
          <a:p>
            <a:r>
              <a:rPr lang="en-US" dirty="0">
                <a:effectLst/>
              </a:rPr>
              <a:t>Roberts, Michael +, </a:t>
            </a:r>
            <a:r>
              <a:rPr lang="en-US" dirty="0"/>
              <a:t>“</a:t>
            </a:r>
            <a:r>
              <a:rPr lang="en-US" dirty="0">
                <a:effectLst/>
              </a:rPr>
              <a:t>Reducing Storage Requirements for Biological Sequence Comparison,” </a:t>
            </a:r>
            <a:r>
              <a:rPr lang="en-US" i="1" dirty="0">
                <a:effectLst/>
              </a:rPr>
              <a:t>Bioinformatics</a:t>
            </a:r>
            <a:r>
              <a:rPr lang="en-US" dirty="0">
                <a:effectLst/>
              </a:rPr>
              <a:t>, 2004.</a:t>
            </a:r>
          </a:p>
        </p:txBody>
      </p:sp>
    </p:spTree>
    <p:extLst>
      <p:ext uri="{BB962C8B-B14F-4D97-AF65-F5344CB8AC3E}">
        <p14:creationId xmlns:p14="http://schemas.microsoft.com/office/powerpoint/2010/main" val="1403804519"/>
      </p:ext>
    </p:extLst>
  </p:cSld>
  <p:clrMapOvr>
    <a:masterClrMapping/>
  </p:clrMapOvr>
  <p:transition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B72E33-FD64-9F4B-8BC5-C1D9E8FB8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762000"/>
          </a:xfrm>
        </p:spPr>
        <p:txBody>
          <a:bodyPr>
            <a:normAutofit/>
          </a:bodyPr>
          <a:lstStyle/>
          <a:p>
            <a:r>
              <a:rPr lang="en-US" dirty="0"/>
              <a:t>Building the Hash Table – Step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190EB4-8610-A34B-90B7-70A51B1309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14401"/>
            <a:ext cx="8610600" cy="2514600"/>
          </a:xfrm>
        </p:spPr>
        <p:txBody>
          <a:bodyPr>
            <a:normAutofit/>
          </a:bodyPr>
          <a:lstStyle/>
          <a:p>
            <a:pPr marL="457200" indent="-457200">
              <a:buSzPct val="74000"/>
              <a:buFont typeface="+mj-lt"/>
              <a:buAutoNum type="arabicPeriod" startAt="2"/>
            </a:pPr>
            <a:r>
              <a:rPr lang="en-US" dirty="0"/>
              <a:t>Generate seeds around each selected k-</a:t>
            </a:r>
            <a:r>
              <a:rPr lang="en-US" dirty="0" err="1"/>
              <a:t>mer</a:t>
            </a:r>
            <a:endParaRPr lang="en-US" dirty="0"/>
          </a:p>
          <a:p>
            <a:pPr marL="784225" lvl="1" indent="-457200">
              <a:buSzPct val="74000"/>
            </a:pPr>
            <a:r>
              <a:rPr lang="en-US" dirty="0"/>
              <a:t>We use seeds because we want to avoid searching the entire sequence</a:t>
            </a:r>
          </a:p>
          <a:p>
            <a:pPr marL="784225" lvl="1" indent="-457200">
              <a:buSzPct val="74000"/>
            </a:pPr>
            <a:r>
              <a:rPr lang="en-US" dirty="0"/>
              <a:t>We identify the sites to use as seeds around the selected k-</a:t>
            </a:r>
            <a:r>
              <a:rPr lang="en-US" dirty="0" err="1"/>
              <a:t>mers</a:t>
            </a:r>
            <a:r>
              <a:rPr lang="en-US" dirty="0"/>
              <a:t> because we want to use as few seeds as possible for a sequence (low computational and space overhead)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61F6C8-0E45-E745-BDAC-66A4273850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73" y="3429000"/>
            <a:ext cx="8265863" cy="2889250"/>
          </a:xfrm>
          <a:prstGeom prst="rect">
            <a:avLst/>
          </a:prstGeom>
        </p:spPr>
      </p:pic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9F70AAA5-58DD-134B-891B-73214F0464D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553200" y="6243638"/>
            <a:ext cx="2133600" cy="45720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415228-36BB-6A41-A6C3-7A42358B1C84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0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5499154"/>
      </p:ext>
    </p:extLst>
  </p:cSld>
  <p:clrMapOvr>
    <a:masterClrMapping/>
  </p:clrMapOvr>
  <p:transition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B72E33-FD64-9F4B-8BC5-C1D9E8FB8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762000"/>
          </a:xfrm>
        </p:spPr>
        <p:txBody>
          <a:bodyPr>
            <a:normAutofit/>
          </a:bodyPr>
          <a:lstStyle/>
          <a:p>
            <a:r>
              <a:rPr lang="en-US" dirty="0"/>
              <a:t>Building the Hash Table – Step 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190EB4-8610-A34B-90B7-70A51B1309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14401"/>
            <a:ext cx="8610600" cy="1290464"/>
          </a:xfrm>
        </p:spPr>
        <p:txBody>
          <a:bodyPr>
            <a:normAutofit/>
          </a:bodyPr>
          <a:lstStyle/>
          <a:p>
            <a:pPr marL="457200" indent="-457200">
              <a:buSzPct val="74000"/>
              <a:buFont typeface="+mj-lt"/>
              <a:buAutoNum type="arabicPeriod" startAt="3"/>
            </a:pPr>
            <a:r>
              <a:rPr lang="en-US" dirty="0"/>
              <a:t>Generate the hash values of seeds using </a:t>
            </a:r>
            <a:r>
              <a:rPr lang="en-US" dirty="0" err="1"/>
              <a:t>SimHash</a:t>
            </a:r>
            <a:endParaRPr lang="en-US" dirty="0"/>
          </a:p>
          <a:p>
            <a:pPr marL="784225" lvl="1" indent="-457200">
              <a:buSzPct val="74000"/>
            </a:pPr>
            <a:r>
              <a:rPr lang="en-US" dirty="0"/>
              <a:t>To enable efficient comparisons of equivalence or high similarity between seeds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1CE0B2-FCA0-344D-B88C-609AB997E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24" y="2446213"/>
            <a:ext cx="8906151" cy="3630688"/>
          </a:xfrm>
          <a:prstGeom prst="rect">
            <a:avLst/>
          </a:prstGeom>
        </p:spPr>
      </p:pic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8A2C341E-F2E6-1241-9FB9-ECDB5C97540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553200" y="6243638"/>
            <a:ext cx="2133600" cy="45720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415228-36BB-6A41-A6C3-7A42358B1C84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0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0"/>
              <a:cs typeface="Arial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94769C8-7B66-C74D-946F-BC20DF6559ED}"/>
              </a:ext>
            </a:extLst>
          </p:cNvPr>
          <p:cNvSpPr txBox="1"/>
          <p:nvPr/>
        </p:nvSpPr>
        <p:spPr>
          <a:xfrm>
            <a:off x="3592488" y="6472238"/>
            <a:ext cx="5094312" cy="275912"/>
          </a:xfrm>
          <a:prstGeom prst="rect">
            <a:avLst/>
          </a:prstGeom>
          <a:noFill/>
        </p:spPr>
        <p:txBody>
          <a:bodyPr wrap="square">
            <a:normAutofit fontScale="40000" lnSpcReduction="20000"/>
          </a:bodyPr>
          <a:lstStyle/>
          <a:p>
            <a:r>
              <a:rPr lang="en-US" dirty="0" err="1">
                <a:effectLst/>
              </a:rPr>
              <a:t>Charikar</a:t>
            </a:r>
            <a:r>
              <a:rPr lang="en-US" dirty="0">
                <a:effectLst/>
              </a:rPr>
              <a:t>, Moses S. “Similarity Estimation Techniques from Rounding Algorithms.” STOC, 2002. New York, NY, USA</a:t>
            </a:r>
          </a:p>
        </p:txBody>
      </p:sp>
    </p:spTree>
    <p:extLst>
      <p:ext uri="{BB962C8B-B14F-4D97-AF65-F5344CB8AC3E}">
        <p14:creationId xmlns:p14="http://schemas.microsoft.com/office/powerpoint/2010/main" val="2469829307"/>
      </p:ext>
    </p:extLst>
  </p:cSld>
  <p:clrMapOvr>
    <a:masterClrMapping/>
  </p:clrMapOvr>
  <p:transition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B72E33-FD64-9F4B-8BC5-C1D9E8FB8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762000"/>
          </a:xfrm>
        </p:spPr>
        <p:txBody>
          <a:bodyPr>
            <a:normAutofit/>
          </a:bodyPr>
          <a:lstStyle/>
          <a:p>
            <a:r>
              <a:rPr lang="en-US" dirty="0"/>
              <a:t>Building the Hash Table – Step 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190EB4-8610-A34B-90B7-70A51B1309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14401"/>
            <a:ext cx="8610600" cy="1650504"/>
          </a:xfrm>
        </p:spPr>
        <p:txBody>
          <a:bodyPr>
            <a:normAutofit/>
          </a:bodyPr>
          <a:lstStyle/>
          <a:p>
            <a:pPr marL="457200" indent="-457200">
              <a:buSzPct val="74000"/>
              <a:buFont typeface="+mj-lt"/>
              <a:buAutoNum type="arabicPeriod"/>
            </a:pPr>
            <a:r>
              <a:rPr lang="en-US" dirty="0"/>
              <a:t>Use the hash table to store</a:t>
            </a:r>
          </a:p>
          <a:p>
            <a:pPr marL="784225" lvl="1" indent="-457200">
              <a:buSzPct val="74000"/>
            </a:pPr>
            <a:r>
              <a:rPr lang="en-US" dirty="0"/>
              <a:t>Hash values as keys</a:t>
            </a:r>
          </a:p>
          <a:p>
            <a:pPr marL="784225" lvl="1" indent="-457200">
              <a:buSzPct val="74000"/>
            </a:pPr>
            <a:r>
              <a:rPr lang="en-US" dirty="0"/>
              <a:t>List of seeds that have the same hash value in the target sequence</a:t>
            </a:r>
          </a:p>
          <a:p>
            <a:pPr marL="457200" indent="-457200">
              <a:buSzPct val="74000"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CC13B1-67AB-A542-A020-DA066C5052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88" y="3504631"/>
            <a:ext cx="8388424" cy="1873893"/>
          </a:xfrm>
          <a:prstGeom prst="rect">
            <a:avLst/>
          </a:prstGeom>
        </p:spPr>
      </p:pic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CB622FC6-E865-B646-AE60-132462FA6D5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553200" y="6243638"/>
            <a:ext cx="2133600" cy="45720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415228-36BB-6A41-A6C3-7A42358B1C84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0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6157985"/>
      </p:ext>
    </p:extLst>
  </p:cSld>
  <p:clrMapOvr>
    <a:masterClrMapping/>
  </p:clrMapOvr>
  <p:transition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B72E33-FD64-9F4B-8BC5-C1D9E8FB8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762000"/>
          </a:xfrm>
        </p:spPr>
        <p:txBody>
          <a:bodyPr>
            <a:normAutofit/>
          </a:bodyPr>
          <a:lstStyle/>
          <a:p>
            <a:r>
              <a:rPr lang="en-US" dirty="0"/>
              <a:t>Overview of all the Steps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33E0ACF9-2B28-B943-988B-D847BC5BCE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1123950"/>
            <a:ext cx="5194300" cy="5194300"/>
          </a:xfrm>
        </p:spPr>
      </p:pic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7D2B47F8-DC93-8243-B8D6-76DAEF1DD14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553200" y="6243638"/>
            <a:ext cx="2133600" cy="45720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415228-36BB-6A41-A6C3-7A42358B1C84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0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6306908"/>
      </p:ext>
    </p:extLst>
  </p:cSld>
  <p:clrMapOvr>
    <a:masterClrMapping/>
  </p:clrMapOvr>
  <p:transition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B72E33-FD64-9F4B-8BC5-C1D9E8FB8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762000"/>
          </a:xfrm>
        </p:spPr>
        <p:txBody>
          <a:bodyPr>
            <a:normAutofit/>
          </a:bodyPr>
          <a:lstStyle/>
          <a:p>
            <a:r>
              <a:rPr lang="en-US" dirty="0"/>
              <a:t>Querying the Hash Table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190EB4-8610-A34B-90B7-70A51B1309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14400"/>
            <a:ext cx="8610600" cy="5538935"/>
          </a:xfrm>
        </p:spPr>
        <p:txBody>
          <a:bodyPr>
            <a:normAutofit/>
          </a:bodyPr>
          <a:lstStyle/>
          <a:p>
            <a:r>
              <a:rPr lang="en-US" dirty="0"/>
              <a:t>For each query sequence (e.g., a read sequence), apply the same steps 1-3 to generate the seeds and their hash values</a:t>
            </a:r>
          </a:p>
          <a:p>
            <a:endParaRPr lang="en-US" dirty="0"/>
          </a:p>
          <a:p>
            <a:r>
              <a:rPr lang="en-US" dirty="0"/>
              <a:t>Use the hash table that BLEND builds for the target sequence to find matching hash values</a:t>
            </a:r>
          </a:p>
          <a:p>
            <a:pPr lvl="1"/>
            <a:r>
              <a:rPr lang="en-US" dirty="0"/>
              <a:t>Between target and query sequences</a:t>
            </a:r>
          </a:p>
          <a:p>
            <a:pPr lvl="1"/>
            <a:r>
              <a:rPr lang="en-US" dirty="0"/>
              <a:t>Matching hash values: List of fuzzy seed matches</a:t>
            </a:r>
          </a:p>
          <a:p>
            <a:pPr lvl="1"/>
            <a:r>
              <a:rPr lang="en-US" dirty="0"/>
              <a:t>BLEND can assign the same hash value for similar seeds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629AB736-39E9-2344-85D5-16EF1C76C6D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553200" y="6243638"/>
            <a:ext cx="2133600" cy="45720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415228-36BB-6A41-A6C3-7A42358B1C84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0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0"/>
              <a:cs typeface="Arial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2E3929C-488C-EC49-9676-26DE9277E2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906" y="4544128"/>
            <a:ext cx="3801988" cy="1677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957917"/>
      </p:ext>
    </p:extLst>
  </p:cSld>
  <p:clrMapOvr>
    <a:masterClrMapping/>
  </p:clrMapOvr>
  <p:transition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B72E33-FD64-9F4B-8BC5-C1D9E8FB8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762000"/>
          </a:xfrm>
        </p:spPr>
        <p:txBody>
          <a:bodyPr>
            <a:normAutofit/>
          </a:bodyPr>
          <a:lstStyle/>
          <a:p>
            <a:r>
              <a:rPr lang="en-US" dirty="0"/>
              <a:t>Evaluation Methodology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190EB4-8610-A34B-90B7-70A51B1309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14400"/>
            <a:ext cx="8610600" cy="5538935"/>
          </a:xfrm>
        </p:spPr>
        <p:txBody>
          <a:bodyPr>
            <a:normAutofit/>
          </a:bodyPr>
          <a:lstStyle/>
          <a:p>
            <a:r>
              <a:rPr lang="en-US" dirty="0"/>
              <a:t>We integrate the BLEND mechanism into Minimap2 so that it can find fuzzy seed matches when performing end-to-end 1) finding overlapping reads and 2) read mapping</a:t>
            </a:r>
          </a:p>
          <a:p>
            <a:endParaRPr lang="en-US" dirty="0"/>
          </a:p>
          <a:p>
            <a:r>
              <a:rPr lang="en-US" dirty="0"/>
              <a:t>Real and simulated datasets</a:t>
            </a:r>
          </a:p>
          <a:p>
            <a:pPr lvl="1"/>
            <a:r>
              <a:rPr lang="en-US" dirty="0"/>
              <a:t>Real accurate and long reads (HiFi): Human, D. </a:t>
            </a:r>
            <a:r>
              <a:rPr lang="en-US" dirty="0" err="1"/>
              <a:t>ananassae</a:t>
            </a:r>
            <a:r>
              <a:rPr lang="en-US" dirty="0"/>
              <a:t> (fruit fly), and E. coli (bacteria) genomes</a:t>
            </a:r>
          </a:p>
          <a:p>
            <a:pPr lvl="1"/>
            <a:r>
              <a:rPr lang="en-US" dirty="0"/>
              <a:t>Simulated erroneous long reads (PacBio CLR): Yeast genome</a:t>
            </a:r>
          </a:p>
          <a:p>
            <a:pPr lvl="1"/>
            <a:r>
              <a:rPr lang="en-US" dirty="0"/>
              <a:t>Real Illumina paired-end short reads: Yeast genome</a:t>
            </a:r>
          </a:p>
          <a:p>
            <a:endParaRPr lang="en-US" dirty="0"/>
          </a:p>
          <a:p>
            <a:r>
              <a:rPr lang="en-US" dirty="0"/>
              <a:t>Use Cases</a:t>
            </a:r>
          </a:p>
          <a:p>
            <a:pPr lvl="1"/>
            <a:r>
              <a:rPr lang="en-US" dirty="0"/>
              <a:t>Finding overlapping reads</a:t>
            </a:r>
          </a:p>
          <a:p>
            <a:pPr lvl="1"/>
            <a:r>
              <a:rPr lang="en-US" dirty="0"/>
              <a:t>Read mapping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0AD3A4A8-AC84-7541-A06A-827E11A31FE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553200" y="6243638"/>
            <a:ext cx="2133600" cy="45720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415228-36BB-6A41-A6C3-7A42358B1C84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0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6026392"/>
      </p:ext>
    </p:extLst>
  </p:cSld>
  <p:clrMapOvr>
    <a:masterClrMapping/>
  </p:clrMapOvr>
  <p:transition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B72E33-FD64-9F4B-8BC5-C1D9E8FB8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762000"/>
          </a:xfrm>
        </p:spPr>
        <p:txBody>
          <a:bodyPr>
            <a:normAutofit fontScale="90000"/>
          </a:bodyPr>
          <a:lstStyle/>
          <a:p>
            <a:r>
              <a:rPr lang="en-US" dirty="0"/>
              <a:t>Finding Overlapping Reads -- Performance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190EB4-8610-A34B-90B7-70A51B1309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14401"/>
            <a:ext cx="8610600" cy="2370584"/>
          </a:xfrm>
        </p:spPr>
        <p:txBody>
          <a:bodyPr>
            <a:normAutofit/>
          </a:bodyPr>
          <a:lstStyle/>
          <a:p>
            <a:r>
              <a:rPr lang="en-US" b="1" dirty="0"/>
              <a:t>Observation 1: </a:t>
            </a:r>
          </a:p>
          <a:p>
            <a:pPr lvl="1"/>
            <a:r>
              <a:rPr lang="en-US" dirty="0"/>
              <a:t>Speedup by 8.6x, 113.48x, and 207.75x, on average</a:t>
            </a:r>
          </a:p>
          <a:p>
            <a:pPr lvl="1"/>
            <a:r>
              <a:rPr lang="en-US" dirty="0"/>
              <a:t>Lower memory footprint by 5.43, 139.48x, and 3.3x</a:t>
            </a:r>
          </a:p>
          <a:p>
            <a:pPr lvl="1"/>
            <a:r>
              <a:rPr lang="en-US" dirty="0"/>
              <a:t>Compared to Minimap2, MHAP, and BLASR, respectively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36DE41-EBB8-424C-A29D-EE8B3D0C48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512" y="3143223"/>
            <a:ext cx="5698976" cy="3166097"/>
          </a:xfrm>
          <a:prstGeom prst="rect">
            <a:avLst/>
          </a:prstGeom>
        </p:spPr>
      </p:pic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23716700-C3D2-B646-8ADC-015D98534C7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553200" y="6243638"/>
            <a:ext cx="2133600" cy="45720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415228-36BB-6A41-A6C3-7A42358B1C84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0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3794508"/>
      </p:ext>
    </p:extLst>
  </p:cSld>
  <p:clrMapOvr>
    <a:masterClrMapping/>
  </p:clrMapOvr>
  <p:transition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B72E33-FD64-9F4B-8BC5-C1D9E8FB8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762000"/>
          </a:xfrm>
        </p:spPr>
        <p:txBody>
          <a:bodyPr>
            <a:normAutofit fontScale="90000"/>
          </a:bodyPr>
          <a:lstStyle/>
          <a:p>
            <a:r>
              <a:rPr lang="en-US" dirty="0"/>
              <a:t>Finding Overlapping Reads -- Performance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190EB4-8610-A34B-90B7-70A51B1309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14401"/>
            <a:ext cx="8610600" cy="2370584"/>
          </a:xfrm>
        </p:spPr>
        <p:txBody>
          <a:bodyPr>
            <a:normAutofit/>
          </a:bodyPr>
          <a:lstStyle/>
          <a:p>
            <a:r>
              <a:rPr lang="en-US" b="1" dirty="0"/>
              <a:t>Observation 2:</a:t>
            </a:r>
            <a:r>
              <a:rPr lang="en-US" dirty="0"/>
              <a:t> when considering only HiFi reads</a:t>
            </a:r>
          </a:p>
          <a:p>
            <a:pPr lvl="1"/>
            <a:r>
              <a:rPr lang="en-US" dirty="0"/>
              <a:t>Speedup by 11.16x, 143.9x, and 259x, on average</a:t>
            </a:r>
          </a:p>
          <a:p>
            <a:pPr lvl="1"/>
            <a:r>
              <a:rPr lang="en-US" dirty="0"/>
              <a:t>Lower memory footprint by 6.63x, 175.53x, 4.8x, on average</a:t>
            </a:r>
          </a:p>
          <a:p>
            <a:pPr lvl="1"/>
            <a:r>
              <a:rPr lang="en-US" dirty="0"/>
              <a:t>Compared to Minimap2, MHAP, and BLASR, respectively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36DE41-EBB8-424C-A29D-EE8B3D0C48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512" y="3140968"/>
            <a:ext cx="5698976" cy="3166097"/>
          </a:xfrm>
          <a:prstGeom prst="rect">
            <a:avLst/>
          </a:prstGeom>
        </p:spPr>
      </p:pic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D367DD49-D077-114C-A190-DA3548A0A64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553200" y="6243638"/>
            <a:ext cx="2133600" cy="45720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415228-36BB-6A41-A6C3-7A42358B1C84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0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9917346"/>
      </p:ext>
    </p:extLst>
  </p:cSld>
  <p:clrMapOvr>
    <a:masterClrMapping/>
  </p:clrMapOvr>
  <p:transition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B72E33-FD64-9F4B-8BC5-C1D9E8FB8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762000"/>
          </a:xfrm>
        </p:spPr>
        <p:txBody>
          <a:bodyPr>
            <a:normAutofit fontScale="90000"/>
          </a:bodyPr>
          <a:lstStyle/>
          <a:p>
            <a:r>
              <a:rPr lang="en-US" dirty="0"/>
              <a:t>Finding Overlapping Reads -- Performance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190EB4-8610-A34B-90B7-70A51B1309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14401"/>
            <a:ext cx="8610600" cy="2226567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Observation 3:</a:t>
            </a:r>
            <a:r>
              <a:rPr lang="en-US" dirty="0"/>
              <a:t> BLEND requires less than 16GB of memory in all cases, making it largely possible to perform finding overlapping reads even in personal computers</a:t>
            </a:r>
          </a:p>
          <a:p>
            <a:endParaRPr lang="en-US" dirty="0"/>
          </a:p>
          <a:p>
            <a:r>
              <a:rPr lang="en-US" b="1" dirty="0"/>
              <a:t>Observation 4:</a:t>
            </a:r>
            <a:r>
              <a:rPr lang="en-US" dirty="0"/>
              <a:t> BLEND is not as efficient when using erroneous PacBio CLR reads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36DE41-EBB8-424C-A29D-EE8B3D0C48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512" y="3140968"/>
            <a:ext cx="5698976" cy="3166097"/>
          </a:xfrm>
          <a:prstGeom prst="rect">
            <a:avLst/>
          </a:prstGeom>
        </p:spPr>
      </p:pic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00BE9ABD-F03B-A048-B96E-C45E7D96AA5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553200" y="6243638"/>
            <a:ext cx="2133600" cy="45720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415228-36BB-6A41-A6C3-7A42358B1C84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0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79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7632839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3F83A0-CBB7-2C49-A54F-7D0B385179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sz="3800" dirty="0"/>
              <a:t>Research &amp; Teaching: Some Overview Talks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4D894C-D45D-7449-8FC5-648E1A9737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08720"/>
            <a:ext cx="8915400" cy="5456535"/>
          </a:xfrm>
        </p:spPr>
        <p:txBody>
          <a:bodyPr/>
          <a:lstStyle/>
          <a:p>
            <a:pPr marL="0" indent="0" algn="ctr">
              <a:buNone/>
            </a:pPr>
            <a:r>
              <a:rPr lang="en-US" sz="1600" b="1" dirty="0">
                <a:solidFill>
                  <a:srgbClr val="0432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https://www.youtube.com/onurmutlulectures</a:t>
            </a:r>
            <a:endParaRPr lang="en-US" sz="1600" b="1" dirty="0">
              <a:solidFill>
                <a:srgbClr val="0432FF"/>
              </a:solidFill>
            </a:endParaRPr>
          </a:p>
          <a:p>
            <a:pPr marL="0" indent="0" algn="ctr">
              <a:buNone/>
            </a:pPr>
            <a:endParaRPr lang="en-US" sz="1100" dirty="0"/>
          </a:p>
          <a:p>
            <a:pPr marL="0" indent="0" algn="ctr">
              <a:buNone/>
            </a:pPr>
            <a:endParaRPr lang="en-US" sz="200" dirty="0"/>
          </a:p>
          <a:p>
            <a:r>
              <a:rPr lang="en-US" dirty="0"/>
              <a:t>Future Computing Architectures</a:t>
            </a:r>
          </a:p>
          <a:p>
            <a:pPr lvl="1"/>
            <a:r>
              <a:rPr lang="en-US" sz="1300" dirty="0">
                <a:hlinkClick r:id="rId4"/>
              </a:rPr>
              <a:t>https://www.youtube.com/watch?v=kgiZlSOcGFM&amp;list=PL5Q2soXY2Zi8D_5MGV6EnXEJHnV2YFBJl&amp;index=1</a:t>
            </a:r>
            <a:endParaRPr lang="en-US" sz="1300" dirty="0"/>
          </a:p>
          <a:p>
            <a:pPr lvl="1"/>
            <a:endParaRPr lang="en-US" sz="800" dirty="0"/>
          </a:p>
          <a:p>
            <a:r>
              <a:rPr lang="en-US" dirty="0"/>
              <a:t>Enabling In-Memory Computation</a:t>
            </a:r>
          </a:p>
          <a:p>
            <a:pPr lvl="1"/>
            <a:r>
              <a:rPr lang="en-US" sz="1300" dirty="0">
                <a:hlinkClick r:id="rId5"/>
              </a:rPr>
              <a:t>https://www.youtube.com/watch?v=njX_14584Jw&amp;list=PL5Q2soXY2Zi8D_5MGV6EnXEJHnV2YFBJl&amp;index=16</a:t>
            </a:r>
            <a:r>
              <a:rPr lang="en-US" sz="1300" dirty="0"/>
              <a:t> </a:t>
            </a:r>
          </a:p>
          <a:p>
            <a:pPr lvl="1"/>
            <a:endParaRPr lang="en-US" sz="800" dirty="0"/>
          </a:p>
          <a:p>
            <a:r>
              <a:rPr lang="en-US" dirty="0"/>
              <a:t>Accelerating Genome Analysis</a:t>
            </a:r>
          </a:p>
          <a:p>
            <a:pPr lvl="1"/>
            <a:r>
              <a:rPr lang="en-US" sz="1300" dirty="0">
                <a:hlinkClick r:id="rId6"/>
              </a:rPr>
              <a:t>https://www.youtube.com/watch?v=r7sn41lH-4A&amp;list=PL5Q2soXY2Zi8D_5MGV6EnXEJHnV2YFBJl&amp;index=41</a:t>
            </a:r>
            <a:r>
              <a:rPr lang="en-US" sz="1300" dirty="0"/>
              <a:t> </a:t>
            </a:r>
          </a:p>
          <a:p>
            <a:pPr lvl="1"/>
            <a:endParaRPr lang="en-US" sz="800" dirty="0"/>
          </a:p>
          <a:p>
            <a:r>
              <a:rPr lang="en-US" dirty="0"/>
              <a:t>Rethinking Memory System Design</a:t>
            </a:r>
          </a:p>
          <a:p>
            <a:pPr lvl="1"/>
            <a:r>
              <a:rPr lang="en-US" sz="1300" dirty="0">
                <a:hlinkClick r:id="rId7"/>
              </a:rPr>
              <a:t>https://www.youtube.com/watch?v=F7xZLNMIY1E&amp;list=PL5Q2soXY2Zi8D_5MGV6EnXEJHnV2YFBJl&amp;index=3</a:t>
            </a:r>
            <a:endParaRPr lang="en-US" sz="1300" dirty="0"/>
          </a:p>
          <a:p>
            <a:pPr lvl="1"/>
            <a:endParaRPr lang="en-US" sz="800" dirty="0"/>
          </a:p>
          <a:p>
            <a:r>
              <a:rPr lang="en-US" dirty="0"/>
              <a:t>Intelligent Architectures for Intelligent Machines</a:t>
            </a:r>
          </a:p>
          <a:p>
            <a:pPr lvl="1"/>
            <a:r>
              <a:rPr lang="en-US" sz="1300" dirty="0">
                <a:hlinkClick r:id="rId8"/>
              </a:rPr>
              <a:t>https://www.youtube.com/watch?v=c6_LgzuNdkw&amp;list=PL5Q2soXY2Zi8D_5MGV6EnXEJHnV2YFBJl&amp;index=25</a:t>
            </a:r>
            <a:r>
              <a:rPr lang="en-US" sz="1300" dirty="0"/>
              <a:t> </a:t>
            </a:r>
          </a:p>
          <a:p>
            <a:pPr lvl="1"/>
            <a:endParaRPr lang="en-US" sz="800" dirty="0"/>
          </a:p>
          <a:p>
            <a:r>
              <a:rPr lang="en-US" dirty="0"/>
              <a:t>The Story of RowHammer</a:t>
            </a:r>
          </a:p>
          <a:p>
            <a:pPr lvl="1"/>
            <a:r>
              <a:rPr lang="en-US" sz="1300" dirty="0">
                <a:hlinkClick r:id="rId9"/>
              </a:rPr>
              <a:t>https://www.youtube.com/watch?v=sgd7PHQQ1AI&amp;list=PL5Q2soXY2Zi8D_5MGV6EnXEJHnV2YFBJl&amp;index=39</a:t>
            </a:r>
            <a:r>
              <a:rPr lang="en-US" sz="1300" dirty="0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1C77FB-9ABB-7441-88CE-6327AE3144E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631799"/>
      </p:ext>
    </p:extLst>
  </p:cSld>
  <p:clrMapOvr>
    <a:masterClrMapping/>
  </p:clrMapOvr>
  <p:transition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B72E33-FD64-9F4B-8BC5-C1D9E8FB8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762000"/>
          </a:xfrm>
        </p:spPr>
        <p:txBody>
          <a:bodyPr>
            <a:normAutofit fontScale="90000"/>
          </a:bodyPr>
          <a:lstStyle/>
          <a:p>
            <a:r>
              <a:rPr lang="en-US" dirty="0"/>
              <a:t>Finding Overlapping Reads – Overlap Statistics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190EB4-8610-A34B-90B7-70A51B1309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14400"/>
            <a:ext cx="8610600" cy="2870971"/>
          </a:xfrm>
        </p:spPr>
        <p:txBody>
          <a:bodyPr>
            <a:normAutofit/>
          </a:bodyPr>
          <a:lstStyle/>
          <a:p>
            <a:r>
              <a:rPr lang="en-US" b="1" dirty="0"/>
              <a:t>Observation 1: </a:t>
            </a:r>
            <a:r>
              <a:rPr lang="en-US" dirty="0"/>
              <a:t>BLEND usually finds longer overlaps between reads than most tools in all cases</a:t>
            </a:r>
          </a:p>
          <a:p>
            <a:endParaRPr lang="en-US" dirty="0"/>
          </a:p>
          <a:p>
            <a:r>
              <a:rPr lang="en-US" b="1" dirty="0"/>
              <a:t>Observation 2:</a:t>
            </a:r>
            <a:r>
              <a:rPr lang="en-US" dirty="0"/>
              <a:t> BLEND uses much fewer seeds to find these longer overlaps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36DE41-EBB8-424C-A29D-EE8B3D0C48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22512" y="3785372"/>
            <a:ext cx="5698976" cy="2532878"/>
          </a:xfrm>
          <a:prstGeom prst="rect">
            <a:avLst/>
          </a:prstGeom>
        </p:spPr>
      </p:pic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BE67E7E8-F816-DE47-8A3E-21A283D415A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553200" y="6243638"/>
            <a:ext cx="2133600" cy="45720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415228-36BB-6A41-A6C3-7A42358B1C84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0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80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1967899"/>
      </p:ext>
    </p:extLst>
  </p:cSld>
  <p:clrMapOvr>
    <a:masterClrMapping/>
  </p:clrMapOvr>
  <p:transition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B72E33-FD64-9F4B-8BC5-C1D9E8FB8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762000"/>
          </a:xfrm>
        </p:spPr>
        <p:txBody>
          <a:bodyPr>
            <a:normAutofit/>
          </a:bodyPr>
          <a:lstStyle/>
          <a:p>
            <a:r>
              <a:rPr lang="en-US" dirty="0"/>
              <a:t>Finding Overlapping Reads – Quality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190EB4-8610-A34B-90B7-70A51B1309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14400"/>
            <a:ext cx="8610600" cy="5538935"/>
          </a:xfrm>
        </p:spPr>
        <p:txBody>
          <a:bodyPr>
            <a:normAutofit/>
          </a:bodyPr>
          <a:lstStyle/>
          <a:p>
            <a:r>
              <a:rPr lang="en-US" dirty="0"/>
              <a:t>More contiguous assemblies as BLEND can find long overlaps</a:t>
            </a:r>
          </a:p>
        </p:txBody>
      </p:sp>
      <p:pic>
        <p:nvPicPr>
          <p:cNvPr id="5" name="Picture 4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16C4A25F-35C2-8D48-979A-217F584AF8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037" y="2235416"/>
            <a:ext cx="5533926" cy="4104455"/>
          </a:xfrm>
          <a:prstGeom prst="rect">
            <a:avLst/>
          </a:prstGeom>
        </p:spPr>
      </p:pic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A63B210A-2CC9-7C41-A4F1-8774B31132A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553200" y="6243638"/>
            <a:ext cx="2133600" cy="45720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415228-36BB-6A41-A6C3-7A42358B1C84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0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81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7100548"/>
      </p:ext>
    </p:extLst>
  </p:cSld>
  <p:clrMapOvr>
    <a:masterClrMapping/>
  </p:clrMapOvr>
  <p:transition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B72E33-FD64-9F4B-8BC5-C1D9E8FB8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762000"/>
          </a:xfrm>
        </p:spPr>
        <p:txBody>
          <a:bodyPr>
            <a:normAutofit/>
          </a:bodyPr>
          <a:lstStyle/>
          <a:p>
            <a:r>
              <a:rPr lang="en-US" dirty="0"/>
              <a:t>Finding Overlapping Reads – Accuracy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190EB4-8610-A34B-90B7-70A51B1309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14400"/>
            <a:ext cx="8610600" cy="5538935"/>
          </a:xfrm>
        </p:spPr>
        <p:txBody>
          <a:bodyPr>
            <a:normAutofit/>
          </a:bodyPr>
          <a:lstStyle/>
          <a:p>
            <a:r>
              <a:rPr lang="en-US" dirty="0"/>
              <a:t>More accurate assemblies as BLEND can fill the missing information by using unique fuzzy seed matches</a:t>
            </a:r>
          </a:p>
        </p:txBody>
      </p:sp>
      <p:pic>
        <p:nvPicPr>
          <p:cNvPr id="6" name="Picture 5" descr="Table&#10;&#10;Description automatically generated">
            <a:extLst>
              <a:ext uri="{FF2B5EF4-FFF2-40B4-BE49-F238E27FC236}">
                <a16:creationId xmlns:a16="http://schemas.microsoft.com/office/drawing/2014/main" id="{26FA416C-7499-124A-A464-7B2E660645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857592"/>
            <a:ext cx="6120680" cy="4442217"/>
          </a:xfrm>
          <a:prstGeom prst="rect">
            <a:avLst/>
          </a:prstGeom>
        </p:spPr>
      </p:pic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19B26914-649E-5A40-BF42-639932A5957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553200" y="6243638"/>
            <a:ext cx="2133600" cy="45720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415228-36BB-6A41-A6C3-7A42358B1C84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0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82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5396086"/>
      </p:ext>
    </p:extLst>
  </p:cSld>
  <p:clrMapOvr>
    <a:masterClrMapping/>
  </p:clrMapOvr>
  <p:transition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B72E33-FD64-9F4B-8BC5-C1D9E8FB8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762000"/>
          </a:xfrm>
        </p:spPr>
        <p:txBody>
          <a:bodyPr>
            <a:normAutofit/>
          </a:bodyPr>
          <a:lstStyle/>
          <a:p>
            <a:r>
              <a:rPr lang="en-US"/>
              <a:t>Conclusion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190EB4-8610-A34B-90B7-70A51B1309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14400"/>
            <a:ext cx="8610600" cy="5538935"/>
          </a:xfrm>
        </p:spPr>
        <p:txBody>
          <a:bodyPr>
            <a:normAutofit/>
          </a:bodyPr>
          <a:lstStyle/>
          <a:p>
            <a:r>
              <a:rPr lang="en-US" dirty="0"/>
              <a:t>BLEND can find fuzzy seed matches efficiently to improve the performance, memory efficiency, and accuracy</a:t>
            </a:r>
          </a:p>
          <a:p>
            <a:endParaRPr lang="en-US" dirty="0"/>
          </a:p>
          <a:p>
            <a:r>
              <a:rPr lang="en-US" dirty="0"/>
              <a:t>Significant speedups and lower memory footprint especially when using HiFi reads</a:t>
            </a:r>
          </a:p>
          <a:p>
            <a:pPr lvl="1"/>
            <a:r>
              <a:rPr lang="en-US" dirty="0"/>
              <a:t>We can increase the window length without reducing the accuracy thanks to finding unique fuzzy seed matches that Minimap2 cannot find</a:t>
            </a:r>
          </a:p>
          <a:p>
            <a:pPr lvl="1"/>
            <a:endParaRPr lang="en-US" dirty="0"/>
          </a:p>
          <a:p>
            <a:r>
              <a:rPr lang="en-US" dirty="0"/>
              <a:t>BLEND finds longer overlapping regions between sequences while using fewer seeds to find these overlaps</a:t>
            </a:r>
          </a:p>
          <a:p>
            <a:endParaRPr lang="en-US" dirty="0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79F662C5-613B-B44B-A8BF-8515E04CDD5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553200" y="6243638"/>
            <a:ext cx="2133600" cy="45720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415228-36BB-6A41-A6C3-7A42358B1C84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0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83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2028021"/>
      </p:ext>
    </p:extLst>
  </p:cSld>
  <p:clrMapOvr>
    <a:masterClrMapping/>
  </p:clrMapOvr>
  <p:transition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B72E33-FD64-9F4B-8BC5-C1D9E8FB8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762000"/>
          </a:xfrm>
        </p:spPr>
        <p:txBody>
          <a:bodyPr>
            <a:normAutofit/>
          </a:bodyPr>
          <a:lstStyle/>
          <a:p>
            <a:r>
              <a:rPr lang="en-US" dirty="0"/>
              <a:t>Executive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190EB4-8610-A34B-90B7-70A51B1309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80728"/>
            <a:ext cx="8610600" cy="5411688"/>
          </a:xfrm>
        </p:spPr>
        <p:txBody>
          <a:bodyPr>
            <a:normAutofit fontScale="70000" lnSpcReduction="20000"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Problem: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Using seed matches between sequences lead to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Too many costly chaining and alignment</a:t>
            </a:r>
            <a:r>
              <a:rPr lang="en-US" dirty="0"/>
              <a:t> operations due to many short exact-matching seeds</a:t>
            </a:r>
          </a:p>
          <a:p>
            <a:pPr lvl="1"/>
            <a:r>
              <a:rPr lang="en-US" dirty="0"/>
              <a:t>Finding fuzzy seed matches impose </a:t>
            </a:r>
            <a:r>
              <a:rPr lang="en-US" dirty="0">
                <a:solidFill>
                  <a:srgbClr val="FF0000"/>
                </a:solidFill>
              </a:rPr>
              <a:t>high performance and memory space overheads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b="1" dirty="0">
                <a:solidFill>
                  <a:srgbClr val="0070C0"/>
                </a:solidFill>
              </a:rPr>
              <a:t>Goal: </a:t>
            </a:r>
            <a:r>
              <a:rPr lang="en-US" dirty="0"/>
              <a:t>Quickly and efficiently find fuzzy seed matches between sequences to improve the performance, memory efficiency, and accuracy of the applications that use seeds</a:t>
            </a:r>
          </a:p>
          <a:p>
            <a:endParaRPr lang="en-US" dirty="0"/>
          </a:p>
          <a:p>
            <a:r>
              <a:rPr lang="en-US" b="1" dirty="0">
                <a:solidFill>
                  <a:srgbClr val="7030A0"/>
                </a:solidFill>
              </a:rPr>
              <a:t>Key Ideas:</a:t>
            </a:r>
          </a:p>
          <a:p>
            <a:pPr lvl="1"/>
            <a:r>
              <a:rPr lang="en-US" dirty="0"/>
              <a:t>Generate the same hash value for highly similar seeds using a hashing technique called </a:t>
            </a:r>
            <a:r>
              <a:rPr lang="en-US" dirty="0" err="1"/>
              <a:t>SimHash</a:t>
            </a:r>
            <a:endParaRPr lang="en-US" dirty="0"/>
          </a:p>
          <a:p>
            <a:pPr lvl="2"/>
            <a:r>
              <a:rPr lang="en-US" dirty="0"/>
              <a:t>A </a:t>
            </a:r>
            <a:r>
              <a:rPr lang="en-US" dirty="0">
                <a:solidFill>
                  <a:srgbClr val="008E00"/>
                </a:solidFill>
              </a:rPr>
              <a:t>single hash value</a:t>
            </a:r>
            <a:r>
              <a:rPr lang="en-US" dirty="0"/>
              <a:t> for a seed to find fuzzy seed matches, </a:t>
            </a:r>
            <a:r>
              <a:rPr lang="en-US" dirty="0">
                <a:solidFill>
                  <a:srgbClr val="FF0000"/>
                </a:solidFill>
              </a:rPr>
              <a:t>unlike other works that use many hash values</a:t>
            </a:r>
          </a:p>
          <a:p>
            <a:pPr lvl="2"/>
            <a:r>
              <a:rPr lang="en-US" dirty="0"/>
              <a:t>The same hash value for highly similar seeds even though </a:t>
            </a:r>
            <a:r>
              <a:rPr lang="en-US" dirty="0">
                <a:solidFill>
                  <a:srgbClr val="008E00"/>
                </a:solidFill>
              </a:rPr>
              <a:t>these seeds may mismatch at any arbitrary position</a:t>
            </a:r>
            <a:r>
              <a:rPr lang="en-US" dirty="0"/>
              <a:t>, </a:t>
            </a:r>
            <a:r>
              <a:rPr lang="en-US" dirty="0">
                <a:solidFill>
                  <a:srgbClr val="FF0000"/>
                </a:solidFill>
              </a:rPr>
              <a:t>unlike spaced seeding</a:t>
            </a:r>
          </a:p>
          <a:p>
            <a:pPr lvl="1"/>
            <a:r>
              <a:rPr lang="en-US" dirty="0"/>
              <a:t>Build and use the hash table using these hash values that BLEND generates</a:t>
            </a:r>
          </a:p>
          <a:p>
            <a:endParaRPr lang="en-US" dirty="0"/>
          </a:p>
          <a:p>
            <a:r>
              <a:rPr lang="en-US" b="1" dirty="0">
                <a:solidFill>
                  <a:srgbClr val="00B050"/>
                </a:solidFill>
              </a:rPr>
              <a:t>Key Results</a:t>
            </a:r>
          </a:p>
          <a:p>
            <a:pPr lvl="1"/>
            <a:r>
              <a:rPr lang="en-US" dirty="0"/>
              <a:t>For finding overlapping reads, on average, 8.6x speedup and 5.43x lower memory footprint compared to the state-of-the-art, Minimap2</a:t>
            </a:r>
          </a:p>
          <a:p>
            <a:pPr lvl="1"/>
            <a:r>
              <a:rPr lang="en-US" dirty="0"/>
              <a:t>We can construct more accurate and contiguous assemblies using the overlapping reads that BLEND finds compared to using the ones Minimap2 finds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5B52B5E4-B476-D549-9FB5-0968B6C052F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553200" y="6243638"/>
            <a:ext cx="2133600" cy="45720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415228-36BB-6A41-A6C3-7A42358B1C84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0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84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7131008"/>
      </p:ext>
    </p:extLst>
  </p:cSld>
  <p:clrMapOvr>
    <a:masterClrMapping/>
  </p:clrMapOvr>
  <p:transition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3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415228-36BB-6A41-A6C3-7A42358B1C84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0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85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0"/>
              <a:cs typeface="Arial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95357C-B4C8-D64E-BBAC-63E30B8986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01700"/>
            <a:ext cx="8610600" cy="5479628"/>
          </a:xfrm>
        </p:spPr>
        <p:txBody>
          <a:bodyPr/>
          <a:lstStyle/>
          <a:p>
            <a:r>
              <a:rPr lang="en-US" sz="1800" u="sng" dirty="0"/>
              <a:t>Can Firtina</a:t>
            </a:r>
            <a:r>
              <a:rPr lang="en-US" sz="1800" dirty="0"/>
              <a:t>, </a:t>
            </a:r>
            <a:r>
              <a:rPr lang="en-US" sz="1800" dirty="0" err="1"/>
              <a:t>Jisung</a:t>
            </a:r>
            <a:r>
              <a:rPr lang="en-US" sz="1800" dirty="0"/>
              <a:t> Park, </a:t>
            </a:r>
            <a:r>
              <a:rPr lang="en-US" sz="1800" dirty="0" err="1"/>
              <a:t>Jeremie</a:t>
            </a:r>
            <a:r>
              <a:rPr lang="en-US" sz="1800" dirty="0"/>
              <a:t> S. Kim, Mohammed </a:t>
            </a:r>
            <a:r>
              <a:rPr lang="en-US" sz="1800" dirty="0" err="1"/>
              <a:t>Alser</a:t>
            </a:r>
            <a:r>
              <a:rPr lang="en-US" sz="1800" dirty="0"/>
              <a:t>, </a:t>
            </a:r>
            <a:r>
              <a:rPr lang="en-US" sz="1800" dirty="0" err="1"/>
              <a:t>Damla</a:t>
            </a:r>
            <a:r>
              <a:rPr lang="en-US" sz="1800" dirty="0"/>
              <a:t> </a:t>
            </a:r>
            <a:r>
              <a:rPr lang="en-US" sz="1800" dirty="0" err="1"/>
              <a:t>Senol</a:t>
            </a:r>
            <a:r>
              <a:rPr lang="en-US" sz="1800" dirty="0"/>
              <a:t> Cali, Taha </a:t>
            </a:r>
            <a:r>
              <a:rPr lang="en-US" sz="1800" dirty="0" err="1"/>
              <a:t>Shahroodi</a:t>
            </a:r>
            <a:r>
              <a:rPr lang="en-US" sz="1800" dirty="0"/>
              <a:t>, Nika Mansouri-</a:t>
            </a:r>
            <a:r>
              <a:rPr lang="en-US" sz="1800" dirty="0" err="1"/>
              <a:t>Ghiasi</a:t>
            </a:r>
            <a:r>
              <a:rPr lang="en-US" sz="1800" dirty="0"/>
              <a:t>, Gagandeep Singh, Konstantinos </a:t>
            </a:r>
            <a:r>
              <a:rPr lang="en-US" sz="1800" dirty="0" err="1"/>
              <a:t>Kanellopoulos</a:t>
            </a:r>
            <a:r>
              <a:rPr lang="en-US" sz="1800" dirty="0"/>
              <a:t>, Can </a:t>
            </a:r>
            <a:r>
              <a:rPr lang="en-US" sz="1800" dirty="0" err="1"/>
              <a:t>Alkan</a:t>
            </a:r>
            <a:r>
              <a:rPr lang="en-US" sz="1800" dirty="0"/>
              <a:t>, and </a:t>
            </a:r>
            <a:r>
              <a:rPr lang="en-US" sz="1800" dirty="0" err="1"/>
              <a:t>Onur</a:t>
            </a:r>
            <a:r>
              <a:rPr lang="en-US" sz="1800" dirty="0"/>
              <a:t> </a:t>
            </a:r>
            <a:r>
              <a:rPr lang="en-US" sz="1800" dirty="0" err="1"/>
              <a:t>Mutlu</a:t>
            </a:r>
            <a:r>
              <a:rPr lang="en-US" sz="1800" dirty="0"/>
              <a:t>,</a:t>
            </a:r>
            <a:br>
              <a:rPr lang="en-US" sz="1800" dirty="0"/>
            </a:br>
            <a:r>
              <a:rPr lang="en-US" sz="1800" b="1" dirty="0">
                <a:hlinkClick r:id="rId3"/>
              </a:rPr>
              <a:t>"BLEND: A Fast, Memory-Efficient, and Accurate Mechanism to Find Fuzzy Seed Matches"</a:t>
            </a:r>
            <a:br>
              <a:rPr lang="en-US" sz="1800" dirty="0"/>
            </a:br>
            <a:r>
              <a:rPr lang="en-US" sz="1800" i="1" dirty="0"/>
              <a:t>Preprint in </a:t>
            </a:r>
            <a:r>
              <a:rPr lang="en-US" sz="1800" b="1" i="1" dirty="0">
                <a:hlinkClick r:id="rId4"/>
              </a:rPr>
              <a:t>arXiv</a:t>
            </a:r>
            <a:r>
              <a:rPr lang="en-US" sz="1800" dirty="0"/>
              <a:t>, 16 December 2021. </a:t>
            </a:r>
            <a:br>
              <a:rPr lang="en-US" sz="1800" dirty="0"/>
            </a:br>
            <a:r>
              <a:rPr lang="en-US" sz="1800" dirty="0"/>
              <a:t>[</a:t>
            </a:r>
            <a:r>
              <a:rPr lang="en-US" sz="1800" dirty="0">
                <a:hlinkClick r:id="rId3"/>
              </a:rPr>
              <a:t>arXiv preprint</a:t>
            </a:r>
            <a:r>
              <a:rPr lang="en-US" sz="1800" dirty="0"/>
              <a:t>] </a:t>
            </a:r>
            <a:br>
              <a:rPr lang="en-US" sz="1800" dirty="0"/>
            </a:br>
            <a:r>
              <a:rPr lang="en-US" sz="1800" dirty="0"/>
              <a:t>[</a:t>
            </a:r>
            <a:r>
              <a:rPr lang="en-US" sz="1800" dirty="0">
                <a:hlinkClick r:id="rId5"/>
              </a:rPr>
              <a:t>BLEND Source Code and Data</a:t>
            </a:r>
            <a:r>
              <a:rPr lang="en-US" sz="1800" dirty="0"/>
              <a:t>]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7012C1-604B-9B4C-B283-7410B60776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212976"/>
            <a:ext cx="8299080" cy="3030662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1272BFF6-AE1B-5D43-91F5-D3E96D368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8686800" cy="749300"/>
          </a:xfrm>
        </p:spPr>
        <p:txBody>
          <a:bodyPr>
            <a:normAutofit/>
          </a:bodyPr>
          <a:lstStyle/>
          <a:p>
            <a:r>
              <a:rPr lang="en-US" sz="3800" dirty="0">
                <a:latin typeface="Garamond" charset="0"/>
                <a:ea typeface="ＭＳ Ｐゴシック" charset="0"/>
                <a:cs typeface="ＭＳ Ｐゴシック" charset="0"/>
              </a:rPr>
              <a:t>Finding Efficient and Accurate Seed Matches</a:t>
            </a:r>
          </a:p>
        </p:txBody>
      </p:sp>
    </p:spTree>
    <p:extLst>
      <p:ext uri="{BB962C8B-B14F-4D97-AF65-F5344CB8AC3E}">
        <p14:creationId xmlns:p14="http://schemas.microsoft.com/office/powerpoint/2010/main" val="832396791"/>
      </p:ext>
    </p:extLst>
  </p:cSld>
  <p:clrMapOvr>
    <a:masterClrMapping/>
  </p:clrMapOvr>
  <p:transition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2EC1FF-0F33-2240-A42B-31BC6EB2E8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Prior Research on Genome Analysis (1/2)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DBA2A2-4B03-7C40-A63D-FCD3AC14A6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23594FA-E141-4234-AE05-360401972BE7}" type="slidenum">
              <a:rPr lang="en-US" altLang="en-US" smtClean="0"/>
              <a:pPr/>
              <a:t>86</a:t>
            </a:fld>
            <a:endParaRPr lang="en-US" alt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1FC29E2-5557-CB4D-A58E-E7E0E447AD5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28600" y="980728"/>
            <a:ext cx="891540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222222"/>
                </a:solidFill>
              </a:rPr>
              <a:t>Firtina +, </a:t>
            </a:r>
            <a:r>
              <a:rPr lang="en-US" sz="2000" dirty="0">
                <a:hlinkClick r:id="rId3"/>
              </a:rPr>
              <a:t>"BLEND: A Fast, Memory-Efficient, and Accurate Mechanism to Find Fuzzy Seed Matches”</a:t>
            </a:r>
            <a:r>
              <a:rPr lang="en-US" sz="2000" dirty="0"/>
              <a:t>, </a:t>
            </a:r>
            <a:r>
              <a:rPr lang="en-US" sz="2000" dirty="0" err="1"/>
              <a:t>arXiv</a:t>
            </a:r>
            <a:r>
              <a:rPr lang="en-US" sz="2000" dirty="0"/>
              <a:t>, 2021.</a:t>
            </a:r>
            <a:endParaRPr lang="en-US" sz="2000" dirty="0">
              <a:solidFill>
                <a:srgbClr val="222222"/>
              </a:solidFill>
            </a:endParaRPr>
          </a:p>
          <a:p>
            <a:r>
              <a:rPr lang="en-US" sz="2000" dirty="0" err="1">
                <a:solidFill>
                  <a:srgbClr val="222222"/>
                </a:solidFill>
              </a:rPr>
              <a:t>Alser</a:t>
            </a:r>
            <a:r>
              <a:rPr lang="en-US" sz="2000" dirty="0">
                <a:solidFill>
                  <a:srgbClr val="222222"/>
                </a:solidFill>
              </a:rPr>
              <a:t> +, </a:t>
            </a:r>
            <a:r>
              <a:rPr lang="en-US" sz="2000" dirty="0">
                <a:solidFill>
                  <a:srgbClr val="222222"/>
                </a:solidFill>
                <a:hlinkClick r:id="rId4"/>
              </a:rPr>
              <a:t>"SneakySnake: A Fast and Accurate Universal Genome Pre-Alignment Filter for CPUs, GPUs, and FPGAs."</a:t>
            </a:r>
            <a:r>
              <a:rPr lang="en-US" sz="2000" dirty="0">
                <a:solidFill>
                  <a:srgbClr val="222222"/>
                </a:solidFill>
              </a:rPr>
              <a:t> to appear in </a:t>
            </a:r>
            <a:r>
              <a:rPr lang="en-US" sz="2000" i="1" dirty="0">
                <a:solidFill>
                  <a:srgbClr val="222222"/>
                </a:solidFill>
              </a:rPr>
              <a:t>Bioinformatics, </a:t>
            </a:r>
            <a:r>
              <a:rPr lang="en-US" sz="2000" dirty="0">
                <a:solidFill>
                  <a:srgbClr val="222222"/>
                </a:solidFill>
              </a:rPr>
              <a:t>2020.</a:t>
            </a:r>
          </a:p>
          <a:p>
            <a:r>
              <a:rPr lang="en-US" sz="2000" dirty="0" err="1"/>
              <a:t>Senol</a:t>
            </a:r>
            <a:r>
              <a:rPr lang="en-US" sz="2000" dirty="0"/>
              <a:t> Cali+, "</a:t>
            </a:r>
            <a:r>
              <a:rPr lang="en-US" sz="2000" dirty="0">
                <a:hlinkClick r:id="rId5"/>
              </a:rPr>
              <a:t>GenASM: A High-Performance, Low-Power Approximate String Matching Acceleration Framework for Genome Sequence Analysis</a:t>
            </a:r>
            <a:r>
              <a:rPr lang="en-US" sz="2000" dirty="0"/>
              <a:t>", </a:t>
            </a:r>
            <a:r>
              <a:rPr lang="en-US" sz="2000" i="1" dirty="0"/>
              <a:t>MICRO</a:t>
            </a:r>
            <a:r>
              <a:rPr lang="en-US" sz="2000" dirty="0"/>
              <a:t> 2020.</a:t>
            </a:r>
            <a:endParaRPr lang="en-US" sz="2000" dirty="0">
              <a:solidFill>
                <a:srgbClr val="222222"/>
              </a:solidFill>
            </a:endParaRPr>
          </a:p>
          <a:p>
            <a:r>
              <a:rPr lang="en-US" sz="2000" dirty="0" err="1"/>
              <a:t>Alser</a:t>
            </a:r>
            <a:r>
              <a:rPr lang="en-US" sz="2000" dirty="0"/>
              <a:t>+, "</a:t>
            </a:r>
            <a:r>
              <a:rPr lang="en-US" sz="2000" dirty="0">
                <a:hlinkClick r:id="rId6"/>
              </a:rPr>
              <a:t>Technology dictates algorithms: Recent developments in read alignment</a:t>
            </a:r>
            <a:r>
              <a:rPr lang="en-US" sz="2000" dirty="0"/>
              <a:t>", to appear in </a:t>
            </a:r>
            <a:r>
              <a:rPr lang="en-US" sz="2000" i="1" dirty="0"/>
              <a:t>Genome Biology</a:t>
            </a:r>
            <a:r>
              <a:rPr lang="en-US" sz="2000" dirty="0"/>
              <a:t>, 2021.</a:t>
            </a:r>
          </a:p>
          <a:p>
            <a:r>
              <a:rPr lang="en-US" sz="2000" dirty="0"/>
              <a:t>Kim+, "</a:t>
            </a:r>
            <a:r>
              <a:rPr lang="en-US" sz="2000" dirty="0">
                <a:hlinkClick r:id="rId7"/>
              </a:rPr>
              <a:t>AirLift: A Fast and Comprehensive Technique for Translating Alignments between Reference Genomes</a:t>
            </a:r>
            <a:r>
              <a:rPr lang="en-US" sz="2000" dirty="0"/>
              <a:t>", </a:t>
            </a:r>
            <a:r>
              <a:rPr lang="en-US" sz="2000" i="1" dirty="0" err="1"/>
              <a:t>arXiv</a:t>
            </a:r>
            <a:r>
              <a:rPr lang="en-US" sz="2000" dirty="0"/>
              <a:t>, 2020</a:t>
            </a:r>
          </a:p>
          <a:p>
            <a:r>
              <a:rPr lang="en-US" sz="2000" dirty="0" err="1">
                <a:sym typeface="Calibri"/>
              </a:rPr>
              <a:t>Alser</a:t>
            </a:r>
            <a:r>
              <a:rPr lang="en-US" sz="2000" dirty="0">
                <a:sym typeface="Calibri"/>
              </a:rPr>
              <a:t>+, “</a:t>
            </a:r>
            <a:r>
              <a:rPr lang="en-US" sz="2000" dirty="0">
                <a:sym typeface="Calibri"/>
                <a:hlinkClick r:id="rId8"/>
              </a:rPr>
              <a:t>Accelerating Genome Analysis: A Primer on an Ongoing Journey</a:t>
            </a:r>
            <a:r>
              <a:rPr lang="en-US" sz="2000" dirty="0">
                <a:sym typeface="Calibri"/>
              </a:rPr>
              <a:t>”, </a:t>
            </a:r>
            <a:r>
              <a:rPr lang="en-US" sz="2000" i="1" dirty="0">
                <a:sym typeface="Calibri"/>
              </a:rPr>
              <a:t>IEEE Micro</a:t>
            </a:r>
            <a:r>
              <a:rPr lang="en-US" sz="2000" dirty="0">
                <a:sym typeface="Calibri"/>
              </a:rPr>
              <a:t>, 2020.</a:t>
            </a:r>
          </a:p>
        </p:txBody>
      </p:sp>
    </p:spTree>
    <p:extLst>
      <p:ext uri="{BB962C8B-B14F-4D97-AF65-F5344CB8AC3E}">
        <p14:creationId xmlns:p14="http://schemas.microsoft.com/office/powerpoint/2010/main" val="1910077315"/>
      </p:ext>
    </p:extLst>
  </p:cSld>
  <p:clrMapOvr>
    <a:masterClrMapping/>
  </p:clrMapOvr>
  <p:transition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501C8B76-249D-534C-B774-30F572DF8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Prior Research on Genome Analysis (2/2)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282D96-B23D-414E-B54C-A4CA341069E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23594FA-E141-4234-AE05-360401972BE7}" type="slidenum">
              <a:rPr lang="en-US" altLang="en-US" smtClean="0"/>
              <a:pPr/>
              <a:t>87</a:t>
            </a:fld>
            <a:endParaRPr lang="en-US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A1F28F-7926-4E47-8BB4-502D6FA9E8F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66700" y="1052513"/>
            <a:ext cx="8610600" cy="4876800"/>
          </a:xfrm>
        </p:spPr>
        <p:txBody>
          <a:bodyPr/>
          <a:lstStyle/>
          <a:p>
            <a:r>
              <a:rPr lang="en-US" sz="2000" dirty="0">
                <a:solidFill>
                  <a:srgbClr val="000000"/>
                </a:solidFill>
              </a:rPr>
              <a:t>Firtina+, “</a:t>
            </a:r>
            <a:r>
              <a:rPr lang="en-US" sz="2000" dirty="0">
                <a:solidFill>
                  <a:srgbClr val="000000"/>
                </a:solidFill>
                <a:hlinkClick r:id="rId3"/>
              </a:rPr>
              <a:t>Apollo: a sequencing-technology-independent, scalable and accurate assembly polishing algorithm</a:t>
            </a:r>
            <a:r>
              <a:rPr lang="en-US" sz="2000" dirty="0">
                <a:solidFill>
                  <a:srgbClr val="000000"/>
                </a:solidFill>
              </a:rPr>
              <a:t>”, </a:t>
            </a:r>
            <a:r>
              <a:rPr lang="en-US" sz="2000" i="1" dirty="0">
                <a:solidFill>
                  <a:srgbClr val="000000"/>
                </a:solidFill>
              </a:rPr>
              <a:t>Bioinformatics</a:t>
            </a:r>
            <a:r>
              <a:rPr lang="en-US" sz="2000" dirty="0">
                <a:solidFill>
                  <a:srgbClr val="000000"/>
                </a:solidFill>
              </a:rPr>
              <a:t>, 2020.</a:t>
            </a:r>
          </a:p>
          <a:p>
            <a:endParaRPr lang="en-US" sz="2000" dirty="0">
              <a:solidFill>
                <a:srgbClr val="000000"/>
              </a:solidFill>
            </a:endParaRPr>
          </a:p>
          <a:p>
            <a:r>
              <a:rPr lang="en-US" sz="2000" dirty="0" err="1">
                <a:solidFill>
                  <a:srgbClr val="000000"/>
                </a:solidFill>
              </a:rPr>
              <a:t>Alser</a:t>
            </a:r>
            <a:r>
              <a:rPr lang="en-US" sz="2000" dirty="0">
                <a:solidFill>
                  <a:srgbClr val="000000"/>
                </a:solidFill>
              </a:rPr>
              <a:t>+, </a:t>
            </a:r>
            <a:r>
              <a:rPr lang="en-US" sz="2000" dirty="0">
                <a:solidFill>
                  <a:srgbClr val="000000"/>
                </a:solidFill>
                <a:hlinkClick r:id="rId4"/>
              </a:rPr>
              <a:t>“</a:t>
            </a:r>
            <a:r>
              <a:rPr lang="en-US" sz="2000" u="sng" dirty="0">
                <a:solidFill>
                  <a:srgbClr val="000000"/>
                </a:solidFill>
                <a:hlinkClick r:id="rId4"/>
              </a:rPr>
              <a:t>Shouji: a fast and efficient pre-alignment filter for sequence alignment”</a:t>
            </a:r>
            <a:r>
              <a:rPr lang="en-US" sz="2000" dirty="0"/>
              <a:t>,  </a:t>
            </a:r>
            <a:r>
              <a:rPr lang="en-US" sz="2000" i="1" dirty="0"/>
              <a:t>Bioinformatics</a:t>
            </a:r>
            <a:r>
              <a:rPr lang="en-US" sz="2000" dirty="0"/>
              <a:t> 2019.</a:t>
            </a:r>
          </a:p>
          <a:p>
            <a:endParaRPr lang="en-US" sz="2000" dirty="0"/>
          </a:p>
          <a:p>
            <a:r>
              <a:rPr lang="en-US" sz="2000" dirty="0"/>
              <a:t>Kim+, "</a:t>
            </a:r>
            <a:r>
              <a:rPr lang="en-US" sz="2000" dirty="0">
                <a:hlinkClick r:id="rId5"/>
              </a:rPr>
              <a:t>GRIM-Filter: Fast Seed Location Filtering in DNA Read Mapping Using Processing-in-Memory Technologies</a:t>
            </a:r>
            <a:r>
              <a:rPr lang="en-US" sz="2000" dirty="0"/>
              <a:t>”, </a:t>
            </a:r>
            <a:r>
              <a:rPr lang="en-US" sz="2000" i="1" dirty="0"/>
              <a:t>BMC Genomics</a:t>
            </a:r>
            <a:r>
              <a:rPr lang="en-US" sz="2000" dirty="0"/>
              <a:t>, 2018. </a:t>
            </a:r>
          </a:p>
          <a:p>
            <a:endParaRPr lang="en-US" sz="2000" dirty="0"/>
          </a:p>
          <a:p>
            <a:r>
              <a:rPr lang="en-US" sz="2000" dirty="0" err="1"/>
              <a:t>Alser</a:t>
            </a:r>
            <a:r>
              <a:rPr lang="en-US" sz="2000" dirty="0"/>
              <a:t>+, </a:t>
            </a:r>
            <a:r>
              <a:rPr lang="en-US" sz="2000" dirty="0">
                <a:hlinkClick r:id="rId6"/>
              </a:rPr>
              <a:t>"GateKeeper: A New Hardware Architecture for Accelerating Pre-Alignment in DNA Short Read Mapping”</a:t>
            </a:r>
            <a:r>
              <a:rPr lang="en-US" sz="2000" dirty="0"/>
              <a:t>, </a:t>
            </a:r>
            <a:r>
              <a:rPr lang="en-US" sz="2000" i="1" dirty="0"/>
              <a:t>Bioinformatics</a:t>
            </a:r>
            <a:r>
              <a:rPr lang="en-US" sz="2000" dirty="0"/>
              <a:t>, 2017.</a:t>
            </a:r>
          </a:p>
          <a:p>
            <a:endParaRPr lang="en-US" sz="2000" dirty="0"/>
          </a:p>
          <a:p>
            <a:r>
              <a:rPr lang="en-US" sz="2000" dirty="0" err="1"/>
              <a:t>Alser</a:t>
            </a:r>
            <a:r>
              <a:rPr lang="en-US" sz="2000" dirty="0"/>
              <a:t>+, "</a:t>
            </a:r>
            <a:r>
              <a:rPr lang="en-US" sz="2000" dirty="0">
                <a:hlinkClick r:id="rId7"/>
              </a:rPr>
              <a:t>MAGNET: understanding and improving the accuracy of genome pre-alignment filtering</a:t>
            </a:r>
            <a:r>
              <a:rPr lang="en-US" sz="2000" dirty="0"/>
              <a:t>”, </a:t>
            </a:r>
            <a:r>
              <a:rPr lang="en-US" sz="2000" i="1" dirty="0"/>
              <a:t>IPSI Transaction</a:t>
            </a:r>
            <a:r>
              <a:rPr lang="en-US" sz="2000" dirty="0"/>
              <a:t>, 2017.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178194234"/>
      </p:ext>
    </p:extLst>
  </p:cSld>
  <p:clrMapOvr>
    <a:masterClrMapping/>
  </p:clrMapOvr>
  <p:transition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3645024"/>
            <a:ext cx="8208912" cy="614362"/>
          </a:xfrm>
        </p:spPr>
        <p:txBody>
          <a:bodyPr>
            <a:noAutofit/>
          </a:bodyPr>
          <a:lstStyle/>
          <a:p>
            <a:r>
              <a:rPr lang="en-US" sz="2200" dirty="0"/>
              <a:t>Can Firtina</a:t>
            </a:r>
          </a:p>
          <a:p>
            <a:r>
              <a:rPr lang="en-US" sz="2200" dirty="0">
                <a:hlinkClick r:id="rId3"/>
              </a:rPr>
              <a:t>canfirtina@gmail.com</a:t>
            </a:r>
            <a:r>
              <a:rPr lang="en-US" sz="2200" dirty="0"/>
              <a:t> </a:t>
            </a:r>
          </a:p>
          <a:p>
            <a:endParaRPr lang="en-US" sz="2200" dirty="0"/>
          </a:p>
          <a:p>
            <a:r>
              <a:rPr lang="en-US" sz="2200" dirty="0"/>
              <a:t>10 January 2022</a:t>
            </a:r>
          </a:p>
          <a:p>
            <a:r>
              <a:rPr lang="en-US" sz="2200" dirty="0"/>
              <a:t>METU Graduate Seminar in Bioinformatics</a:t>
            </a:r>
          </a:p>
          <a:p>
            <a:endParaRPr lang="en-US" sz="2200" dirty="0"/>
          </a:p>
          <a:p>
            <a:pPr algn="l"/>
            <a:endParaRPr lang="en-US" sz="2200" dirty="0"/>
          </a:p>
        </p:txBody>
      </p:sp>
      <p:pic>
        <p:nvPicPr>
          <p:cNvPr id="10" name="Picture 2" descr="ETH Zurich short logo, black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82" t="19970" r="7940" b="18111"/>
          <a:stretch/>
        </p:blipFill>
        <p:spPr bwMode="auto">
          <a:xfrm>
            <a:off x="3261625" y="5805264"/>
            <a:ext cx="2750535" cy="78375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safari.png">
            <a:extLst>
              <a:ext uri="{FF2B5EF4-FFF2-40B4-BE49-F238E27FC236}">
                <a16:creationId xmlns:a16="http://schemas.microsoft.com/office/drawing/2014/main" id="{979E4862-636A-E34E-B52B-A7AB09A48069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6024" y="5949280"/>
            <a:ext cx="1745138" cy="504938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93DF90B4-9AA1-0247-9894-BE34945D57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1000" y="1227584"/>
            <a:ext cx="8382000" cy="2201416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dirty="0"/>
              <a:t>Enabling Accurate, Fast, and Memory-Efficient Genome Analysis via Efficient and Intelligent Algorithms</a:t>
            </a:r>
            <a:br>
              <a:rPr lang="en-US" sz="4400" dirty="0"/>
            </a:br>
            <a:endParaRPr lang="en-US" sz="3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59243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769" name="Title 4">
            <a:extLst>
              <a:ext uri="{FF2B5EF4-FFF2-40B4-BE49-F238E27FC236}">
                <a16:creationId xmlns:a16="http://schemas.microsoft.com/office/drawing/2014/main" id="{2D6E322B-1333-5647-85A1-8292CBEA813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Backup Slides</a:t>
            </a:r>
          </a:p>
        </p:txBody>
      </p:sp>
      <p:sp>
        <p:nvSpPr>
          <p:cNvPr id="416770" name="Subtitle 5">
            <a:extLst>
              <a:ext uri="{FF2B5EF4-FFF2-40B4-BE49-F238E27FC236}">
                <a16:creationId xmlns:a16="http://schemas.microsoft.com/office/drawing/2014/main" id="{F6FDC6A1-A28F-104C-8DDD-A4BE5C41AC04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723900" y="2708920"/>
            <a:ext cx="7848600" cy="567680"/>
          </a:xfrm>
        </p:spPr>
        <p:txBody>
          <a:bodyPr/>
          <a:lstStyle/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F2C5540D-416B-A14C-98C8-5C4176A8EF37}"/>
              </a:ext>
            </a:extLst>
          </p:cNvPr>
          <p:cNvSpPr txBox="1">
            <a:spLocks/>
          </p:cNvSpPr>
          <p:nvPr/>
        </p:nvSpPr>
        <p:spPr bwMode="auto">
          <a:xfrm>
            <a:off x="8316416" y="6392416"/>
            <a:ext cx="522784" cy="308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23594FA-E141-4234-AE05-360401972BE7}" type="slidenum">
              <a:rPr lang="en-US" altLang="en-US" smtClean="0"/>
              <a:pPr/>
              <a:t>89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76922896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Referenced Papers, Talks, Artifacts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All are available at</a:t>
            </a:r>
          </a:p>
          <a:p>
            <a:pPr marL="0" indent="0">
              <a:buNone/>
            </a:pPr>
            <a:endParaRPr lang="en-US" dirty="0"/>
          </a:p>
          <a:p>
            <a:pPr marL="344487" lvl="1" indent="0">
              <a:buNone/>
            </a:pPr>
            <a:r>
              <a:rPr lang="en-US" b="1" dirty="0">
                <a:solidFill>
                  <a:srgbClr val="0432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https://safari.ethz.ch</a:t>
            </a:r>
          </a:p>
          <a:p>
            <a:pPr marL="344487" lvl="1" indent="0">
              <a:buNone/>
            </a:pPr>
            <a:endParaRPr lang="en-US" b="1" dirty="0">
              <a:solidFill>
                <a:srgbClr val="0432FF"/>
              </a:solidFill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344487" lvl="1" indent="0">
              <a:buNone/>
            </a:pPr>
            <a:r>
              <a:rPr lang="en-US" b="1" dirty="0">
                <a:solidFill>
                  <a:srgbClr val="0432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https://people.inf.ethz.ch/omutlu/projects.htm</a:t>
            </a:r>
            <a:r>
              <a:rPr lang="en-US" b="1" dirty="0">
                <a:solidFill>
                  <a:srgbClr val="0432FF"/>
                </a:solidFill>
              </a:rPr>
              <a:t> </a:t>
            </a:r>
          </a:p>
          <a:p>
            <a:pPr marL="344487" lvl="1" indent="0">
              <a:buNone/>
            </a:pPr>
            <a:r>
              <a:rPr lang="en-US" dirty="0">
                <a:solidFill>
                  <a:srgbClr val="0432FF"/>
                </a:solidFill>
              </a:rPr>
              <a:t> </a:t>
            </a:r>
            <a:r>
              <a:rPr lang="en-US" dirty="0">
                <a:solidFill>
                  <a:srgbClr val="0432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http://scholar.google.com/citations?user=7XyGUGkAAAAJ&amp;hl=en</a:t>
            </a:r>
            <a:endParaRPr lang="en-US" dirty="0">
              <a:solidFill>
                <a:srgbClr val="0432FF"/>
              </a:solidFill>
            </a:endParaRPr>
          </a:p>
          <a:p>
            <a:pPr marL="344487" lvl="1" indent="0">
              <a:buNone/>
            </a:pPr>
            <a:endParaRPr lang="en-US" dirty="0">
              <a:solidFill>
                <a:srgbClr val="0432FF"/>
              </a:solidFill>
            </a:endParaRPr>
          </a:p>
          <a:p>
            <a:pPr marL="344487" lvl="1" indent="0">
              <a:buNone/>
            </a:pPr>
            <a:r>
              <a:rPr lang="en-US" b="1" dirty="0">
                <a:solidFill>
                  <a:srgbClr val="0432F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https://www.youtube.com/onurmutlulectures</a:t>
            </a:r>
            <a:r>
              <a:rPr lang="en-US" b="1" dirty="0">
                <a:solidFill>
                  <a:srgbClr val="0432FF"/>
                </a:solidFill>
              </a:rPr>
              <a:t> </a:t>
            </a:r>
          </a:p>
          <a:p>
            <a:pPr marL="344487" lvl="1" indent="0">
              <a:buNone/>
            </a:pPr>
            <a:endParaRPr lang="en-US" b="1" dirty="0">
              <a:solidFill>
                <a:srgbClr val="0432FF"/>
              </a:solidFill>
            </a:endParaRPr>
          </a:p>
          <a:p>
            <a:pPr marL="344487" lvl="1" indent="0">
              <a:buNone/>
            </a:pPr>
            <a:r>
              <a:rPr lang="en-US" b="1" u="sng" dirty="0">
                <a:solidFill>
                  <a:srgbClr val="0432FF"/>
                </a:solidFill>
              </a:rPr>
              <a:t>https://</a:t>
            </a:r>
            <a:r>
              <a:rPr lang="en-US" b="1" u="sng" dirty="0" err="1">
                <a:solidFill>
                  <a:srgbClr val="0432FF"/>
                </a:solidFill>
              </a:rPr>
              <a:t>github.com</a:t>
            </a:r>
            <a:r>
              <a:rPr lang="en-US" b="1" u="sng" dirty="0">
                <a:solidFill>
                  <a:srgbClr val="0432FF"/>
                </a:solidFill>
              </a:rPr>
              <a:t>/CMU-SAFARI/ </a:t>
            </a:r>
          </a:p>
          <a:p>
            <a:pPr marL="344487" lvl="1" indent="0">
              <a:buNone/>
            </a:pPr>
            <a:endParaRPr lang="en-US" b="1" dirty="0">
              <a:solidFill>
                <a:srgbClr val="0432FF"/>
              </a:solidFill>
            </a:endParaRPr>
          </a:p>
          <a:p>
            <a:pPr marL="344487" lvl="1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F28456-B93E-5440-A8F9-7EDDF5DA455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4585569"/>
      </p:ext>
    </p:extLst>
  </p:cSld>
  <p:clrMapOvr>
    <a:masterClrMapping/>
  </p:clrMapOvr>
  <p:transition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B72E33-FD64-9F4B-8BC5-C1D9E8FB8C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Resolving deletion errors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190EB4-8610-A34B-90B7-70A51B1309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08719"/>
            <a:ext cx="4343400" cy="5334919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Insertion states </a:t>
            </a:r>
            <a:r>
              <a:rPr lang="en-US" dirty="0">
                <a:solidFill>
                  <a:srgbClr val="FF0000"/>
                </a:solidFill>
              </a:rPr>
              <a:t>to insert </a:t>
            </a:r>
            <a:r>
              <a:rPr lang="en-US" i="1" dirty="0">
                <a:solidFill>
                  <a:srgbClr val="FF0000"/>
                </a:solidFill>
              </a:rPr>
              <a:t>at most l </a:t>
            </a:r>
            <a:r>
              <a:rPr lang="en-US" dirty="0">
                <a:solidFill>
                  <a:srgbClr val="FF0000"/>
                </a:solidFill>
              </a:rPr>
              <a:t>many bases</a:t>
            </a:r>
            <a:r>
              <a:rPr lang="en-US" dirty="0"/>
              <a:t> </a:t>
            </a:r>
            <a:r>
              <a:rPr lang="en-US" i="1" dirty="0"/>
              <a:t>between two bases in a contig</a:t>
            </a:r>
          </a:p>
          <a:p>
            <a:r>
              <a:rPr lang="en-US" dirty="0"/>
              <a:t>To insert “GC” between ”CT”</a:t>
            </a:r>
          </a:p>
          <a:p>
            <a:pPr lvl="1"/>
            <a:r>
              <a:rPr lang="en-US" dirty="0"/>
              <a:t>Visit match state at position t and </a:t>
            </a:r>
            <a:r>
              <a:rPr lang="en-US" i="1" dirty="0"/>
              <a:t>emit C</a:t>
            </a:r>
          </a:p>
          <a:p>
            <a:pPr lvl="1"/>
            <a:r>
              <a:rPr lang="en-US" dirty="0"/>
              <a:t>Visit first </a:t>
            </a:r>
            <a:r>
              <a:rPr lang="en-US" i="1" dirty="0"/>
              <a:t>insertion state</a:t>
            </a:r>
            <a:r>
              <a:rPr lang="en-US" dirty="0"/>
              <a:t> after position t and </a:t>
            </a:r>
            <a:r>
              <a:rPr lang="en-US" i="1" dirty="0"/>
              <a:t>emit G with </a:t>
            </a:r>
            <a:r>
              <a:rPr lang="en-US" b="1" i="1" dirty="0">
                <a:solidFill>
                  <a:srgbClr val="FF0000"/>
                </a:solidFill>
              </a:rPr>
              <a:t>deletion error</a:t>
            </a:r>
            <a:r>
              <a:rPr lang="en-US" i="1" dirty="0">
                <a:solidFill>
                  <a:srgbClr val="FF0000"/>
                </a:solidFill>
              </a:rPr>
              <a:t> probability</a:t>
            </a:r>
          </a:p>
          <a:p>
            <a:pPr lvl="1"/>
            <a:r>
              <a:rPr lang="en-US" dirty="0"/>
              <a:t>Visit second insertion state and </a:t>
            </a:r>
            <a:r>
              <a:rPr lang="en-US" i="1" dirty="0"/>
              <a:t>emit C with </a:t>
            </a:r>
            <a:r>
              <a:rPr lang="en-US" i="1" dirty="0">
                <a:solidFill>
                  <a:srgbClr val="FF0000"/>
                </a:solidFill>
              </a:rPr>
              <a:t>deletion error probability</a:t>
            </a:r>
          </a:p>
          <a:p>
            <a:pPr lvl="1"/>
            <a:r>
              <a:rPr lang="en-US" dirty="0"/>
              <a:t>From second insertion state visit match state at position t+1 and </a:t>
            </a:r>
            <a:r>
              <a:rPr lang="en-US" i="1" dirty="0"/>
              <a:t>emit T</a:t>
            </a:r>
          </a:p>
          <a:p>
            <a:pPr lvl="1"/>
            <a:r>
              <a:rPr lang="en-US" dirty="0"/>
              <a:t>Resulting sequence “CGCT”</a:t>
            </a:r>
          </a:p>
          <a:p>
            <a:r>
              <a:rPr lang="en-US" dirty="0"/>
              <a:t>Maximum number of insertions is a parameter to Apollo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7C6B72-E8C5-F146-995B-5525B2BD90A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23594FA-E141-4234-AE05-360401972BE7}" type="slidenum">
              <a:rPr lang="en-US" altLang="en-US" sz="1200" smtClean="0"/>
              <a:pPr/>
              <a:t>90</a:t>
            </a:fld>
            <a:endParaRPr lang="en-US" altLang="en-US" sz="1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E5BF567-F01D-AC46-9731-E8D7A38C66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653" y="1161022"/>
            <a:ext cx="4202570" cy="4830313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999AD7FB-D6C3-544E-A2F4-0AC6F314A3FE}"/>
              </a:ext>
            </a:extLst>
          </p:cNvPr>
          <p:cNvSpPr/>
          <p:nvPr/>
        </p:nvSpPr>
        <p:spPr>
          <a:xfrm>
            <a:off x="5436000" y="4752000"/>
            <a:ext cx="457200" cy="457200"/>
          </a:xfrm>
          <a:prstGeom prst="roundRect">
            <a:avLst/>
          </a:prstGeom>
          <a:solidFill>
            <a:srgbClr val="FFC000">
              <a:alpha val="40000"/>
            </a:srgb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7F4FB08-4804-5C4B-8BA3-24EAC0BAE23E}"/>
              </a:ext>
            </a:extLst>
          </p:cNvPr>
          <p:cNvSpPr/>
          <p:nvPr/>
        </p:nvSpPr>
        <p:spPr>
          <a:xfrm>
            <a:off x="5472000" y="5616000"/>
            <a:ext cx="457200" cy="180000"/>
          </a:xfrm>
          <a:prstGeom prst="roundRect">
            <a:avLst/>
          </a:prstGeom>
          <a:solidFill>
            <a:srgbClr val="FFC000">
              <a:alpha val="40000"/>
            </a:srgb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1B840D1E-3EDC-5A46-9AFD-1F2DDCC23AB1}"/>
              </a:ext>
            </a:extLst>
          </p:cNvPr>
          <p:cNvSpPr/>
          <p:nvPr/>
        </p:nvSpPr>
        <p:spPr>
          <a:xfrm>
            <a:off x="5436000" y="3837827"/>
            <a:ext cx="457200" cy="457200"/>
          </a:xfrm>
          <a:prstGeom prst="roundRect">
            <a:avLst/>
          </a:prstGeom>
          <a:solidFill>
            <a:srgbClr val="FFC000">
              <a:alpha val="42000"/>
            </a:srgb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C5EEE33A-68B9-2946-8C53-8F66F167228F}"/>
              </a:ext>
            </a:extLst>
          </p:cNvPr>
          <p:cNvSpPr/>
          <p:nvPr/>
        </p:nvSpPr>
        <p:spPr>
          <a:xfrm>
            <a:off x="5624400" y="4365834"/>
            <a:ext cx="304800" cy="325162"/>
          </a:xfrm>
          <a:prstGeom prst="roundRect">
            <a:avLst/>
          </a:prstGeom>
          <a:solidFill>
            <a:srgbClr val="FFC000">
              <a:alpha val="40000"/>
            </a:srgb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55153F1D-21E0-7B4B-BCE7-BDC08421BC7B}"/>
              </a:ext>
            </a:extLst>
          </p:cNvPr>
          <p:cNvSpPr/>
          <p:nvPr/>
        </p:nvSpPr>
        <p:spPr>
          <a:xfrm>
            <a:off x="4999291" y="4034054"/>
            <a:ext cx="457200" cy="180000"/>
          </a:xfrm>
          <a:prstGeom prst="roundRect">
            <a:avLst/>
          </a:prstGeom>
          <a:solidFill>
            <a:srgbClr val="FFC000">
              <a:alpha val="4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1DDCD92A-2A1A-3649-8B13-317031E7915E}"/>
              </a:ext>
            </a:extLst>
          </p:cNvPr>
          <p:cNvSpPr/>
          <p:nvPr/>
        </p:nvSpPr>
        <p:spPr>
          <a:xfrm>
            <a:off x="5444965" y="2906235"/>
            <a:ext cx="457200" cy="457200"/>
          </a:xfrm>
          <a:prstGeom prst="roundRect">
            <a:avLst/>
          </a:prstGeom>
          <a:solidFill>
            <a:srgbClr val="FFC000">
              <a:alpha val="42000"/>
            </a:srgb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CBBA3149-7AF8-0F40-A346-CDBA4B7D353B}"/>
              </a:ext>
            </a:extLst>
          </p:cNvPr>
          <p:cNvSpPr/>
          <p:nvPr/>
        </p:nvSpPr>
        <p:spPr>
          <a:xfrm>
            <a:off x="5628242" y="3434477"/>
            <a:ext cx="304800" cy="325162"/>
          </a:xfrm>
          <a:prstGeom prst="roundRect">
            <a:avLst/>
          </a:prstGeom>
          <a:solidFill>
            <a:srgbClr val="FFC000">
              <a:alpha val="40000"/>
            </a:srgb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16AF59D3-3082-5943-8E39-51A40B7C72E3}"/>
              </a:ext>
            </a:extLst>
          </p:cNvPr>
          <p:cNvSpPr/>
          <p:nvPr/>
        </p:nvSpPr>
        <p:spPr>
          <a:xfrm>
            <a:off x="4987765" y="3251027"/>
            <a:ext cx="457200" cy="180000"/>
          </a:xfrm>
          <a:prstGeom prst="roundRect">
            <a:avLst/>
          </a:prstGeom>
          <a:solidFill>
            <a:srgbClr val="FFC000">
              <a:alpha val="4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3EDA4B6A-9FE5-7648-95BB-5803575E00DE}"/>
              </a:ext>
            </a:extLst>
          </p:cNvPr>
          <p:cNvSpPr/>
          <p:nvPr/>
        </p:nvSpPr>
        <p:spPr>
          <a:xfrm>
            <a:off x="8396914" y="4752000"/>
            <a:ext cx="457200" cy="457200"/>
          </a:xfrm>
          <a:prstGeom prst="roundRect">
            <a:avLst/>
          </a:prstGeom>
          <a:solidFill>
            <a:srgbClr val="FFC000">
              <a:alpha val="42000"/>
            </a:srgb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91CEBA5A-C94B-E34E-BA00-DC572D92BA8E}"/>
              </a:ext>
            </a:extLst>
          </p:cNvPr>
          <p:cNvSpPr/>
          <p:nvPr/>
        </p:nvSpPr>
        <p:spPr>
          <a:xfrm rot="2215372">
            <a:off x="7086307" y="3864626"/>
            <a:ext cx="304800" cy="325162"/>
          </a:xfrm>
          <a:prstGeom prst="roundRect">
            <a:avLst/>
          </a:prstGeom>
          <a:solidFill>
            <a:srgbClr val="FFC000">
              <a:alpha val="40000"/>
            </a:srgb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931EBD62-4D66-5649-A8DE-689FBB514476}"/>
              </a:ext>
            </a:extLst>
          </p:cNvPr>
          <p:cNvSpPr/>
          <p:nvPr/>
        </p:nvSpPr>
        <p:spPr>
          <a:xfrm>
            <a:off x="8396914" y="5330321"/>
            <a:ext cx="457200" cy="180000"/>
          </a:xfrm>
          <a:prstGeom prst="roundRect">
            <a:avLst/>
          </a:prstGeom>
          <a:solidFill>
            <a:srgbClr val="FFC000">
              <a:alpha val="4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04334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B72E33-FD64-9F4B-8BC5-C1D9E8FB8C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Resolving insertion errors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190EB4-8610-A34B-90B7-70A51B1309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08720"/>
            <a:ext cx="4800600" cy="533491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Deletion transitions </a:t>
            </a:r>
            <a:r>
              <a:rPr lang="en-US" dirty="0">
                <a:solidFill>
                  <a:srgbClr val="FF0000"/>
                </a:solidFill>
              </a:rPr>
              <a:t>to delete one or many bases in a row</a:t>
            </a:r>
          </a:p>
          <a:p>
            <a:r>
              <a:rPr lang="en-US" dirty="0"/>
              <a:t>To delete the first A in “G</a:t>
            </a:r>
            <a:r>
              <a:rPr lang="en-US" dirty="0">
                <a:solidFill>
                  <a:srgbClr val="FF0000"/>
                </a:solidFill>
              </a:rPr>
              <a:t>A</a:t>
            </a:r>
            <a:r>
              <a:rPr lang="en-US" dirty="0"/>
              <a:t>A”</a:t>
            </a:r>
          </a:p>
          <a:p>
            <a:pPr lvl="1"/>
            <a:r>
              <a:rPr lang="en-US" dirty="0"/>
              <a:t>Visit match state at position t and </a:t>
            </a:r>
            <a:r>
              <a:rPr lang="en-US" i="1" dirty="0"/>
              <a:t>emit G</a:t>
            </a:r>
          </a:p>
          <a:p>
            <a:pPr lvl="1"/>
            <a:r>
              <a:rPr lang="en-US" dirty="0"/>
              <a:t>Visit match state at position </a:t>
            </a:r>
            <a:r>
              <a:rPr lang="en-US" dirty="0">
                <a:solidFill>
                  <a:srgbClr val="FF0000"/>
                </a:solidFill>
              </a:rPr>
              <a:t>t+2</a:t>
            </a:r>
            <a:r>
              <a:rPr lang="en-US" dirty="0"/>
              <a:t> and emit A with </a:t>
            </a:r>
            <a:r>
              <a:rPr lang="en-US" i="1" dirty="0">
                <a:solidFill>
                  <a:srgbClr val="FF0000"/>
                </a:solidFill>
              </a:rPr>
              <a:t>single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</a:rPr>
              <a:t>insertion error</a:t>
            </a:r>
            <a:r>
              <a:rPr lang="en-US" dirty="0">
                <a:solidFill>
                  <a:srgbClr val="FF0000"/>
                </a:solidFill>
              </a:rPr>
              <a:t> probability</a:t>
            </a:r>
          </a:p>
          <a:p>
            <a:pPr lvl="1"/>
            <a:r>
              <a:rPr lang="en-US" dirty="0"/>
              <a:t>Resulting sequence: “GA”</a:t>
            </a:r>
          </a:p>
          <a:p>
            <a:r>
              <a:rPr lang="en-US" dirty="0"/>
              <a:t>Having single or more deletions in a row may not be necessarily equally likely</a:t>
            </a:r>
          </a:p>
          <a:p>
            <a:r>
              <a:rPr lang="en-US" dirty="0"/>
              <a:t>Maximum number of deletions in a row is a parameter to Apollo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7C6B72-E8C5-F146-995B-5525B2BD90A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23594FA-E141-4234-AE05-360401972BE7}" type="slidenum">
              <a:rPr lang="en-US" altLang="en-US" sz="1200" smtClean="0"/>
              <a:pPr/>
              <a:t>91</a:t>
            </a:fld>
            <a:endParaRPr lang="en-US" altLang="en-US" sz="1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E3DFFB-9444-6943-A802-7E6AF80D75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1905000"/>
            <a:ext cx="4009863" cy="3689487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A08C8A0C-B801-0C48-B9A9-7B6B6ED8723B}"/>
              </a:ext>
            </a:extLst>
          </p:cNvPr>
          <p:cNvSpPr/>
          <p:nvPr/>
        </p:nvSpPr>
        <p:spPr>
          <a:xfrm>
            <a:off x="5486400" y="4608000"/>
            <a:ext cx="381000" cy="381000"/>
          </a:xfrm>
          <a:prstGeom prst="roundRect">
            <a:avLst/>
          </a:prstGeom>
          <a:solidFill>
            <a:srgbClr val="FFC000">
              <a:alpha val="40000"/>
            </a:srgb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B12C0863-6349-7141-BF15-611D85375233}"/>
              </a:ext>
            </a:extLst>
          </p:cNvPr>
          <p:cNvSpPr/>
          <p:nvPr/>
        </p:nvSpPr>
        <p:spPr>
          <a:xfrm>
            <a:off x="7072231" y="4608000"/>
            <a:ext cx="381000" cy="381000"/>
          </a:xfrm>
          <a:prstGeom prst="roundRect">
            <a:avLst/>
          </a:prstGeom>
          <a:solidFill>
            <a:srgbClr val="FFC000">
              <a:alpha val="40000"/>
            </a:srgb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888850A6-700C-234F-9424-84FBAC687B2A}"/>
              </a:ext>
            </a:extLst>
          </p:cNvPr>
          <p:cNvSpPr/>
          <p:nvPr/>
        </p:nvSpPr>
        <p:spPr>
          <a:xfrm rot="19891504">
            <a:off x="6819900" y="4825654"/>
            <a:ext cx="228600" cy="274781"/>
          </a:xfrm>
          <a:prstGeom prst="roundRect">
            <a:avLst/>
          </a:prstGeom>
          <a:solidFill>
            <a:srgbClr val="FFC000">
              <a:alpha val="40000"/>
            </a:srgb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252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B72E33-FD64-9F4B-8BC5-C1D9E8FB8C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190EB4-8610-A34B-90B7-70A51B1309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08720"/>
            <a:ext cx="8610600" cy="1301080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Training data: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Read</a:t>
            </a:r>
            <a:r>
              <a:rPr lang="en-US" dirty="0"/>
              <a:t> aligned to the </a:t>
            </a:r>
            <a:r>
              <a:rPr lang="en-US" dirty="0">
                <a:solidFill>
                  <a:srgbClr val="FF0000"/>
                </a:solidFill>
              </a:rPr>
              <a:t>location t</a:t>
            </a:r>
            <a:r>
              <a:rPr lang="en-US" dirty="0"/>
              <a:t> of a contig</a:t>
            </a:r>
          </a:p>
          <a:p>
            <a:r>
              <a:rPr lang="en-US" dirty="0"/>
              <a:t>Assume we have the read “CGT” aligned to location t</a:t>
            </a:r>
          </a:p>
          <a:p>
            <a:r>
              <a:rPr lang="en-US" dirty="0"/>
              <a:t>After training the corresponding region of the graph we would expect change in the probabilities </a:t>
            </a:r>
            <a:r>
              <a:rPr lang="en-US" dirty="0">
                <a:solidFill>
                  <a:srgbClr val="FF0000"/>
                </a:solidFill>
              </a:rPr>
              <a:t>so that it will be likely to emit “CGT” </a:t>
            </a:r>
            <a:r>
              <a:rPr lang="en-US" b="1" dirty="0">
                <a:solidFill>
                  <a:srgbClr val="FF0000"/>
                </a:solidFill>
              </a:rPr>
              <a:t>somehow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7C6B72-E8C5-F146-995B-5525B2BD90A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23594FA-E141-4234-AE05-360401972BE7}" type="slidenum">
              <a:rPr lang="en-US" altLang="en-US" sz="1200" smtClean="0"/>
              <a:pPr/>
              <a:t>92</a:t>
            </a:fld>
            <a:endParaRPr lang="en-US" altLang="en-US" sz="12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272CA50-B01E-B84A-8327-0472162691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719322"/>
            <a:ext cx="4073163" cy="29319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10D2D93-1ADA-8844-A388-B711F4AE99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491" y="2590800"/>
            <a:ext cx="4317456" cy="3040789"/>
          </a:xfrm>
          <a:prstGeom prst="rect">
            <a:avLst/>
          </a:prstGeom>
        </p:spPr>
      </p:pic>
      <p:pic>
        <p:nvPicPr>
          <p:cNvPr id="12" name="Graphic 11" descr="Line arrow: Straight">
            <a:extLst>
              <a:ext uri="{FF2B5EF4-FFF2-40B4-BE49-F238E27FC236}">
                <a16:creationId xmlns:a16="http://schemas.microsoft.com/office/drawing/2014/main" id="{D438998C-1DA8-ED48-A608-18920FA167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0800000">
            <a:off x="3110338" y="3234825"/>
            <a:ext cx="1614062" cy="9144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90EFD8F-40C3-F048-AC67-725E16505AC1}"/>
              </a:ext>
            </a:extLst>
          </p:cNvPr>
          <p:cNvSpPr txBox="1"/>
          <p:nvPr/>
        </p:nvSpPr>
        <p:spPr>
          <a:xfrm>
            <a:off x="3522482" y="3244334"/>
            <a:ext cx="708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</a:t>
            </a:r>
            <a:r>
              <a:rPr lang="en-US" dirty="0">
                <a:solidFill>
                  <a:srgbClr val="FF0000"/>
                </a:solidFill>
              </a:rPr>
              <a:t>G</a:t>
            </a:r>
            <a:r>
              <a:rPr lang="en-US" dirty="0"/>
              <a:t>T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71C8612D-E9E0-8C48-9314-C6A3F1049F86}"/>
              </a:ext>
            </a:extLst>
          </p:cNvPr>
          <p:cNvSpPr/>
          <p:nvPr/>
        </p:nvSpPr>
        <p:spPr>
          <a:xfrm>
            <a:off x="4876800" y="3891880"/>
            <a:ext cx="457200" cy="146720"/>
          </a:xfrm>
          <a:prstGeom prst="roundRect">
            <a:avLst/>
          </a:prstGeom>
          <a:solidFill>
            <a:srgbClr val="FFC000">
              <a:alpha val="4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53EDDED0-E0CA-D848-8886-59BF753003C4}"/>
              </a:ext>
            </a:extLst>
          </p:cNvPr>
          <p:cNvSpPr/>
          <p:nvPr/>
        </p:nvSpPr>
        <p:spPr>
          <a:xfrm>
            <a:off x="5334000" y="5451589"/>
            <a:ext cx="457200" cy="180000"/>
          </a:xfrm>
          <a:prstGeom prst="roundRect">
            <a:avLst/>
          </a:prstGeom>
          <a:solidFill>
            <a:srgbClr val="FFC000">
              <a:alpha val="4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900BEF90-0D43-BF4D-852A-DE0064B61F33}"/>
              </a:ext>
            </a:extLst>
          </p:cNvPr>
          <p:cNvSpPr/>
          <p:nvPr/>
        </p:nvSpPr>
        <p:spPr>
          <a:xfrm>
            <a:off x="8305800" y="5181600"/>
            <a:ext cx="457200" cy="152400"/>
          </a:xfrm>
          <a:prstGeom prst="roundRect">
            <a:avLst/>
          </a:prstGeom>
          <a:solidFill>
            <a:srgbClr val="FFC000">
              <a:alpha val="4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8077576D-B8E6-3149-B4E9-0E8E41089FA7}"/>
              </a:ext>
            </a:extLst>
          </p:cNvPr>
          <p:cNvSpPr/>
          <p:nvPr/>
        </p:nvSpPr>
        <p:spPr>
          <a:xfrm>
            <a:off x="576000" y="5361589"/>
            <a:ext cx="457200" cy="180000"/>
          </a:xfrm>
          <a:prstGeom prst="roundRect">
            <a:avLst/>
          </a:prstGeom>
          <a:solidFill>
            <a:srgbClr val="FFC000">
              <a:alpha val="4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1C734A68-81CD-BE48-920B-A76EE60EFBFD}"/>
              </a:ext>
            </a:extLst>
          </p:cNvPr>
          <p:cNvSpPr/>
          <p:nvPr/>
        </p:nvSpPr>
        <p:spPr>
          <a:xfrm>
            <a:off x="3405351" y="5091600"/>
            <a:ext cx="457200" cy="180000"/>
          </a:xfrm>
          <a:prstGeom prst="roundRect">
            <a:avLst/>
          </a:prstGeom>
          <a:solidFill>
            <a:srgbClr val="FFC000">
              <a:alpha val="4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2BBE9986-88D1-264C-A540-5D4D175C2E31}"/>
              </a:ext>
            </a:extLst>
          </p:cNvPr>
          <p:cNvSpPr/>
          <p:nvPr/>
        </p:nvSpPr>
        <p:spPr>
          <a:xfrm>
            <a:off x="1981200" y="4800600"/>
            <a:ext cx="457200" cy="180000"/>
          </a:xfrm>
          <a:prstGeom prst="roundRect">
            <a:avLst/>
          </a:prstGeom>
          <a:solidFill>
            <a:srgbClr val="FFC000">
              <a:alpha val="4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4FA5E4C5-2406-AD46-B093-E920DC1BC76C}"/>
              </a:ext>
            </a:extLst>
          </p:cNvPr>
          <p:cNvSpPr/>
          <p:nvPr/>
        </p:nvSpPr>
        <p:spPr>
          <a:xfrm rot="5400000">
            <a:off x="5450188" y="4249794"/>
            <a:ext cx="457200" cy="180000"/>
          </a:xfrm>
          <a:prstGeom prst="roundRect">
            <a:avLst/>
          </a:prstGeom>
          <a:solidFill>
            <a:srgbClr val="FFC000">
              <a:alpha val="4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658E330C-12F2-BF42-AFF2-89AE4C80F315}"/>
              </a:ext>
            </a:extLst>
          </p:cNvPr>
          <p:cNvSpPr/>
          <p:nvPr/>
        </p:nvSpPr>
        <p:spPr>
          <a:xfrm rot="1251042">
            <a:off x="6875063" y="4186666"/>
            <a:ext cx="457200" cy="180000"/>
          </a:xfrm>
          <a:prstGeom prst="roundRect">
            <a:avLst/>
          </a:prstGeom>
          <a:solidFill>
            <a:srgbClr val="FFC000">
              <a:alpha val="4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1682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15" grpId="0" animBg="1"/>
      <p:bldP spid="16" grpId="0" animBg="1"/>
      <p:bldP spid="20" grpId="0" animBg="1"/>
      <p:bldP spid="21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B72E33-FD64-9F4B-8BC5-C1D9E8FB8C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Forward-Backward algorithm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190EB4-8610-A34B-90B7-70A51B1309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08720"/>
            <a:ext cx="8610600" cy="843880"/>
          </a:xfrm>
        </p:spPr>
        <p:txBody>
          <a:bodyPr>
            <a:normAutofit/>
          </a:bodyPr>
          <a:lstStyle/>
          <a:p>
            <a:r>
              <a:rPr lang="en-US" dirty="0"/>
              <a:t>Calculating the likelihood of visiting a state to emit a certain character of a given sequence (i.e., aligned read)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7C6B72-E8C5-F146-995B-5525B2BD90A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23594FA-E141-4234-AE05-360401972BE7}" type="slidenum">
              <a:rPr lang="en-US" altLang="en-US" sz="1200" smtClean="0"/>
              <a:pPr/>
              <a:t>93</a:t>
            </a:fld>
            <a:endParaRPr lang="en-US" altLang="en-US" sz="1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71BDBC6-A599-E14A-9C44-1AE1AC4E23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2009950"/>
            <a:ext cx="6756400" cy="17653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6F0872A-95A9-AF46-ADF5-03005E0169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4114800"/>
            <a:ext cx="7175500" cy="1562100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F7ABF3F-AD53-3E4E-8C95-E3AAA6CA8589}"/>
              </a:ext>
            </a:extLst>
          </p:cNvPr>
          <p:cNvSpPr txBox="1">
            <a:spLocks/>
          </p:cNvSpPr>
          <p:nvPr/>
        </p:nvSpPr>
        <p:spPr bwMode="auto">
          <a:xfrm>
            <a:off x="1128686" y="1715763"/>
            <a:ext cx="3657600" cy="588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+mn-lt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+mn-lt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dirty="0"/>
              <a:t>Forward calculation (F)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A263662-9540-D34C-84CF-DC605AD90641}"/>
              </a:ext>
            </a:extLst>
          </p:cNvPr>
          <p:cNvSpPr txBox="1">
            <a:spLocks/>
          </p:cNvSpPr>
          <p:nvPr/>
        </p:nvSpPr>
        <p:spPr bwMode="auto">
          <a:xfrm>
            <a:off x="1128686" y="3820613"/>
            <a:ext cx="3657600" cy="588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+mn-lt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+mn-lt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dirty="0"/>
              <a:t>Backward calculation (B)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F40EFECC-1781-9D49-94BE-11B89B1692D8}"/>
              </a:ext>
            </a:extLst>
          </p:cNvPr>
          <p:cNvSpPr txBox="1">
            <a:spLocks/>
          </p:cNvSpPr>
          <p:nvPr/>
        </p:nvSpPr>
        <p:spPr bwMode="auto">
          <a:xfrm>
            <a:off x="228600" y="5631276"/>
            <a:ext cx="6934200" cy="588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+mn-lt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+mn-lt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dirty="0"/>
              <a:t>Backward calculation needs a starting point</a:t>
            </a:r>
          </a:p>
        </p:txBody>
      </p:sp>
    </p:spTree>
    <p:extLst>
      <p:ext uri="{BB962C8B-B14F-4D97-AF65-F5344CB8AC3E}">
        <p14:creationId xmlns:p14="http://schemas.microsoft.com/office/powerpoint/2010/main" val="2354416967"/>
      </p:ext>
    </p:extLst>
  </p:cSld>
  <p:clrMapOvr>
    <a:masterClrMapping/>
  </p:clrMapOvr>
  <p:transition/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B72E33-FD64-9F4B-8BC5-C1D9E8FB8C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Training: The Baum-Welch algorithm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190EB4-8610-A34B-90B7-70A51B1309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08720"/>
            <a:ext cx="8610600" cy="843880"/>
          </a:xfrm>
        </p:spPr>
        <p:txBody>
          <a:bodyPr>
            <a:normAutofit/>
          </a:bodyPr>
          <a:lstStyle/>
          <a:p>
            <a:r>
              <a:rPr lang="en-US" dirty="0"/>
              <a:t>Expectation maximization step using the Baum-Welch algorithm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7C6B72-E8C5-F146-995B-5525B2BD90A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23594FA-E141-4234-AE05-360401972BE7}" type="slidenum">
              <a:rPr lang="en-US" altLang="en-US" sz="1200" smtClean="0"/>
              <a:pPr/>
              <a:t>94</a:t>
            </a:fld>
            <a:endParaRPr lang="en-US" altLang="en-US" sz="1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461D3C7-CCAC-5C43-BAF2-82AB0B6511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760349"/>
            <a:ext cx="7048500" cy="3505200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44404A8F-5A50-D849-9B66-7EEAA75F88BD}"/>
              </a:ext>
            </a:extLst>
          </p:cNvPr>
          <p:cNvSpPr txBox="1">
            <a:spLocks/>
          </p:cNvSpPr>
          <p:nvPr/>
        </p:nvSpPr>
        <p:spPr bwMode="auto">
          <a:xfrm>
            <a:off x="266700" y="5238317"/>
            <a:ext cx="8610600" cy="843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775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+mn-lt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+mn-lt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dirty="0"/>
              <a:t>If there are multiple reads aligning to same region, we have multiple F(</a:t>
            </a:r>
            <a:r>
              <a:rPr lang="en-US" kern="0" dirty="0" err="1"/>
              <a:t>i</a:t>
            </a:r>
            <a:r>
              <a:rPr lang="en-US" kern="0" dirty="0"/>
              <a:t>) for a position t</a:t>
            </a:r>
          </a:p>
          <a:p>
            <a:pPr lvl="1"/>
            <a:r>
              <a:rPr lang="en-US" kern="0" dirty="0"/>
              <a:t>Take the average and use it as F(</a:t>
            </a:r>
            <a:r>
              <a:rPr lang="en-US" kern="0" dirty="0" err="1"/>
              <a:t>i</a:t>
            </a:r>
            <a:r>
              <a:rPr lang="en-US" kern="0" dirty="0"/>
              <a:t>) for position t</a:t>
            </a:r>
          </a:p>
          <a:p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1533270454"/>
      </p:ext>
    </p:extLst>
  </p:cSld>
  <p:clrMapOvr>
    <a:masterClrMapping/>
  </p:clrMapOvr>
  <p:transition/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B72E33-FD64-9F4B-8BC5-C1D9E8FB8C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Inference: The Viterbi algorithm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190EB4-8610-A34B-90B7-70A51B1309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08720"/>
            <a:ext cx="8610600" cy="843880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Our original contig before polishing was: “AGCACC…GCCT”</a:t>
            </a:r>
          </a:p>
          <a:p>
            <a:r>
              <a:rPr lang="en-US" dirty="0"/>
              <a:t>After updating the probabilities, the most likely path from start to end reveals the corrected contig: “AGATCC…GTAC”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7C6B72-E8C5-F146-995B-5525B2BD90A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23594FA-E141-4234-AE05-360401972BE7}" type="slidenum">
              <a:rPr lang="en-US" altLang="en-US" sz="1200" smtClean="0"/>
              <a:pPr/>
              <a:t>95</a:t>
            </a:fld>
            <a:endParaRPr lang="en-US" altLang="en-US" sz="1200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44404A8F-5A50-D849-9B66-7EEAA75F88BD}"/>
              </a:ext>
            </a:extLst>
          </p:cNvPr>
          <p:cNvSpPr txBox="1">
            <a:spLocks/>
          </p:cNvSpPr>
          <p:nvPr/>
        </p:nvSpPr>
        <p:spPr bwMode="auto">
          <a:xfrm>
            <a:off x="266700" y="5238317"/>
            <a:ext cx="8610600" cy="843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+mn-lt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+mn-lt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endParaRPr lang="en-US" kern="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8627ADA-DFAC-2E4F-8B88-0C7E470EC7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109" y="1665040"/>
            <a:ext cx="6211781" cy="195381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2ACE09A-4A1B-414C-9DF4-EB816233D1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2652" y="3780295"/>
            <a:ext cx="6005238" cy="188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265311"/>
      </p:ext>
    </p:extLst>
  </p:cSld>
  <p:clrMapOvr>
    <a:masterClrMapping/>
  </p:clrMapOvr>
  <p:transition/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B72E33-FD64-9F4B-8BC5-C1D9E8FB8C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Sets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B5646A9-10C0-E448-B086-1E18C61E1E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720008"/>
            <a:ext cx="8610600" cy="371167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7C6B72-E8C5-F146-995B-5525B2BD90A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23594FA-E141-4234-AE05-360401972BE7}" type="slidenum">
              <a:rPr lang="en-US" altLang="en-US" sz="1200" smtClean="0"/>
              <a:pPr/>
              <a:t>96</a:t>
            </a:fld>
            <a:endParaRPr lang="en-US" altLang="en-US" sz="1200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44404A8F-5A50-D849-9B66-7EEAA75F88BD}"/>
              </a:ext>
            </a:extLst>
          </p:cNvPr>
          <p:cNvSpPr txBox="1">
            <a:spLocks/>
          </p:cNvSpPr>
          <p:nvPr/>
        </p:nvSpPr>
        <p:spPr bwMode="auto">
          <a:xfrm>
            <a:off x="266700" y="5238317"/>
            <a:ext cx="8610600" cy="843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+mn-lt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+mn-lt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1393776116"/>
      </p:ext>
    </p:extLst>
  </p:cSld>
  <p:clrMapOvr>
    <a:masterClrMapping/>
  </p:clrMapOvr>
  <p:transition/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B72E33-FD64-9F4B-8BC5-C1D9E8FB8C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Setup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190EB4-8610-A34B-90B7-70A51B1309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08720"/>
            <a:ext cx="8610600" cy="5334918"/>
          </a:xfrm>
        </p:spPr>
        <p:txBody>
          <a:bodyPr>
            <a:normAutofit/>
          </a:bodyPr>
          <a:lstStyle/>
          <a:p>
            <a:r>
              <a:rPr lang="en-US" dirty="0"/>
              <a:t>CPU: </a:t>
            </a:r>
            <a:r>
              <a:rPr lang="en-US" dirty="0" err="1"/>
              <a:t>Intel®Xeon®Gold</a:t>
            </a:r>
            <a:r>
              <a:rPr lang="en-US" dirty="0"/>
              <a:t> 5118 CPU @ 2.30GHz </a:t>
            </a:r>
          </a:p>
          <a:p>
            <a:pPr lvl="1"/>
            <a:r>
              <a:rPr lang="en-US" dirty="0"/>
              <a:t>24 cores (2 threads per core)</a:t>
            </a:r>
          </a:p>
          <a:p>
            <a:r>
              <a:rPr lang="en-US" dirty="0"/>
              <a:t>Max memory: 192GB</a:t>
            </a:r>
          </a:p>
          <a:p>
            <a:r>
              <a:rPr lang="en-US" dirty="0"/>
              <a:t>Assigned 45 threads to all tools</a:t>
            </a:r>
          </a:p>
          <a:p>
            <a:r>
              <a:rPr lang="en-US" dirty="0"/>
              <a:t>Apollo was compared with the state-of-the-art polishing tools</a:t>
            </a:r>
          </a:p>
          <a:p>
            <a:pPr lvl="1"/>
            <a:r>
              <a:rPr lang="en-US" dirty="0"/>
              <a:t>Racon, Pilon, Quiver, </a:t>
            </a:r>
            <a:r>
              <a:rPr lang="en-US" dirty="0" err="1"/>
              <a:t>Nanopolish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7C6B72-E8C5-F146-995B-5525B2BD90A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23594FA-E141-4234-AE05-360401972BE7}" type="slidenum">
              <a:rPr lang="en-US" altLang="en-US" sz="1200" smtClean="0"/>
              <a:pPr/>
              <a:t>97</a:t>
            </a:fld>
            <a:endParaRPr lang="en-US" altLang="en-US" sz="1200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44404A8F-5A50-D849-9B66-7EEAA75F88BD}"/>
              </a:ext>
            </a:extLst>
          </p:cNvPr>
          <p:cNvSpPr txBox="1">
            <a:spLocks/>
          </p:cNvSpPr>
          <p:nvPr/>
        </p:nvSpPr>
        <p:spPr bwMode="auto">
          <a:xfrm>
            <a:off x="266700" y="5238317"/>
            <a:ext cx="8610600" cy="843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+mn-lt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+mn-lt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1944492968"/>
      </p:ext>
    </p:extLst>
  </p:cSld>
  <p:clrMapOvr>
    <a:masterClrMapping/>
  </p:clrMapOvr>
  <p:transition/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B72E33-FD64-9F4B-8BC5-C1D9E8FB8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762000"/>
          </a:xfrm>
        </p:spPr>
        <p:txBody>
          <a:bodyPr>
            <a:normAutofit/>
          </a:bodyPr>
          <a:lstStyle/>
          <a:p>
            <a:r>
              <a:rPr lang="en-US" dirty="0"/>
              <a:t>Read Mapping -- Performance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190EB4-8610-A34B-90B7-70A51B1309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14400"/>
            <a:ext cx="8610600" cy="5538935"/>
          </a:xfrm>
        </p:spPr>
        <p:txBody>
          <a:bodyPr>
            <a:normAutofit/>
          </a:bodyPr>
          <a:lstStyle/>
          <a:p>
            <a:r>
              <a:rPr lang="en-US" dirty="0"/>
              <a:t>BLEND is mainly effective when using HiFi reads</a:t>
            </a:r>
          </a:p>
          <a:p>
            <a:r>
              <a:rPr lang="en-US" dirty="0"/>
              <a:t>Speedup and memory efficiency is usually lower than what we observe from finding overlapping reads</a:t>
            </a:r>
          </a:p>
          <a:p>
            <a:pPr lvl="1"/>
            <a:r>
              <a:rPr lang="en-US" dirty="0"/>
              <a:t>We take an additional computationally costly step in read mapping that hinders the benefits of BLEND </a:t>
            </a:r>
          </a:p>
          <a:p>
            <a:pPr lvl="2"/>
            <a:r>
              <a:rPr lang="en-US" dirty="0"/>
              <a:t>Read alignment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BBAE0A-B645-DC41-87FA-C87D148E56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925" y="3394000"/>
            <a:ext cx="6080150" cy="3040075"/>
          </a:xfrm>
          <a:prstGeom prst="rect">
            <a:avLst/>
          </a:prstGeom>
        </p:spPr>
      </p:pic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78E1F86A-8430-204E-B5CA-08A36016E0F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553200" y="6243638"/>
            <a:ext cx="2133600" cy="45720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415228-36BB-6A41-A6C3-7A42358B1C84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0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98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0124358"/>
      </p:ext>
    </p:extLst>
  </p:cSld>
  <p:clrMapOvr>
    <a:masterClrMapping/>
  </p:clrMapOvr>
  <p:transition/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B72E33-FD64-9F4B-8BC5-C1D9E8FB8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762000"/>
          </a:xfrm>
        </p:spPr>
        <p:txBody>
          <a:bodyPr>
            <a:normAutofit/>
          </a:bodyPr>
          <a:lstStyle/>
          <a:p>
            <a:r>
              <a:rPr lang="en-US" dirty="0"/>
              <a:t>Read Mapping – Accuracy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190EB4-8610-A34B-90B7-70A51B1309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14400"/>
            <a:ext cx="3802820" cy="5403849"/>
          </a:xfrm>
        </p:spPr>
        <p:txBody>
          <a:bodyPr>
            <a:normAutofit/>
          </a:bodyPr>
          <a:lstStyle/>
          <a:p>
            <a:r>
              <a:rPr lang="en-US" dirty="0"/>
              <a:t>BLEND maps more reads to their correct chromosomes (better precision)</a:t>
            </a:r>
          </a:p>
          <a:p>
            <a:r>
              <a:rPr lang="en-US" dirty="0"/>
              <a:t>S-</a:t>
            </a:r>
            <a:r>
              <a:rPr lang="en-US" dirty="0" err="1"/>
              <a:t>conLSH</a:t>
            </a:r>
            <a:r>
              <a:rPr lang="en-US" dirty="0"/>
              <a:t> provides the worst accuracy as the precision and the average distance to true position is always the lowest compared to others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837BE6-0FC9-7B44-ADB6-BC10388EA4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048" y="1030424"/>
            <a:ext cx="4797152" cy="4797152"/>
          </a:xfrm>
          <a:prstGeom prst="rect">
            <a:avLst/>
          </a:prstGeom>
        </p:spPr>
      </p:pic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A241ACEE-5DC0-0F44-B52B-9A9CC3C9746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553200" y="6243638"/>
            <a:ext cx="2133600" cy="45720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415228-36BB-6A41-A6C3-7A42358B1C84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0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99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033333"/>
      </p:ext>
    </p:extLst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0.5|1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|1.4|1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0.9|0.7|1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1.4|1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2|1.9|1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0.5|1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0.5|1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0.5|1.3"/>
</p:tagLst>
</file>

<file path=ppt/theme/theme1.xml><?xml version="1.0" encoding="utf-8"?>
<a:theme xmlns:a="http://schemas.openxmlformats.org/drawingml/2006/main" name="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3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23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35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39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49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56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57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58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59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64_Edge">
  <a:themeElements>
    <a:clrScheme name="1_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1_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1_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85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90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91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1_Metropolitan_bullet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A8ACA0D9-A384-4858-9FCC-2505F264A948}" vid="{6AE8C0EA-499D-4586-A497-DF22E9D58294}"/>
    </a:ext>
  </a:extLst>
</a:theme>
</file>

<file path=ppt/theme/theme24.xml><?xml version="1.0" encoding="utf-8"?>
<a:theme xmlns:a="http://schemas.openxmlformats.org/drawingml/2006/main" name="98_Edge">
  <a:themeElements>
    <a:clrScheme name="1_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1_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1_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5.xml><?xml version="1.0" encoding="utf-8"?>
<a:theme xmlns:a="http://schemas.openxmlformats.org/drawingml/2006/main" name="1_Office 테마">
  <a:themeElements>
    <a:clrScheme name="기본">
      <a:dk1>
        <a:sysClr val="windowText" lastClr="000000"/>
      </a:dk1>
      <a:lt1>
        <a:sysClr val="window" lastClr="FFFFFF"/>
      </a:lt1>
      <a:dk2>
        <a:srgbClr val="1B6AA3"/>
      </a:dk2>
      <a:lt2>
        <a:srgbClr val="FFFFFF"/>
      </a:lt2>
      <a:accent1>
        <a:srgbClr val="5DA5DA"/>
      </a:accent1>
      <a:accent2>
        <a:srgbClr val="FAA43A"/>
      </a:accent2>
      <a:accent3>
        <a:srgbClr val="60BD68"/>
      </a:accent3>
      <a:accent4>
        <a:srgbClr val="F17CB0"/>
      </a:accent4>
      <a:accent5>
        <a:srgbClr val="B2912F"/>
      </a:accent5>
      <a:accent6>
        <a:srgbClr val="307D99"/>
      </a:accent6>
      <a:hlink>
        <a:srgbClr val="0563C1"/>
      </a:hlink>
      <a:folHlink>
        <a:srgbClr val="954F72"/>
      </a:folHlink>
    </a:clrScheme>
    <a:fontScheme name="Calibri - 나눔고딕">
      <a:majorFont>
        <a:latin typeface="Calibri"/>
        <a:ea typeface="나눔고딕"/>
        <a:cs typeface=""/>
      </a:majorFont>
      <a:minorFont>
        <a:latin typeface="Calibri"/>
        <a:ea typeface="나눔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6.xml><?xml version="1.0" encoding="utf-8"?>
<a:theme xmlns:a="http://schemas.openxmlformats.org/drawingml/2006/main" name="136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7.xml><?xml version="1.0" encoding="utf-8"?>
<a:theme xmlns:a="http://schemas.openxmlformats.org/drawingml/2006/main" name="144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8.xml><?xml version="1.0" encoding="utf-8"?>
<a:theme xmlns:a="http://schemas.openxmlformats.org/drawingml/2006/main" name="148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9.xml><?xml version="1.0" encoding="utf-8"?>
<a:theme xmlns:a="http://schemas.openxmlformats.org/drawingml/2006/main" name="3_Metropolitan_bullet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A8ACA0D9-A384-4858-9FCC-2505F264A948}" vid="{6AE8C0EA-499D-4586-A497-DF22E9D58294}"/>
    </a:ext>
  </a:extLst>
</a:theme>
</file>

<file path=ppt/theme/theme3.xml><?xml version="1.0" encoding="utf-8"?>
<a:theme xmlns:a="http://schemas.openxmlformats.org/drawingml/2006/main" name="3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0.xml><?xml version="1.0" encoding="utf-8"?>
<a:theme xmlns:a="http://schemas.openxmlformats.org/drawingml/2006/main" name="151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1.xml><?xml version="1.0" encoding="utf-8"?>
<a:theme xmlns:a="http://schemas.openxmlformats.org/drawingml/2006/main" name="152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2.xml><?xml version="1.0" encoding="utf-8"?>
<a:theme xmlns:a="http://schemas.openxmlformats.org/drawingml/2006/main" name="154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3.xml><?xml version="1.0" encoding="utf-8"?>
<a:theme xmlns:a="http://schemas.openxmlformats.org/drawingml/2006/main" name="156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4.xml><?xml version="1.0" encoding="utf-8"?>
<a:theme xmlns:a="http://schemas.openxmlformats.org/drawingml/2006/main" name="159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5.xml><?xml version="1.0" encoding="utf-8"?>
<a:theme xmlns:a="http://schemas.openxmlformats.org/drawingml/2006/main" name="safari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safari" id="{1E4A3212-A6D8-EB49-8049-412E3186FEB9}" vid="{93387931-C767-9D4F-BD0F-4952975219FD}"/>
    </a:ext>
  </a:extLst>
</a:theme>
</file>

<file path=ppt/theme/theme36.xml><?xml version="1.0" encoding="utf-8"?>
<a:theme xmlns:a="http://schemas.openxmlformats.org/drawingml/2006/main" name="5_Edg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wrap="square">
        <a:spAutoFit/>
      </a:bodyPr>
      <a:lstStyle>
        <a:defPPr algn="just">
          <a:defRPr sz="400" b="1" dirty="0">
            <a:solidFill>
              <a:schemeClr val="bg2"/>
            </a:solidFill>
            <a:latin typeface="europa"/>
          </a:defRPr>
        </a:defPPr>
      </a:lstStyle>
    </a:sp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7.xml><?xml version="1.0" encoding="utf-8"?>
<a:theme xmlns:a="http://schemas.openxmlformats.org/drawingml/2006/main" name="78_Edg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wrap="square">
        <a:spAutoFit/>
      </a:bodyPr>
      <a:lstStyle>
        <a:defPPr algn="just">
          <a:defRPr sz="400" b="1" dirty="0">
            <a:solidFill>
              <a:schemeClr val="bg2"/>
            </a:solidFill>
            <a:latin typeface="europa"/>
          </a:defRPr>
        </a:defPPr>
      </a:lstStyle>
    </a:sp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8.xml><?xml version="1.0" encoding="utf-8"?>
<a:theme xmlns:a="http://schemas.openxmlformats.org/drawingml/2006/main" name="7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9.xml><?xml version="1.0" encoding="utf-8"?>
<a:theme xmlns:a="http://schemas.openxmlformats.org/drawingml/2006/main" name="11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0.xml><?xml version="1.0" encoding="utf-8"?>
<a:theme xmlns:a="http://schemas.openxmlformats.org/drawingml/2006/main" name="12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1.xml><?xml version="1.0" encoding="utf-8"?>
<a:theme xmlns:a="http://schemas.openxmlformats.org/drawingml/2006/main" name="40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2.xml><?xml version="1.0" encoding="utf-8"?>
<a:theme xmlns:a="http://schemas.openxmlformats.org/drawingml/2006/main" name="41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3.xml><?xml version="1.0" encoding="utf-8"?>
<a:theme xmlns:a="http://schemas.openxmlformats.org/drawingml/2006/main" name="14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4.xml><?xml version="1.0" encoding="utf-8"?>
<a:theme xmlns:a="http://schemas.openxmlformats.org/drawingml/2006/main" name="25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5.xml><?xml version="1.0" encoding="utf-8"?>
<a:theme xmlns:a="http://schemas.openxmlformats.org/drawingml/2006/main" name="18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6.xml><?xml version="1.0" encoding="utf-8"?>
<a:theme xmlns:a="http://schemas.openxmlformats.org/drawingml/2006/main" name="50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7.xml><?xml version="1.0" encoding="utf-8"?>
<a:theme xmlns:a="http://schemas.openxmlformats.org/drawingml/2006/main" name="20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8.xml><?xml version="1.0" encoding="utf-8"?>
<a:theme xmlns:a="http://schemas.openxmlformats.org/drawingml/2006/main" name="26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9.xml><?xml version="1.0" encoding="utf-8"?>
<a:theme xmlns:a="http://schemas.openxmlformats.org/drawingml/2006/main" name="42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6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0.xml><?xml version="1.0" encoding="utf-8"?>
<a:theme xmlns:a="http://schemas.openxmlformats.org/drawingml/2006/main" name="62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1.xml><?xml version="1.0" encoding="utf-8"?>
<a:theme xmlns:a="http://schemas.openxmlformats.org/drawingml/2006/main" name="21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2.xml><?xml version="1.0" encoding="utf-8"?>
<a:theme xmlns:a="http://schemas.openxmlformats.org/drawingml/2006/main" name="22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3.xml><?xml version="1.0" encoding="utf-8"?>
<a:theme xmlns:a="http://schemas.openxmlformats.org/drawingml/2006/main" name="99_Edge">
  <a:themeElements>
    <a:clrScheme name="1_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1_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1_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4.xml><?xml version="1.0" encoding="utf-8"?>
<a:theme xmlns:a="http://schemas.openxmlformats.org/drawingml/2006/main" name="28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5.xml><?xml version="1.0" encoding="utf-8"?>
<a:theme xmlns:a="http://schemas.openxmlformats.org/drawingml/2006/main" name="155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6.xml><?xml version="1.0" encoding="utf-8"?>
<a:theme xmlns:a="http://schemas.openxmlformats.org/drawingml/2006/main" name="2_Metropolitan_bullet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A8ACA0D9-A384-4858-9FCC-2505F264A948}" vid="{6AE8C0EA-499D-4586-A497-DF22E9D58294}"/>
    </a:ext>
  </a:extLst>
</a:theme>
</file>

<file path=ppt/theme/theme57.xml><?xml version="1.0" encoding="utf-8"?>
<a:theme xmlns:a="http://schemas.openxmlformats.org/drawingml/2006/main" name="Metropolitan_bullet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A8ACA0D9-A384-4858-9FCC-2505F264A948}" vid="{6AE8C0EA-499D-4586-A497-DF22E9D58294}"/>
    </a:ext>
  </a:extLst>
</a:theme>
</file>

<file path=ppt/theme/theme5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8_Edg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2_Office Theme">
  <a:themeElements>
    <a:clrScheme name="Custom 7">
      <a:dk1>
        <a:srgbClr val="990000"/>
      </a:dk1>
      <a:lt1>
        <a:srgbClr val="FFFFFF"/>
      </a:lt1>
      <a:dk2>
        <a:srgbClr val="FFFFFF"/>
      </a:dk2>
      <a:lt2>
        <a:srgbClr val="FFFFFF"/>
      </a:lt2>
      <a:accent1>
        <a:srgbClr val="606060"/>
      </a:accent1>
      <a:accent2>
        <a:srgbClr val="A9A9A9"/>
      </a:accent2>
      <a:accent3>
        <a:srgbClr val="CCCCCC"/>
      </a:accent3>
      <a:accent4>
        <a:srgbClr val="990000"/>
      </a:accent4>
      <a:accent5>
        <a:srgbClr val="000000"/>
      </a:accent5>
      <a:accent6>
        <a:srgbClr val="969696"/>
      </a:accent6>
      <a:hlink>
        <a:srgbClr val="990000"/>
      </a:hlink>
      <a:folHlink>
        <a:srgbClr val="AEAEA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9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7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207201</TotalTime>
  <Words>8607</Words>
  <Application>Microsoft Macintosh PowerPoint</Application>
  <PresentationFormat>On-screen Show (4:3)</PresentationFormat>
  <Paragraphs>1169</Paragraphs>
  <Slides>125</Slides>
  <Notes>125</Notes>
  <HiddenSlides>0</HiddenSlides>
  <MMClips>0</MMClips>
  <ScaleCrop>false</ScaleCrop>
  <HeadingPairs>
    <vt:vector size="8" baseType="variant">
      <vt:variant>
        <vt:lpstr>Fonts Used</vt:lpstr>
      </vt:variant>
      <vt:variant>
        <vt:i4>17</vt:i4>
      </vt:variant>
      <vt:variant>
        <vt:lpstr>Theme</vt:lpstr>
      </vt:variant>
      <vt:variant>
        <vt:i4>57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125</vt:i4>
      </vt:variant>
    </vt:vector>
  </HeadingPairs>
  <TitlesOfParts>
    <vt:vector size="200" baseType="lpstr">
      <vt:lpstr>Adobe Garamond Pro</vt:lpstr>
      <vt:lpstr>Arial</vt:lpstr>
      <vt:lpstr>Arial Narrow</vt:lpstr>
      <vt:lpstr>Calibri</vt:lpstr>
      <vt:lpstr>Cambria</vt:lpstr>
      <vt:lpstr>Cambria Math</vt:lpstr>
      <vt:lpstr>Chalkduster</vt:lpstr>
      <vt:lpstr>Comic Sans MS</vt:lpstr>
      <vt:lpstr>Corbel</vt:lpstr>
      <vt:lpstr>europa</vt:lpstr>
      <vt:lpstr>Futura Medium</vt:lpstr>
      <vt:lpstr>Garamond</vt:lpstr>
      <vt:lpstr>Gill Sans MT</vt:lpstr>
      <vt:lpstr>Perpetua</vt:lpstr>
      <vt:lpstr>Tahoma</vt:lpstr>
      <vt:lpstr>Times New Roman</vt:lpstr>
      <vt:lpstr>Wingdings</vt:lpstr>
      <vt:lpstr>Edge</vt:lpstr>
      <vt:lpstr>1_Edge</vt:lpstr>
      <vt:lpstr>3_Edge</vt:lpstr>
      <vt:lpstr>4_Edge</vt:lpstr>
      <vt:lpstr>6_Edge</vt:lpstr>
      <vt:lpstr>8_Edge</vt:lpstr>
      <vt:lpstr>2_Office Theme</vt:lpstr>
      <vt:lpstr>9_Edge</vt:lpstr>
      <vt:lpstr>17_Edge</vt:lpstr>
      <vt:lpstr>13_Edge</vt:lpstr>
      <vt:lpstr>23_Edge</vt:lpstr>
      <vt:lpstr>35_Edge</vt:lpstr>
      <vt:lpstr>39_Edge</vt:lpstr>
      <vt:lpstr>49_Edge</vt:lpstr>
      <vt:lpstr>56_Edge</vt:lpstr>
      <vt:lpstr>57_Edge</vt:lpstr>
      <vt:lpstr>58_Edge</vt:lpstr>
      <vt:lpstr>59_Edge</vt:lpstr>
      <vt:lpstr>64_Edge</vt:lpstr>
      <vt:lpstr>85_Edge</vt:lpstr>
      <vt:lpstr>90_Edge</vt:lpstr>
      <vt:lpstr>91_Edge</vt:lpstr>
      <vt:lpstr>1_Metropolitan_bullet</vt:lpstr>
      <vt:lpstr>98_Edge</vt:lpstr>
      <vt:lpstr>1_Office 테마</vt:lpstr>
      <vt:lpstr>136_Edge</vt:lpstr>
      <vt:lpstr>144_Edge</vt:lpstr>
      <vt:lpstr>148_Edge</vt:lpstr>
      <vt:lpstr>3_Metropolitan_bullet</vt:lpstr>
      <vt:lpstr>151_Edge</vt:lpstr>
      <vt:lpstr>152_Edge</vt:lpstr>
      <vt:lpstr>154_Edge</vt:lpstr>
      <vt:lpstr>156_Edge</vt:lpstr>
      <vt:lpstr>159_Edge</vt:lpstr>
      <vt:lpstr>safari</vt:lpstr>
      <vt:lpstr>5_Edge</vt:lpstr>
      <vt:lpstr>78_Edge</vt:lpstr>
      <vt:lpstr>7_Edge</vt:lpstr>
      <vt:lpstr>11_Edge</vt:lpstr>
      <vt:lpstr>12_Edge</vt:lpstr>
      <vt:lpstr>40_Edge</vt:lpstr>
      <vt:lpstr>41_Edge</vt:lpstr>
      <vt:lpstr>14_Edge</vt:lpstr>
      <vt:lpstr>25_Edge</vt:lpstr>
      <vt:lpstr>18_Edge</vt:lpstr>
      <vt:lpstr>50_Edge</vt:lpstr>
      <vt:lpstr>20_Edge</vt:lpstr>
      <vt:lpstr>26_Edge</vt:lpstr>
      <vt:lpstr>42_Edge</vt:lpstr>
      <vt:lpstr>62_Edge</vt:lpstr>
      <vt:lpstr>21_Edge</vt:lpstr>
      <vt:lpstr>22_Edge</vt:lpstr>
      <vt:lpstr>99_Edge</vt:lpstr>
      <vt:lpstr>28_Edge</vt:lpstr>
      <vt:lpstr>155_Edge</vt:lpstr>
      <vt:lpstr>2_Metropolitan_bullet</vt:lpstr>
      <vt:lpstr>Metropolitan_bullet</vt:lpstr>
      <vt:lpstr>Visio</vt:lpstr>
      <vt:lpstr>Enabling Accurate, Fast, and Memory-Efficient Genome Analysis via Efficient and Intelligent Algorithms </vt:lpstr>
      <vt:lpstr>Brief Self Introduction</vt:lpstr>
      <vt:lpstr>PowerPoint Presentation</vt:lpstr>
      <vt:lpstr>Professor Mutlu</vt:lpstr>
      <vt:lpstr>Current Research Mission</vt:lpstr>
      <vt:lpstr>Four Key Current Directions</vt:lpstr>
      <vt:lpstr>SAFARI Newsletter December 2021 Edition</vt:lpstr>
      <vt:lpstr>Research &amp; Teaching: Some Overview Talks</vt:lpstr>
      <vt:lpstr>Referenced Papers, Talks, Artifacts</vt:lpstr>
      <vt:lpstr>Accelerating Genome Analysis</vt:lpstr>
      <vt:lpstr>The Problem</vt:lpstr>
      <vt:lpstr>Data is Key for AI, ML, Genomics, …</vt:lpstr>
      <vt:lpstr>Data is Key for Future Workloads</vt:lpstr>
      <vt:lpstr>PowerPoint Presentation</vt:lpstr>
      <vt:lpstr>Lack of Specialized Compute Capability</vt:lpstr>
      <vt:lpstr>Data Movement Dominates Performance</vt:lpstr>
      <vt:lpstr>Read Mapping Execution Time</vt:lpstr>
      <vt:lpstr>Large Search Space for Mapping Location</vt:lpstr>
      <vt:lpstr>New Genome Sequencing Technologies</vt:lpstr>
      <vt:lpstr>New Genome Sequencing Technologies</vt:lpstr>
      <vt:lpstr>PowerPoint Presentation</vt:lpstr>
      <vt:lpstr>Accelerating Genome Analysis [IEEE MICRO 2020]</vt:lpstr>
      <vt:lpstr>Specialized Hardware for Pre-alignment Filtering</vt:lpstr>
      <vt:lpstr>GenASM Framework [MICRO 2020]</vt:lpstr>
      <vt:lpstr>Future of Genome Sequencing &amp; Analysis</vt:lpstr>
      <vt:lpstr>Read Mapping in 111 pages! </vt:lpstr>
      <vt:lpstr>More on Fast &amp; Efficient Genome Analysis …</vt:lpstr>
      <vt:lpstr>Detailed Lectures on Genome Analysis</vt:lpstr>
      <vt:lpstr>A Blueprint for Fundamentally Better Architectures</vt:lpstr>
      <vt:lpstr>Analysis of first publicly available PIM Architecture</vt:lpstr>
      <vt:lpstr>More on Processing in Memory</vt:lpstr>
      <vt:lpstr>Accelerating Neural Network Inference</vt:lpstr>
      <vt:lpstr>PowerPoint Presentation</vt:lpstr>
      <vt:lpstr>Agenda for Today - Intelligent Algorithms</vt:lpstr>
      <vt:lpstr>Agenda for Today - Intelligent Algorithms</vt:lpstr>
      <vt:lpstr>Assembly Polishing using ML</vt:lpstr>
      <vt:lpstr>Executive Summary</vt:lpstr>
      <vt:lpstr>Genome Assembly from Erroneous Reads</vt:lpstr>
      <vt:lpstr>Assembly Polishing with Apollo</vt:lpstr>
      <vt:lpstr>Profile Hidden Markov Models (pHMMs)</vt:lpstr>
      <vt:lpstr>Apollo Workflow</vt:lpstr>
      <vt:lpstr>Key Results</vt:lpstr>
      <vt:lpstr>Future Work</vt:lpstr>
      <vt:lpstr>Executive Summary</vt:lpstr>
      <vt:lpstr>Assembly Polishing using ML</vt:lpstr>
      <vt:lpstr>Agenda for Today - Intelligent Algorithms</vt:lpstr>
      <vt:lpstr>Remapping Alignments Between References </vt:lpstr>
      <vt:lpstr>PowerPoint Presentation</vt:lpstr>
      <vt:lpstr>PowerPoint Presentation</vt:lpstr>
      <vt:lpstr>Executive Summary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Executive Summary</vt:lpstr>
      <vt:lpstr>Remapping Alignments Between References </vt:lpstr>
      <vt:lpstr>Agenda for Today - Intelligent Algorithms</vt:lpstr>
      <vt:lpstr>Finding Efficient and Accurate Seed Matches</vt:lpstr>
      <vt:lpstr>Background – Seeds</vt:lpstr>
      <vt:lpstr>Background – Matching Seeds</vt:lpstr>
      <vt:lpstr>Executive Summary</vt:lpstr>
      <vt:lpstr>High-Level Overview of BLEND</vt:lpstr>
      <vt:lpstr>Building the Hash Table – Step 1</vt:lpstr>
      <vt:lpstr>Building the Hash Table – Step 2</vt:lpstr>
      <vt:lpstr>Building the Hash Table – Step 3</vt:lpstr>
      <vt:lpstr>Building the Hash Table – Step 4</vt:lpstr>
      <vt:lpstr>Overview of all the Steps</vt:lpstr>
      <vt:lpstr>Querying the Hash Table</vt:lpstr>
      <vt:lpstr>Evaluation Methodology</vt:lpstr>
      <vt:lpstr>Finding Overlapping Reads -- Performance</vt:lpstr>
      <vt:lpstr>Finding Overlapping Reads -- Performance</vt:lpstr>
      <vt:lpstr>Finding Overlapping Reads -- Performance</vt:lpstr>
      <vt:lpstr>Finding Overlapping Reads – Overlap Statistics</vt:lpstr>
      <vt:lpstr>Finding Overlapping Reads – Quality</vt:lpstr>
      <vt:lpstr>Finding Overlapping Reads – Accuracy</vt:lpstr>
      <vt:lpstr>Conclusion</vt:lpstr>
      <vt:lpstr>Executive Summary</vt:lpstr>
      <vt:lpstr>Finding Efficient and Accurate Seed Matches</vt:lpstr>
      <vt:lpstr>Prior Research on Genome Analysis (1/2)</vt:lpstr>
      <vt:lpstr>Prior Research on Genome Analysis (2/2)</vt:lpstr>
      <vt:lpstr>Enabling Accurate, Fast, and Memory-Efficient Genome Analysis via Efficient and Intelligent Algorithms </vt:lpstr>
      <vt:lpstr>Backup Slides</vt:lpstr>
      <vt:lpstr>Resolving deletion errors</vt:lpstr>
      <vt:lpstr>Resolving insertion errors</vt:lpstr>
      <vt:lpstr>Training</vt:lpstr>
      <vt:lpstr>The Forward-Backward algorithm</vt:lpstr>
      <vt:lpstr>Training: The Baum-Welch algorithm</vt:lpstr>
      <vt:lpstr>Inference: The Viterbi algorithm</vt:lpstr>
      <vt:lpstr>Data Sets</vt:lpstr>
      <vt:lpstr>Experimental Setup</vt:lpstr>
      <vt:lpstr>Read Mapping -- Performance</vt:lpstr>
      <vt:lpstr>Read Mapping – Accuracy</vt:lpstr>
      <vt:lpstr>Read Mapping – Quality</vt:lpstr>
      <vt:lpstr>Readings, Videos, Reference Materials</vt:lpstr>
      <vt:lpstr>Research &amp; Teaching: Some Overview Talks</vt:lpstr>
      <vt:lpstr>Accelerated Memory Course (~6.5 hours)</vt:lpstr>
      <vt:lpstr>Longer Memory Course (~18 hours)</vt:lpstr>
      <vt:lpstr>An Interview on Research and Education</vt:lpstr>
      <vt:lpstr>More Thoughts and Suggestions</vt:lpstr>
      <vt:lpstr>Reference Overview Paper</vt:lpstr>
      <vt:lpstr>Reference Overview Paper I</vt:lpstr>
      <vt:lpstr>Reference Overview Paper II</vt:lpstr>
      <vt:lpstr>Reference Overview Paper III</vt:lpstr>
      <vt:lpstr>Reference Overview Paper IV</vt:lpstr>
      <vt:lpstr>Reference Overview Paper V</vt:lpstr>
      <vt:lpstr>Reference Overview Paper VI</vt:lpstr>
      <vt:lpstr>Reference Overview Paper VII</vt:lpstr>
      <vt:lpstr>Reference Overview Paper VIII</vt:lpstr>
      <vt:lpstr>Related Videos and Course Materials (I)</vt:lpstr>
      <vt:lpstr>Related Videos and Course Materials (II)</vt:lpstr>
      <vt:lpstr>Some Open Source Tools (I)</vt:lpstr>
      <vt:lpstr>Some Open Source Tools (II)</vt:lpstr>
      <vt:lpstr>More Open Source Tools (III)</vt:lpstr>
      <vt:lpstr>PowerPoint Presentation</vt:lpstr>
      <vt:lpstr>Referenced Papers, Talks, Artifacts</vt:lpstr>
      <vt:lpstr>An Interview on Research and Education</vt:lpstr>
      <vt:lpstr>More Thoughts and Suggestions</vt:lpstr>
      <vt:lpstr>End of Backup Slides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Enabling Accurate, Fast, and Memory-Efficient Genome Analysis via Efficient and Intelligent Algorithms</dc:title>
  <dc:subject/>
  <dc:creator>Can Firtina</dc:creator>
  <cp:keywords/>
  <dc:description/>
  <cp:lastModifiedBy>Firtina  Can</cp:lastModifiedBy>
  <cp:revision>3022</cp:revision>
  <cp:lastPrinted>2017-09-14T13:39:03Z</cp:lastPrinted>
  <dcterms:created xsi:type="dcterms:W3CDTF">2010-10-08T20:41:54Z</dcterms:created>
  <dcterms:modified xsi:type="dcterms:W3CDTF">2022-01-10T20:50:25Z</dcterms:modified>
  <cp:category/>
</cp:coreProperties>
</file>