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ppt/tags/tag25.xml" ContentType="application/vnd.openxmlformats-officedocument.presentationml.tags+xml"/>
  <Override PartName="/ppt/notesSlides/notesSlide28.xml" ContentType="application/vnd.openxmlformats-officedocument.presentationml.notesSlide+xml"/>
  <Override PartName="/ppt/tags/tag26.xml" ContentType="application/vnd.openxmlformats-officedocument.presentationml.tags+xml"/>
  <Override PartName="/ppt/notesSlides/notesSlide29.xml" ContentType="application/vnd.openxmlformats-officedocument.presentationml.notesSlide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tags/tag28.xml" ContentType="application/vnd.openxmlformats-officedocument.presentationml.tags+xml"/>
  <Override PartName="/ppt/notesSlides/notesSlide31.xml" ContentType="application/vnd.openxmlformats-officedocument.presentationml.notesSlide+xml"/>
  <Override PartName="/ppt/tags/tag29.xml" ContentType="application/vnd.openxmlformats-officedocument.presentationml.tags+xml"/>
  <Override PartName="/ppt/notesSlides/notesSlide32.xml" ContentType="application/vnd.openxmlformats-officedocument.presentationml.notesSlide+xml"/>
  <Override PartName="/ppt/tags/tag30.xml" ContentType="application/vnd.openxmlformats-officedocument.presentationml.tags+xml"/>
  <Override PartName="/ppt/notesSlides/notesSlide33.xml" ContentType="application/vnd.openxmlformats-officedocument.presentationml.notesSlide+xml"/>
  <Override PartName="/ppt/tags/tag31.xml" ContentType="application/vnd.openxmlformats-officedocument.presentationml.tags+xml"/>
  <Override PartName="/ppt/notesSlides/notesSlide34.xml" ContentType="application/vnd.openxmlformats-officedocument.presentationml.notesSlide+xml"/>
  <Override PartName="/ppt/tags/tag32.xml" ContentType="application/vnd.openxmlformats-officedocument.presentationml.tags+xml"/>
  <Override PartName="/ppt/notesSlides/notesSlide35.xml" ContentType="application/vnd.openxmlformats-officedocument.presentationml.notesSlide+xml"/>
  <Override PartName="/ppt/tags/tag33.xml" ContentType="application/vnd.openxmlformats-officedocument.presentationml.tags+xml"/>
  <Override PartName="/ppt/notesSlides/notesSlide36.xml" ContentType="application/vnd.openxmlformats-officedocument.presentationml.notesSlide+xml"/>
  <Override PartName="/ppt/tags/tag34.xml" ContentType="application/vnd.openxmlformats-officedocument.presentationml.tags+xml"/>
  <Override PartName="/ppt/notesSlides/notesSlide37.xml" ContentType="application/vnd.openxmlformats-officedocument.presentationml.notesSlide+xml"/>
  <Override PartName="/ppt/tags/tag35.xml" ContentType="application/vnd.openxmlformats-officedocument.presentationml.tags+xml"/>
  <Override PartName="/ppt/notesSlides/notesSlide38.xml" ContentType="application/vnd.openxmlformats-officedocument.presentationml.notesSlide+xml"/>
  <Override PartName="/ppt/tags/tag36.xml" ContentType="application/vnd.openxmlformats-officedocument.presentationml.tags+xml"/>
  <Override PartName="/ppt/notesSlides/notesSlide39.xml" ContentType="application/vnd.openxmlformats-officedocument.presentationml.notesSlide+xml"/>
  <Override PartName="/ppt/tags/tag37.xml" ContentType="application/vnd.openxmlformats-officedocument.presentationml.tags+xml"/>
  <Override PartName="/ppt/notesSlides/notesSlide40.xml" ContentType="application/vnd.openxmlformats-officedocument.presentationml.notesSlide+xml"/>
  <Override PartName="/ppt/tags/tag38.xml" ContentType="application/vnd.openxmlformats-officedocument.presentationml.tags+xml"/>
  <Override PartName="/ppt/notesSlides/notesSlide41.xml" ContentType="application/vnd.openxmlformats-officedocument.presentationml.notesSlide+xml"/>
  <Override PartName="/ppt/tags/tag39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40.xml" ContentType="application/vnd.openxmlformats-officedocument.presentationml.tags+xml"/>
  <Override PartName="/ppt/notesSlides/notesSlide45.xml" ContentType="application/vnd.openxmlformats-officedocument.presentationml.notesSlide+xml"/>
  <Override PartName="/ppt/tags/tag41.xml" ContentType="application/vnd.openxmlformats-officedocument.presentationml.tags+xml"/>
  <Override PartName="/ppt/notesSlides/notesSlide46.xml" ContentType="application/vnd.openxmlformats-officedocument.presentationml.notesSlide+xml"/>
  <Override PartName="/ppt/tags/tag42.xml" ContentType="application/vnd.openxmlformats-officedocument.presentationml.tags+xml"/>
  <Override PartName="/ppt/notesSlides/notesSlide47.xml" ContentType="application/vnd.openxmlformats-officedocument.presentationml.notesSlide+xml"/>
  <Override PartName="/ppt/tags/tag43.xml" ContentType="application/vnd.openxmlformats-officedocument.presentationml.tags+xml"/>
  <Override PartName="/ppt/notesSlides/notesSlide48.xml" ContentType="application/vnd.openxmlformats-officedocument.presentationml.notesSlide+xml"/>
  <Override PartName="/ppt/tags/tag44.xml" ContentType="application/vnd.openxmlformats-officedocument.presentationml.tags+xml"/>
  <Override PartName="/ppt/notesSlides/notesSlide49.xml" ContentType="application/vnd.openxmlformats-officedocument.presentationml.notesSlide+xml"/>
  <Override PartName="/ppt/tags/tag45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46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ags/tag47.xml" ContentType="application/vnd.openxmlformats-officedocument.presentationml.tags+xml"/>
  <Override PartName="/ppt/notesSlides/notesSlide58.xml" ContentType="application/vnd.openxmlformats-officedocument.presentationml.notesSlide+xml"/>
  <Override PartName="/ppt/tags/tag48.xml" ContentType="application/vnd.openxmlformats-officedocument.presentationml.tags+xml"/>
  <Override PartName="/ppt/notesSlides/notesSlide59.xml" ContentType="application/vnd.openxmlformats-officedocument.presentationml.notesSlide+xml"/>
  <Override PartName="/ppt/tags/tag49.xml" ContentType="application/vnd.openxmlformats-officedocument.presentationml.tags+xml"/>
  <Override PartName="/ppt/notesSlides/notesSlide60.xml" ContentType="application/vnd.openxmlformats-officedocument.presentationml.notesSlide+xml"/>
  <Override PartName="/ppt/tags/tag50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6" r:id="rId3"/>
  </p:sldMasterIdLst>
  <p:notesMasterIdLst>
    <p:notesMasterId r:id="rId66"/>
  </p:notesMasterIdLst>
  <p:sldIdLst>
    <p:sldId id="7349" r:id="rId4"/>
    <p:sldId id="7347" r:id="rId5"/>
    <p:sldId id="7471" r:id="rId6"/>
    <p:sldId id="4676" r:id="rId7"/>
    <p:sldId id="1116" r:id="rId8"/>
    <p:sldId id="7419" r:id="rId9"/>
    <p:sldId id="7423" r:id="rId10"/>
    <p:sldId id="7424" r:id="rId11"/>
    <p:sldId id="7427" r:id="rId12"/>
    <p:sldId id="7425" r:id="rId13"/>
    <p:sldId id="7426" r:id="rId14"/>
    <p:sldId id="7429" r:id="rId15"/>
    <p:sldId id="7430" r:id="rId16"/>
    <p:sldId id="7431" r:id="rId17"/>
    <p:sldId id="7473" r:id="rId18"/>
    <p:sldId id="7472" r:id="rId19"/>
    <p:sldId id="7432" r:id="rId20"/>
    <p:sldId id="7436" r:id="rId21"/>
    <p:sldId id="7475" r:id="rId22"/>
    <p:sldId id="7437" r:id="rId23"/>
    <p:sldId id="7438" r:id="rId24"/>
    <p:sldId id="7439" r:id="rId25"/>
    <p:sldId id="7443" r:id="rId26"/>
    <p:sldId id="7444" r:id="rId27"/>
    <p:sldId id="7442" r:id="rId28"/>
    <p:sldId id="7370" r:id="rId29"/>
    <p:sldId id="7345" r:id="rId30"/>
    <p:sldId id="7382" r:id="rId31"/>
    <p:sldId id="7487" r:id="rId32"/>
    <p:sldId id="7488" r:id="rId33"/>
    <p:sldId id="7450" r:id="rId34"/>
    <p:sldId id="7483" r:id="rId35"/>
    <p:sldId id="7484" r:id="rId36"/>
    <p:sldId id="7485" r:id="rId37"/>
    <p:sldId id="7486" r:id="rId38"/>
    <p:sldId id="7440" r:id="rId39"/>
    <p:sldId id="7451" r:id="rId40"/>
    <p:sldId id="7480" r:id="rId41"/>
    <p:sldId id="7482" r:id="rId42"/>
    <p:sldId id="7479" r:id="rId43"/>
    <p:sldId id="7452" r:id="rId44"/>
    <p:sldId id="7453" r:id="rId45"/>
    <p:sldId id="7378" r:id="rId46"/>
    <p:sldId id="7465" r:id="rId47"/>
    <p:sldId id="7454" r:id="rId48"/>
    <p:sldId id="7455" r:id="rId49"/>
    <p:sldId id="7457" r:id="rId50"/>
    <p:sldId id="7466" r:id="rId51"/>
    <p:sldId id="7456" r:id="rId52"/>
    <p:sldId id="7489" r:id="rId53"/>
    <p:sldId id="4685" r:id="rId54"/>
    <p:sldId id="1200" r:id="rId55"/>
    <p:sldId id="1201" r:id="rId56"/>
    <p:sldId id="7379" r:id="rId57"/>
    <p:sldId id="7492" r:id="rId58"/>
    <p:sldId id="7490" r:id="rId59"/>
    <p:sldId id="1202" r:id="rId60"/>
    <p:sldId id="7420" r:id="rId61"/>
    <p:sldId id="7448" r:id="rId62"/>
    <p:sldId id="7441" r:id="rId63"/>
    <p:sldId id="7467" r:id="rId64"/>
    <p:sldId id="7491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9C2706-7B56-0DA1-D36B-5058A166FD8E}" name="Yaglikci  Abdullah Giray" initials="YAG" userId="S::yaglikca@ethz.ch::9d4a6345-5013-481a-aed7-5910ce0bef1f" providerId="AD"/>
  <p188:author id="{25D29E55-6E1B-8098-0CC8-6F8A5879E72E}" name="lois.orosa.nogueira@gmail.com" initials="lo" userId="S::urn:spo:guest#lois.orosa.nogueira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ggqd_e6b7e@idethz.onmicrosoft.com" initials="g" lastIdx="3" clrIdx="3">
    <p:extLst>
      <p:ext uri="{19B8F6BF-5375-455C-9EA6-DF929625EA0E}">
        <p15:presenceInfo xmlns:p15="http://schemas.microsoft.com/office/powerpoint/2012/main" userId="S::ggqd_e6b7e@ethz.ch::93ad1454-b441-4862-aa2c-ecbd07735b47" providerId="AD"/>
      </p:ext>
    </p:extLst>
  </p:cmAuthor>
  <p:cmAuthor id="5" name="Patel  Minesh Hamenbhai" initials="PH" lastIdx="2" clrIdx="4">
    <p:extLst>
      <p:ext uri="{19B8F6BF-5375-455C-9EA6-DF929625EA0E}">
        <p15:presenceInfo xmlns:p15="http://schemas.microsoft.com/office/powerpoint/2012/main" userId="S::mpatel@ethz.ch::6a2c18ab-280a-4d17-9acd-93b2f4ff5d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314"/>
    <a:srgbClr val="E2F1DA"/>
    <a:srgbClr val="A0CF7A"/>
    <a:srgbClr val="70AD47"/>
    <a:srgbClr val="6FAD46"/>
    <a:srgbClr val="FBCDCE"/>
    <a:srgbClr val="2E5497"/>
    <a:srgbClr val="AF89CC"/>
    <a:srgbClr val="E0D3EB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/>
    <p:restoredTop sz="89092"/>
  </p:normalViewPr>
  <p:slideViewPr>
    <p:cSldViewPr snapToGrid="0" snapToObjects="1">
      <p:cViewPr varScale="1">
        <p:scale>
          <a:sx n="141" d="100"/>
          <a:sy n="141" d="100"/>
        </p:scale>
        <p:origin x="19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76"/>
    </p:cViewPr>
  </p:outlineViewPr>
  <p:notesTextViewPr>
    <p:cViewPr>
      <p:scale>
        <a:sx n="225" d="100"/>
        <a:sy n="225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5/5/24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7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15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856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906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030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062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957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918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278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151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40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36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33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26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407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4277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833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45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422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47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385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662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35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68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18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128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558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6050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182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428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8757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8753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036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180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015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889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698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83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547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5838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4897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2540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3796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26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2398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3658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296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740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154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884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476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9483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528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150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94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3217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7282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8456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15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487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689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04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0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98756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30480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3533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89452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3949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7F7A59-CF4E-EC20-68A0-390CB76C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6" name="Picture 5" descr="safari.png">
            <a:extLst>
              <a:ext uri="{FF2B5EF4-FFF2-40B4-BE49-F238E27FC236}">
                <a16:creationId xmlns:a16="http://schemas.microsoft.com/office/drawing/2014/main" id="{4F195A89-C410-BCD9-0B74-E87F1A163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B7FAED6D-FE25-984D-F3D8-912BF36CF3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2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60D64B3-47B9-4B80-8494-C2463AAD59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9DDEC7-5C22-7ADB-60BD-945BAEBC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133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EF1544-24EE-9F40-92D1-5F7EF270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BCE086F2-9422-3233-969B-2DF0AF8C2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BD73B27A-EBF7-DCCC-F4F6-DD46A37DA7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B119B3-1AA6-94B9-13B9-6E10CE82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157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3600" b="1">
                <a:solidFill>
                  <a:srgbClr val="0062A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0" y="978194"/>
            <a:ext cx="8798061" cy="5377521"/>
          </a:xfrm>
          <a:prstGeom prst="rect">
            <a:avLst/>
          </a:prstGeom>
        </p:spPr>
        <p:txBody>
          <a:bodyPr/>
          <a:lstStyle>
            <a:lvl1pPr marL="187200" indent="-187200">
              <a:buClr>
                <a:schemeClr val="tx1"/>
              </a:buClr>
              <a:tabLst/>
              <a:defRPr sz="2800">
                <a:latin typeface="Corbel" panose="020B0503020204020204" pitchFamily="34" charset="0"/>
              </a:defRPr>
            </a:lvl1pPr>
            <a:lvl2pPr marL="311150" indent="-187200">
              <a:buFont typeface="Cambria" panose="02040503050406030204" pitchFamily="18" charset="0"/>
              <a:buChar char="-"/>
              <a:tabLst/>
              <a:defRPr sz="2400">
                <a:latin typeface="Corbel" panose="020B0503020204020204" pitchFamily="34" charset="0"/>
              </a:defRPr>
            </a:lvl2pPr>
            <a:lvl3pPr marL="533400" indent="-187200">
              <a:buClr>
                <a:schemeClr val="tx1"/>
              </a:buClr>
              <a:tabLst/>
              <a:defRPr sz="2400">
                <a:latin typeface="Corbel" panose="020B0503020204020204" pitchFamily="34" charset="0"/>
              </a:defRPr>
            </a:lvl3pPr>
            <a:lvl4pPr indent="-187200">
              <a:defRPr sz="2400">
                <a:latin typeface="Corbel" panose="020B0503020204020204" pitchFamily="34" charset="0"/>
              </a:defRPr>
            </a:lvl4pPr>
            <a:lvl5pPr indent="-187200">
              <a:defRPr sz="2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6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5261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1220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7020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38001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5311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9553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1163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1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5EADF-E8A8-9548-6E81-2DAF4AC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91AB1-7A0A-F67A-A59E-47B51F0A3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56271B-B905-57CC-06C2-739306F43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0012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hyperlink" Target="https://dl.acm.org/doi/10.1145/3632950" TargetMode="External"/><Relationship Id="rId7" Type="http://schemas.openxmlformats.org/officeDocument/2006/relationships/image" Target="../media/image5.png"/><Relationship Id="rId12" Type="http://schemas.openxmlformats.org/officeDocument/2006/relationships/hyperlink" Target="https://cfirtina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hyperlink" Target="mailto:canfirtina@gmail.com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8.em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hyperlink" Target="https://github.com/CMU-SAFARI/ApHMM-GP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24.png"/><Relationship Id="rId5" Type="http://schemas.openxmlformats.org/officeDocument/2006/relationships/image" Target="../media/image41.png"/><Relationship Id="rId10" Type="http://schemas.openxmlformats.org/officeDocument/2006/relationships/image" Target="../media/image32.png"/><Relationship Id="rId4" Type="http://schemas.openxmlformats.org/officeDocument/2006/relationships/image" Target="../media/image43.png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36.jp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56.png"/><Relationship Id="rId12" Type="http://schemas.openxmlformats.org/officeDocument/2006/relationships/image" Target="../media/image3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55.png"/><Relationship Id="rId11" Type="http://schemas.openxmlformats.org/officeDocument/2006/relationships/image" Target="../media/image44.emf"/><Relationship Id="rId5" Type="http://schemas.openxmlformats.org/officeDocument/2006/relationships/image" Target="../media/image38.emf"/><Relationship Id="rId10" Type="http://schemas.openxmlformats.org/officeDocument/2006/relationships/image" Target="../media/image59.png"/><Relationship Id="rId4" Type="http://schemas.openxmlformats.org/officeDocument/2006/relationships/image" Target="../media/image43.emf"/><Relationship Id="rId9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4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4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4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10.1145/3632950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ApHMM-GPU" TargetMode="External"/><Relationship Id="rId5" Type="http://schemas.openxmlformats.org/officeDocument/2006/relationships/hyperlink" Target="https://arxiv.org/abs/2207.09765" TargetMode="External"/><Relationship Id="rId4" Type="http://schemas.openxmlformats.org/officeDocument/2006/relationships/hyperlink" Target="https://dl.acm.org/journal/taco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ApHMM-GPU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hyperlink" Target="https://github.com/CMU-SAFARI/ApHMM-GPU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hyperlink" Target="https://dl.acm.org/doi/10.1145/3632950" TargetMode="External"/><Relationship Id="rId7" Type="http://schemas.openxmlformats.org/officeDocument/2006/relationships/image" Target="../media/image5.png"/><Relationship Id="rId12" Type="http://schemas.openxmlformats.org/officeDocument/2006/relationships/hyperlink" Target="https://cfirtina.com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hyperlink" Target="mailto:canfirtina@gmail.com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8.em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5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5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55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hyperlink" Target="https://dl.acm.org/doi/10.1145/3632950" TargetMode="External"/><Relationship Id="rId7" Type="http://schemas.openxmlformats.org/officeDocument/2006/relationships/image" Target="../media/image5.png"/><Relationship Id="rId12" Type="http://schemas.openxmlformats.org/officeDocument/2006/relationships/hyperlink" Target="https://cfirtina.com/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hyperlink" Target="mailto:canfirtina@gmail.com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8.em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2316615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2992185"/>
          </a:xfrm>
          <a:prstGeom prst="rect">
            <a:avLst/>
          </a:prstGeom>
          <a:solidFill>
            <a:srgbClr val="03538C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br>
              <a:rPr lang="en-US" sz="72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AA80A8-14BE-BA0A-6F6A-8839DECF2580}"/>
              </a:ext>
            </a:extLst>
          </p:cNvPr>
          <p:cNvSpPr txBox="1"/>
          <p:nvPr/>
        </p:nvSpPr>
        <p:spPr>
          <a:xfrm>
            <a:off x="3945066" y="-8256"/>
            <a:ext cx="1253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HiPEAC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4C8DCB-10F1-A17A-67B0-601802725021}"/>
              </a:ext>
            </a:extLst>
          </p:cNvPr>
          <p:cNvGrpSpPr/>
          <p:nvPr/>
        </p:nvGrpSpPr>
        <p:grpSpPr>
          <a:xfrm>
            <a:off x="0" y="486800"/>
            <a:ext cx="9144000" cy="2432270"/>
            <a:chOff x="697" y="852521"/>
            <a:chExt cx="9144000" cy="243227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6CEDCA-A9FC-517D-C13A-BA03CC0E187A}"/>
                </a:ext>
              </a:extLst>
            </p:cNvPr>
            <p:cNvSpPr txBox="1"/>
            <p:nvPr/>
          </p:nvSpPr>
          <p:spPr>
            <a:xfrm>
              <a:off x="697" y="2238351"/>
              <a:ext cx="9144000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100" b="1" dirty="0">
                  <a:solidFill>
                    <a:srgbClr val="FFFFFF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Accelerating Profile Hidden Markov Models </a:t>
              </a:r>
              <a:br>
                <a:rPr lang="en-US" sz="3100" b="1" dirty="0">
                  <a:solidFill>
                    <a:srgbClr val="FFFFFF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3100" b="1" dirty="0">
                  <a:solidFill>
                    <a:srgbClr val="FFFFFF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for Fast and Energy-Efficient Genome Analysis</a:t>
              </a:r>
              <a:endParaRPr lang="en-CH" sz="31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89899D-0B1B-F595-8545-BAA8C33B20D9}"/>
                </a:ext>
              </a:extLst>
            </p:cNvPr>
            <p:cNvSpPr txBox="1"/>
            <p:nvPr/>
          </p:nvSpPr>
          <p:spPr>
            <a:xfrm>
              <a:off x="2650228" y="852521"/>
              <a:ext cx="3844938" cy="11079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ApHMM</a:t>
              </a:r>
              <a:endParaRPr lang="en-CH" sz="7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Subtitle 2">
            <a:extLst>
              <a:ext uri="{FF2B5EF4-FFF2-40B4-BE49-F238E27FC236}">
                <a16:creationId xmlns:a16="http://schemas.microsoft.com/office/drawing/2014/main" id="{CD77DCB3-AC56-C955-4B3B-317EC426F573}"/>
              </a:ext>
            </a:extLst>
          </p:cNvPr>
          <p:cNvSpPr txBox="1">
            <a:spLocks/>
          </p:cNvSpPr>
          <p:nvPr/>
        </p:nvSpPr>
        <p:spPr>
          <a:xfrm>
            <a:off x="8222624" y="1038983"/>
            <a:ext cx="824368" cy="33855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chemeClr val="bg1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Paper</a:t>
            </a:r>
            <a:endParaRPr lang="en-US" sz="2200" b="1" dirty="0">
              <a:solidFill>
                <a:schemeClr val="bg1"/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4A1A6F1-712E-6D1C-F5A8-42C610482DDC}"/>
              </a:ext>
            </a:extLst>
          </p:cNvPr>
          <p:cNvGrpSpPr/>
          <p:nvPr/>
        </p:nvGrpSpPr>
        <p:grpSpPr>
          <a:xfrm>
            <a:off x="1160639" y="5368388"/>
            <a:ext cx="6822723" cy="1449735"/>
            <a:chOff x="1229353" y="5368388"/>
            <a:chExt cx="6822723" cy="144973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C1C64C7-EAE2-1B76-0A0B-CE6DE08114D3}"/>
                </a:ext>
              </a:extLst>
            </p:cNvPr>
            <p:cNvGrpSpPr/>
            <p:nvPr/>
          </p:nvGrpSpPr>
          <p:grpSpPr>
            <a:xfrm>
              <a:off x="1789953" y="5368388"/>
              <a:ext cx="5701523" cy="483583"/>
              <a:chOff x="1739443" y="5397884"/>
              <a:chExt cx="5701523" cy="48358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63567B8-7041-AA61-4869-E3FFF91A27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553" t="31836" r="15247" b="32270"/>
              <a:stretch/>
            </p:blipFill>
            <p:spPr>
              <a:xfrm>
                <a:off x="4890886" y="5397884"/>
                <a:ext cx="2550080" cy="483583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E099C6AE-CFF9-1AAE-7731-87EDC77BC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39443" y="5397884"/>
                <a:ext cx="2513673" cy="483583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C551663-94CD-D304-8418-E7DF9E6E58A6}"/>
                </a:ext>
              </a:extLst>
            </p:cNvPr>
            <p:cNvGrpSpPr/>
            <p:nvPr/>
          </p:nvGrpSpPr>
          <p:grpSpPr>
            <a:xfrm>
              <a:off x="1229353" y="5975009"/>
              <a:ext cx="6822723" cy="843114"/>
              <a:chOff x="1465653" y="5871773"/>
              <a:chExt cx="6822723" cy="843114"/>
            </a:xfrm>
          </p:grpSpPr>
          <p:pic>
            <p:nvPicPr>
              <p:cNvPr id="18" name="Google Shape;87;p1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9060F75C-ACD6-6CA5-7793-9AA36DF576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-2783" b="33522"/>
              <a:stretch/>
            </p:blipFill>
            <p:spPr>
              <a:xfrm>
                <a:off x="3163303" y="5871773"/>
                <a:ext cx="1875904" cy="74081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A92744F-AB2B-0398-5833-0F903E148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534" t="12140" r="1439" b="189"/>
              <a:stretch/>
            </p:blipFill>
            <p:spPr>
              <a:xfrm>
                <a:off x="5406875" y="6231304"/>
                <a:ext cx="2881501" cy="483583"/>
              </a:xfrm>
              <a:prstGeom prst="rect">
                <a:avLst/>
              </a:prstGeom>
            </p:spPr>
          </p:pic>
          <p:pic>
            <p:nvPicPr>
              <p:cNvPr id="20" name="Picture 1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BBDA298D-A8CB-2C83-4B46-7143BB793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65653" y="6127955"/>
                <a:ext cx="1182502" cy="484632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E08109D-6665-FD5B-9766-5981AC8AC9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470" t="11783" r="10599" b="12697"/>
          <a:stretch/>
        </p:blipFill>
        <p:spPr>
          <a:xfrm>
            <a:off x="8080370" y="0"/>
            <a:ext cx="1063630" cy="1030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0619AA-8B1D-12C1-3DF3-AABE3B3D8504}"/>
              </a:ext>
            </a:extLst>
          </p:cNvPr>
          <p:cNvSpPr txBox="1"/>
          <p:nvPr/>
        </p:nvSpPr>
        <p:spPr>
          <a:xfrm>
            <a:off x="0" y="422234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Kamlesh Pillai, Gurpreet S. Kalsi, </a:t>
            </a:r>
            <a:r>
              <a:rPr lang="en-US" sz="2000" dirty="0" err="1">
                <a:latin typeface="Garamond" panose="02020404030301010803" pitchFamily="18" charset="0"/>
              </a:rPr>
              <a:t>Bharathwaj</a:t>
            </a:r>
            <a:r>
              <a:rPr lang="en-US" sz="2000" dirty="0">
                <a:latin typeface="Garamond" panose="02020404030301010803" pitchFamily="18" charset="0"/>
              </a:rPr>
              <a:t> Suresh, </a:t>
            </a:r>
            <a:r>
              <a:rPr lang="en-US" sz="2000" dirty="0" err="1">
                <a:latin typeface="Garamond" panose="02020404030301010803" pitchFamily="18" charset="0"/>
              </a:rPr>
              <a:t>Damla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Senol</a:t>
            </a:r>
            <a:r>
              <a:rPr lang="en-US" sz="2000" dirty="0">
                <a:latin typeface="Garamond" panose="02020404030301010803" pitchFamily="18" charset="0"/>
              </a:rPr>
              <a:t> Cali, </a:t>
            </a:r>
            <a:br>
              <a:rPr lang="en-US" sz="2000" dirty="0">
                <a:latin typeface="Garamond" panose="02020404030301010803" pitchFamily="18" charset="0"/>
              </a:rPr>
            </a:br>
            <a:r>
              <a:rPr lang="en-US" sz="2000" dirty="0" err="1">
                <a:latin typeface="Garamond" panose="02020404030301010803" pitchFamily="18" charset="0"/>
              </a:rPr>
              <a:t>Jeremie</a:t>
            </a:r>
            <a:r>
              <a:rPr lang="en-US" sz="2000" dirty="0">
                <a:latin typeface="Garamond" panose="02020404030301010803" pitchFamily="18" charset="0"/>
              </a:rPr>
              <a:t> S. Kim, Taha </a:t>
            </a:r>
            <a:r>
              <a:rPr lang="en-US" sz="2000" dirty="0" err="1">
                <a:latin typeface="Garamond" panose="02020404030301010803" pitchFamily="18" charset="0"/>
              </a:rPr>
              <a:t>Shahroodi</a:t>
            </a:r>
            <a:r>
              <a:rPr lang="en-US" sz="2000" dirty="0">
                <a:latin typeface="Garamond" panose="02020404030301010803" pitchFamily="18" charset="0"/>
              </a:rPr>
              <a:t>, </a:t>
            </a:r>
            <a:r>
              <a:rPr lang="en-US" sz="2000" dirty="0" err="1">
                <a:latin typeface="Garamond" panose="02020404030301010803" pitchFamily="18" charset="0"/>
              </a:rPr>
              <a:t>Meryem</a:t>
            </a:r>
            <a:r>
              <a:rPr lang="en-US" sz="2000" dirty="0">
                <a:latin typeface="Garamond" panose="02020404030301010803" pitchFamily="18" charset="0"/>
              </a:rPr>
              <a:t> Banu </a:t>
            </a:r>
            <a:r>
              <a:rPr lang="en-US" sz="2000" dirty="0" err="1">
                <a:latin typeface="Garamond" panose="02020404030301010803" pitchFamily="18" charset="0"/>
              </a:rPr>
              <a:t>Cavlak</a:t>
            </a:r>
            <a:r>
              <a:rPr lang="en-US" sz="2000" dirty="0">
                <a:latin typeface="Garamond" panose="02020404030301010803" pitchFamily="18" charset="0"/>
              </a:rPr>
              <a:t>, Joël </a:t>
            </a:r>
            <a:r>
              <a:rPr lang="en-US" sz="2000" dirty="0" err="1">
                <a:latin typeface="Garamond" panose="02020404030301010803" pitchFamily="18" charset="0"/>
              </a:rPr>
              <a:t>Lindegger</a:t>
            </a:r>
            <a:r>
              <a:rPr lang="en-US" sz="2000" dirty="0">
                <a:latin typeface="Garamond" panose="02020404030301010803" pitchFamily="18" charset="0"/>
              </a:rPr>
              <a:t>, </a:t>
            </a:r>
            <a:br>
              <a:rPr lang="en-US" sz="2000" dirty="0">
                <a:latin typeface="Garamond" panose="02020404030301010803" pitchFamily="18" charset="0"/>
              </a:rPr>
            </a:br>
            <a:r>
              <a:rPr lang="en-US" sz="2000" dirty="0">
                <a:latin typeface="Garamond" panose="02020404030301010803" pitchFamily="18" charset="0"/>
              </a:rPr>
              <a:t>Mohammed </a:t>
            </a:r>
            <a:r>
              <a:rPr lang="en-US" sz="2000" dirty="0" err="1">
                <a:latin typeface="Garamond" panose="02020404030301010803" pitchFamily="18" charset="0"/>
              </a:rPr>
              <a:t>Alser</a:t>
            </a:r>
            <a:r>
              <a:rPr lang="en-US" sz="2000" dirty="0">
                <a:latin typeface="Garamond" panose="02020404030301010803" pitchFamily="18" charset="0"/>
              </a:rPr>
              <a:t>, Juan Gómez Luna, Sreenivas </a:t>
            </a:r>
            <a:r>
              <a:rPr lang="en-US" sz="2000" dirty="0" err="1">
                <a:latin typeface="Garamond" panose="02020404030301010803" pitchFamily="18" charset="0"/>
              </a:rPr>
              <a:t>Subramoney</a:t>
            </a:r>
            <a:r>
              <a:rPr lang="en-US" sz="2000" dirty="0">
                <a:latin typeface="Garamond" panose="02020404030301010803" pitchFamily="18" charset="0"/>
              </a:rPr>
              <a:t>, </a:t>
            </a:r>
            <a:r>
              <a:rPr lang="en-US" sz="2000" dirty="0" err="1">
                <a:latin typeface="Garamond" panose="02020404030301010803" pitchFamily="18" charset="0"/>
              </a:rPr>
              <a:t>Onur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Mutlu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344DF-3734-2441-C9A3-D22835D4C6C8}"/>
              </a:ext>
            </a:extLst>
          </p:cNvPr>
          <p:cNvSpPr txBox="1"/>
          <p:nvPr/>
        </p:nvSpPr>
        <p:spPr>
          <a:xfrm>
            <a:off x="2286000" y="3011462"/>
            <a:ext cx="4572000" cy="1191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Can Firtina</a:t>
            </a:r>
            <a:endParaRPr lang="en-US" sz="2800" b="1" baseline="30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70C0"/>
                </a:solidFill>
                <a:latin typeface="Garamond" panose="02020404030301010803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canfirtina@gmail.com</a:t>
            </a:r>
            <a:r>
              <a:rPr lang="en-US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</a:p>
          <a:p>
            <a:pPr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70C0"/>
                </a:solidFill>
                <a:latin typeface="Garamond" panose="02020404030301010803" pitchFamily="18" charset="0"/>
                <a:hlinkClick r:id="rId12"/>
              </a:rPr>
              <a:t>https://cfirtina.com</a:t>
            </a:r>
            <a:r>
              <a:rPr lang="en-US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23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60B18-C185-D50E-2B9D-906D7DACA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Profile Hidden Markov Models (pHMMs) are powerful and common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graph structures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for sequence comparison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Goal: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Identify variations between sequences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probabilistically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Each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state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outputs a biological character (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emission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) when visited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States are visited via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transitions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(edges) based on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observed variations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Variations: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000" dirty="0">
                <a:solidFill>
                  <a:srgbClr val="F495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variation, </a:t>
            </a:r>
            <a:r>
              <a:rPr lang="en-US" sz="2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Substitutions, </a:t>
            </a:r>
            <a:r>
              <a:rPr lang="en-US" sz="20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Insertions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Profile Hidden Markov Models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D8D906-74C1-C803-F522-3DE9127B0D1F}"/>
              </a:ext>
            </a:extLst>
          </p:cNvPr>
          <p:cNvSpPr txBox="1"/>
          <p:nvPr/>
        </p:nvSpPr>
        <p:spPr>
          <a:xfrm>
            <a:off x="189558" y="4740891"/>
            <a:ext cx="4458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 #3: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r>
              <a:rPr lang="en-US" sz="20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GGG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CTT</a:t>
            </a:r>
          </a:p>
          <a:p>
            <a:r>
              <a:rPr lang="en-US" sz="20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(I: Insertions)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63EC9D8D-3596-4CF1-FED4-37E53D824ADE}"/>
              </a:ext>
            </a:extLst>
          </p:cNvPr>
          <p:cNvSpPr/>
          <p:nvPr/>
        </p:nvSpPr>
        <p:spPr>
          <a:xfrm>
            <a:off x="5105960" y="4740891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27160AEA-A484-E25C-2005-082F917CB910}"/>
              </a:ext>
            </a:extLst>
          </p:cNvPr>
          <p:cNvSpPr/>
          <p:nvPr/>
        </p:nvSpPr>
        <p:spPr>
          <a:xfrm>
            <a:off x="6020600" y="4740891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CFD21E0-E2EB-76F1-FFD0-B8B05CB05EF1}"/>
              </a:ext>
            </a:extLst>
          </p:cNvPr>
          <p:cNvCxnSpPr>
            <a:cxnSpLocks/>
          </p:cNvCxnSpPr>
          <p:nvPr/>
        </p:nvCxnSpPr>
        <p:spPr>
          <a:xfrm>
            <a:off x="6478280" y="4969491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7AB923B1-68A1-E9A1-87DB-2E5114566807}"/>
              </a:ext>
            </a:extLst>
          </p:cNvPr>
          <p:cNvSpPr/>
          <p:nvPr/>
        </p:nvSpPr>
        <p:spPr>
          <a:xfrm>
            <a:off x="6935000" y="4740891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B5C09FE-0D1B-E8F9-0350-5D324782A77A}"/>
              </a:ext>
            </a:extLst>
          </p:cNvPr>
          <p:cNvCxnSpPr>
            <a:cxnSpLocks/>
          </p:cNvCxnSpPr>
          <p:nvPr/>
        </p:nvCxnSpPr>
        <p:spPr>
          <a:xfrm>
            <a:off x="7393400" y="4969491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2F4A17F2-8FCE-5343-C5FB-467B7F0BB970}"/>
              </a:ext>
            </a:extLst>
          </p:cNvPr>
          <p:cNvSpPr/>
          <p:nvPr/>
        </p:nvSpPr>
        <p:spPr>
          <a:xfrm>
            <a:off x="7849519" y="4740891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5CC7D34-F04F-AB07-5C75-C25E8C0A7FE2}"/>
              </a:ext>
            </a:extLst>
          </p:cNvPr>
          <p:cNvCxnSpPr>
            <a:cxnSpLocks/>
          </p:cNvCxnSpPr>
          <p:nvPr/>
        </p:nvCxnSpPr>
        <p:spPr>
          <a:xfrm flipV="1">
            <a:off x="5334560" y="4268875"/>
            <a:ext cx="0" cy="45720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AAF5BC3E-97D9-18A4-3907-B1A161AB197F}"/>
              </a:ext>
            </a:extLst>
          </p:cNvPr>
          <p:cNvSpPr/>
          <p:nvPr/>
        </p:nvSpPr>
        <p:spPr>
          <a:xfrm>
            <a:off x="5105960" y="3802350"/>
            <a:ext cx="45720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8FA1DE5-6A3D-DD58-AF94-98785AA88855}"/>
              </a:ext>
            </a:extLst>
          </p:cNvPr>
          <p:cNvCxnSpPr>
            <a:cxnSpLocks/>
          </p:cNvCxnSpPr>
          <p:nvPr/>
        </p:nvCxnSpPr>
        <p:spPr>
          <a:xfrm>
            <a:off x="5563160" y="4030950"/>
            <a:ext cx="457200" cy="720029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Arc 129">
            <a:extLst>
              <a:ext uri="{FF2B5EF4-FFF2-40B4-BE49-F238E27FC236}">
                <a16:creationId xmlns:a16="http://schemas.microsoft.com/office/drawing/2014/main" id="{DC95FC30-1108-C363-652C-D792EE3197C1}"/>
              </a:ext>
            </a:extLst>
          </p:cNvPr>
          <p:cNvSpPr/>
          <p:nvPr/>
        </p:nvSpPr>
        <p:spPr>
          <a:xfrm>
            <a:off x="5152423" y="3490866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D253A1-3D82-672C-80B5-2DB8A4304811}"/>
                  </a:ext>
                </a:extLst>
              </p:cNvPr>
              <p:cNvSpPr txBox="1"/>
              <p:nvPr/>
            </p:nvSpPr>
            <p:spPr>
              <a:xfrm>
                <a:off x="5368461" y="3362652"/>
                <a:ext cx="6479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0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3</m:t>
                      </m:r>
                      <m:r>
                        <a:rPr lang="en-US" sz="18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D253A1-3D82-672C-80B5-2DB8A4304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461" y="3362652"/>
                <a:ext cx="6479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3E2D992-B63C-BA1B-536D-D4D8EFEE6941}"/>
              </a:ext>
            </a:extLst>
          </p:cNvPr>
          <p:cNvSpPr txBox="1"/>
          <p:nvPr/>
        </p:nvSpPr>
        <p:spPr>
          <a:xfrm>
            <a:off x="189558" y="4273488"/>
            <a:ext cx="3427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495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 sequence: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9253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FCB72C-737D-CB0F-31A2-56F6A5600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Profile Hidden Markov Models (pHMMs) are powerful and common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graph structures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for sequence comparison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Goal: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Identify variations between sequences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probabilistically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Each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state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outputs a biological character (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emission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) when visited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States are visited via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transitions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(edges) based on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observed variations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Variations: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000" dirty="0">
                <a:solidFill>
                  <a:srgbClr val="F495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variation, </a:t>
            </a:r>
            <a:r>
              <a:rPr lang="en-US" sz="2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Substitutions, </a:t>
            </a:r>
            <a:r>
              <a:rPr lang="en-US" sz="20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Insertions,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Deletions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Profile Hidden Markov Models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D8D906-74C1-C803-F522-3DE9127B0D1F}"/>
              </a:ext>
            </a:extLst>
          </p:cNvPr>
          <p:cNvSpPr txBox="1"/>
          <p:nvPr/>
        </p:nvSpPr>
        <p:spPr>
          <a:xfrm>
            <a:off x="189558" y="4740885"/>
            <a:ext cx="3765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 #4: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ATT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(D: Deletions)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63EC9D8D-3596-4CF1-FED4-37E53D824ADE}"/>
              </a:ext>
            </a:extLst>
          </p:cNvPr>
          <p:cNvSpPr/>
          <p:nvPr/>
        </p:nvSpPr>
        <p:spPr>
          <a:xfrm>
            <a:off x="5105948" y="4740885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27160AEA-A484-E25C-2005-082F917CB910}"/>
              </a:ext>
            </a:extLst>
          </p:cNvPr>
          <p:cNvSpPr/>
          <p:nvPr/>
        </p:nvSpPr>
        <p:spPr>
          <a:xfrm>
            <a:off x="6020588" y="4740885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ysDot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7AB923B1-68A1-E9A1-87DB-2E5114566807}"/>
              </a:ext>
            </a:extLst>
          </p:cNvPr>
          <p:cNvSpPr/>
          <p:nvPr/>
        </p:nvSpPr>
        <p:spPr>
          <a:xfrm>
            <a:off x="6934988" y="4740885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B5C09FE-0D1B-E8F9-0350-5D324782A77A}"/>
              </a:ext>
            </a:extLst>
          </p:cNvPr>
          <p:cNvCxnSpPr>
            <a:cxnSpLocks/>
          </p:cNvCxnSpPr>
          <p:nvPr/>
        </p:nvCxnSpPr>
        <p:spPr>
          <a:xfrm>
            <a:off x="7393388" y="4969485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2F4A17F2-8FCE-5343-C5FB-467B7F0BB970}"/>
              </a:ext>
            </a:extLst>
          </p:cNvPr>
          <p:cNvSpPr/>
          <p:nvPr/>
        </p:nvSpPr>
        <p:spPr>
          <a:xfrm>
            <a:off x="7849507" y="4740885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8FF8C30-38F4-733D-12AD-575BC39D2C95}"/>
              </a:ext>
            </a:extLst>
          </p:cNvPr>
          <p:cNvCxnSpPr>
            <a:cxnSpLocks/>
          </p:cNvCxnSpPr>
          <p:nvPr/>
        </p:nvCxnSpPr>
        <p:spPr>
          <a:xfrm>
            <a:off x="5334548" y="5198085"/>
            <a:ext cx="914640" cy="46148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BD7F770B-7154-099C-ED6D-7B7C99E8C545}"/>
              </a:ext>
            </a:extLst>
          </p:cNvPr>
          <p:cNvSpPr/>
          <p:nvPr/>
        </p:nvSpPr>
        <p:spPr>
          <a:xfrm>
            <a:off x="6020588" y="5659565"/>
            <a:ext cx="457200" cy="45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AD06EAB-10AF-15E2-B774-B9B72444668D}"/>
              </a:ext>
            </a:extLst>
          </p:cNvPr>
          <p:cNvCxnSpPr>
            <a:cxnSpLocks/>
            <a:stCxn id="96" idx="0"/>
            <a:endCxn id="85" idx="2"/>
          </p:cNvCxnSpPr>
          <p:nvPr/>
        </p:nvCxnSpPr>
        <p:spPr>
          <a:xfrm flipV="1">
            <a:off x="6249188" y="5198085"/>
            <a:ext cx="914400" cy="46148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C7E3B80-E84C-C6DD-08FC-75EB7AAD734B}"/>
              </a:ext>
            </a:extLst>
          </p:cNvPr>
          <p:cNvSpPr txBox="1"/>
          <p:nvPr/>
        </p:nvSpPr>
        <p:spPr>
          <a:xfrm>
            <a:off x="189558" y="4273488"/>
            <a:ext cx="3427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495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 sequence: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3766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FBDDC7-2810-B895-6E71-DFFA37840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Profile Hidden Markov Models (pHMMs) are powerful and common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graph structures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for sequence comparison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Goal: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Identify variations between sequences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probabilistically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Each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state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outputs a biological character (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emission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) when visited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States are visited via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transitions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(edges) based on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observed variations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Variations: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000" dirty="0">
                <a:solidFill>
                  <a:srgbClr val="F495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variation, </a:t>
            </a:r>
            <a:r>
              <a:rPr lang="en-US" sz="2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Substitutions, </a:t>
            </a:r>
            <a:r>
              <a:rPr lang="en-US" sz="20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Insertions,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Deletions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Profile Hidden Markov Models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D8D906-74C1-C803-F522-3DE9127B0D1F}"/>
              </a:ext>
            </a:extLst>
          </p:cNvPr>
          <p:cNvSpPr txBox="1"/>
          <p:nvPr/>
        </p:nvSpPr>
        <p:spPr>
          <a:xfrm>
            <a:off x="201333" y="4268872"/>
            <a:ext cx="44471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495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 #1: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ACTT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 #2: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</a:t>
            </a:r>
            <a:r>
              <a:rPr lang="en-US" sz="2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 #3: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r>
              <a:rPr lang="en-US" sz="20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GGG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CTT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 #4: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ATT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63EC9D8D-3596-4CF1-FED4-37E53D824ADE}"/>
              </a:ext>
            </a:extLst>
          </p:cNvPr>
          <p:cNvSpPr/>
          <p:nvPr/>
        </p:nvSpPr>
        <p:spPr>
          <a:xfrm>
            <a:off x="5105956" y="4740888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A4A76FC-9685-4578-453C-0ABE97ECC187}"/>
              </a:ext>
            </a:extLst>
          </p:cNvPr>
          <p:cNvCxnSpPr>
            <a:cxnSpLocks/>
          </p:cNvCxnSpPr>
          <p:nvPr/>
        </p:nvCxnSpPr>
        <p:spPr>
          <a:xfrm>
            <a:off x="5563156" y="4969488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27160AEA-A484-E25C-2005-082F917CB910}"/>
              </a:ext>
            </a:extLst>
          </p:cNvPr>
          <p:cNvSpPr/>
          <p:nvPr/>
        </p:nvSpPr>
        <p:spPr>
          <a:xfrm>
            <a:off x="6020596" y="4740888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CFD21E0-E2EB-76F1-FFD0-B8B05CB05EF1}"/>
              </a:ext>
            </a:extLst>
          </p:cNvPr>
          <p:cNvCxnSpPr>
            <a:cxnSpLocks/>
          </p:cNvCxnSpPr>
          <p:nvPr/>
        </p:nvCxnSpPr>
        <p:spPr>
          <a:xfrm>
            <a:off x="6478276" y="4969488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7AB923B1-68A1-E9A1-87DB-2E5114566807}"/>
              </a:ext>
            </a:extLst>
          </p:cNvPr>
          <p:cNvSpPr/>
          <p:nvPr/>
        </p:nvSpPr>
        <p:spPr>
          <a:xfrm>
            <a:off x="6934996" y="4740888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B5C09FE-0D1B-E8F9-0350-5D324782A77A}"/>
              </a:ext>
            </a:extLst>
          </p:cNvPr>
          <p:cNvCxnSpPr>
            <a:cxnSpLocks/>
          </p:cNvCxnSpPr>
          <p:nvPr/>
        </p:nvCxnSpPr>
        <p:spPr>
          <a:xfrm>
            <a:off x="7393396" y="4969488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2F4A17F2-8FCE-5343-C5FB-467B7F0BB970}"/>
              </a:ext>
            </a:extLst>
          </p:cNvPr>
          <p:cNvSpPr/>
          <p:nvPr/>
        </p:nvSpPr>
        <p:spPr>
          <a:xfrm>
            <a:off x="7849515" y="4740888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8FF8C30-38F4-733D-12AD-575BC39D2C95}"/>
              </a:ext>
            </a:extLst>
          </p:cNvPr>
          <p:cNvCxnSpPr>
            <a:cxnSpLocks/>
          </p:cNvCxnSpPr>
          <p:nvPr/>
        </p:nvCxnSpPr>
        <p:spPr>
          <a:xfrm>
            <a:off x="5334556" y="5198088"/>
            <a:ext cx="914640" cy="46148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BD7F770B-7154-099C-ED6D-7B7C99E8C545}"/>
              </a:ext>
            </a:extLst>
          </p:cNvPr>
          <p:cNvSpPr/>
          <p:nvPr/>
        </p:nvSpPr>
        <p:spPr>
          <a:xfrm>
            <a:off x="6020596" y="5659568"/>
            <a:ext cx="457200" cy="45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5CC7D34-F04F-AB07-5C75-C25E8C0A7FE2}"/>
              </a:ext>
            </a:extLst>
          </p:cNvPr>
          <p:cNvCxnSpPr>
            <a:cxnSpLocks/>
          </p:cNvCxnSpPr>
          <p:nvPr/>
        </p:nvCxnSpPr>
        <p:spPr>
          <a:xfrm flipV="1">
            <a:off x="5334556" y="4268872"/>
            <a:ext cx="0" cy="45720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AAF5BC3E-97D9-18A4-3907-B1A161AB197F}"/>
              </a:ext>
            </a:extLst>
          </p:cNvPr>
          <p:cNvSpPr/>
          <p:nvPr/>
        </p:nvSpPr>
        <p:spPr>
          <a:xfrm>
            <a:off x="5105956" y="3802347"/>
            <a:ext cx="45720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8FA1DE5-6A3D-DD58-AF94-98785AA88855}"/>
              </a:ext>
            </a:extLst>
          </p:cNvPr>
          <p:cNvCxnSpPr>
            <a:cxnSpLocks/>
          </p:cNvCxnSpPr>
          <p:nvPr/>
        </p:nvCxnSpPr>
        <p:spPr>
          <a:xfrm>
            <a:off x="5563156" y="4030947"/>
            <a:ext cx="457200" cy="720029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CDFBAA0-2196-F1E6-0DA5-2BD967FD6004}"/>
              </a:ext>
            </a:extLst>
          </p:cNvPr>
          <p:cNvCxnSpPr>
            <a:cxnSpLocks/>
          </p:cNvCxnSpPr>
          <p:nvPr/>
        </p:nvCxnSpPr>
        <p:spPr>
          <a:xfrm flipV="1">
            <a:off x="6248956" y="4268872"/>
            <a:ext cx="0" cy="45720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854730F1-A0A4-E37A-FBD7-8642D96089A9}"/>
              </a:ext>
            </a:extLst>
          </p:cNvPr>
          <p:cNvSpPr/>
          <p:nvPr/>
        </p:nvSpPr>
        <p:spPr>
          <a:xfrm>
            <a:off x="6020356" y="3802347"/>
            <a:ext cx="45720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EA00317-280C-6FF8-7432-5B1D888F62D5}"/>
              </a:ext>
            </a:extLst>
          </p:cNvPr>
          <p:cNvCxnSpPr>
            <a:cxnSpLocks/>
          </p:cNvCxnSpPr>
          <p:nvPr/>
        </p:nvCxnSpPr>
        <p:spPr>
          <a:xfrm>
            <a:off x="6477556" y="4030947"/>
            <a:ext cx="457200" cy="720029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E1FEE83-D50A-E493-3714-03053B22F1E2}"/>
              </a:ext>
            </a:extLst>
          </p:cNvPr>
          <p:cNvCxnSpPr>
            <a:cxnSpLocks/>
          </p:cNvCxnSpPr>
          <p:nvPr/>
        </p:nvCxnSpPr>
        <p:spPr>
          <a:xfrm flipV="1">
            <a:off x="7163356" y="4268872"/>
            <a:ext cx="0" cy="45720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6406B656-4FEA-9B7E-130E-E427AEA2275F}"/>
              </a:ext>
            </a:extLst>
          </p:cNvPr>
          <p:cNvSpPr/>
          <p:nvPr/>
        </p:nvSpPr>
        <p:spPr>
          <a:xfrm>
            <a:off x="6934756" y="3802347"/>
            <a:ext cx="45720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6C3B15AA-C939-5465-2314-99357F447CDA}"/>
              </a:ext>
            </a:extLst>
          </p:cNvPr>
          <p:cNvCxnSpPr>
            <a:cxnSpLocks/>
          </p:cNvCxnSpPr>
          <p:nvPr/>
        </p:nvCxnSpPr>
        <p:spPr>
          <a:xfrm>
            <a:off x="7391956" y="4030947"/>
            <a:ext cx="457559" cy="720029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376F2BBA-41DC-8231-57E6-D370B06A6A15}"/>
              </a:ext>
            </a:extLst>
          </p:cNvPr>
          <p:cNvCxnSpPr>
            <a:cxnSpLocks/>
          </p:cNvCxnSpPr>
          <p:nvPr/>
        </p:nvCxnSpPr>
        <p:spPr>
          <a:xfrm flipV="1">
            <a:off x="8077755" y="4268872"/>
            <a:ext cx="0" cy="45720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D2459BBE-65CD-8EC0-5D2E-8978D61669E6}"/>
              </a:ext>
            </a:extLst>
          </p:cNvPr>
          <p:cNvSpPr/>
          <p:nvPr/>
        </p:nvSpPr>
        <p:spPr>
          <a:xfrm>
            <a:off x="7849515" y="3802347"/>
            <a:ext cx="45720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480F6FD-9B88-4A96-A2AE-B6EC7AF50969}"/>
              </a:ext>
            </a:extLst>
          </p:cNvPr>
          <p:cNvCxnSpPr>
            <a:cxnSpLocks/>
          </p:cNvCxnSpPr>
          <p:nvPr/>
        </p:nvCxnSpPr>
        <p:spPr>
          <a:xfrm>
            <a:off x="6481952" y="5888168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AD06EAB-10AF-15E2-B774-B9B72444668D}"/>
              </a:ext>
            </a:extLst>
          </p:cNvPr>
          <p:cNvCxnSpPr>
            <a:cxnSpLocks/>
            <a:stCxn id="96" idx="0"/>
            <a:endCxn id="85" idx="2"/>
          </p:cNvCxnSpPr>
          <p:nvPr/>
        </p:nvCxnSpPr>
        <p:spPr>
          <a:xfrm flipV="1">
            <a:off x="6249196" y="5198088"/>
            <a:ext cx="914400" cy="46148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71CB6D7-57BC-8C0B-D411-56A00340B315}"/>
              </a:ext>
            </a:extLst>
          </p:cNvPr>
          <p:cNvCxnSpPr>
            <a:cxnSpLocks/>
          </p:cNvCxnSpPr>
          <p:nvPr/>
        </p:nvCxnSpPr>
        <p:spPr>
          <a:xfrm>
            <a:off x="6251004" y="5198088"/>
            <a:ext cx="914700" cy="46148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F9AB6CD9-C1F0-0BAA-A88F-F6B38982EF09}"/>
              </a:ext>
            </a:extLst>
          </p:cNvPr>
          <p:cNvSpPr/>
          <p:nvPr/>
        </p:nvSpPr>
        <p:spPr>
          <a:xfrm>
            <a:off x="6935056" y="5664612"/>
            <a:ext cx="457200" cy="45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DFC6A4F-94D1-BB87-46DC-A70197FDB0D4}"/>
              </a:ext>
            </a:extLst>
          </p:cNvPr>
          <p:cNvCxnSpPr>
            <a:cxnSpLocks/>
          </p:cNvCxnSpPr>
          <p:nvPr/>
        </p:nvCxnSpPr>
        <p:spPr>
          <a:xfrm>
            <a:off x="7396352" y="5888168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20AA6E5-C7A1-C266-B157-8C4FE19A8715}"/>
              </a:ext>
            </a:extLst>
          </p:cNvPr>
          <p:cNvCxnSpPr>
            <a:cxnSpLocks/>
            <a:stCxn id="120" idx="0"/>
          </p:cNvCxnSpPr>
          <p:nvPr/>
        </p:nvCxnSpPr>
        <p:spPr>
          <a:xfrm flipV="1">
            <a:off x="7163656" y="5203132"/>
            <a:ext cx="914580" cy="46148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E98258D6-2918-78FD-F58F-C0B56111BFF0}"/>
              </a:ext>
            </a:extLst>
          </p:cNvPr>
          <p:cNvCxnSpPr>
            <a:cxnSpLocks/>
          </p:cNvCxnSpPr>
          <p:nvPr/>
        </p:nvCxnSpPr>
        <p:spPr>
          <a:xfrm>
            <a:off x="7167512" y="5198088"/>
            <a:ext cx="910603" cy="46148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E05F9B7D-0928-2604-A7BB-FC4D75B27A0D}"/>
              </a:ext>
            </a:extLst>
          </p:cNvPr>
          <p:cNvSpPr/>
          <p:nvPr/>
        </p:nvSpPr>
        <p:spPr>
          <a:xfrm>
            <a:off x="7849515" y="5671053"/>
            <a:ext cx="457200" cy="45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130" name="Arc 129">
            <a:extLst>
              <a:ext uri="{FF2B5EF4-FFF2-40B4-BE49-F238E27FC236}">
                <a16:creationId xmlns:a16="http://schemas.microsoft.com/office/drawing/2014/main" id="{DC95FC30-1108-C363-652C-D792EE3197C1}"/>
              </a:ext>
            </a:extLst>
          </p:cNvPr>
          <p:cNvSpPr/>
          <p:nvPr/>
        </p:nvSpPr>
        <p:spPr>
          <a:xfrm>
            <a:off x="5152419" y="3490863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ambria" panose="02040503050406030204" pitchFamily="18" charset="0"/>
            </a:endParaRPr>
          </a:p>
        </p:txBody>
      </p:sp>
      <p:sp>
        <p:nvSpPr>
          <p:cNvPr id="132" name="Arc 131">
            <a:extLst>
              <a:ext uri="{FF2B5EF4-FFF2-40B4-BE49-F238E27FC236}">
                <a16:creationId xmlns:a16="http://schemas.microsoft.com/office/drawing/2014/main" id="{A90D1983-5818-625E-8126-07381DC6CAE6}"/>
              </a:ext>
            </a:extLst>
          </p:cNvPr>
          <p:cNvSpPr/>
          <p:nvPr/>
        </p:nvSpPr>
        <p:spPr>
          <a:xfrm>
            <a:off x="6066819" y="3490863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ambria" panose="02040503050406030204" pitchFamily="18" charset="0"/>
            </a:endParaRPr>
          </a:p>
        </p:txBody>
      </p:sp>
      <p:sp>
        <p:nvSpPr>
          <p:cNvPr id="133" name="Arc 132">
            <a:extLst>
              <a:ext uri="{FF2B5EF4-FFF2-40B4-BE49-F238E27FC236}">
                <a16:creationId xmlns:a16="http://schemas.microsoft.com/office/drawing/2014/main" id="{47326E40-E373-0520-6950-E801612A91D1}"/>
              </a:ext>
            </a:extLst>
          </p:cNvPr>
          <p:cNvSpPr/>
          <p:nvPr/>
        </p:nvSpPr>
        <p:spPr>
          <a:xfrm>
            <a:off x="7895618" y="3490863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ambria" panose="02040503050406030204" pitchFamily="18" charset="0"/>
            </a:endParaRPr>
          </a:p>
        </p:txBody>
      </p:sp>
      <p:sp>
        <p:nvSpPr>
          <p:cNvPr id="134" name="Arc 133">
            <a:extLst>
              <a:ext uri="{FF2B5EF4-FFF2-40B4-BE49-F238E27FC236}">
                <a16:creationId xmlns:a16="http://schemas.microsoft.com/office/drawing/2014/main" id="{D9AF25C6-D338-627E-D409-41A5C6529F13}"/>
              </a:ext>
            </a:extLst>
          </p:cNvPr>
          <p:cNvSpPr/>
          <p:nvPr/>
        </p:nvSpPr>
        <p:spPr>
          <a:xfrm>
            <a:off x="6981219" y="3490863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585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Profile Hidden Markov Models (pHMMs) are powerful and common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graph structures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for sequence comparison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Goal: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Identify variations between sequences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probabilistically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Probabilities in pHMMs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63EC9D8D-3596-4CF1-FED4-37E53D824ADE}"/>
              </a:ext>
            </a:extLst>
          </p:cNvPr>
          <p:cNvSpPr/>
          <p:nvPr/>
        </p:nvSpPr>
        <p:spPr>
          <a:xfrm>
            <a:off x="5105920" y="4740884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A4A76FC-9685-4578-453C-0ABE97ECC187}"/>
              </a:ext>
            </a:extLst>
          </p:cNvPr>
          <p:cNvCxnSpPr>
            <a:cxnSpLocks/>
          </p:cNvCxnSpPr>
          <p:nvPr/>
        </p:nvCxnSpPr>
        <p:spPr>
          <a:xfrm>
            <a:off x="5563120" y="4969484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27160AEA-A484-E25C-2005-082F917CB910}"/>
              </a:ext>
            </a:extLst>
          </p:cNvPr>
          <p:cNvSpPr/>
          <p:nvPr/>
        </p:nvSpPr>
        <p:spPr>
          <a:xfrm>
            <a:off x="6020560" y="4740884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CFD21E0-E2EB-76F1-FFD0-B8B05CB05EF1}"/>
              </a:ext>
            </a:extLst>
          </p:cNvPr>
          <p:cNvCxnSpPr>
            <a:cxnSpLocks/>
          </p:cNvCxnSpPr>
          <p:nvPr/>
        </p:nvCxnSpPr>
        <p:spPr>
          <a:xfrm>
            <a:off x="6478240" y="4969484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7AB923B1-68A1-E9A1-87DB-2E5114566807}"/>
              </a:ext>
            </a:extLst>
          </p:cNvPr>
          <p:cNvSpPr/>
          <p:nvPr/>
        </p:nvSpPr>
        <p:spPr>
          <a:xfrm>
            <a:off x="6934960" y="4740884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B5C09FE-0D1B-E8F9-0350-5D324782A77A}"/>
              </a:ext>
            </a:extLst>
          </p:cNvPr>
          <p:cNvCxnSpPr>
            <a:cxnSpLocks/>
          </p:cNvCxnSpPr>
          <p:nvPr/>
        </p:nvCxnSpPr>
        <p:spPr>
          <a:xfrm>
            <a:off x="7393360" y="4969484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2F4A17F2-8FCE-5343-C5FB-467B7F0BB970}"/>
              </a:ext>
            </a:extLst>
          </p:cNvPr>
          <p:cNvSpPr/>
          <p:nvPr/>
        </p:nvSpPr>
        <p:spPr>
          <a:xfrm>
            <a:off x="7849479" y="4740884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8FF8C30-38F4-733D-12AD-575BC39D2C95}"/>
              </a:ext>
            </a:extLst>
          </p:cNvPr>
          <p:cNvCxnSpPr>
            <a:cxnSpLocks/>
          </p:cNvCxnSpPr>
          <p:nvPr/>
        </p:nvCxnSpPr>
        <p:spPr>
          <a:xfrm>
            <a:off x="5334520" y="5198084"/>
            <a:ext cx="914640" cy="46148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BD7F770B-7154-099C-ED6D-7B7C99E8C545}"/>
              </a:ext>
            </a:extLst>
          </p:cNvPr>
          <p:cNvSpPr/>
          <p:nvPr/>
        </p:nvSpPr>
        <p:spPr>
          <a:xfrm>
            <a:off x="6020560" y="5659564"/>
            <a:ext cx="457200" cy="45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5CC7D34-F04F-AB07-5C75-C25E8C0A7FE2}"/>
              </a:ext>
            </a:extLst>
          </p:cNvPr>
          <p:cNvCxnSpPr>
            <a:cxnSpLocks/>
          </p:cNvCxnSpPr>
          <p:nvPr/>
        </p:nvCxnSpPr>
        <p:spPr>
          <a:xfrm flipV="1">
            <a:off x="5334520" y="4268868"/>
            <a:ext cx="0" cy="45720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AAF5BC3E-97D9-18A4-3907-B1A161AB197F}"/>
              </a:ext>
            </a:extLst>
          </p:cNvPr>
          <p:cNvSpPr/>
          <p:nvPr/>
        </p:nvSpPr>
        <p:spPr>
          <a:xfrm>
            <a:off x="5105920" y="3802343"/>
            <a:ext cx="45720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8FA1DE5-6A3D-DD58-AF94-98785AA88855}"/>
              </a:ext>
            </a:extLst>
          </p:cNvPr>
          <p:cNvCxnSpPr>
            <a:cxnSpLocks/>
          </p:cNvCxnSpPr>
          <p:nvPr/>
        </p:nvCxnSpPr>
        <p:spPr>
          <a:xfrm>
            <a:off x="5563120" y="4030943"/>
            <a:ext cx="457200" cy="720029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CDFBAA0-2196-F1E6-0DA5-2BD967FD6004}"/>
              </a:ext>
            </a:extLst>
          </p:cNvPr>
          <p:cNvCxnSpPr>
            <a:cxnSpLocks/>
          </p:cNvCxnSpPr>
          <p:nvPr/>
        </p:nvCxnSpPr>
        <p:spPr>
          <a:xfrm flipV="1">
            <a:off x="6248920" y="4268868"/>
            <a:ext cx="0" cy="45720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854730F1-A0A4-E37A-FBD7-8642D96089A9}"/>
              </a:ext>
            </a:extLst>
          </p:cNvPr>
          <p:cNvSpPr/>
          <p:nvPr/>
        </p:nvSpPr>
        <p:spPr>
          <a:xfrm>
            <a:off x="6020320" y="3802343"/>
            <a:ext cx="45720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EA00317-280C-6FF8-7432-5B1D888F62D5}"/>
              </a:ext>
            </a:extLst>
          </p:cNvPr>
          <p:cNvCxnSpPr>
            <a:cxnSpLocks/>
          </p:cNvCxnSpPr>
          <p:nvPr/>
        </p:nvCxnSpPr>
        <p:spPr>
          <a:xfrm>
            <a:off x="6477520" y="4030943"/>
            <a:ext cx="457200" cy="720029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E1FEE83-D50A-E493-3714-03053B22F1E2}"/>
              </a:ext>
            </a:extLst>
          </p:cNvPr>
          <p:cNvCxnSpPr>
            <a:cxnSpLocks/>
          </p:cNvCxnSpPr>
          <p:nvPr/>
        </p:nvCxnSpPr>
        <p:spPr>
          <a:xfrm flipV="1">
            <a:off x="7163320" y="4268868"/>
            <a:ext cx="0" cy="45720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6406B656-4FEA-9B7E-130E-E427AEA2275F}"/>
              </a:ext>
            </a:extLst>
          </p:cNvPr>
          <p:cNvSpPr/>
          <p:nvPr/>
        </p:nvSpPr>
        <p:spPr>
          <a:xfrm>
            <a:off x="6934720" y="3802343"/>
            <a:ext cx="45720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6C3B15AA-C939-5465-2314-99357F447CDA}"/>
              </a:ext>
            </a:extLst>
          </p:cNvPr>
          <p:cNvCxnSpPr>
            <a:cxnSpLocks/>
          </p:cNvCxnSpPr>
          <p:nvPr/>
        </p:nvCxnSpPr>
        <p:spPr>
          <a:xfrm>
            <a:off x="7391920" y="4030943"/>
            <a:ext cx="457559" cy="720029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376F2BBA-41DC-8231-57E6-D370B06A6A15}"/>
              </a:ext>
            </a:extLst>
          </p:cNvPr>
          <p:cNvCxnSpPr>
            <a:cxnSpLocks/>
          </p:cNvCxnSpPr>
          <p:nvPr/>
        </p:nvCxnSpPr>
        <p:spPr>
          <a:xfrm flipV="1">
            <a:off x="8077719" y="4268868"/>
            <a:ext cx="0" cy="45720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D2459BBE-65CD-8EC0-5D2E-8978D61669E6}"/>
              </a:ext>
            </a:extLst>
          </p:cNvPr>
          <p:cNvSpPr/>
          <p:nvPr/>
        </p:nvSpPr>
        <p:spPr>
          <a:xfrm>
            <a:off x="7849479" y="3802343"/>
            <a:ext cx="45720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480F6FD-9B88-4A96-A2AE-B6EC7AF50969}"/>
              </a:ext>
            </a:extLst>
          </p:cNvPr>
          <p:cNvCxnSpPr>
            <a:cxnSpLocks/>
          </p:cNvCxnSpPr>
          <p:nvPr/>
        </p:nvCxnSpPr>
        <p:spPr>
          <a:xfrm>
            <a:off x="6481916" y="5888164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AD06EAB-10AF-15E2-B774-B9B72444668D}"/>
              </a:ext>
            </a:extLst>
          </p:cNvPr>
          <p:cNvCxnSpPr>
            <a:cxnSpLocks/>
            <a:stCxn id="96" idx="0"/>
            <a:endCxn id="85" idx="2"/>
          </p:cNvCxnSpPr>
          <p:nvPr/>
        </p:nvCxnSpPr>
        <p:spPr>
          <a:xfrm flipV="1">
            <a:off x="6249160" y="5198084"/>
            <a:ext cx="914400" cy="46148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71CB6D7-57BC-8C0B-D411-56A00340B315}"/>
              </a:ext>
            </a:extLst>
          </p:cNvPr>
          <p:cNvCxnSpPr>
            <a:cxnSpLocks/>
          </p:cNvCxnSpPr>
          <p:nvPr/>
        </p:nvCxnSpPr>
        <p:spPr>
          <a:xfrm>
            <a:off x="6250968" y="5198084"/>
            <a:ext cx="914700" cy="46148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F9AB6CD9-C1F0-0BAA-A88F-F6B38982EF09}"/>
              </a:ext>
            </a:extLst>
          </p:cNvPr>
          <p:cNvSpPr/>
          <p:nvPr/>
        </p:nvSpPr>
        <p:spPr>
          <a:xfrm>
            <a:off x="6935020" y="5664608"/>
            <a:ext cx="457200" cy="45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DFC6A4F-94D1-BB87-46DC-A70197FDB0D4}"/>
              </a:ext>
            </a:extLst>
          </p:cNvPr>
          <p:cNvCxnSpPr>
            <a:cxnSpLocks/>
          </p:cNvCxnSpPr>
          <p:nvPr/>
        </p:nvCxnSpPr>
        <p:spPr>
          <a:xfrm>
            <a:off x="7396316" y="5888164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20AA6E5-C7A1-C266-B157-8C4FE19A8715}"/>
              </a:ext>
            </a:extLst>
          </p:cNvPr>
          <p:cNvCxnSpPr>
            <a:cxnSpLocks/>
            <a:stCxn id="120" idx="0"/>
          </p:cNvCxnSpPr>
          <p:nvPr/>
        </p:nvCxnSpPr>
        <p:spPr>
          <a:xfrm flipV="1">
            <a:off x="7163620" y="5203128"/>
            <a:ext cx="914580" cy="46148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E98258D6-2918-78FD-F58F-C0B56111BFF0}"/>
              </a:ext>
            </a:extLst>
          </p:cNvPr>
          <p:cNvCxnSpPr>
            <a:cxnSpLocks/>
          </p:cNvCxnSpPr>
          <p:nvPr/>
        </p:nvCxnSpPr>
        <p:spPr>
          <a:xfrm>
            <a:off x="7167476" y="5198084"/>
            <a:ext cx="910603" cy="46148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E05F9B7D-0928-2604-A7BB-FC4D75B27A0D}"/>
              </a:ext>
            </a:extLst>
          </p:cNvPr>
          <p:cNvSpPr/>
          <p:nvPr/>
        </p:nvSpPr>
        <p:spPr>
          <a:xfrm>
            <a:off x="7849479" y="5671049"/>
            <a:ext cx="457200" cy="45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130" name="Arc 129">
            <a:extLst>
              <a:ext uri="{FF2B5EF4-FFF2-40B4-BE49-F238E27FC236}">
                <a16:creationId xmlns:a16="http://schemas.microsoft.com/office/drawing/2014/main" id="{DC95FC30-1108-C363-652C-D792EE3197C1}"/>
              </a:ext>
            </a:extLst>
          </p:cNvPr>
          <p:cNvSpPr/>
          <p:nvPr/>
        </p:nvSpPr>
        <p:spPr>
          <a:xfrm>
            <a:off x="5152383" y="3490859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ambria" panose="02040503050406030204" pitchFamily="18" charset="0"/>
            </a:endParaRPr>
          </a:p>
        </p:txBody>
      </p:sp>
      <p:sp>
        <p:nvSpPr>
          <p:cNvPr id="132" name="Arc 131">
            <a:extLst>
              <a:ext uri="{FF2B5EF4-FFF2-40B4-BE49-F238E27FC236}">
                <a16:creationId xmlns:a16="http://schemas.microsoft.com/office/drawing/2014/main" id="{A90D1983-5818-625E-8126-07381DC6CAE6}"/>
              </a:ext>
            </a:extLst>
          </p:cNvPr>
          <p:cNvSpPr/>
          <p:nvPr/>
        </p:nvSpPr>
        <p:spPr>
          <a:xfrm>
            <a:off x="6066783" y="3490859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ambria" panose="02040503050406030204" pitchFamily="18" charset="0"/>
            </a:endParaRPr>
          </a:p>
        </p:txBody>
      </p:sp>
      <p:sp>
        <p:nvSpPr>
          <p:cNvPr id="133" name="Arc 132">
            <a:extLst>
              <a:ext uri="{FF2B5EF4-FFF2-40B4-BE49-F238E27FC236}">
                <a16:creationId xmlns:a16="http://schemas.microsoft.com/office/drawing/2014/main" id="{47326E40-E373-0520-6950-E801612A91D1}"/>
              </a:ext>
            </a:extLst>
          </p:cNvPr>
          <p:cNvSpPr/>
          <p:nvPr/>
        </p:nvSpPr>
        <p:spPr>
          <a:xfrm>
            <a:off x="7895582" y="3490859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ambria" panose="02040503050406030204" pitchFamily="18" charset="0"/>
            </a:endParaRPr>
          </a:p>
        </p:txBody>
      </p:sp>
      <p:sp>
        <p:nvSpPr>
          <p:cNvPr id="134" name="Arc 133">
            <a:extLst>
              <a:ext uri="{FF2B5EF4-FFF2-40B4-BE49-F238E27FC236}">
                <a16:creationId xmlns:a16="http://schemas.microsoft.com/office/drawing/2014/main" id="{D9AF25C6-D338-627E-D409-41A5C6529F13}"/>
              </a:ext>
            </a:extLst>
          </p:cNvPr>
          <p:cNvSpPr/>
          <p:nvPr/>
        </p:nvSpPr>
        <p:spPr>
          <a:xfrm>
            <a:off x="6981183" y="3490859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89E286-2E57-8EC3-60D6-E00ACF33571C}"/>
              </a:ext>
            </a:extLst>
          </p:cNvPr>
          <p:cNvCxnSpPr>
            <a:cxnSpLocks/>
          </p:cNvCxnSpPr>
          <p:nvPr/>
        </p:nvCxnSpPr>
        <p:spPr>
          <a:xfrm flipH="1">
            <a:off x="3931253" y="5315477"/>
            <a:ext cx="1221130" cy="1045328"/>
          </a:xfrm>
          <a:prstGeom prst="line">
            <a:avLst/>
          </a:prstGeom>
          <a:ln w="3175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FCBE8F7-F66C-890F-6656-53A00A26F22C}"/>
              </a:ext>
            </a:extLst>
          </p:cNvPr>
          <p:cNvSpPr/>
          <p:nvPr/>
        </p:nvSpPr>
        <p:spPr>
          <a:xfrm>
            <a:off x="4986343" y="3410299"/>
            <a:ext cx="1600559" cy="1915568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624937-AB6B-162A-F0B0-FEE983C89AC0}"/>
              </a:ext>
            </a:extLst>
          </p:cNvPr>
          <p:cNvCxnSpPr>
            <a:cxnSpLocks/>
          </p:cNvCxnSpPr>
          <p:nvPr/>
        </p:nvCxnSpPr>
        <p:spPr>
          <a:xfrm flipH="1" flipV="1">
            <a:off x="3931253" y="2546775"/>
            <a:ext cx="1221130" cy="863524"/>
          </a:xfrm>
          <a:prstGeom prst="line">
            <a:avLst/>
          </a:prstGeom>
          <a:ln w="3175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4076CF-7283-739D-678E-D5248C405D57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855475" y="5644009"/>
            <a:ext cx="931188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9DFBDF8-4EF2-BC9E-CCAC-086FD8160A33}"/>
              </a:ext>
            </a:extLst>
          </p:cNvPr>
          <p:cNvSpPr/>
          <p:nvPr/>
        </p:nvSpPr>
        <p:spPr>
          <a:xfrm>
            <a:off x="804574" y="2936423"/>
            <a:ext cx="1050901" cy="1361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A: </a:t>
            </a:r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T: 0.2</a:t>
            </a:r>
          </a:p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G: 0.6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0.1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64D31D-37F9-E448-B652-3067FE44A13E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855475" y="3617386"/>
            <a:ext cx="931188" cy="134566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F2F57A57-502C-C033-A6AD-830158238857}"/>
              </a:ext>
            </a:extLst>
          </p:cNvPr>
          <p:cNvSpPr/>
          <p:nvPr/>
        </p:nvSpPr>
        <p:spPr>
          <a:xfrm>
            <a:off x="987590" y="2555488"/>
            <a:ext cx="684871" cy="788344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ambria" panose="02040503050406030204" pitchFamily="18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65AD9AC-E39C-8510-4E88-CB64B27FB1DB}"/>
              </a:ext>
            </a:extLst>
          </p:cNvPr>
          <p:cNvSpPr/>
          <p:nvPr/>
        </p:nvSpPr>
        <p:spPr>
          <a:xfrm>
            <a:off x="804574" y="4968645"/>
            <a:ext cx="1050901" cy="1361925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A: </a:t>
            </a:r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0.9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T: 0.1</a:t>
            </a:r>
          </a:p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G: 0.0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0.0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62C2E8F-073E-5D9A-988C-24C4AF3CE5AF}"/>
              </a:ext>
            </a:extLst>
          </p:cNvPr>
          <p:cNvSpPr/>
          <p:nvPr/>
        </p:nvSpPr>
        <p:spPr>
          <a:xfrm>
            <a:off x="2786663" y="4963046"/>
            <a:ext cx="1050901" cy="1361925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A: </a:t>
            </a:r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T: 0.1</a:t>
            </a:r>
          </a:p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G: 0.1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0.7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2FEFE18-F77C-399A-5330-730F0FFE4631}"/>
              </a:ext>
            </a:extLst>
          </p:cNvPr>
          <p:cNvSpPr/>
          <p:nvPr/>
        </p:nvSpPr>
        <p:spPr>
          <a:xfrm>
            <a:off x="2786663" y="2936423"/>
            <a:ext cx="1050901" cy="1361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A: </a:t>
            </a:r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0.2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T: 0.2</a:t>
            </a:r>
          </a:p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G: 0.2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0.4</a:t>
            </a: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0BFECCFD-C6FD-CE83-5588-564BB0368039}"/>
              </a:ext>
            </a:extLst>
          </p:cNvPr>
          <p:cNvSpPr/>
          <p:nvPr/>
        </p:nvSpPr>
        <p:spPr>
          <a:xfrm>
            <a:off x="2969677" y="2555488"/>
            <a:ext cx="684871" cy="788344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448C4-A2B9-7C8C-7A77-D611F2392C57}"/>
              </a:ext>
            </a:extLst>
          </p:cNvPr>
          <p:cNvCxnSpPr>
            <a:cxnSpLocks/>
            <a:stCxn id="21" idx="0"/>
            <a:endCxn id="16" idx="2"/>
          </p:cNvCxnSpPr>
          <p:nvPr/>
        </p:nvCxnSpPr>
        <p:spPr>
          <a:xfrm flipV="1">
            <a:off x="1330025" y="4298348"/>
            <a:ext cx="0" cy="670297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341513D-C13F-AA64-BFC9-C40D323C4E7C}"/>
              </a:ext>
            </a:extLst>
          </p:cNvPr>
          <p:cNvCxnSpPr>
            <a:cxnSpLocks/>
            <a:stCxn id="23" idx="0"/>
            <a:endCxn id="26" idx="2"/>
          </p:cNvCxnSpPr>
          <p:nvPr/>
        </p:nvCxnSpPr>
        <p:spPr>
          <a:xfrm flipV="1">
            <a:off x="3312114" y="4298348"/>
            <a:ext cx="0" cy="664698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45B9C64-C6A0-D689-32EB-9211D6378F30}"/>
              </a:ext>
            </a:extLst>
          </p:cNvPr>
          <p:cNvSpPr/>
          <p:nvPr/>
        </p:nvSpPr>
        <p:spPr>
          <a:xfrm>
            <a:off x="546070" y="2464542"/>
            <a:ext cx="3518665" cy="3971093"/>
          </a:xfrm>
          <a:prstGeom prst="roundRect">
            <a:avLst>
              <a:gd name="adj" fmla="val 10597"/>
            </a:avLst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C35C55F-89A9-8946-DAD7-8E097AC96092}"/>
              </a:ext>
            </a:extLst>
          </p:cNvPr>
          <p:cNvSpPr txBox="1"/>
          <p:nvPr/>
        </p:nvSpPr>
        <p:spPr>
          <a:xfrm>
            <a:off x="1381472" y="4538319"/>
            <a:ext cx="417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AF00E84-2994-C7C6-1628-CA6C74E7A37C}"/>
              </a:ext>
            </a:extLst>
          </p:cNvPr>
          <p:cNvSpPr txBox="1"/>
          <p:nvPr/>
        </p:nvSpPr>
        <p:spPr>
          <a:xfrm>
            <a:off x="1681480" y="2547803"/>
            <a:ext cx="417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CB0DA9-F637-8BE7-B3DF-B60EE25F69B8}"/>
              </a:ext>
            </a:extLst>
          </p:cNvPr>
          <p:cNvSpPr txBox="1"/>
          <p:nvPr/>
        </p:nvSpPr>
        <p:spPr>
          <a:xfrm>
            <a:off x="2114232" y="5315477"/>
            <a:ext cx="417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E797A4-7AF6-E6BD-CC63-A5FC849C2F04}"/>
              </a:ext>
            </a:extLst>
          </p:cNvPr>
          <p:cNvSpPr txBox="1"/>
          <p:nvPr/>
        </p:nvSpPr>
        <p:spPr>
          <a:xfrm rot="3290965">
            <a:off x="2204878" y="3963857"/>
            <a:ext cx="417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C97547-8DE8-22D2-27D6-31B92418C7C7}"/>
              </a:ext>
            </a:extLst>
          </p:cNvPr>
          <p:cNvSpPr txBox="1"/>
          <p:nvPr/>
        </p:nvSpPr>
        <p:spPr>
          <a:xfrm>
            <a:off x="2582893" y="2546775"/>
            <a:ext cx="417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32BAD32-24C7-FC3E-5916-85815DA10412}"/>
              </a:ext>
            </a:extLst>
          </p:cNvPr>
          <p:cNvSpPr txBox="1"/>
          <p:nvPr/>
        </p:nvSpPr>
        <p:spPr>
          <a:xfrm>
            <a:off x="3355208" y="4538319"/>
            <a:ext cx="417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296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The Baum-Welch algorithm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is commonly used with pHMMs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For both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inference and training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by effectively utilizing the probabilities</a:t>
            </a:r>
            <a:endParaRPr lang="en-US" sz="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b="1" dirty="0">
              <a:solidFill>
                <a:srgbClr val="2E559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Inference: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Identifying the variations between sequences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b="1" dirty="0">
              <a:solidFill>
                <a:srgbClr val="2E559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Training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: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Maximizing parameters to observe certain variations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Utilizing Probabilities in pHMMs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994D7-9F7A-15A9-B30B-73A23BE64FDF}"/>
              </a:ext>
            </a:extLst>
          </p:cNvPr>
          <p:cNvGrpSpPr/>
          <p:nvPr/>
        </p:nvGrpSpPr>
        <p:grpSpPr>
          <a:xfrm>
            <a:off x="869350" y="3520002"/>
            <a:ext cx="2827519" cy="679363"/>
            <a:chOff x="869350" y="3240443"/>
            <a:chExt cx="2827519" cy="6793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C84831-0FB2-4160-7415-0A192D22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58" y="3682062"/>
              <a:ext cx="2813304" cy="23774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935430-8433-10BE-7200-3281FC62842A}"/>
                </a:ext>
              </a:extLst>
            </p:cNvPr>
            <p:cNvSpPr txBox="1"/>
            <p:nvPr/>
          </p:nvSpPr>
          <p:spPr>
            <a:xfrm>
              <a:off x="869350" y="3240443"/>
              <a:ext cx="2827519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Forward Calculations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6950EB-6A4E-A07E-DE07-D266F77546DC}"/>
              </a:ext>
            </a:extLst>
          </p:cNvPr>
          <p:cNvGrpSpPr/>
          <p:nvPr/>
        </p:nvGrpSpPr>
        <p:grpSpPr>
          <a:xfrm>
            <a:off x="5197553" y="3520002"/>
            <a:ext cx="3070860" cy="679363"/>
            <a:chOff x="5197553" y="3240443"/>
            <a:chExt cx="3070860" cy="6793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42E59B-34B3-1F45-C966-9EF44788E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553" y="3682062"/>
              <a:ext cx="3070860" cy="23774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29FE2F-875D-13F6-922D-1E9BDF5B51E9}"/>
                </a:ext>
              </a:extLst>
            </p:cNvPr>
            <p:cNvSpPr txBox="1"/>
            <p:nvPr/>
          </p:nvSpPr>
          <p:spPr>
            <a:xfrm>
              <a:off x="5270634" y="3240443"/>
              <a:ext cx="2924698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Backward Calculations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DEFA06-4E2A-9A2F-7384-8AA760D55C34}"/>
              </a:ext>
            </a:extLst>
          </p:cNvPr>
          <p:cNvGrpSpPr/>
          <p:nvPr/>
        </p:nvGrpSpPr>
        <p:grpSpPr>
          <a:xfrm>
            <a:off x="521251" y="4585579"/>
            <a:ext cx="3523718" cy="1764379"/>
            <a:chOff x="521251" y="4361311"/>
            <a:chExt cx="3523718" cy="17643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7C3197-53F1-1A83-8A19-8FDE5552A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51" y="5110706"/>
              <a:ext cx="3523718" cy="10149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F88B66-9BC4-80AF-F779-A0B1D7C2DB20}"/>
                </a:ext>
              </a:extLst>
            </p:cNvPr>
            <p:cNvSpPr txBox="1"/>
            <p:nvPr/>
          </p:nvSpPr>
          <p:spPr>
            <a:xfrm>
              <a:off x="774632" y="4361311"/>
              <a:ext cx="3016956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Updating </a:t>
              </a:r>
              <a:b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Transition Probabilities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940878-BA7B-0A17-D8AD-27F8A6ECD001}"/>
              </a:ext>
            </a:extLst>
          </p:cNvPr>
          <p:cNvGrpSpPr/>
          <p:nvPr/>
        </p:nvGrpSpPr>
        <p:grpSpPr>
          <a:xfrm>
            <a:off x="5220864" y="4585579"/>
            <a:ext cx="3024238" cy="1764379"/>
            <a:chOff x="5220864" y="4361311"/>
            <a:chExt cx="3024238" cy="17643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633385-5A09-AC6D-7A6E-57BD6FBDF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864" y="5110706"/>
              <a:ext cx="3024238" cy="10149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6A648D-09F5-4FF0-4331-F260D877BAB5}"/>
                </a:ext>
              </a:extLst>
            </p:cNvPr>
            <p:cNvSpPr txBox="1"/>
            <p:nvPr/>
          </p:nvSpPr>
          <p:spPr>
            <a:xfrm>
              <a:off x="5224505" y="4361311"/>
              <a:ext cx="3016956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Updating </a:t>
              </a:r>
              <a:b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Emission Probabilities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26AFBC-965B-F707-E73D-150CC5A3A667}"/>
              </a:ext>
            </a:extLst>
          </p:cNvPr>
          <p:cNvGrpSpPr/>
          <p:nvPr/>
        </p:nvGrpSpPr>
        <p:grpSpPr>
          <a:xfrm>
            <a:off x="863526" y="3902158"/>
            <a:ext cx="1891322" cy="324336"/>
            <a:chOff x="863526" y="3896334"/>
            <a:chExt cx="1891322" cy="32433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0462D7E-A9FB-FA28-ED14-70C2F0AEE6F0}"/>
                </a:ext>
              </a:extLst>
            </p:cNvPr>
            <p:cNvSpPr/>
            <p:nvPr/>
          </p:nvSpPr>
          <p:spPr>
            <a:xfrm>
              <a:off x="863526" y="3896335"/>
              <a:ext cx="446921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2E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E5867FA-0233-84FA-BC76-2AEF60A8C7AF}"/>
                </a:ext>
              </a:extLst>
            </p:cNvPr>
            <p:cNvSpPr/>
            <p:nvPr/>
          </p:nvSpPr>
          <p:spPr>
            <a:xfrm>
              <a:off x="2105052" y="3896334"/>
              <a:ext cx="649796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2E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B154B96E-9145-6870-905E-F1E566F087B9}"/>
                </a:ext>
              </a:extLst>
            </p:cNvPr>
            <p:cNvCxnSpPr>
              <a:stCxn id="7" idx="2"/>
              <a:endCxn id="5" idx="2"/>
            </p:cNvCxnSpPr>
            <p:nvPr/>
          </p:nvCxnSpPr>
          <p:spPr>
            <a:xfrm rot="5400000">
              <a:off x="1758469" y="3549188"/>
              <a:ext cx="1" cy="1342963"/>
            </a:xfrm>
            <a:prstGeom prst="bentConnector3">
              <a:avLst>
                <a:gd name="adj1" fmla="val 22860100000"/>
              </a:avLst>
            </a:prstGeom>
            <a:ln w="31750">
              <a:solidFill>
                <a:srgbClr val="2E549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690871-9268-48CD-5A2C-5D857A6204C4}"/>
              </a:ext>
            </a:extLst>
          </p:cNvPr>
          <p:cNvGrpSpPr/>
          <p:nvPr/>
        </p:nvGrpSpPr>
        <p:grpSpPr>
          <a:xfrm>
            <a:off x="5207653" y="3902158"/>
            <a:ext cx="1891322" cy="324336"/>
            <a:chOff x="5207653" y="3905836"/>
            <a:chExt cx="1891322" cy="324336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5DB2D889-F66D-401C-A0C0-FDF78716FFE9}"/>
                </a:ext>
              </a:extLst>
            </p:cNvPr>
            <p:cNvSpPr/>
            <p:nvPr/>
          </p:nvSpPr>
          <p:spPr>
            <a:xfrm>
              <a:off x="5207653" y="3905837"/>
              <a:ext cx="446921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2E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870B8606-2170-8F1B-0F41-87BB08D8820D}"/>
                </a:ext>
              </a:extLst>
            </p:cNvPr>
            <p:cNvSpPr/>
            <p:nvPr/>
          </p:nvSpPr>
          <p:spPr>
            <a:xfrm>
              <a:off x="6449179" y="3905836"/>
              <a:ext cx="649796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2E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D538F995-8FC2-A4FF-3205-2B9C39CFA866}"/>
                </a:ext>
              </a:extLst>
            </p:cNvPr>
            <p:cNvCxnSpPr>
              <a:stCxn id="26" idx="2"/>
              <a:endCxn id="25" idx="2"/>
            </p:cNvCxnSpPr>
            <p:nvPr/>
          </p:nvCxnSpPr>
          <p:spPr>
            <a:xfrm rot="5400000">
              <a:off x="6102596" y="3558690"/>
              <a:ext cx="1" cy="1342963"/>
            </a:xfrm>
            <a:prstGeom prst="bentConnector3">
              <a:avLst>
                <a:gd name="adj1" fmla="val 22860100000"/>
              </a:avLst>
            </a:prstGeom>
            <a:ln w="31750">
              <a:solidFill>
                <a:srgbClr val="2E549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020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The Baum-Welch algorithm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is commonly used with pHMMs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For both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inference and training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by effectively utilizing the probabilities</a:t>
            </a:r>
            <a:endParaRPr lang="en-US" sz="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b="1" dirty="0">
              <a:solidFill>
                <a:srgbClr val="2E559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Inference: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Identifying the variations between sequences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b="1" dirty="0">
              <a:solidFill>
                <a:srgbClr val="2E559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Training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: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Maximizing parameters to observe certain variations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Utilizing Probabilities in pHMMs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994D7-9F7A-15A9-B30B-73A23BE64FDF}"/>
              </a:ext>
            </a:extLst>
          </p:cNvPr>
          <p:cNvGrpSpPr/>
          <p:nvPr/>
        </p:nvGrpSpPr>
        <p:grpSpPr>
          <a:xfrm>
            <a:off x="869350" y="3520002"/>
            <a:ext cx="2827519" cy="679363"/>
            <a:chOff x="869350" y="3240443"/>
            <a:chExt cx="2827519" cy="6793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C84831-0FB2-4160-7415-0A192D22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58" y="3682062"/>
              <a:ext cx="2813304" cy="23774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935430-8433-10BE-7200-3281FC62842A}"/>
                </a:ext>
              </a:extLst>
            </p:cNvPr>
            <p:cNvSpPr txBox="1"/>
            <p:nvPr/>
          </p:nvSpPr>
          <p:spPr>
            <a:xfrm>
              <a:off x="869350" y="3240443"/>
              <a:ext cx="2827519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Forward Calculations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6950EB-6A4E-A07E-DE07-D266F77546DC}"/>
              </a:ext>
            </a:extLst>
          </p:cNvPr>
          <p:cNvGrpSpPr/>
          <p:nvPr/>
        </p:nvGrpSpPr>
        <p:grpSpPr>
          <a:xfrm>
            <a:off x="5197553" y="3520002"/>
            <a:ext cx="3070860" cy="679363"/>
            <a:chOff x="5197553" y="3240443"/>
            <a:chExt cx="3070860" cy="6793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42E59B-34B3-1F45-C966-9EF44788E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553" y="3682062"/>
              <a:ext cx="3070860" cy="23774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29FE2F-875D-13F6-922D-1E9BDF5B51E9}"/>
                </a:ext>
              </a:extLst>
            </p:cNvPr>
            <p:cNvSpPr txBox="1"/>
            <p:nvPr/>
          </p:nvSpPr>
          <p:spPr>
            <a:xfrm>
              <a:off x="5270634" y="3240443"/>
              <a:ext cx="2924698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Backward Calculations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DEFA06-4E2A-9A2F-7384-8AA760D55C34}"/>
              </a:ext>
            </a:extLst>
          </p:cNvPr>
          <p:cNvGrpSpPr/>
          <p:nvPr/>
        </p:nvGrpSpPr>
        <p:grpSpPr>
          <a:xfrm>
            <a:off x="521251" y="4585579"/>
            <a:ext cx="3523718" cy="1764379"/>
            <a:chOff x="521251" y="4361311"/>
            <a:chExt cx="3523718" cy="17643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7C3197-53F1-1A83-8A19-8FDE5552A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51" y="5110706"/>
              <a:ext cx="3523718" cy="10149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F88B66-9BC4-80AF-F779-A0B1D7C2DB20}"/>
                </a:ext>
              </a:extLst>
            </p:cNvPr>
            <p:cNvSpPr txBox="1"/>
            <p:nvPr/>
          </p:nvSpPr>
          <p:spPr>
            <a:xfrm>
              <a:off x="774632" y="4361311"/>
              <a:ext cx="3016956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Updating </a:t>
              </a:r>
              <a:b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Transition Probabilities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940878-BA7B-0A17-D8AD-27F8A6ECD001}"/>
              </a:ext>
            </a:extLst>
          </p:cNvPr>
          <p:cNvGrpSpPr/>
          <p:nvPr/>
        </p:nvGrpSpPr>
        <p:grpSpPr>
          <a:xfrm>
            <a:off x="5220864" y="4585579"/>
            <a:ext cx="3024238" cy="1764379"/>
            <a:chOff x="5220864" y="4361311"/>
            <a:chExt cx="3024238" cy="17643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633385-5A09-AC6D-7A6E-57BD6FBDF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864" y="5110706"/>
              <a:ext cx="3024238" cy="10149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6A648D-09F5-4FF0-4331-F260D877BAB5}"/>
                </a:ext>
              </a:extLst>
            </p:cNvPr>
            <p:cNvSpPr txBox="1"/>
            <p:nvPr/>
          </p:nvSpPr>
          <p:spPr>
            <a:xfrm>
              <a:off x="5224505" y="4361311"/>
              <a:ext cx="3016956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Updating </a:t>
              </a:r>
              <a:b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Emission Probabilities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0462D7E-A9FB-FA28-ED14-70C2F0AEE6F0}"/>
              </a:ext>
            </a:extLst>
          </p:cNvPr>
          <p:cNvSpPr/>
          <p:nvPr/>
        </p:nvSpPr>
        <p:spPr>
          <a:xfrm>
            <a:off x="863526" y="3902159"/>
            <a:ext cx="446921" cy="324335"/>
          </a:xfrm>
          <a:prstGeom prst="roundRect">
            <a:avLst>
              <a:gd name="adj" fmla="val 10597"/>
            </a:avLst>
          </a:prstGeom>
          <a:noFill/>
          <a:ln w="317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DB2D889-F66D-401C-A0C0-FDF78716FFE9}"/>
              </a:ext>
            </a:extLst>
          </p:cNvPr>
          <p:cNvSpPr/>
          <p:nvPr/>
        </p:nvSpPr>
        <p:spPr>
          <a:xfrm>
            <a:off x="5207653" y="3902159"/>
            <a:ext cx="446921" cy="324335"/>
          </a:xfrm>
          <a:prstGeom prst="roundRect">
            <a:avLst>
              <a:gd name="adj" fmla="val 10597"/>
            </a:avLst>
          </a:prstGeom>
          <a:noFill/>
          <a:ln w="317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18CA41E-5AF9-356B-6413-D92646237B69}"/>
              </a:ext>
            </a:extLst>
          </p:cNvPr>
          <p:cNvSpPr/>
          <p:nvPr/>
        </p:nvSpPr>
        <p:spPr>
          <a:xfrm>
            <a:off x="2774835" y="5423247"/>
            <a:ext cx="1069140" cy="324335"/>
          </a:xfrm>
          <a:prstGeom prst="roundRect">
            <a:avLst>
              <a:gd name="adj" fmla="val 10597"/>
            </a:avLst>
          </a:prstGeom>
          <a:noFill/>
          <a:ln w="317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A9D6943-CBE2-5401-1332-DB3E30E5559D}"/>
              </a:ext>
            </a:extLst>
          </p:cNvPr>
          <p:cNvSpPr/>
          <p:nvPr/>
        </p:nvSpPr>
        <p:spPr>
          <a:xfrm>
            <a:off x="2975829" y="5935052"/>
            <a:ext cx="1069140" cy="324335"/>
          </a:xfrm>
          <a:prstGeom prst="roundRect">
            <a:avLst>
              <a:gd name="adj" fmla="val 10597"/>
            </a:avLst>
          </a:prstGeom>
          <a:noFill/>
          <a:ln w="317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FFE41F7-6AD1-2DCD-B6E9-40C294F09F87}"/>
              </a:ext>
            </a:extLst>
          </p:cNvPr>
          <p:cNvSpPr/>
          <p:nvPr/>
        </p:nvSpPr>
        <p:spPr>
          <a:xfrm>
            <a:off x="6407256" y="5423247"/>
            <a:ext cx="902120" cy="324335"/>
          </a:xfrm>
          <a:prstGeom prst="roundRect">
            <a:avLst>
              <a:gd name="adj" fmla="val 10597"/>
            </a:avLst>
          </a:prstGeom>
          <a:noFill/>
          <a:ln w="317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FEEE565-04EC-C61E-51DA-2A86FE7F2311}"/>
              </a:ext>
            </a:extLst>
          </p:cNvPr>
          <p:cNvSpPr/>
          <p:nvPr/>
        </p:nvSpPr>
        <p:spPr>
          <a:xfrm>
            <a:off x="6858316" y="5935116"/>
            <a:ext cx="902120" cy="324335"/>
          </a:xfrm>
          <a:prstGeom prst="roundRect">
            <a:avLst>
              <a:gd name="adj" fmla="val 10597"/>
            </a:avLst>
          </a:prstGeom>
          <a:noFill/>
          <a:ln w="317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BA3DB4-D4B6-B31D-0256-84D9D05CA511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3581943" y="4226494"/>
            <a:ext cx="1849171" cy="1196753"/>
          </a:xfrm>
          <a:prstGeom prst="line">
            <a:avLst/>
          </a:prstGeom>
          <a:ln w="28575">
            <a:solidFill>
              <a:srgbClr val="2E5497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CAC32AA-7147-E0A6-5DE5-430D2FBEA558}"/>
              </a:ext>
            </a:extLst>
          </p:cNvPr>
          <p:cNvCxnSpPr>
            <a:cxnSpLocks/>
            <a:endCxn id="5" idx="2"/>
          </p:cNvCxnSpPr>
          <p:nvPr/>
        </p:nvCxnSpPr>
        <p:spPr>
          <a:xfrm flipH="1" flipV="1">
            <a:off x="1086987" y="4226494"/>
            <a:ext cx="1888842" cy="1196753"/>
          </a:xfrm>
          <a:prstGeom prst="line">
            <a:avLst/>
          </a:prstGeom>
          <a:ln w="28575">
            <a:solidFill>
              <a:srgbClr val="2E5497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44430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The Baum-Welch algorithm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is commonly used with pHMMs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For both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inference and training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by effectively utilizing the probabilities</a:t>
            </a:r>
            <a:endParaRPr lang="en-US" sz="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b="1" dirty="0">
              <a:solidFill>
                <a:srgbClr val="2E559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Inference: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Identifying the variations between sequences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b="1" dirty="0">
              <a:solidFill>
                <a:srgbClr val="2E559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Training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: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Maximizing parameters to observe certain variations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Utilizing Probabilities in pHMMs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994D7-9F7A-15A9-B30B-73A23BE64FDF}"/>
              </a:ext>
            </a:extLst>
          </p:cNvPr>
          <p:cNvGrpSpPr/>
          <p:nvPr/>
        </p:nvGrpSpPr>
        <p:grpSpPr>
          <a:xfrm>
            <a:off x="869350" y="3520002"/>
            <a:ext cx="2827519" cy="679363"/>
            <a:chOff x="869350" y="3240443"/>
            <a:chExt cx="2827519" cy="6793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C84831-0FB2-4160-7415-0A192D22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58" y="3682062"/>
              <a:ext cx="2813304" cy="23774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935430-8433-10BE-7200-3281FC62842A}"/>
                </a:ext>
              </a:extLst>
            </p:cNvPr>
            <p:cNvSpPr txBox="1"/>
            <p:nvPr/>
          </p:nvSpPr>
          <p:spPr>
            <a:xfrm>
              <a:off x="869350" y="3240443"/>
              <a:ext cx="2827519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Forward Calculations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6950EB-6A4E-A07E-DE07-D266F77546DC}"/>
              </a:ext>
            </a:extLst>
          </p:cNvPr>
          <p:cNvGrpSpPr/>
          <p:nvPr/>
        </p:nvGrpSpPr>
        <p:grpSpPr>
          <a:xfrm>
            <a:off x="5197553" y="3520002"/>
            <a:ext cx="3070860" cy="679363"/>
            <a:chOff x="5197553" y="3240443"/>
            <a:chExt cx="3070860" cy="6793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42E59B-34B3-1F45-C966-9EF44788E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553" y="3682062"/>
              <a:ext cx="3070860" cy="23774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29FE2F-875D-13F6-922D-1E9BDF5B51E9}"/>
                </a:ext>
              </a:extLst>
            </p:cNvPr>
            <p:cNvSpPr txBox="1"/>
            <p:nvPr/>
          </p:nvSpPr>
          <p:spPr>
            <a:xfrm>
              <a:off x="5270634" y="3240443"/>
              <a:ext cx="2924698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Backward Calculations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DEFA06-4E2A-9A2F-7384-8AA760D55C34}"/>
              </a:ext>
            </a:extLst>
          </p:cNvPr>
          <p:cNvGrpSpPr/>
          <p:nvPr/>
        </p:nvGrpSpPr>
        <p:grpSpPr>
          <a:xfrm>
            <a:off x="521251" y="4585579"/>
            <a:ext cx="3523718" cy="1764379"/>
            <a:chOff x="521251" y="4361311"/>
            <a:chExt cx="3523718" cy="17643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7C3197-53F1-1A83-8A19-8FDE5552A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51" y="5110706"/>
              <a:ext cx="3523718" cy="10149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F88B66-9BC4-80AF-F779-A0B1D7C2DB20}"/>
                </a:ext>
              </a:extLst>
            </p:cNvPr>
            <p:cNvSpPr txBox="1"/>
            <p:nvPr/>
          </p:nvSpPr>
          <p:spPr>
            <a:xfrm>
              <a:off x="774632" y="4361311"/>
              <a:ext cx="3016956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Updating </a:t>
              </a:r>
              <a:b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Transition Probabilities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940878-BA7B-0A17-D8AD-27F8A6ECD001}"/>
              </a:ext>
            </a:extLst>
          </p:cNvPr>
          <p:cNvGrpSpPr/>
          <p:nvPr/>
        </p:nvGrpSpPr>
        <p:grpSpPr>
          <a:xfrm>
            <a:off x="5220864" y="4585579"/>
            <a:ext cx="3024238" cy="1764379"/>
            <a:chOff x="5220864" y="4361311"/>
            <a:chExt cx="3024238" cy="17643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633385-5A09-AC6D-7A6E-57BD6FBDF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864" y="5110706"/>
              <a:ext cx="3024238" cy="10149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6A648D-09F5-4FF0-4331-F260D877BAB5}"/>
                </a:ext>
              </a:extLst>
            </p:cNvPr>
            <p:cNvSpPr txBox="1"/>
            <p:nvPr/>
          </p:nvSpPr>
          <p:spPr>
            <a:xfrm>
              <a:off x="5224505" y="4361311"/>
              <a:ext cx="3016956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Updating </a:t>
              </a:r>
              <a:b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Emission Probabilities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DCB9EF-4C2D-911F-CBA8-E1F2A789DEB9}"/>
              </a:ext>
            </a:extLst>
          </p:cNvPr>
          <p:cNvGrpSpPr/>
          <p:nvPr/>
        </p:nvGrpSpPr>
        <p:grpSpPr>
          <a:xfrm>
            <a:off x="438411" y="4217136"/>
            <a:ext cx="7930957" cy="2183665"/>
            <a:chOff x="438411" y="4217136"/>
            <a:chExt cx="7930957" cy="218366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0E5E828-5FB3-63F9-3D66-D7C41A4A713E}"/>
                </a:ext>
              </a:extLst>
            </p:cNvPr>
            <p:cNvSpPr/>
            <p:nvPr/>
          </p:nvSpPr>
          <p:spPr>
            <a:xfrm>
              <a:off x="438411" y="4585579"/>
              <a:ext cx="7930957" cy="1815222"/>
            </a:xfrm>
            <a:prstGeom prst="roundRect">
              <a:avLst>
                <a:gd name="adj" fmla="val 10597"/>
              </a:avLst>
            </a:prstGeom>
            <a:noFill/>
            <a:ln w="44450">
              <a:solidFill>
                <a:srgbClr val="2E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650D92-43A8-BFF9-660A-7BF08357E159}"/>
                </a:ext>
              </a:extLst>
            </p:cNvPr>
            <p:cNvSpPr txBox="1"/>
            <p:nvPr/>
          </p:nvSpPr>
          <p:spPr>
            <a:xfrm>
              <a:off x="2990129" y="4217136"/>
              <a:ext cx="2827519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E5597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Training Step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48398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 dynamic programming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approach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Calculate the ‘possibility’ of visiting each state in a pHMM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Given an observed sequence (from both directions of the sequence)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Forward &amp; Backward Calculations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E992550F-FB49-75A5-2291-5CAE65243924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35608842"/>
              </p:ext>
            </p:extLst>
          </p:nvPr>
        </p:nvGraphicFramePr>
        <p:xfrm>
          <a:off x="876880" y="2971060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0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0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F7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36EDBF6-5D68-61C4-85A1-89515155F2E5}"/>
              </a:ext>
            </a:extLst>
          </p:cNvPr>
          <p:cNvGrpSpPr/>
          <p:nvPr/>
        </p:nvGrpSpPr>
        <p:grpSpPr>
          <a:xfrm>
            <a:off x="75543" y="2383332"/>
            <a:ext cx="801333" cy="672529"/>
            <a:chOff x="75543" y="2383332"/>
            <a:chExt cx="801333" cy="6725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AECE191-528D-9D9E-81BB-543D2FC465FD}"/>
                    </a:ext>
                  </a:extLst>
                </p:cNvPr>
                <p:cNvSpPr txBox="1"/>
                <p:nvPr/>
              </p:nvSpPr>
              <p:spPr>
                <a:xfrm>
                  <a:off x="75543" y="2383332"/>
                  <a:ext cx="55250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m:oMathPara>
                  </a14:m>
                  <a:endParaRPr lang="en-CH" sz="200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AECE191-528D-9D9E-81BB-543D2FC465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43" y="2383332"/>
                  <a:ext cx="552506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1333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01F50AC-3F10-4203-FA05-2FA7A1E1F298}"/>
                    </a:ext>
                  </a:extLst>
                </p:cNvPr>
                <p:cNvSpPr txBox="1"/>
                <p:nvPr/>
              </p:nvSpPr>
              <p:spPr>
                <a:xfrm>
                  <a:off x="696724" y="2526984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01F50AC-3F10-4203-FA05-2FA7A1E1F2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724" y="2526984"/>
                  <a:ext cx="164592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28571" r="-28571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AF668A1-3D40-7914-BA40-6F7D03E556A5}"/>
                    </a:ext>
                  </a:extLst>
                </p:cNvPr>
                <p:cNvSpPr txBox="1"/>
                <p:nvPr/>
              </p:nvSpPr>
              <p:spPr>
                <a:xfrm>
                  <a:off x="570143" y="2748084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AF668A1-3D40-7914-BA40-6F7D03E556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143" y="2748084"/>
                  <a:ext cx="162796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38462" r="-23077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2BE530A-ADF3-D2A3-9900-9E1AB6096B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6227" y="2681462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5BF89A7-8561-0532-A412-3AF3BE1567EA}"/>
              </a:ext>
            </a:extLst>
          </p:cNvPr>
          <p:cNvGrpSpPr/>
          <p:nvPr/>
        </p:nvGrpSpPr>
        <p:grpSpPr>
          <a:xfrm>
            <a:off x="643222" y="3024521"/>
            <a:ext cx="190758" cy="1617691"/>
            <a:chOff x="666518" y="3537048"/>
            <a:chExt cx="190758" cy="16176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DB31F6-C016-15C0-ACC4-C8B5CBFB7013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D31C3A-8C62-9CC9-A7D2-2C526086C659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2CABAA-CE8F-25B3-E88F-12A1E0D9627D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FCBDFF-2F56-2902-D95D-825B21E19312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F00E93C-40C7-722F-F4BF-79F2ADA076E0}"/>
              </a:ext>
            </a:extLst>
          </p:cNvPr>
          <p:cNvSpPr txBox="1"/>
          <p:nvPr/>
        </p:nvSpPr>
        <p:spPr>
          <a:xfrm>
            <a:off x="889364" y="4738438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6D5764E-1609-297E-B5C6-1C293EA80BAD}"/>
              </a:ext>
            </a:extLst>
          </p:cNvPr>
          <p:cNvGrpSpPr/>
          <p:nvPr/>
        </p:nvGrpSpPr>
        <p:grpSpPr>
          <a:xfrm>
            <a:off x="1648131" y="3599786"/>
            <a:ext cx="1374235" cy="549621"/>
            <a:chOff x="1648131" y="3599786"/>
            <a:chExt cx="1374235" cy="54962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61D3D5-4005-629B-2B98-659386F9470C}"/>
                </a:ext>
              </a:extLst>
            </p:cNvPr>
            <p:cNvCxnSpPr>
              <a:cxnSpLocks/>
            </p:cNvCxnSpPr>
            <p:nvPr/>
          </p:nvCxnSpPr>
          <p:spPr>
            <a:xfrm>
              <a:off x="2246634" y="3599786"/>
              <a:ext cx="775732" cy="38494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2B2E6AB-6174-C85A-AA5D-4E63A2F975A4}"/>
                </a:ext>
              </a:extLst>
            </p:cNvPr>
            <p:cNvCxnSpPr>
              <a:cxnSpLocks/>
            </p:cNvCxnSpPr>
            <p:nvPr/>
          </p:nvCxnSpPr>
          <p:spPr>
            <a:xfrm>
              <a:off x="1648131" y="3609969"/>
              <a:ext cx="1290051" cy="539438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64C5539-43B0-61D3-4B1E-12C3672113DB}"/>
                </a:ext>
              </a:extLst>
            </p:cNvPr>
            <p:cNvCxnSpPr>
              <a:cxnSpLocks/>
            </p:cNvCxnSpPr>
            <p:nvPr/>
          </p:nvCxnSpPr>
          <p:spPr>
            <a:xfrm>
              <a:off x="1973354" y="3609969"/>
              <a:ext cx="998899" cy="44171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A159F12-A408-A60B-9AF2-5413F6F3749F}"/>
              </a:ext>
            </a:extLst>
          </p:cNvPr>
          <p:cNvSpPr txBox="1"/>
          <p:nvPr/>
        </p:nvSpPr>
        <p:spPr>
          <a:xfrm>
            <a:off x="2789309" y="2041216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61" name="Striped Right Arrow 60">
            <a:extLst>
              <a:ext uri="{FF2B5EF4-FFF2-40B4-BE49-F238E27FC236}">
                <a16:creationId xmlns:a16="http://schemas.microsoft.com/office/drawing/2014/main" id="{C73340E7-FF03-02D0-AEBE-EFFE761D2AC7}"/>
              </a:ext>
            </a:extLst>
          </p:cNvPr>
          <p:cNvSpPr/>
          <p:nvPr/>
        </p:nvSpPr>
        <p:spPr>
          <a:xfrm rot="5400000">
            <a:off x="-356669" y="3720916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3" name="Table 6">
            <a:extLst>
              <a:ext uri="{FF2B5EF4-FFF2-40B4-BE49-F238E27FC236}">
                <a16:creationId xmlns:a16="http://schemas.microsoft.com/office/drawing/2014/main" id="{744DE613-8AA5-F39B-E029-B456ACC40D31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22459756"/>
              </p:ext>
            </p:extLst>
          </p:nvPr>
        </p:nvGraphicFramePr>
        <p:xfrm>
          <a:off x="5602494" y="2971060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A087B2E-95BD-5D1F-08D1-B41EDC6150FD}"/>
              </a:ext>
            </a:extLst>
          </p:cNvPr>
          <p:cNvGrpSpPr/>
          <p:nvPr/>
        </p:nvGrpSpPr>
        <p:grpSpPr>
          <a:xfrm>
            <a:off x="4801157" y="2383332"/>
            <a:ext cx="801333" cy="672529"/>
            <a:chOff x="4801157" y="2383332"/>
            <a:chExt cx="801333" cy="6725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EDB6649-5E7E-A45A-A5CF-955DE00D4BA8}"/>
                    </a:ext>
                  </a:extLst>
                </p:cNvPr>
                <p:cNvSpPr txBox="1"/>
                <p:nvPr/>
              </p:nvSpPr>
              <p:spPr>
                <a:xfrm>
                  <a:off x="4801157" y="2383332"/>
                  <a:ext cx="55250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kern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kern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2000" b="1" i="1" kern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 kern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kern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m:oMathPara>
                  </a14:m>
                  <a:endParaRPr lang="en-CH" sz="2000" dirty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EDB6649-5E7E-A45A-A5CF-955DE00D4B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1157" y="2383332"/>
                  <a:ext cx="55250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15909" r="-227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90A70C9F-01F7-4656-FD79-B32E7E0DBF5E}"/>
                    </a:ext>
                  </a:extLst>
                </p:cNvPr>
                <p:cNvSpPr txBox="1"/>
                <p:nvPr/>
              </p:nvSpPr>
              <p:spPr>
                <a:xfrm>
                  <a:off x="5422338" y="2526984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90A70C9F-01F7-4656-FD79-B32E7E0DBF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2338" y="2526984"/>
                  <a:ext cx="164592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8571" r="-35714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F19C60B-4225-06DB-4626-C7BD5AC204E2}"/>
                    </a:ext>
                  </a:extLst>
                </p:cNvPr>
                <p:cNvSpPr txBox="1"/>
                <p:nvPr/>
              </p:nvSpPr>
              <p:spPr>
                <a:xfrm>
                  <a:off x="5295757" y="2748084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F19C60B-4225-06DB-4626-C7BD5AC20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757" y="2748084"/>
                  <a:ext cx="162796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38462" r="-30769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688C2B4-AFA9-44FA-7912-D03E2371E3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841" y="2681462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498205D4-394A-3CB4-4437-E86FFAC255AB}"/>
              </a:ext>
            </a:extLst>
          </p:cNvPr>
          <p:cNvSpPr txBox="1"/>
          <p:nvPr/>
        </p:nvSpPr>
        <p:spPr>
          <a:xfrm>
            <a:off x="5576318" y="4738438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87" name="Striped Right Arrow 86">
            <a:extLst>
              <a:ext uri="{FF2B5EF4-FFF2-40B4-BE49-F238E27FC236}">
                <a16:creationId xmlns:a16="http://schemas.microsoft.com/office/drawing/2014/main" id="{4D5B4DFD-D552-72EA-D699-437160F93B36}"/>
              </a:ext>
            </a:extLst>
          </p:cNvPr>
          <p:cNvSpPr/>
          <p:nvPr/>
        </p:nvSpPr>
        <p:spPr>
          <a:xfrm rot="16200000">
            <a:off x="4392197" y="3699298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955E189-8A95-8972-B6D4-5E01DFF4F0FD}"/>
              </a:ext>
            </a:extLst>
          </p:cNvPr>
          <p:cNvGrpSpPr/>
          <p:nvPr/>
        </p:nvGrpSpPr>
        <p:grpSpPr>
          <a:xfrm>
            <a:off x="6354691" y="3609969"/>
            <a:ext cx="1312905" cy="528962"/>
            <a:chOff x="6354691" y="3609969"/>
            <a:chExt cx="1312905" cy="528962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689DD66-B85E-D34B-379B-4E2EBFED15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9741" y="3609969"/>
              <a:ext cx="997855" cy="44171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9B8716-2908-3E93-B459-6A028ED785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54691" y="3609969"/>
              <a:ext cx="1312905" cy="52896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7013B9D-0768-E5FA-BA75-CD016DB14A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11143" y="3609969"/>
              <a:ext cx="656453" cy="374763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2D011F-9C92-9137-1733-20A66B48A261}"/>
              </a:ext>
            </a:extLst>
          </p:cNvPr>
          <p:cNvGrpSpPr/>
          <p:nvPr/>
        </p:nvGrpSpPr>
        <p:grpSpPr>
          <a:xfrm>
            <a:off x="901710" y="2642153"/>
            <a:ext cx="2809349" cy="274320"/>
            <a:chOff x="901710" y="3154680"/>
            <a:chExt cx="2809349" cy="27432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570295F-D3AF-7F7E-7503-A740971294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5ECCD53-AF5A-376A-E4DA-124E4C028E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D854D93-8AA4-4E0B-90ED-508460AB0A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FCAADDF-944B-C264-A47D-73FC803118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F290FB1-178A-52E5-1050-5DBFAA2A83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FC0F8AAA-D43F-CE33-2F6F-B95EC0A6B2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13D7AC88-70C7-CD9C-8591-63F165EC0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174C7D2-230F-66F6-3BFF-C5423F7705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78A06AEF-B2FB-D5DA-5182-2A97CB9CB6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C48B508-4C5A-CD45-2821-2128B0A0ECFA}"/>
              </a:ext>
            </a:extLst>
          </p:cNvPr>
          <p:cNvGrpSpPr/>
          <p:nvPr/>
        </p:nvGrpSpPr>
        <p:grpSpPr>
          <a:xfrm>
            <a:off x="5629162" y="2642153"/>
            <a:ext cx="2809349" cy="274320"/>
            <a:chOff x="5629162" y="3167758"/>
            <a:chExt cx="2809349" cy="27432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44D384-81C5-F6B1-3BC0-32B994051E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9054352D-2369-8603-7ED3-8E3EEDDB50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EA97A860-3178-371C-3233-3E74240914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17CE578B-94A7-8BC1-88DC-D5D9CEA43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96BAC66-A3AB-342A-862D-F23D33EFA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DFDBDCFC-AC9E-A44D-C680-E55893C48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EC7B0CE6-121F-2FA1-DED2-FCED9F1C5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B15ACF32-D63E-DCFB-33C7-AEE3EBD73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39EDE6CE-0A40-C53B-4A6A-E1B2C59BD9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2F1A608-7C09-ACC3-57B7-672C453B9141}"/>
              </a:ext>
            </a:extLst>
          </p:cNvPr>
          <p:cNvGrpSpPr/>
          <p:nvPr/>
        </p:nvGrpSpPr>
        <p:grpSpPr>
          <a:xfrm>
            <a:off x="5366437" y="3024521"/>
            <a:ext cx="190758" cy="1617691"/>
            <a:chOff x="666518" y="3537048"/>
            <a:chExt cx="190758" cy="161769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C5ED5C6-18BE-19B6-E8B3-7275B70621DD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A975BA2-3CF5-730A-D816-6BB100A80481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0BADDA2-7E31-721B-0313-250A8CC2668B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84DA637-FDF5-86C0-F10C-83128465C9C6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702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7" grpId="0"/>
      <p:bldP spid="59" grpId="0"/>
      <p:bldP spid="61" grpId="0" animBg="1"/>
      <p:bldP spid="81" grpId="0"/>
      <p:bldP spid="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Goal: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Identifying the variations between sequences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Inference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by using decoding algorithms (e.g., the Viterbi Algorithm)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Inference usin</a:t>
            </a:r>
            <a:r>
              <a:rPr lang="en-US" sz="4000" dirty="0">
                <a:latin typeface="Garamond" panose="02020404030301010803" pitchFamily="18" charset="0"/>
              </a:rPr>
              <a:t>g pHMMs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43651D23-8FCE-9EE0-FD2B-C10E1E660A1F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35518909"/>
              </p:ext>
            </p:extLst>
          </p:nvPr>
        </p:nvGraphicFramePr>
        <p:xfrm>
          <a:off x="876880" y="27194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84670F0-9D57-06FE-0AE6-2685B450379F}"/>
                  </a:ext>
                </a:extLst>
              </p:cNvPr>
              <p:cNvSpPr txBox="1"/>
              <p:nvPr/>
            </p:nvSpPr>
            <p:spPr>
              <a:xfrm>
                <a:off x="75543" y="213171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84670F0-9D57-06FE-0AE6-2685B4503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131715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F63B038-0F19-2E4B-F2C4-92DB582B9FD5}"/>
                  </a:ext>
                </a:extLst>
              </p:cNvPr>
              <p:cNvSpPr txBox="1"/>
              <p:nvPr/>
            </p:nvSpPr>
            <p:spPr>
              <a:xfrm>
                <a:off x="696724" y="227536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F63B038-0F19-2E4B-F2C4-92DB582B9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275367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D362D7-4905-D431-BE8F-A6EB17C93195}"/>
                  </a:ext>
                </a:extLst>
              </p:cNvPr>
              <p:cNvSpPr txBox="1"/>
              <p:nvPr/>
            </p:nvSpPr>
            <p:spPr>
              <a:xfrm>
                <a:off x="570143" y="249646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D362D7-4905-D431-BE8F-A6EB17C93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2496467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50CD2E-0E07-FBD9-F223-C993515D0730}"/>
              </a:ext>
            </a:extLst>
          </p:cNvPr>
          <p:cNvCxnSpPr>
            <a:cxnSpLocks/>
          </p:cNvCxnSpPr>
          <p:nvPr/>
        </p:nvCxnSpPr>
        <p:spPr>
          <a:xfrm flipH="1" flipV="1">
            <a:off x="596227" y="242984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ECEAE0-0568-B7C1-5AB4-EE08AD723D04}"/>
              </a:ext>
            </a:extLst>
          </p:cNvPr>
          <p:cNvGrpSpPr/>
          <p:nvPr/>
        </p:nvGrpSpPr>
        <p:grpSpPr>
          <a:xfrm>
            <a:off x="643222" y="2772904"/>
            <a:ext cx="190758" cy="1617691"/>
            <a:chOff x="666518" y="3537048"/>
            <a:chExt cx="190758" cy="161769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1AEC05-20D2-8CD3-F8D2-71368CBD27DE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6691E0-9D0B-E397-D73A-85D4A4BB1A7A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905A011-2F3C-A697-7F1E-03FAC4238F03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94215C6-7777-938F-1DB3-B95806AFF6A2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1139680-DCAD-4AAA-DC31-EB396259D98E}"/>
              </a:ext>
            </a:extLst>
          </p:cNvPr>
          <p:cNvSpPr txBox="1"/>
          <p:nvPr/>
        </p:nvSpPr>
        <p:spPr>
          <a:xfrm>
            <a:off x="889364" y="448682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4FC6A7-8006-6FF6-86C0-39273D0DE678}"/>
              </a:ext>
            </a:extLst>
          </p:cNvPr>
          <p:cNvSpPr txBox="1"/>
          <p:nvPr/>
        </p:nvSpPr>
        <p:spPr>
          <a:xfrm>
            <a:off x="2789309" y="1789599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59" name="Striped Right Arrow 58">
            <a:extLst>
              <a:ext uri="{FF2B5EF4-FFF2-40B4-BE49-F238E27FC236}">
                <a16:creationId xmlns:a16="http://schemas.microsoft.com/office/drawing/2014/main" id="{9F01E116-747F-53AF-6649-7C5C51A67944}"/>
              </a:ext>
            </a:extLst>
          </p:cNvPr>
          <p:cNvSpPr/>
          <p:nvPr/>
        </p:nvSpPr>
        <p:spPr>
          <a:xfrm rot="5400000">
            <a:off x="-356669" y="3469299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0" name="Table 6">
            <a:extLst>
              <a:ext uri="{FF2B5EF4-FFF2-40B4-BE49-F238E27FC236}">
                <a16:creationId xmlns:a16="http://schemas.microsoft.com/office/drawing/2014/main" id="{091579ED-68AB-0B46-187E-E2E6BADFD7FF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54404726"/>
              </p:ext>
            </p:extLst>
          </p:nvPr>
        </p:nvGraphicFramePr>
        <p:xfrm>
          <a:off x="5602494" y="27194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846512-F097-2A8D-475A-0FE849332560}"/>
                  </a:ext>
                </a:extLst>
              </p:cNvPr>
              <p:cNvSpPr txBox="1"/>
              <p:nvPr/>
            </p:nvSpPr>
            <p:spPr>
              <a:xfrm>
                <a:off x="4801157" y="213171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846512-F097-2A8D-475A-0FE849332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57" y="2131715"/>
                <a:ext cx="552506" cy="307777"/>
              </a:xfrm>
              <a:prstGeom prst="rect">
                <a:avLst/>
              </a:prstGeom>
              <a:blipFill>
                <a:blip r:embed="rId7"/>
                <a:stretch>
                  <a:fillRect l="-15909" r="-2273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B281CBA-F1B2-5847-D16A-AD49FC3D43DC}"/>
                  </a:ext>
                </a:extLst>
              </p:cNvPr>
              <p:cNvSpPr txBox="1"/>
              <p:nvPr/>
            </p:nvSpPr>
            <p:spPr>
              <a:xfrm>
                <a:off x="5422338" y="227536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B281CBA-F1B2-5847-D16A-AD49FC3D4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38" y="2275367"/>
                <a:ext cx="164592" cy="307777"/>
              </a:xfrm>
              <a:prstGeom prst="rect">
                <a:avLst/>
              </a:prstGeom>
              <a:blipFill>
                <a:blip r:embed="rId8"/>
                <a:stretch>
                  <a:fillRect l="-28571" r="-3571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0A4542E-E0F1-DB28-C809-9A09D4DEBBFD}"/>
                  </a:ext>
                </a:extLst>
              </p:cNvPr>
              <p:cNvSpPr txBox="1"/>
              <p:nvPr/>
            </p:nvSpPr>
            <p:spPr>
              <a:xfrm>
                <a:off x="5295757" y="249646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0A4542E-E0F1-DB28-C809-9A09D4DEB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57" y="2496467"/>
                <a:ext cx="162796" cy="307777"/>
              </a:xfrm>
              <a:prstGeom prst="rect">
                <a:avLst/>
              </a:prstGeom>
              <a:blipFill>
                <a:blip r:embed="rId9"/>
                <a:stretch>
                  <a:fillRect l="-38462" r="-3076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FE4DFB0-B828-7304-CC78-A08BC1B07A92}"/>
              </a:ext>
            </a:extLst>
          </p:cNvPr>
          <p:cNvCxnSpPr>
            <a:cxnSpLocks/>
          </p:cNvCxnSpPr>
          <p:nvPr/>
        </p:nvCxnSpPr>
        <p:spPr>
          <a:xfrm flipH="1" flipV="1">
            <a:off x="5321841" y="242984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F1598814-801D-9681-AD66-D6612F27F788}"/>
              </a:ext>
            </a:extLst>
          </p:cNvPr>
          <p:cNvSpPr txBox="1"/>
          <p:nvPr/>
        </p:nvSpPr>
        <p:spPr>
          <a:xfrm>
            <a:off x="5576318" y="4486821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86" name="Striped Right Arrow 85">
            <a:extLst>
              <a:ext uri="{FF2B5EF4-FFF2-40B4-BE49-F238E27FC236}">
                <a16:creationId xmlns:a16="http://schemas.microsoft.com/office/drawing/2014/main" id="{CBB47673-5211-672C-99BB-9F24A9752FA5}"/>
              </a:ext>
            </a:extLst>
          </p:cNvPr>
          <p:cNvSpPr/>
          <p:nvPr/>
        </p:nvSpPr>
        <p:spPr>
          <a:xfrm rot="16200000">
            <a:off x="4392197" y="3447681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787239-685D-8309-201F-B21AED7747D7}"/>
              </a:ext>
            </a:extLst>
          </p:cNvPr>
          <p:cNvGrpSpPr/>
          <p:nvPr/>
        </p:nvGrpSpPr>
        <p:grpSpPr>
          <a:xfrm>
            <a:off x="901710" y="2390536"/>
            <a:ext cx="2809349" cy="274320"/>
            <a:chOff x="901710" y="3154680"/>
            <a:chExt cx="2809349" cy="274320"/>
          </a:xfrm>
        </p:grpSpPr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693FD59-9AB3-1E21-8565-30C1655AD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3C35FA3C-2DC2-00BB-C487-E188FA54B6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7D957BC1-32C7-0304-7162-B4048389FB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91BA6C9B-C2FD-9945-1806-86D293B11B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55F7C28F-A0F5-7891-B09B-5A0F981578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A0801286-02B6-865B-BDBF-752EFCB72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A7CE82DA-8777-06BF-F98F-CD1D5CCC45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78835840-7A81-A986-1BB9-11AA70BE7A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C12DE0A1-BC1C-25EA-25ED-F18A55F725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9BBC36-2360-5573-1479-943EDAE38D73}"/>
              </a:ext>
            </a:extLst>
          </p:cNvPr>
          <p:cNvGrpSpPr/>
          <p:nvPr/>
        </p:nvGrpSpPr>
        <p:grpSpPr>
          <a:xfrm>
            <a:off x="5629162" y="2390536"/>
            <a:ext cx="2809349" cy="274320"/>
            <a:chOff x="5629162" y="3167758"/>
            <a:chExt cx="2809349" cy="274320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B0AE88E3-6E50-AD5D-5A2C-6224027FAA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BC570929-3954-9DFE-C27C-17F732B19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94D86CC9-C9EB-EB2B-4FEA-059DB65E4C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B36BDC2A-7B4B-FA95-36BE-AF253C7945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83603A26-CD9D-B10D-2BAD-AAEE1C51E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0DAF7AFB-502F-5200-9DB1-35BC0A7C62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21E94617-7011-3324-A55F-BC12AE03A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80D74B2F-87F5-A4B4-0566-51ECF961CC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A18A05A3-D6AE-46C4-C8AF-F9EACDDA5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737757E-7C92-9AD6-7409-679567AC3B41}"/>
              </a:ext>
            </a:extLst>
          </p:cNvPr>
          <p:cNvGrpSpPr/>
          <p:nvPr/>
        </p:nvGrpSpPr>
        <p:grpSpPr>
          <a:xfrm>
            <a:off x="5366437" y="2772904"/>
            <a:ext cx="190758" cy="1617691"/>
            <a:chOff x="666518" y="3537048"/>
            <a:chExt cx="190758" cy="161769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123262D-24F8-4FC9-3C3E-7A85165D9650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CDC4070-9FAE-8ADA-CB36-4AD8ED664D89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F4A37A8-6572-C202-4FA9-4895C0A6DAFD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82747EC-585D-CC31-E0B9-F9473A835418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EA54374-FFAC-95B7-0760-0052AAA398DA}"/>
              </a:ext>
            </a:extLst>
          </p:cNvPr>
          <p:cNvGrpSpPr/>
          <p:nvPr/>
        </p:nvGrpSpPr>
        <p:grpSpPr>
          <a:xfrm>
            <a:off x="3657601" y="4885553"/>
            <a:ext cx="1882762" cy="1804845"/>
            <a:chOff x="3657601" y="4885553"/>
            <a:chExt cx="1882762" cy="1804845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BB720AAA-BFEC-F05A-2D4A-B6B7D60EFF50}"/>
                </a:ext>
              </a:extLst>
            </p:cNvPr>
            <p:cNvGrpSpPr/>
            <p:nvPr/>
          </p:nvGrpSpPr>
          <p:grpSpPr>
            <a:xfrm>
              <a:off x="3747621" y="5318814"/>
              <a:ext cx="1702722" cy="1293677"/>
              <a:chOff x="3657242" y="5367413"/>
              <a:chExt cx="1702722" cy="1293677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C9EEB2A4-82F3-3B8E-D932-D710AB44D9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7242" y="5873526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22B9EC86-C5A9-8100-7C4F-A0F1BA810A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3439" y="5873526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lang="en-US" sz="16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4BE5135D-E43A-EF50-47B6-C7034A811A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09510" y="5873526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lang="en-US" sz="16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553CAB80-820A-59E6-A2F1-0910CE7E12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85644" y="5873526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lang="en-US" sz="16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5C45DB6-60A0-45E0-54C0-F6CBFC90A8B6}"/>
                  </a:ext>
                </a:extLst>
              </p:cNvPr>
              <p:cNvCxnSpPr>
                <a:cxnSpLocks/>
                <a:endCxn id="38" idx="0"/>
              </p:cNvCxnSpPr>
              <p:nvPr/>
            </p:nvCxnSpPr>
            <p:spPr>
              <a:xfrm>
                <a:off x="3776260" y="6146506"/>
                <a:ext cx="494339" cy="240264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E93E57C6-160E-383A-20BE-AEC589D94B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3439" y="6386770"/>
                <a:ext cx="274320" cy="27432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0508EEB-C016-E81A-AD07-5E66D32F3258}"/>
                  </a:ext>
                </a:extLst>
              </p:cNvPr>
              <p:cNvCxnSpPr>
                <a:cxnSpLocks/>
                <a:stCxn id="34" idx="0"/>
                <a:endCxn id="43" idx="2"/>
              </p:cNvCxnSpPr>
              <p:nvPr/>
            </p:nvCxnSpPr>
            <p:spPr>
              <a:xfrm flipH="1" flipV="1">
                <a:off x="4746545" y="5641733"/>
                <a:ext cx="125" cy="23179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D2C14B9A-FED4-B04B-0947-548B8B128B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09385" y="5367413"/>
                <a:ext cx="274320" cy="27432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lang="en-US" sz="16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313C5E0-1DB8-1117-99D9-7F0EBF486F7A}"/>
                  </a:ext>
                </a:extLst>
              </p:cNvPr>
              <p:cNvCxnSpPr>
                <a:cxnSpLocks/>
                <a:stCxn id="43" idx="3"/>
                <a:endCxn id="35" idx="0"/>
              </p:cNvCxnSpPr>
              <p:nvPr/>
            </p:nvCxnSpPr>
            <p:spPr>
              <a:xfrm>
                <a:off x="4883705" y="5504573"/>
                <a:ext cx="339099" cy="36895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1ED0976-0C44-3677-B9D5-5BA6954A8214}"/>
                  </a:ext>
                </a:extLst>
              </p:cNvPr>
              <p:cNvCxnSpPr>
                <a:cxnSpLocks/>
                <a:stCxn id="38" idx="0"/>
                <a:endCxn id="34" idx="2"/>
              </p:cNvCxnSpPr>
              <p:nvPr/>
            </p:nvCxnSpPr>
            <p:spPr>
              <a:xfrm flipV="1">
                <a:off x="4270599" y="6147846"/>
                <a:ext cx="476071" cy="238924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F35EDC-3A4F-39FA-5E7E-348D3275FDC3}"/>
                </a:ext>
              </a:extLst>
            </p:cNvPr>
            <p:cNvSpPr txBox="1"/>
            <p:nvPr/>
          </p:nvSpPr>
          <p:spPr>
            <a:xfrm>
              <a:off x="3778237" y="4885553"/>
              <a:ext cx="1641491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E5597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Inference: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5D6426D1-AD63-13D9-EF10-768B3257A383}"/>
                </a:ext>
              </a:extLst>
            </p:cNvPr>
            <p:cNvSpPr/>
            <p:nvPr/>
          </p:nvSpPr>
          <p:spPr>
            <a:xfrm>
              <a:off x="3657601" y="4901529"/>
              <a:ext cx="1882762" cy="1788869"/>
            </a:xfrm>
            <a:prstGeom prst="roundRect">
              <a:avLst>
                <a:gd name="adj" fmla="val 10597"/>
              </a:avLst>
            </a:prstGeom>
            <a:noFill/>
            <a:ln w="44450">
              <a:solidFill>
                <a:srgbClr val="2E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E7B07D9-FC48-6710-F2A8-FCACAE299869}"/>
              </a:ext>
            </a:extLst>
          </p:cNvPr>
          <p:cNvGrpSpPr/>
          <p:nvPr/>
        </p:nvGrpSpPr>
        <p:grpSpPr>
          <a:xfrm>
            <a:off x="2766075" y="4864566"/>
            <a:ext cx="861900" cy="391435"/>
            <a:chOff x="2987007" y="5046972"/>
            <a:chExt cx="861900" cy="391435"/>
          </a:xfrm>
        </p:grpSpPr>
        <p:sp>
          <p:nvSpPr>
            <p:cNvPr id="28" name="Striped Right Arrow 27">
              <a:extLst>
                <a:ext uri="{FF2B5EF4-FFF2-40B4-BE49-F238E27FC236}">
                  <a16:creationId xmlns:a16="http://schemas.microsoft.com/office/drawing/2014/main" id="{5956C6EB-9D53-FA6D-4FE7-5F393F1E8F2F}"/>
                </a:ext>
              </a:extLst>
            </p:cNvPr>
            <p:cNvSpPr/>
            <p:nvPr/>
          </p:nvSpPr>
          <p:spPr>
            <a:xfrm>
              <a:off x="3077304" y="5172695"/>
              <a:ext cx="771603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2" name="Striped Right Arrow 121">
              <a:extLst>
                <a:ext uri="{FF2B5EF4-FFF2-40B4-BE49-F238E27FC236}">
                  <a16:creationId xmlns:a16="http://schemas.microsoft.com/office/drawing/2014/main" id="{10119E43-01EE-754D-CA0E-DB01F37FA80D}"/>
                </a:ext>
              </a:extLst>
            </p:cNvPr>
            <p:cNvSpPr/>
            <p:nvPr/>
          </p:nvSpPr>
          <p:spPr>
            <a:xfrm rot="5400000">
              <a:off x="2957299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A746FAA-52C2-07CE-2D44-6EB2E45F2BEC}"/>
              </a:ext>
            </a:extLst>
          </p:cNvPr>
          <p:cNvGrpSpPr/>
          <p:nvPr/>
        </p:nvGrpSpPr>
        <p:grpSpPr>
          <a:xfrm>
            <a:off x="5570115" y="4864566"/>
            <a:ext cx="864982" cy="391435"/>
            <a:chOff x="5269402" y="5046972"/>
            <a:chExt cx="864982" cy="391435"/>
          </a:xfrm>
        </p:grpSpPr>
        <p:sp>
          <p:nvSpPr>
            <p:cNvPr id="29" name="Striped Right Arrow 28">
              <a:extLst>
                <a:ext uri="{FF2B5EF4-FFF2-40B4-BE49-F238E27FC236}">
                  <a16:creationId xmlns:a16="http://schemas.microsoft.com/office/drawing/2014/main" id="{04190A99-0240-72F9-EB1F-0670708FF112}"/>
                </a:ext>
              </a:extLst>
            </p:cNvPr>
            <p:cNvSpPr/>
            <p:nvPr/>
          </p:nvSpPr>
          <p:spPr>
            <a:xfrm rot="10800000">
              <a:off x="5269402" y="5172695"/>
              <a:ext cx="771606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" name="Striped Right Arrow 122">
              <a:extLst>
                <a:ext uri="{FF2B5EF4-FFF2-40B4-BE49-F238E27FC236}">
                  <a16:creationId xmlns:a16="http://schemas.microsoft.com/office/drawing/2014/main" id="{EFE9F9F7-31CB-BBD8-2915-1012E7646197}"/>
                </a:ext>
              </a:extLst>
            </p:cNvPr>
            <p:cNvSpPr/>
            <p:nvPr/>
          </p:nvSpPr>
          <p:spPr>
            <a:xfrm rot="5400000">
              <a:off x="5838964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5208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Goal: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Maximizing parameters to observe certain variations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Training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using the parameter updating steps in the Baum-Welch algorithm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Training usin</a:t>
            </a:r>
            <a:r>
              <a:rPr lang="en-US" sz="4000" dirty="0">
                <a:latin typeface="Garamond" panose="02020404030301010803" pitchFamily="18" charset="0"/>
              </a:rPr>
              <a:t>g pHMMs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43651D23-8FCE-9EE0-FD2B-C10E1E660A1F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0" y="27194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84670F0-9D57-06FE-0AE6-2685B450379F}"/>
                  </a:ext>
                </a:extLst>
              </p:cNvPr>
              <p:cNvSpPr txBox="1"/>
              <p:nvPr/>
            </p:nvSpPr>
            <p:spPr>
              <a:xfrm>
                <a:off x="75543" y="213171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84670F0-9D57-06FE-0AE6-2685B4503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131715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F63B038-0F19-2E4B-F2C4-92DB582B9FD5}"/>
                  </a:ext>
                </a:extLst>
              </p:cNvPr>
              <p:cNvSpPr txBox="1"/>
              <p:nvPr/>
            </p:nvSpPr>
            <p:spPr>
              <a:xfrm>
                <a:off x="696724" y="227536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F63B038-0F19-2E4B-F2C4-92DB582B9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275367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D362D7-4905-D431-BE8F-A6EB17C93195}"/>
                  </a:ext>
                </a:extLst>
              </p:cNvPr>
              <p:cNvSpPr txBox="1"/>
              <p:nvPr/>
            </p:nvSpPr>
            <p:spPr>
              <a:xfrm>
                <a:off x="570143" y="249646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D362D7-4905-D431-BE8F-A6EB17C93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2496467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50CD2E-0E07-FBD9-F223-C993515D0730}"/>
              </a:ext>
            </a:extLst>
          </p:cNvPr>
          <p:cNvCxnSpPr>
            <a:cxnSpLocks/>
          </p:cNvCxnSpPr>
          <p:nvPr/>
        </p:nvCxnSpPr>
        <p:spPr>
          <a:xfrm flipH="1" flipV="1">
            <a:off x="596227" y="242984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ECEAE0-0568-B7C1-5AB4-EE08AD723D04}"/>
              </a:ext>
            </a:extLst>
          </p:cNvPr>
          <p:cNvGrpSpPr/>
          <p:nvPr/>
        </p:nvGrpSpPr>
        <p:grpSpPr>
          <a:xfrm>
            <a:off x="643222" y="2772904"/>
            <a:ext cx="190758" cy="1617691"/>
            <a:chOff x="666518" y="3537048"/>
            <a:chExt cx="190758" cy="161769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1AEC05-20D2-8CD3-F8D2-71368CBD27DE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6691E0-9D0B-E397-D73A-85D4A4BB1A7A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905A011-2F3C-A697-7F1E-03FAC4238F03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94215C6-7777-938F-1DB3-B95806AFF6A2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1139680-DCAD-4AAA-DC31-EB396259D98E}"/>
              </a:ext>
            </a:extLst>
          </p:cNvPr>
          <p:cNvSpPr txBox="1"/>
          <p:nvPr/>
        </p:nvSpPr>
        <p:spPr>
          <a:xfrm>
            <a:off x="889364" y="448682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4FC6A7-8006-6FF6-86C0-39273D0DE678}"/>
              </a:ext>
            </a:extLst>
          </p:cNvPr>
          <p:cNvSpPr txBox="1"/>
          <p:nvPr/>
        </p:nvSpPr>
        <p:spPr>
          <a:xfrm>
            <a:off x="2789309" y="1789599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59" name="Striped Right Arrow 58">
            <a:extLst>
              <a:ext uri="{FF2B5EF4-FFF2-40B4-BE49-F238E27FC236}">
                <a16:creationId xmlns:a16="http://schemas.microsoft.com/office/drawing/2014/main" id="{9F01E116-747F-53AF-6649-7C5C51A67944}"/>
              </a:ext>
            </a:extLst>
          </p:cNvPr>
          <p:cNvSpPr/>
          <p:nvPr/>
        </p:nvSpPr>
        <p:spPr>
          <a:xfrm rot="5400000">
            <a:off x="-356669" y="3469299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0" name="Table 6">
            <a:extLst>
              <a:ext uri="{FF2B5EF4-FFF2-40B4-BE49-F238E27FC236}">
                <a16:creationId xmlns:a16="http://schemas.microsoft.com/office/drawing/2014/main" id="{091579ED-68AB-0B46-187E-E2E6BADFD7FF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602494" y="27194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846512-F097-2A8D-475A-0FE849332560}"/>
                  </a:ext>
                </a:extLst>
              </p:cNvPr>
              <p:cNvSpPr txBox="1"/>
              <p:nvPr/>
            </p:nvSpPr>
            <p:spPr>
              <a:xfrm>
                <a:off x="4801157" y="213171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846512-F097-2A8D-475A-0FE849332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57" y="2131715"/>
                <a:ext cx="552506" cy="307777"/>
              </a:xfrm>
              <a:prstGeom prst="rect">
                <a:avLst/>
              </a:prstGeom>
              <a:blipFill>
                <a:blip r:embed="rId7"/>
                <a:stretch>
                  <a:fillRect l="-15909" r="-2273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B281CBA-F1B2-5847-D16A-AD49FC3D43DC}"/>
                  </a:ext>
                </a:extLst>
              </p:cNvPr>
              <p:cNvSpPr txBox="1"/>
              <p:nvPr/>
            </p:nvSpPr>
            <p:spPr>
              <a:xfrm>
                <a:off x="5422338" y="227536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B281CBA-F1B2-5847-D16A-AD49FC3D4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38" y="2275367"/>
                <a:ext cx="164592" cy="307777"/>
              </a:xfrm>
              <a:prstGeom prst="rect">
                <a:avLst/>
              </a:prstGeom>
              <a:blipFill>
                <a:blip r:embed="rId8"/>
                <a:stretch>
                  <a:fillRect l="-28571" r="-3571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0A4542E-E0F1-DB28-C809-9A09D4DEBBFD}"/>
                  </a:ext>
                </a:extLst>
              </p:cNvPr>
              <p:cNvSpPr txBox="1"/>
              <p:nvPr/>
            </p:nvSpPr>
            <p:spPr>
              <a:xfrm>
                <a:off x="5295757" y="249646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0A4542E-E0F1-DB28-C809-9A09D4DEB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57" y="2496467"/>
                <a:ext cx="162796" cy="307777"/>
              </a:xfrm>
              <a:prstGeom prst="rect">
                <a:avLst/>
              </a:prstGeom>
              <a:blipFill>
                <a:blip r:embed="rId9"/>
                <a:stretch>
                  <a:fillRect l="-38462" r="-3076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FE4DFB0-B828-7304-CC78-A08BC1B07A92}"/>
              </a:ext>
            </a:extLst>
          </p:cNvPr>
          <p:cNvCxnSpPr>
            <a:cxnSpLocks/>
          </p:cNvCxnSpPr>
          <p:nvPr/>
        </p:nvCxnSpPr>
        <p:spPr>
          <a:xfrm flipH="1" flipV="1">
            <a:off x="5321841" y="242984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F1598814-801D-9681-AD66-D6612F27F788}"/>
              </a:ext>
            </a:extLst>
          </p:cNvPr>
          <p:cNvSpPr txBox="1"/>
          <p:nvPr/>
        </p:nvSpPr>
        <p:spPr>
          <a:xfrm>
            <a:off x="5576318" y="4486821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86" name="Striped Right Arrow 85">
            <a:extLst>
              <a:ext uri="{FF2B5EF4-FFF2-40B4-BE49-F238E27FC236}">
                <a16:creationId xmlns:a16="http://schemas.microsoft.com/office/drawing/2014/main" id="{CBB47673-5211-672C-99BB-9F24A9752FA5}"/>
              </a:ext>
            </a:extLst>
          </p:cNvPr>
          <p:cNvSpPr/>
          <p:nvPr/>
        </p:nvSpPr>
        <p:spPr>
          <a:xfrm rot="16200000">
            <a:off x="4392197" y="3447681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787239-685D-8309-201F-B21AED7747D7}"/>
              </a:ext>
            </a:extLst>
          </p:cNvPr>
          <p:cNvGrpSpPr/>
          <p:nvPr/>
        </p:nvGrpSpPr>
        <p:grpSpPr>
          <a:xfrm>
            <a:off x="901710" y="2390536"/>
            <a:ext cx="2809349" cy="274320"/>
            <a:chOff x="901710" y="3154680"/>
            <a:chExt cx="2809349" cy="274320"/>
          </a:xfrm>
        </p:grpSpPr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693FD59-9AB3-1E21-8565-30C1655AD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3C35FA3C-2DC2-00BB-C487-E188FA54B6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7D957BC1-32C7-0304-7162-B4048389FB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91BA6C9B-C2FD-9945-1806-86D293B11B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55F7C28F-A0F5-7891-B09B-5A0F981578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A0801286-02B6-865B-BDBF-752EFCB72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A7CE82DA-8777-06BF-F98F-CD1D5CCC45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78835840-7A81-A986-1BB9-11AA70BE7A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C12DE0A1-BC1C-25EA-25ED-F18A55F725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9BBC36-2360-5573-1479-943EDAE38D73}"/>
              </a:ext>
            </a:extLst>
          </p:cNvPr>
          <p:cNvGrpSpPr/>
          <p:nvPr/>
        </p:nvGrpSpPr>
        <p:grpSpPr>
          <a:xfrm>
            <a:off x="5629162" y="2390536"/>
            <a:ext cx="2809349" cy="274320"/>
            <a:chOff x="5629162" y="3167758"/>
            <a:chExt cx="2809349" cy="274320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B0AE88E3-6E50-AD5D-5A2C-6224027FAA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BC570929-3954-9DFE-C27C-17F732B19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94D86CC9-C9EB-EB2B-4FEA-059DB65E4C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B36BDC2A-7B4B-FA95-36BE-AF253C7945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83603A26-CD9D-B10D-2BAD-AAEE1C51E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0DAF7AFB-502F-5200-9DB1-35BC0A7C62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21E94617-7011-3324-A55F-BC12AE03A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80D74B2F-87F5-A4B4-0566-51ECF961CC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A18A05A3-D6AE-46C4-C8AF-F9EACDDA5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737757E-7C92-9AD6-7409-679567AC3B41}"/>
              </a:ext>
            </a:extLst>
          </p:cNvPr>
          <p:cNvGrpSpPr/>
          <p:nvPr/>
        </p:nvGrpSpPr>
        <p:grpSpPr>
          <a:xfrm>
            <a:off x="5366437" y="2772904"/>
            <a:ext cx="190758" cy="1617691"/>
            <a:chOff x="666518" y="3537048"/>
            <a:chExt cx="190758" cy="161769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123262D-24F8-4FC9-3C3E-7A85165D9650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CDC4070-9FAE-8ADA-CB36-4AD8ED664D89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F4A37A8-6572-C202-4FA9-4895C0A6DAFD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82747EC-585D-CC31-E0B9-F9473A835418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4F35EDC-3A4F-39FA-5E7E-348D3275FDC3}"/>
              </a:ext>
            </a:extLst>
          </p:cNvPr>
          <p:cNvSpPr txBox="1"/>
          <p:nvPr/>
        </p:nvSpPr>
        <p:spPr>
          <a:xfrm>
            <a:off x="3778237" y="4885553"/>
            <a:ext cx="164149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5D6426D1-AD63-13D9-EF10-768B3257A383}"/>
              </a:ext>
            </a:extLst>
          </p:cNvPr>
          <p:cNvSpPr/>
          <p:nvPr/>
        </p:nvSpPr>
        <p:spPr>
          <a:xfrm>
            <a:off x="3657601" y="4901530"/>
            <a:ext cx="1882762" cy="394416"/>
          </a:xfrm>
          <a:prstGeom prst="roundRect">
            <a:avLst>
              <a:gd name="adj" fmla="val 10597"/>
            </a:avLst>
          </a:prstGeom>
          <a:noFill/>
          <a:ln w="444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E7B07D9-FC48-6710-F2A8-FCACAE299869}"/>
              </a:ext>
            </a:extLst>
          </p:cNvPr>
          <p:cNvGrpSpPr/>
          <p:nvPr/>
        </p:nvGrpSpPr>
        <p:grpSpPr>
          <a:xfrm>
            <a:off x="2766075" y="4864566"/>
            <a:ext cx="861900" cy="391435"/>
            <a:chOff x="2987007" y="5046972"/>
            <a:chExt cx="861900" cy="391435"/>
          </a:xfrm>
        </p:grpSpPr>
        <p:sp>
          <p:nvSpPr>
            <p:cNvPr id="28" name="Striped Right Arrow 27">
              <a:extLst>
                <a:ext uri="{FF2B5EF4-FFF2-40B4-BE49-F238E27FC236}">
                  <a16:creationId xmlns:a16="http://schemas.microsoft.com/office/drawing/2014/main" id="{5956C6EB-9D53-FA6D-4FE7-5F393F1E8F2F}"/>
                </a:ext>
              </a:extLst>
            </p:cNvPr>
            <p:cNvSpPr/>
            <p:nvPr/>
          </p:nvSpPr>
          <p:spPr>
            <a:xfrm>
              <a:off x="3077304" y="5172695"/>
              <a:ext cx="771603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2" name="Striped Right Arrow 121">
              <a:extLst>
                <a:ext uri="{FF2B5EF4-FFF2-40B4-BE49-F238E27FC236}">
                  <a16:creationId xmlns:a16="http://schemas.microsoft.com/office/drawing/2014/main" id="{10119E43-01EE-754D-CA0E-DB01F37FA80D}"/>
                </a:ext>
              </a:extLst>
            </p:cNvPr>
            <p:cNvSpPr/>
            <p:nvPr/>
          </p:nvSpPr>
          <p:spPr>
            <a:xfrm rot="5400000">
              <a:off x="2957299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A746FAA-52C2-07CE-2D44-6EB2E45F2BEC}"/>
              </a:ext>
            </a:extLst>
          </p:cNvPr>
          <p:cNvGrpSpPr/>
          <p:nvPr/>
        </p:nvGrpSpPr>
        <p:grpSpPr>
          <a:xfrm>
            <a:off x="5570115" y="4864566"/>
            <a:ext cx="864982" cy="391435"/>
            <a:chOff x="5269402" y="5046972"/>
            <a:chExt cx="864982" cy="391435"/>
          </a:xfrm>
        </p:grpSpPr>
        <p:sp>
          <p:nvSpPr>
            <p:cNvPr id="29" name="Striped Right Arrow 28">
              <a:extLst>
                <a:ext uri="{FF2B5EF4-FFF2-40B4-BE49-F238E27FC236}">
                  <a16:creationId xmlns:a16="http://schemas.microsoft.com/office/drawing/2014/main" id="{04190A99-0240-72F9-EB1F-0670708FF112}"/>
                </a:ext>
              </a:extLst>
            </p:cNvPr>
            <p:cNvSpPr/>
            <p:nvPr/>
          </p:nvSpPr>
          <p:spPr>
            <a:xfrm rot="10800000">
              <a:off x="5269402" y="5172695"/>
              <a:ext cx="771606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" name="Striped Right Arrow 122">
              <a:extLst>
                <a:ext uri="{FF2B5EF4-FFF2-40B4-BE49-F238E27FC236}">
                  <a16:creationId xmlns:a16="http://schemas.microsoft.com/office/drawing/2014/main" id="{EFE9F9F7-31CB-BBD8-2915-1012E7646197}"/>
                </a:ext>
              </a:extLst>
            </p:cNvPr>
            <p:cNvSpPr/>
            <p:nvPr/>
          </p:nvSpPr>
          <p:spPr>
            <a:xfrm rot="5400000">
              <a:off x="5838964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246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-79563"/>
            <a:ext cx="8798061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Executive Summary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3E1AA69-4242-DD0C-C9D4-1F3C7424870A}"/>
              </a:ext>
            </a:extLst>
          </p:cNvPr>
          <p:cNvSpPr/>
          <p:nvPr/>
        </p:nvSpPr>
        <p:spPr>
          <a:xfrm>
            <a:off x="123935" y="5026475"/>
            <a:ext cx="8889356" cy="1240101"/>
          </a:xfrm>
          <a:prstGeom prst="roundRect">
            <a:avLst>
              <a:gd name="adj" fmla="val 8525"/>
            </a:avLst>
          </a:prstGeom>
          <a:solidFill>
            <a:srgbClr val="EDE8F1"/>
          </a:solidFill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Results: </a:t>
            </a: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ASIC implementation</a:t>
            </a:r>
            <a:r>
              <a:rPr kumimoji="0" lang="en-US" sz="17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kumimoji="0" lang="en-US" sz="170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ompared</a:t>
            </a: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CPU, GPU, and FPGA baselines </a:t>
            </a:r>
            <a:r>
              <a:rPr lang="en-US" sz="17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 3 workloads</a:t>
            </a:r>
          </a:p>
          <a:p>
            <a:pPr marL="458788" lvl="1" indent="-249238">
              <a:lnSpc>
                <a:spcPct val="105000"/>
              </a:lnSpc>
              <a:buFont typeface="Arial" pitchFamily="34" charset="0"/>
              <a:buChar char="–"/>
              <a:defRPr/>
            </a:pPr>
            <a:r>
              <a:rPr lang="en-US" sz="1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15.55×–260.03×, 1.83×–5.34×, and 27.97× better performance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8788" lvl="1" indent="-249238">
              <a:lnSpc>
                <a:spcPct val="105000"/>
              </a:lnSpc>
              <a:buFont typeface="Arial" pitchFamily="34" charset="0"/>
              <a:buChar char="–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</a:t>
            </a:r>
            <a:r>
              <a:rPr lang="en-US" sz="1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2622.94× </a:t>
            </a:r>
            <a:r>
              <a:rPr lang="en-US" sz="1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 in</a:t>
            </a:r>
            <a:r>
              <a:rPr lang="en-US" sz="1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energy consumption</a:t>
            </a:r>
            <a:r>
              <a:rPr lang="en-US" sz="1600" noProof="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682D31A-61E6-C8C5-4981-C10F8932AE47}"/>
              </a:ext>
            </a:extLst>
          </p:cNvPr>
          <p:cNvSpPr/>
          <p:nvPr/>
        </p:nvSpPr>
        <p:spPr>
          <a:xfrm>
            <a:off x="123935" y="3181209"/>
            <a:ext cx="8889356" cy="1739742"/>
          </a:xfrm>
          <a:prstGeom prst="roundRect">
            <a:avLst>
              <a:gd name="adj" fmla="val 6307"/>
            </a:avLst>
          </a:prstGeom>
          <a:solidFill>
            <a:srgbClr val="E2F0DA"/>
          </a:solidFill>
          <a:ln w="31750">
            <a:solidFill>
              <a:srgbClr val="2A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ApHMM: </a:t>
            </a: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first flexible and hardware-software accelerator for pHMMs that can</a:t>
            </a:r>
          </a:p>
          <a:p>
            <a:pPr marL="22320" marR="0" lvl="0" indent="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10813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220" marR="0" lvl="0" indent="-34290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AutoNum type="arabicParenR"/>
              <a:tabLst/>
              <a:defRPr/>
            </a:pPr>
            <a:r>
              <a:rPr lang="en-US" sz="1700" dirty="0">
                <a:solidFill>
                  <a:srgbClr val="1081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Substantially reduce unnecessary data storage, data movement, and computations by effectively co-designing hardware and software together</a:t>
            </a:r>
          </a:p>
          <a:p>
            <a:pPr marL="365220" marR="0" lvl="0" indent="-342900" defTabSz="914400" rtl="0" eaLnBrk="1" fontAlgn="auto" latinLnBrk="0" hangingPunct="1">
              <a:lnSpc>
                <a:spcPct val="200000"/>
              </a:lnSpc>
              <a:buClrTx/>
              <a:buSzTx/>
              <a:buFont typeface="Arial" pitchFamily="34" charset="0"/>
              <a:buAutoNum type="arabicParenR"/>
              <a:tabLst/>
              <a:defRPr/>
            </a:pPr>
            <a:r>
              <a:rPr lang="en-US" sz="1700" dirty="0">
                <a:solidFill>
                  <a:srgbClr val="1081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a flexible design to support several genomics workloads that use pHMMs</a:t>
            </a:r>
            <a:endParaRPr kumimoji="0" lang="en-US" sz="1700" strike="noStrike" kern="1200" cap="none" spc="0" normalizeH="0" baseline="0" noProof="0" dirty="0">
              <a:ln>
                <a:noFill/>
              </a:ln>
              <a:solidFill>
                <a:srgbClr val="10813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4D6B46-651A-7DD5-B3F9-677DF276BEA8}"/>
              </a:ext>
            </a:extLst>
          </p:cNvPr>
          <p:cNvSpPr/>
          <p:nvPr/>
        </p:nvSpPr>
        <p:spPr>
          <a:xfrm>
            <a:off x="127322" y="2646097"/>
            <a:ext cx="8889356" cy="429588"/>
          </a:xfrm>
          <a:prstGeom prst="roundRect">
            <a:avLst>
              <a:gd name="adj" fmla="val 21007"/>
            </a:avLst>
          </a:prstGeom>
          <a:solidFill>
            <a:srgbClr val="DFEEF9"/>
          </a:solidFill>
          <a:ln w="317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</a:t>
            </a:r>
            <a:r>
              <a:rPr lang="en-US" sz="1700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Enable rapid, power-efficient, and flexible use of pHMMs for genomics workloads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B91E6E-939E-F7A7-0787-9C16FF98F281}"/>
              </a:ext>
            </a:extLst>
          </p:cNvPr>
          <p:cNvSpPr/>
          <p:nvPr/>
        </p:nvSpPr>
        <p:spPr>
          <a:xfrm>
            <a:off x="123935" y="1521988"/>
            <a:ext cx="8889356" cy="1018585"/>
          </a:xfrm>
          <a:prstGeom prst="roundRect">
            <a:avLst>
              <a:gd name="adj" fmla="val 13951"/>
            </a:avLst>
          </a:prstGeom>
          <a:solidFill>
            <a:srgbClr val="FBE5D6"/>
          </a:solidFill>
          <a:ln w="31750">
            <a:solidFill>
              <a:srgbClr val="C00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parameters used in pHMMs are mainly trained and used with a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computationally intensive</a:t>
            </a:r>
            <a:r>
              <a:rPr lang="en-US" sz="17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Baum-Welch algorithm</a:t>
            </a:r>
            <a:r>
              <a:rPr lang="en-US" sz="17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causing major performance and energy overhead for many genomics workloads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B04AF9-D08B-77F5-F77C-327EE10AC1BF}"/>
              </a:ext>
            </a:extLst>
          </p:cNvPr>
          <p:cNvSpPr/>
          <p:nvPr/>
        </p:nvSpPr>
        <p:spPr>
          <a:xfrm>
            <a:off x="123935" y="661348"/>
            <a:ext cx="8889356" cy="755116"/>
          </a:xfrm>
          <a:prstGeom prst="roundRect">
            <a:avLst>
              <a:gd name="adj" fmla="val 13951"/>
            </a:avLst>
          </a:prstGeom>
          <a:solidFill>
            <a:schemeClr val="bg1">
              <a:lumMod val="9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Motivation: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Graph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structures </a:t>
            </a:r>
            <a:r>
              <a:rPr lang="en-US" sz="1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 as </a:t>
            </a:r>
            <a:r>
              <a:rPr lang="en-US" sz="17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profile Hidden Markov Models (pHMMs)</a:t>
            </a:r>
            <a:r>
              <a:rPr lang="en-US" sz="1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commonly used </a:t>
            </a:r>
            <a:r>
              <a:rPr kumimoji="0" lang="en-US" sz="1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accurately </a:t>
            </a:r>
            <a:r>
              <a:rPr lang="en-US" sz="1700" noProof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analyze</a:t>
            </a:r>
            <a:r>
              <a:rPr kumimoji="0" lang="en-US" sz="1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biological sequences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93E44F-7FE1-BBC4-A04C-D265E76E49A7}"/>
              </a:ext>
            </a:extLst>
          </p:cNvPr>
          <p:cNvSpPr txBox="1"/>
          <p:nvPr/>
        </p:nvSpPr>
        <p:spPr>
          <a:xfrm>
            <a:off x="2183237" y="6492920"/>
            <a:ext cx="477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linkClick r:id="rId4"/>
              </a:rPr>
              <a:t>https://github.com/CMU-SAFARI/ApHMM-GPU</a:t>
            </a:r>
            <a:endParaRPr lang="en-CH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617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pHMMs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are commonly used in many genomics applications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dirty="0">
                <a:latin typeface="Garamond" panose="02020404030301010803" pitchFamily="18" charset="0"/>
              </a:rPr>
              <a:t>p</a:t>
            </a:r>
            <a:r>
              <a:rPr lang="en-US" sz="4000" b="1" dirty="0">
                <a:latin typeface="Garamond" panose="02020404030301010803" pitchFamily="18" charset="0"/>
              </a:rPr>
              <a:t>HMMs in Genomics Workloads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1C4419-17A5-B8A7-088A-8353540ACC98}"/>
              </a:ext>
            </a:extLst>
          </p:cNvPr>
          <p:cNvGrpSpPr/>
          <p:nvPr/>
        </p:nvGrpSpPr>
        <p:grpSpPr>
          <a:xfrm>
            <a:off x="95416" y="1943782"/>
            <a:ext cx="2846567" cy="4334470"/>
            <a:chOff x="95416" y="1943782"/>
            <a:chExt cx="2846567" cy="433447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869106-9AEC-AF83-A509-6937089E607E}"/>
                </a:ext>
              </a:extLst>
            </p:cNvPr>
            <p:cNvGrpSpPr/>
            <p:nvPr/>
          </p:nvGrpSpPr>
          <p:grpSpPr>
            <a:xfrm>
              <a:off x="95416" y="1943782"/>
              <a:ext cx="2846567" cy="4334470"/>
              <a:chOff x="95416" y="1943782"/>
              <a:chExt cx="2846567" cy="433447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83B961D-5892-7C32-64EC-2B31CF370F57}"/>
                  </a:ext>
                </a:extLst>
              </p:cNvPr>
              <p:cNvGrpSpPr/>
              <p:nvPr/>
            </p:nvGrpSpPr>
            <p:grpSpPr>
              <a:xfrm>
                <a:off x="95416" y="1943782"/>
                <a:ext cx="2846567" cy="4334470"/>
                <a:chOff x="116932" y="1943782"/>
                <a:chExt cx="2846567" cy="433447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C515B44-B313-83C9-CE8C-04FD0C71E1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38014" b="38014"/>
                <a:stretch/>
              </p:blipFill>
              <p:spPr>
                <a:xfrm>
                  <a:off x="116932" y="2700585"/>
                  <a:ext cx="2846567" cy="3577667"/>
                </a:xfrm>
                <a:prstGeom prst="roundRect">
                  <a:avLst>
                    <a:gd name="adj" fmla="val 5725"/>
                  </a:avLst>
                </a:prstGeom>
                <a:solidFill>
                  <a:srgbClr val="FFFFFF"/>
                </a:solidFill>
                <a:ln w="76200" cap="sq">
                  <a:solidFill>
                    <a:srgbClr val="292929"/>
                  </a:solidFill>
                  <a:miter lim="800000"/>
                </a:ln>
                <a:effectLst/>
                <a:scene3d>
                  <a:camera prst="orthographicFront"/>
                  <a:lightRig rig="threePt" dir="t">
                    <a:rot lat="0" lon="0" rev="0"/>
                  </a:lightRig>
                </a:scene3d>
                <a:sp3d>
                  <a:bevelT h="38100"/>
                  <a:contourClr>
                    <a:srgbClr val="C0C0C0"/>
                  </a:contourClr>
                </a:sp3d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6ADFB18-5CB6-B22E-9DCC-2D26835BE3A0}"/>
                    </a:ext>
                  </a:extLst>
                </p:cNvPr>
                <p:cNvSpPr txBox="1"/>
                <p:nvPr/>
              </p:nvSpPr>
              <p:spPr>
                <a:xfrm>
                  <a:off x="116932" y="1943782"/>
                  <a:ext cx="2846567" cy="746522"/>
                </a:xfrm>
                <a:prstGeom prst="roundRect">
                  <a:avLst>
                    <a:gd name="adj" fmla="val 31184"/>
                  </a:avLst>
                </a:prstGeom>
                <a:solidFill>
                  <a:srgbClr val="002060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1. Error </a:t>
                  </a:r>
                  <a:br>
                    <a:rPr lang="en-US" sz="20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en-US" sz="20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Correction</a:t>
                  </a:r>
                </a:p>
              </p:txBody>
            </p: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ACE8372-4560-B0C3-4BD5-DBA11AEE94A3}"/>
                  </a:ext>
                </a:extLst>
              </p:cNvPr>
              <p:cNvSpPr/>
              <p:nvPr/>
            </p:nvSpPr>
            <p:spPr>
              <a:xfrm>
                <a:off x="347984" y="2930783"/>
                <a:ext cx="2475881" cy="27821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41176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CH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CH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TATG</a:t>
                </a:r>
                <a:r>
                  <a:rPr lang="en-CH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lang="en-CH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TTAAGCT</a:t>
                </a:r>
                <a:r>
                  <a:rPr lang="en-CH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0672AC6-7C3D-5C55-4C56-CE078450CA57}"/>
                  </a:ext>
                </a:extLst>
              </p:cNvPr>
              <p:cNvSpPr/>
              <p:nvPr/>
            </p:nvSpPr>
            <p:spPr>
              <a:xfrm>
                <a:off x="487789" y="3506762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CCCT</a:t>
                </a:r>
                <a:endParaRPr lang="en-CH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8FEC941-ADC8-6DDD-300A-22D20AC2A0BF}"/>
                  </a:ext>
                </a:extLst>
              </p:cNvPr>
              <p:cNvSpPr/>
              <p:nvPr/>
            </p:nvSpPr>
            <p:spPr>
              <a:xfrm>
                <a:off x="1309750" y="3506762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TGCT</a:t>
                </a:r>
                <a:endParaRPr lang="en-CH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F65D6A6-A3C8-35EE-22AF-244EC3586C16}"/>
                  </a:ext>
                </a:extLst>
              </p:cNvPr>
              <p:cNvSpPr/>
              <p:nvPr/>
            </p:nvSpPr>
            <p:spPr>
              <a:xfrm>
                <a:off x="2198733" y="3506762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GCTA</a:t>
                </a:r>
                <a:endParaRPr lang="en-CH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2BDEF95-6432-CC06-0BFC-6D7239F78673}"/>
                  </a:ext>
                </a:extLst>
              </p:cNvPr>
              <p:cNvSpPr/>
              <p:nvPr/>
            </p:nvSpPr>
            <p:spPr>
              <a:xfrm>
                <a:off x="625199" y="4047469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CCTA</a:t>
                </a:r>
                <a:endParaRPr lang="en-CH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463D45B-EC30-FB10-F8B1-E0FE8AF876E1}"/>
                  </a:ext>
                </a:extLst>
              </p:cNvPr>
              <p:cNvSpPr/>
              <p:nvPr/>
            </p:nvSpPr>
            <p:spPr>
              <a:xfrm>
                <a:off x="1421775" y="4045269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GCTT</a:t>
                </a:r>
                <a:endParaRPr lang="en-CH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0D77483-F96B-06E3-2A88-E321826E443B}"/>
                  </a:ext>
                </a:extLst>
              </p:cNvPr>
              <p:cNvSpPr/>
              <p:nvPr/>
            </p:nvSpPr>
            <p:spPr>
              <a:xfrm>
                <a:off x="1109210" y="4595728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H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GC</a:t>
                </a:r>
                <a:endParaRPr lang="en-CH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A214741-7546-0BC8-42E9-F1CA25FEC671}"/>
                  </a:ext>
                </a:extLst>
              </p:cNvPr>
              <p:cNvSpPr/>
              <p:nvPr/>
            </p:nvSpPr>
            <p:spPr>
              <a:xfrm>
                <a:off x="1965251" y="4592765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CH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GC</a:t>
                </a:r>
                <a:endParaRPr lang="en-CH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091A364-9B48-C8A0-0410-4AD68238858F}"/>
                  </a:ext>
                </a:extLst>
              </p:cNvPr>
              <p:cNvSpPr/>
              <p:nvPr/>
            </p:nvSpPr>
            <p:spPr>
              <a:xfrm>
                <a:off x="484079" y="5109624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CCCT</a:t>
                </a:r>
                <a:endParaRPr lang="en-CH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3FF0F3B-9BC1-2771-790F-A4933AB44347}"/>
                  </a:ext>
                </a:extLst>
              </p:cNvPr>
              <p:cNvSpPr/>
              <p:nvPr/>
            </p:nvSpPr>
            <p:spPr>
              <a:xfrm>
                <a:off x="1392045" y="5135534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GCTT</a:t>
                </a:r>
                <a:endParaRPr lang="en-CH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670B6A-A47C-27B3-1E1C-43F749DF09CF}"/>
                  </a:ext>
                </a:extLst>
              </p:cNvPr>
              <p:cNvSpPr/>
              <p:nvPr/>
            </p:nvSpPr>
            <p:spPr>
              <a:xfrm>
                <a:off x="347984" y="5699310"/>
                <a:ext cx="2475881" cy="27821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41176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H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TATG</a:t>
                </a: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CH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TTAAGCT</a:t>
                </a: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Striped Right Arrow 50">
                <a:extLst>
                  <a:ext uri="{FF2B5EF4-FFF2-40B4-BE49-F238E27FC236}">
                    <a16:creationId xmlns:a16="http://schemas.microsoft.com/office/drawing/2014/main" id="{3E81AC18-4572-D377-CB8D-2F2DA712204E}"/>
                  </a:ext>
                </a:extLst>
              </p:cNvPr>
              <p:cNvSpPr/>
              <p:nvPr/>
            </p:nvSpPr>
            <p:spPr>
              <a:xfrm rot="5400000">
                <a:off x="-1205186" y="4347855"/>
                <a:ext cx="2830115" cy="210300"/>
              </a:xfrm>
              <a:prstGeom prst="stripedRightArrow">
                <a:avLst>
                  <a:gd name="adj1" fmla="val 50000"/>
                  <a:gd name="adj2" fmla="val 75206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182880" rtlCol="0" anchor="ctr"/>
              <a:lstStyle/>
              <a:p>
                <a:pPr algn="ctr"/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8609273-E8CA-605E-BAD2-F4632D40E2A4}"/>
                </a:ext>
              </a:extLst>
            </p:cNvPr>
            <p:cNvSpPr/>
            <p:nvPr/>
          </p:nvSpPr>
          <p:spPr>
            <a:xfrm>
              <a:off x="898909" y="2900300"/>
              <a:ext cx="210301" cy="3132947"/>
            </a:xfrm>
            <a:prstGeom prst="rect">
              <a:avLst/>
            </a:prstGeom>
            <a:noFill/>
            <a:ln w="19050" cap="flat">
              <a:solidFill>
                <a:srgbClr val="FF0000"/>
              </a:solidFill>
            </a:ln>
            <a:effectLst>
              <a:glow rad="25400">
                <a:srgbClr val="FF0000">
                  <a:alpha val="37963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2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3BB9AA-1D6F-8303-88FA-74136E70151E}"/>
              </a:ext>
            </a:extLst>
          </p:cNvPr>
          <p:cNvGrpSpPr/>
          <p:nvPr/>
        </p:nvGrpSpPr>
        <p:grpSpPr>
          <a:xfrm>
            <a:off x="3203234" y="1943782"/>
            <a:ext cx="2678436" cy="4334470"/>
            <a:chOff x="3203234" y="1943782"/>
            <a:chExt cx="2678436" cy="433447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19BC1B0-2292-ADCA-C85A-7723CB67063D}"/>
                </a:ext>
              </a:extLst>
            </p:cNvPr>
            <p:cNvGrpSpPr/>
            <p:nvPr/>
          </p:nvGrpSpPr>
          <p:grpSpPr>
            <a:xfrm>
              <a:off x="3203234" y="1943782"/>
              <a:ext cx="2678436" cy="4334470"/>
              <a:chOff x="3232782" y="1943782"/>
              <a:chExt cx="2678436" cy="433447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04F132E-0D00-123A-004A-71097982E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38014" b="38014"/>
              <a:stretch/>
            </p:blipFill>
            <p:spPr>
              <a:xfrm>
                <a:off x="3232782" y="2700585"/>
                <a:ext cx="2678436" cy="3577667"/>
              </a:xfrm>
              <a:prstGeom prst="roundRect">
                <a:avLst>
                  <a:gd name="adj" fmla="val 5725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/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1FDE3E-DE96-B701-2155-473EB1AFF29E}"/>
                  </a:ext>
                </a:extLst>
              </p:cNvPr>
              <p:cNvSpPr txBox="1"/>
              <p:nvPr/>
            </p:nvSpPr>
            <p:spPr>
              <a:xfrm>
                <a:off x="3232783" y="1943782"/>
                <a:ext cx="2678435" cy="746522"/>
              </a:xfrm>
              <a:prstGeom prst="roundRect">
                <a:avLst>
                  <a:gd name="adj" fmla="val 31184"/>
                </a:avLst>
              </a:prstGeom>
              <a:solidFill>
                <a:srgbClr val="002060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 Protein Family </a:t>
                </a:r>
                <a:br>
                  <a:rPr lang="en-US" sz="2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Search</a:t>
                </a:r>
              </a:p>
            </p:txBody>
          </p:sp>
        </p:grpSp>
        <p:pic>
          <p:nvPicPr>
            <p:cNvPr id="55" name="Picture 54" descr="A blue ribbon with a red object on it&#10;&#10;Description automatically generated">
              <a:extLst>
                <a:ext uri="{FF2B5EF4-FFF2-40B4-BE49-F238E27FC236}">
                  <a16:creationId xmlns:a16="http://schemas.microsoft.com/office/drawing/2014/main" id="{7015AD66-D388-9154-88B4-E26CA9467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614" y="3015816"/>
              <a:ext cx="1014772" cy="102704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21588D2-16E5-2E1E-A510-02F23600D52A}"/>
                </a:ext>
              </a:extLst>
            </p:cNvPr>
            <p:cNvSpPr txBox="1"/>
            <p:nvPr/>
          </p:nvSpPr>
          <p:spPr>
            <a:xfrm>
              <a:off x="4138837" y="2754691"/>
              <a:ext cx="866327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1800" b="1" dirty="0">
                  <a:solidFill>
                    <a:srgbClr val="F495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Protein</a:t>
              </a:r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DC317F9-682F-06F3-8840-2F2E57B909AA}"/>
                </a:ext>
              </a:extLst>
            </p:cNvPr>
            <p:cNvCxnSpPr>
              <a:cxnSpLocks/>
              <a:endCxn id="101" idx="0"/>
            </p:cNvCxnSpPr>
            <p:nvPr/>
          </p:nvCxnSpPr>
          <p:spPr>
            <a:xfrm flipH="1">
              <a:off x="3899030" y="3886584"/>
              <a:ext cx="259242" cy="374567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Picture 88" descr="A collage of multiple colored ribbons&#10;&#10;Description automatically generated">
              <a:extLst>
                <a:ext uri="{FF2B5EF4-FFF2-40B4-BE49-F238E27FC236}">
                  <a16:creationId xmlns:a16="http://schemas.microsoft.com/office/drawing/2014/main" id="{A1E7B516-FAA3-B3E6-5E1C-F6601EBDA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76" b="50305"/>
            <a:stretch/>
          </p:blipFill>
          <p:spPr>
            <a:xfrm>
              <a:off x="3357092" y="4793984"/>
              <a:ext cx="1287105" cy="1333321"/>
            </a:xfrm>
            <a:prstGeom prst="rect">
              <a:avLst/>
            </a:prstGeom>
          </p:spPr>
        </p:pic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B8E6B2D1-2043-4BB2-92CB-5636832F59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15554" y="4747384"/>
              <a:ext cx="884730" cy="1337235"/>
              <a:chOff x="4795438" y="4876399"/>
              <a:chExt cx="752948" cy="1138052"/>
            </a:xfrm>
          </p:grpSpPr>
          <p:pic>
            <p:nvPicPr>
              <p:cNvPr id="90" name="Picture 89" descr="A collage of multiple colored ribbons&#10;&#10;Description automatically generated">
                <a:extLst>
                  <a:ext uri="{FF2B5EF4-FFF2-40B4-BE49-F238E27FC236}">
                    <a16:creationId xmlns:a16="http://schemas.microsoft.com/office/drawing/2014/main" id="{C57228F1-9BCD-64AA-C79F-18EFAA7A89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9" t="27029" r="54835" b="26317"/>
              <a:stretch/>
            </p:blipFill>
            <p:spPr>
              <a:xfrm>
                <a:off x="4795438" y="4876399"/>
                <a:ext cx="752947" cy="1138052"/>
              </a:xfrm>
              <a:prstGeom prst="rect">
                <a:avLst/>
              </a:prstGeom>
            </p:spPr>
          </p:pic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2BF23CA-255F-06F2-6D46-ABA0B0774DA1}"/>
                  </a:ext>
                </a:extLst>
              </p:cNvPr>
              <p:cNvSpPr/>
              <p:nvPr/>
            </p:nvSpPr>
            <p:spPr>
              <a:xfrm>
                <a:off x="5390336" y="4995398"/>
                <a:ext cx="158050" cy="5301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E6BEDF2-E749-F726-9ABD-141CEF9D26B0}"/>
                </a:ext>
              </a:extLst>
            </p:cNvPr>
            <p:cNvSpPr txBox="1"/>
            <p:nvPr/>
          </p:nvSpPr>
          <p:spPr>
            <a:xfrm>
              <a:off x="3317976" y="4261151"/>
              <a:ext cx="1162107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495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Protein</a:t>
              </a:r>
            </a:p>
            <a:p>
              <a:pPr algn="ctr"/>
              <a:r>
                <a:rPr lang="en-US" b="1" dirty="0">
                  <a:solidFill>
                    <a:srgbClr val="F495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Family #1</a:t>
              </a:r>
              <a:endParaRPr lang="en-US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8D4B8DD-EA66-ED9F-03DC-1047E6426A89}"/>
                </a:ext>
              </a:extLst>
            </p:cNvPr>
            <p:cNvSpPr txBox="1"/>
            <p:nvPr/>
          </p:nvSpPr>
          <p:spPr>
            <a:xfrm>
              <a:off x="4646246" y="4261151"/>
              <a:ext cx="1162107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495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Protein</a:t>
              </a:r>
            </a:p>
            <a:p>
              <a:pPr algn="ctr"/>
              <a:r>
                <a:rPr lang="en-US" b="1" dirty="0">
                  <a:solidFill>
                    <a:srgbClr val="F495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Family #2</a:t>
              </a:r>
              <a:endParaRPr lang="en-US" dirty="0"/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0B6D528-7F33-D8A7-C263-504E385490AD}"/>
                </a:ext>
              </a:extLst>
            </p:cNvPr>
            <p:cNvCxnSpPr>
              <a:cxnSpLocks/>
              <a:endCxn id="109" idx="0"/>
            </p:cNvCxnSpPr>
            <p:nvPr/>
          </p:nvCxnSpPr>
          <p:spPr>
            <a:xfrm>
              <a:off x="4955161" y="3886584"/>
              <a:ext cx="272139" cy="374567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383092-46E9-662A-EE83-B4037BE1AC04}"/>
              </a:ext>
            </a:extLst>
          </p:cNvPr>
          <p:cNvGrpSpPr/>
          <p:nvPr/>
        </p:nvGrpSpPr>
        <p:grpSpPr>
          <a:xfrm>
            <a:off x="6142921" y="1943782"/>
            <a:ext cx="2825872" cy="4334470"/>
            <a:chOff x="6142921" y="1943782"/>
            <a:chExt cx="2825872" cy="433447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4F7C582-5B76-A3A9-6771-24065BC95096}"/>
                </a:ext>
              </a:extLst>
            </p:cNvPr>
            <p:cNvGrpSpPr/>
            <p:nvPr/>
          </p:nvGrpSpPr>
          <p:grpSpPr>
            <a:xfrm>
              <a:off x="6142921" y="1943782"/>
              <a:ext cx="2825872" cy="4334470"/>
              <a:chOff x="6110647" y="1943782"/>
              <a:chExt cx="2825872" cy="433447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1A0EB91-FE22-D979-318C-D0E54612C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38014" b="38014"/>
              <a:stretch/>
            </p:blipFill>
            <p:spPr>
              <a:xfrm>
                <a:off x="6110647" y="2700585"/>
                <a:ext cx="2790910" cy="3577667"/>
              </a:xfrm>
              <a:prstGeom prst="roundRect">
                <a:avLst>
                  <a:gd name="adj" fmla="val 5725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/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B3FB162-58E9-501E-C2AC-67BADB7550D7}"/>
                  </a:ext>
                </a:extLst>
              </p:cNvPr>
              <p:cNvSpPr txBox="1"/>
              <p:nvPr/>
            </p:nvSpPr>
            <p:spPr>
              <a:xfrm>
                <a:off x="6110648" y="1943782"/>
                <a:ext cx="2825871" cy="746522"/>
              </a:xfrm>
              <a:prstGeom prst="roundRect">
                <a:avLst>
                  <a:gd name="adj" fmla="val 31184"/>
                </a:avLst>
              </a:prstGeom>
              <a:solidFill>
                <a:srgbClr val="002060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 Multiple Sequence Alignment</a:t>
                </a:r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D1D7AF-D216-F79E-1A44-36FB84895540}"/>
                </a:ext>
              </a:extLst>
            </p:cNvPr>
            <p:cNvSpPr/>
            <p:nvPr/>
          </p:nvSpPr>
          <p:spPr>
            <a:xfrm>
              <a:off x="6295392" y="2888838"/>
              <a:ext cx="2475881" cy="27821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1176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GCCC</a:t>
              </a:r>
              <a:r>
                <a:rPr lang="en-US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TATG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TTAAGCTT</a:t>
              </a:r>
              <a:endParaRPr lang="en-CH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B0820B-F34B-8416-96EE-8B6D464BB99B}"/>
                </a:ext>
              </a:extLst>
            </p:cNvPr>
            <p:cNvSpPr/>
            <p:nvPr/>
          </p:nvSpPr>
          <p:spPr>
            <a:xfrm>
              <a:off x="6295392" y="3306321"/>
              <a:ext cx="2475881" cy="27821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1176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GCCCATATG</a:t>
              </a:r>
              <a:r>
                <a:rPr lang="en-US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TTAAGCTT</a:t>
              </a:r>
              <a:endParaRPr lang="en-CH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6C8E7C-295D-10D1-F2D3-3F7BBDEBF25D}"/>
                </a:ext>
              </a:extLst>
            </p:cNvPr>
            <p:cNvSpPr/>
            <p:nvPr/>
          </p:nvSpPr>
          <p:spPr>
            <a:xfrm>
              <a:off x="6295392" y="5811219"/>
              <a:ext cx="2475881" cy="27821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1176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GCCCATATGGTTAAGCTT</a:t>
              </a:r>
              <a:endParaRPr lang="en-CH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79FDC9-4308-E01C-27E7-6A7C2F065B41}"/>
                </a:ext>
              </a:extLst>
            </p:cNvPr>
            <p:cNvSpPr/>
            <p:nvPr/>
          </p:nvSpPr>
          <p:spPr>
            <a:xfrm>
              <a:off x="6295392" y="3723804"/>
              <a:ext cx="2475881" cy="27821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1176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GCCCATATGGTTAAGCTT</a:t>
              </a:r>
              <a:endParaRPr lang="en-CH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968190-C839-F0F5-3882-80D5764F2043}"/>
                </a:ext>
              </a:extLst>
            </p:cNvPr>
            <p:cNvSpPr/>
            <p:nvPr/>
          </p:nvSpPr>
          <p:spPr>
            <a:xfrm>
              <a:off x="6295392" y="4141287"/>
              <a:ext cx="2475881" cy="27821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1176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GCCC</a:t>
              </a:r>
              <a:r>
                <a:rPr lang="en-US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TATGGTT</a:t>
              </a:r>
              <a:r>
                <a:rPr lang="en-US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---</a:t>
              </a:r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GCTT</a:t>
              </a:r>
              <a:endParaRPr lang="en-CH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2B7704-504D-7AE6-EABB-200825192965}"/>
                </a:ext>
              </a:extLst>
            </p:cNvPr>
            <p:cNvSpPr/>
            <p:nvPr/>
          </p:nvSpPr>
          <p:spPr>
            <a:xfrm>
              <a:off x="6295392" y="4558770"/>
              <a:ext cx="2475881" cy="27821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1176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GCCCATATG</a:t>
              </a:r>
              <a:r>
                <a:rPr lang="en-US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TTAAGCTT</a:t>
              </a:r>
              <a:endParaRPr lang="en-CH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C49AE7-FB48-90D1-FB74-C01F3AE91F60}"/>
                </a:ext>
              </a:extLst>
            </p:cNvPr>
            <p:cNvSpPr/>
            <p:nvPr/>
          </p:nvSpPr>
          <p:spPr>
            <a:xfrm>
              <a:off x="6295392" y="4976253"/>
              <a:ext cx="2475881" cy="27821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1176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GCCC</a:t>
              </a:r>
              <a:r>
                <a:rPr lang="en-US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---</a:t>
              </a:r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TGGTTAAGCT</a:t>
              </a:r>
              <a:r>
                <a:rPr lang="en-US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--</a:t>
              </a:r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4E530E-893C-609C-B653-44E2D93C0AEC}"/>
                </a:ext>
              </a:extLst>
            </p:cNvPr>
            <p:cNvSpPr/>
            <p:nvPr/>
          </p:nvSpPr>
          <p:spPr>
            <a:xfrm>
              <a:off x="6295392" y="5393736"/>
              <a:ext cx="2475881" cy="27821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1176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GCCCATAT</a:t>
              </a:r>
              <a:r>
                <a:rPr lang="en-US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CC</a:t>
              </a:r>
              <a:r>
                <a:rPr lang="en-CH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TTAAGCTT</a:t>
              </a:r>
              <a:endParaRPr lang="en-CH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5506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The Baum-Welch algorithm causes a 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major </a:t>
            </a:r>
            <a:b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</a:b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computational overhead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in genomics workloads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Taking up from 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46% to 99% of the overall execution time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Computationally complex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dynamic programming calculations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Compute intensive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many floating-point operations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The Baum-Welch Algorithm is Costly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258B5-3044-2782-5B2E-468126FE5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5" y="3429000"/>
            <a:ext cx="7772400" cy="233541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5E939E7-CC8E-9243-DAD8-CF46FDF2396F}"/>
              </a:ext>
            </a:extLst>
          </p:cNvPr>
          <p:cNvSpPr txBox="1"/>
          <p:nvPr/>
        </p:nvSpPr>
        <p:spPr>
          <a:xfrm>
            <a:off x="4493327" y="4290580"/>
            <a:ext cx="108719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45.76%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87D1D8-60B6-BF2C-E235-3D6BACE42141}"/>
              </a:ext>
            </a:extLst>
          </p:cNvPr>
          <p:cNvSpPr txBox="1"/>
          <p:nvPr/>
        </p:nvSpPr>
        <p:spPr>
          <a:xfrm>
            <a:off x="4860877" y="3712170"/>
            <a:ext cx="108719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51.44%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35D992-4291-A61A-9995-CF030A9C7F44}"/>
              </a:ext>
            </a:extLst>
          </p:cNvPr>
          <p:cNvSpPr txBox="1"/>
          <p:nvPr/>
        </p:nvSpPr>
        <p:spPr>
          <a:xfrm>
            <a:off x="7893284" y="4873100"/>
            <a:ext cx="108719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98.57%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23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7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pHMMs are specialized version of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Hidden Markov Models (HMMs)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with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fixed patterns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on states and transitions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Existing Solutions are Ineffective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18CE6DF-087D-745E-71F9-8CA539820F0A}"/>
              </a:ext>
            </a:extLst>
          </p:cNvPr>
          <p:cNvSpPr txBox="1"/>
          <p:nvPr/>
        </p:nvSpPr>
        <p:spPr>
          <a:xfrm>
            <a:off x="-276726" y="5187314"/>
            <a:ext cx="9697452" cy="1063049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Generic HMM accelerators 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cannot exploit </a:t>
            </a:r>
            <a:b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fixed data dependency pattern</a:t>
            </a:r>
            <a:r>
              <a:rPr lang="en-US" sz="24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pHMMs</a:t>
            </a:r>
          </a:p>
        </p:txBody>
      </p:sp>
      <p:graphicFrame>
        <p:nvGraphicFramePr>
          <p:cNvPr id="101" name="Table 6">
            <a:extLst>
              <a:ext uri="{FF2B5EF4-FFF2-40B4-BE49-F238E27FC236}">
                <a16:creationId xmlns:a16="http://schemas.microsoft.com/office/drawing/2014/main" id="{1545188B-26AE-0203-ACE2-56E9181CEBBE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593775326"/>
              </p:ext>
            </p:extLst>
          </p:nvPr>
        </p:nvGraphicFramePr>
        <p:xfrm>
          <a:off x="991180" y="2650510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0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F7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F7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F7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aphicFrame>
        <p:nvGraphicFramePr>
          <p:cNvPr id="116" name="Table 6">
            <a:extLst>
              <a:ext uri="{FF2B5EF4-FFF2-40B4-BE49-F238E27FC236}">
                <a16:creationId xmlns:a16="http://schemas.microsoft.com/office/drawing/2014/main" id="{277A0E6B-F0F2-DD92-463E-E3D8C6C5E233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0958200"/>
              </p:ext>
            </p:extLst>
          </p:nvPr>
        </p:nvGraphicFramePr>
        <p:xfrm>
          <a:off x="5716794" y="2650510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92" name="Group 191">
            <a:extLst>
              <a:ext uri="{FF2B5EF4-FFF2-40B4-BE49-F238E27FC236}">
                <a16:creationId xmlns:a16="http://schemas.microsoft.com/office/drawing/2014/main" id="{88A59D72-9130-D33E-B25C-A46B1D1D64DF}"/>
              </a:ext>
            </a:extLst>
          </p:cNvPr>
          <p:cNvGrpSpPr/>
          <p:nvPr/>
        </p:nvGrpSpPr>
        <p:grpSpPr>
          <a:xfrm>
            <a:off x="189843" y="2062782"/>
            <a:ext cx="4254578" cy="2755216"/>
            <a:chOff x="189843" y="2062782"/>
            <a:chExt cx="4254578" cy="27552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110CA020-6A87-706E-BCBB-1F06912BE4FB}"/>
                    </a:ext>
                  </a:extLst>
                </p:cNvPr>
                <p:cNvSpPr txBox="1"/>
                <p:nvPr/>
              </p:nvSpPr>
              <p:spPr>
                <a:xfrm>
                  <a:off x="189843" y="2062782"/>
                  <a:ext cx="55250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m:oMathPara>
                  </a14:m>
                  <a:endParaRPr lang="en-CH" sz="200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110CA020-6A87-706E-BCBB-1F06912BE4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843" y="2062782"/>
                  <a:ext cx="552506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1333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D08F0C40-F10C-374A-15E8-313FC68CCC54}"/>
                    </a:ext>
                  </a:extLst>
                </p:cNvPr>
                <p:cNvSpPr txBox="1"/>
                <p:nvPr/>
              </p:nvSpPr>
              <p:spPr>
                <a:xfrm>
                  <a:off x="811024" y="2206434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D08F0C40-F10C-374A-15E8-313FC68CCC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024" y="2206434"/>
                  <a:ext cx="164592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28571" r="-35714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F7774CC-6DAC-AA96-8C1C-58A3204987C9}"/>
                    </a:ext>
                  </a:extLst>
                </p:cNvPr>
                <p:cNvSpPr txBox="1"/>
                <p:nvPr/>
              </p:nvSpPr>
              <p:spPr>
                <a:xfrm>
                  <a:off x="684443" y="2427534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F7774CC-6DAC-AA96-8C1C-58A320498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443" y="2427534"/>
                  <a:ext cx="162796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8571" r="-28571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9F2E46F-2076-4A28-FDA5-50A54B1116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527" y="2360912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A37E1653-7FF8-19EE-EB18-E0F1329A8F6E}"/>
                </a:ext>
              </a:extLst>
            </p:cNvPr>
            <p:cNvGrpSpPr/>
            <p:nvPr/>
          </p:nvGrpSpPr>
          <p:grpSpPr>
            <a:xfrm>
              <a:off x="757522" y="2703971"/>
              <a:ext cx="190758" cy="1617691"/>
              <a:chOff x="666518" y="3537048"/>
              <a:chExt cx="190758" cy="1617691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DBE1536-7A4F-E350-CD62-2B6B9C176F00}"/>
                  </a:ext>
                </a:extLst>
              </p:cNvPr>
              <p:cNvSpPr txBox="1"/>
              <p:nvPr/>
            </p:nvSpPr>
            <p:spPr>
              <a:xfrm>
                <a:off x="673732" y="3537048"/>
                <a:ext cx="1763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E4530C72-6669-0D41-61D8-93EFD83D1E15}"/>
                  </a:ext>
                </a:extLst>
              </p:cNvPr>
              <p:cNvSpPr txBox="1"/>
              <p:nvPr/>
            </p:nvSpPr>
            <p:spPr>
              <a:xfrm>
                <a:off x="683350" y="3973686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E36D1565-F9C8-89FB-120A-B678A93D5342}"/>
                  </a:ext>
                </a:extLst>
              </p:cNvPr>
              <p:cNvSpPr txBox="1"/>
              <p:nvPr/>
            </p:nvSpPr>
            <p:spPr>
              <a:xfrm>
                <a:off x="666518" y="4410324"/>
                <a:ext cx="1907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endParaRPr lang="en-CH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E24CDEB7-6BB9-B2F7-575F-33DDEA92D00A}"/>
                  </a:ext>
                </a:extLst>
              </p:cNvPr>
              <p:cNvSpPr txBox="1"/>
              <p:nvPr/>
            </p:nvSpPr>
            <p:spPr>
              <a:xfrm>
                <a:off x="683350" y="4846962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66A17DC-B3E7-ACAD-72C6-F3A652449B4C}"/>
                </a:ext>
              </a:extLst>
            </p:cNvPr>
            <p:cNvSpPr txBox="1"/>
            <p:nvPr/>
          </p:nvSpPr>
          <p:spPr>
            <a:xfrm>
              <a:off x="390426" y="4417888"/>
              <a:ext cx="4053995" cy="40011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Forward Calculations in pHMMs</a:t>
              </a: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B181BBA-9C3F-9AF5-2C58-6B21E2774EFF}"/>
                </a:ext>
              </a:extLst>
            </p:cNvPr>
            <p:cNvCxnSpPr>
              <a:cxnSpLocks/>
            </p:cNvCxnSpPr>
            <p:nvPr/>
          </p:nvCxnSpPr>
          <p:spPr>
            <a:xfrm>
              <a:off x="3367580" y="3252823"/>
              <a:ext cx="0" cy="49854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F162624-D8A2-E163-CB86-3B8C856A18E0}"/>
                </a:ext>
              </a:extLst>
            </p:cNvPr>
            <p:cNvCxnSpPr>
              <a:cxnSpLocks/>
            </p:cNvCxnSpPr>
            <p:nvPr/>
          </p:nvCxnSpPr>
          <p:spPr>
            <a:xfrm>
              <a:off x="3052482" y="3261530"/>
              <a:ext cx="265393" cy="515168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9FEEB754-2A81-244E-A479-69F93D2563F0}"/>
                </a:ext>
              </a:extLst>
            </p:cNvPr>
            <p:cNvGrpSpPr/>
            <p:nvPr/>
          </p:nvGrpSpPr>
          <p:grpSpPr>
            <a:xfrm>
              <a:off x="1016010" y="2321603"/>
              <a:ext cx="2809349" cy="274320"/>
              <a:chOff x="901710" y="3154680"/>
              <a:chExt cx="2809349" cy="274320"/>
            </a:xfrm>
          </p:grpSpPr>
          <p:sp>
            <p:nvSpPr>
              <p:cNvPr id="127" name="Rounded Rectangle 126">
                <a:extLst>
                  <a:ext uri="{FF2B5EF4-FFF2-40B4-BE49-F238E27FC236}">
                    <a16:creationId xmlns:a16="http://schemas.microsoft.com/office/drawing/2014/main" id="{F260533F-6811-C383-D047-81648F0AB4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1710" y="3154680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128" name="Rounded Rectangle 127">
                <a:extLst>
                  <a:ext uri="{FF2B5EF4-FFF2-40B4-BE49-F238E27FC236}">
                    <a16:creationId xmlns:a16="http://schemas.microsoft.com/office/drawing/2014/main" id="{F3E70B6A-66F6-1DA2-FD2B-B933095061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36739" y="3154680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9" name="Rounded Rectangle 128">
                <a:extLst>
                  <a:ext uri="{FF2B5EF4-FFF2-40B4-BE49-F238E27FC236}">
                    <a16:creationId xmlns:a16="http://schemas.microsoft.com/office/drawing/2014/main" id="{4B910137-FE0C-8F0C-35AC-DACD41DDBF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18589" y="3154680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30" name="Rounded Rectangle 129">
                <a:extLst>
                  <a:ext uri="{FF2B5EF4-FFF2-40B4-BE49-F238E27FC236}">
                    <a16:creationId xmlns:a16="http://schemas.microsoft.com/office/drawing/2014/main" id="{BB74CE98-E07F-D6B6-421C-42F228651C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35468" y="3154680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31" name="Rounded Rectangle 130">
                <a:extLst>
                  <a:ext uri="{FF2B5EF4-FFF2-40B4-BE49-F238E27FC236}">
                    <a16:creationId xmlns:a16="http://schemas.microsoft.com/office/drawing/2014/main" id="{2CF29CA1-9F03-19EE-C770-D92561FB8D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52347" y="3154680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id="{286725C1-2880-479E-A83E-F62CAD9E19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69226" y="3154680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33" name="Rounded Rectangle 132">
                <a:extLst>
                  <a:ext uri="{FF2B5EF4-FFF2-40B4-BE49-F238E27FC236}">
                    <a16:creationId xmlns:a16="http://schemas.microsoft.com/office/drawing/2014/main" id="{A46579AC-31C9-592B-880E-AA26854A43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86105" y="3154680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9854041A-BDBE-9690-84BE-8827DE797D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02984" y="3154680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lang="en-US" sz="16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5" name="Rounded Rectangle 134">
                <a:extLst>
                  <a:ext uri="{FF2B5EF4-FFF2-40B4-BE49-F238E27FC236}">
                    <a16:creationId xmlns:a16="http://schemas.microsoft.com/office/drawing/2014/main" id="{82F40260-B2AE-B76A-9CC6-7ED8C57028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19863" y="3154680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</p:grp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D6FA701F-DC66-CB1D-460F-4176A75C1682}"/>
                </a:ext>
              </a:extLst>
            </p:cNvPr>
            <p:cNvCxnSpPr>
              <a:cxnSpLocks/>
            </p:cNvCxnSpPr>
            <p:nvPr/>
          </p:nvCxnSpPr>
          <p:spPr>
            <a:xfrm>
              <a:off x="2408041" y="3252823"/>
              <a:ext cx="0" cy="49854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1AD9C76E-F534-F945-CC72-1691954D233C}"/>
                </a:ext>
              </a:extLst>
            </p:cNvPr>
            <p:cNvCxnSpPr>
              <a:cxnSpLocks/>
            </p:cNvCxnSpPr>
            <p:nvPr/>
          </p:nvCxnSpPr>
          <p:spPr>
            <a:xfrm>
              <a:off x="2092943" y="3261530"/>
              <a:ext cx="265393" cy="515168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BD8B1560-7950-634C-A5A1-E07896E80949}"/>
                </a:ext>
              </a:extLst>
            </p:cNvPr>
            <p:cNvCxnSpPr>
              <a:cxnSpLocks/>
            </p:cNvCxnSpPr>
            <p:nvPr/>
          </p:nvCxnSpPr>
          <p:spPr>
            <a:xfrm>
              <a:off x="1471864" y="3252823"/>
              <a:ext cx="0" cy="49854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B2DA3673-FECA-4D02-9737-ABB8076D58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6766" y="3261530"/>
              <a:ext cx="265393" cy="515168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D42080DD-400E-7A5E-2749-CE2B56D99F0B}"/>
              </a:ext>
            </a:extLst>
          </p:cNvPr>
          <p:cNvGrpSpPr/>
          <p:nvPr/>
        </p:nvGrpSpPr>
        <p:grpSpPr>
          <a:xfrm>
            <a:off x="4915457" y="2062782"/>
            <a:ext cx="4166785" cy="2755216"/>
            <a:chOff x="4915457" y="2062782"/>
            <a:chExt cx="4166785" cy="27552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B807AB6C-8D38-C8FB-B68E-5966F464AB2A}"/>
                    </a:ext>
                  </a:extLst>
                </p:cNvPr>
                <p:cNvSpPr txBox="1"/>
                <p:nvPr/>
              </p:nvSpPr>
              <p:spPr>
                <a:xfrm>
                  <a:off x="4915457" y="2062782"/>
                  <a:ext cx="55250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2000" b="1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m:oMathPara>
                  </a14:m>
                  <a:endParaRPr lang="en-CH" sz="2000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B807AB6C-8D38-C8FB-B68E-5966F464AB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5457" y="2062782"/>
                  <a:ext cx="55250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1333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A0D9F0DD-324C-8C0B-CC81-22955E98FDFB}"/>
                    </a:ext>
                  </a:extLst>
                </p:cNvPr>
                <p:cNvSpPr txBox="1"/>
                <p:nvPr/>
              </p:nvSpPr>
              <p:spPr>
                <a:xfrm>
                  <a:off x="5536638" y="2206434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A0D9F0DD-324C-8C0B-CC81-22955E98FD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6638" y="2206434"/>
                  <a:ext cx="164592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8571" r="-35714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D0AF737C-40AC-798A-A9BB-B1BF89365246}"/>
                    </a:ext>
                  </a:extLst>
                </p:cNvPr>
                <p:cNvSpPr txBox="1"/>
                <p:nvPr/>
              </p:nvSpPr>
              <p:spPr>
                <a:xfrm>
                  <a:off x="5410057" y="2427534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D0AF737C-40AC-798A-A9BB-B1BF893652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0057" y="2427534"/>
                  <a:ext cx="162796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8571" r="-28571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39E11EF-6F5A-A53A-8E30-250FF63054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36141" y="2360912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9ECDEA9-53BE-BBA7-5E47-BDFBE7278609}"/>
                </a:ext>
              </a:extLst>
            </p:cNvPr>
            <p:cNvSpPr txBox="1"/>
            <p:nvPr/>
          </p:nvSpPr>
          <p:spPr>
            <a:xfrm>
              <a:off x="5190151" y="4417888"/>
              <a:ext cx="3892091" cy="40011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Forward Calculations in HMMs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B65B960-B8B9-9690-2E12-6F05DDB610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8153" y="3289419"/>
              <a:ext cx="240520" cy="51445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7799420-EA9A-27E1-1F2E-A3EB49C07ED3}"/>
                </a:ext>
              </a:extLst>
            </p:cNvPr>
            <p:cNvCxnSpPr>
              <a:cxnSpLocks/>
            </p:cNvCxnSpPr>
            <p:nvPr/>
          </p:nvCxnSpPr>
          <p:spPr>
            <a:xfrm>
              <a:off x="5850924" y="3289419"/>
              <a:ext cx="1293575" cy="51445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8CFA665-BFBB-92DC-69B3-B55D6105D8AC}"/>
                </a:ext>
              </a:extLst>
            </p:cNvPr>
            <p:cNvCxnSpPr>
              <a:cxnSpLocks/>
            </p:cNvCxnSpPr>
            <p:nvPr/>
          </p:nvCxnSpPr>
          <p:spPr>
            <a:xfrm>
              <a:off x="7502525" y="3289419"/>
              <a:ext cx="558263" cy="483225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B2A3169F-F2C9-E116-9028-F1FD64B879A4}"/>
                </a:ext>
              </a:extLst>
            </p:cNvPr>
            <p:cNvGrpSpPr/>
            <p:nvPr/>
          </p:nvGrpSpPr>
          <p:grpSpPr>
            <a:xfrm>
              <a:off x="5743462" y="2321603"/>
              <a:ext cx="2809349" cy="274320"/>
              <a:chOff x="5629162" y="3167758"/>
              <a:chExt cx="2809349" cy="274320"/>
            </a:xfrm>
          </p:grpSpPr>
          <p:sp>
            <p:nvSpPr>
              <p:cNvPr id="137" name="Rounded Rectangle 136">
                <a:extLst>
                  <a:ext uri="{FF2B5EF4-FFF2-40B4-BE49-F238E27FC236}">
                    <a16:creationId xmlns:a16="http://schemas.microsoft.com/office/drawing/2014/main" id="{8A90C91C-7C39-B19D-A6FA-49FC4B0BED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9162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138" name="Rounded Rectangle 137">
                <a:extLst>
                  <a:ext uri="{FF2B5EF4-FFF2-40B4-BE49-F238E27FC236}">
                    <a16:creationId xmlns:a16="http://schemas.microsoft.com/office/drawing/2014/main" id="{43D8922C-48D7-C088-2D6E-627E2AECD8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64191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39" name="Rounded Rectangle 138">
                <a:extLst>
                  <a:ext uri="{FF2B5EF4-FFF2-40B4-BE49-F238E27FC236}">
                    <a16:creationId xmlns:a16="http://schemas.microsoft.com/office/drawing/2014/main" id="{1339D984-60CA-1F02-93A3-9E003655FE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6041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40" name="Rounded Rectangle 139">
                <a:extLst>
                  <a:ext uri="{FF2B5EF4-FFF2-40B4-BE49-F238E27FC236}">
                    <a16:creationId xmlns:a16="http://schemas.microsoft.com/office/drawing/2014/main" id="{E97BBA05-E4F6-BE8A-A40B-7675F40154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62920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41" name="Rounded Rectangle 140">
                <a:extLst>
                  <a:ext uri="{FF2B5EF4-FFF2-40B4-BE49-F238E27FC236}">
                    <a16:creationId xmlns:a16="http://schemas.microsoft.com/office/drawing/2014/main" id="{CD581408-4F92-5258-032C-3B7E35C894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9799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32EAA2AF-587B-FC1B-5AF2-FC6509605F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6678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43" name="Rounded Rectangle 142">
                <a:extLst>
                  <a:ext uri="{FF2B5EF4-FFF2-40B4-BE49-F238E27FC236}">
                    <a16:creationId xmlns:a16="http://schemas.microsoft.com/office/drawing/2014/main" id="{9468933C-80DC-1BE7-E5B7-1D39D0434F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3557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44" name="Rounded Rectangle 143">
                <a:extLst>
                  <a:ext uri="{FF2B5EF4-FFF2-40B4-BE49-F238E27FC236}">
                    <a16:creationId xmlns:a16="http://schemas.microsoft.com/office/drawing/2014/main" id="{AC5F1016-1B16-859C-822B-8C8CBAFE97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436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lang="en-US" sz="16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ounded Rectangle 144">
                <a:extLst>
                  <a:ext uri="{FF2B5EF4-FFF2-40B4-BE49-F238E27FC236}">
                    <a16:creationId xmlns:a16="http://schemas.microsoft.com/office/drawing/2014/main" id="{9EB3C2B7-6CEB-01DF-EAA2-E386C3D399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47315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B62CC1E0-CA34-1D24-315D-1C39FAAFFCBF}"/>
                </a:ext>
              </a:extLst>
            </p:cNvPr>
            <p:cNvGrpSpPr/>
            <p:nvPr/>
          </p:nvGrpSpPr>
          <p:grpSpPr>
            <a:xfrm>
              <a:off x="5480737" y="2703971"/>
              <a:ext cx="190758" cy="1617691"/>
              <a:chOff x="666518" y="3537048"/>
              <a:chExt cx="190758" cy="1617691"/>
            </a:xfrm>
          </p:grpSpPr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6526FC46-6706-E8A7-2682-EFD7FCC699F9}"/>
                  </a:ext>
                </a:extLst>
              </p:cNvPr>
              <p:cNvSpPr txBox="1"/>
              <p:nvPr/>
            </p:nvSpPr>
            <p:spPr>
              <a:xfrm>
                <a:off x="673732" y="3537048"/>
                <a:ext cx="1763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ADB494F5-D834-B7FD-8B3D-0ACC2EE3F130}"/>
                  </a:ext>
                </a:extLst>
              </p:cNvPr>
              <p:cNvSpPr txBox="1"/>
              <p:nvPr/>
            </p:nvSpPr>
            <p:spPr>
              <a:xfrm>
                <a:off x="683350" y="3973686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861E574B-CD7E-DFC5-6BB4-9CEB7273DF8C}"/>
                  </a:ext>
                </a:extLst>
              </p:cNvPr>
              <p:cNvSpPr txBox="1"/>
              <p:nvPr/>
            </p:nvSpPr>
            <p:spPr>
              <a:xfrm>
                <a:off x="666518" y="4410324"/>
                <a:ext cx="1907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endParaRPr lang="en-CH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D7FE553D-7070-5654-F218-A497D55B7B6B}"/>
                  </a:ext>
                </a:extLst>
              </p:cNvPr>
              <p:cNvSpPr txBox="1"/>
              <p:nvPr/>
            </p:nvSpPr>
            <p:spPr>
              <a:xfrm>
                <a:off x="683350" y="4846962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C02B7710-61B3-A91B-5ECE-9FD1F2E5B0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6994" y="3289419"/>
              <a:ext cx="336492" cy="48727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C62E9012-9ADF-888F-D493-CE2174D2D005}"/>
                </a:ext>
              </a:extLst>
            </p:cNvPr>
            <p:cNvCxnSpPr>
              <a:cxnSpLocks/>
            </p:cNvCxnSpPr>
            <p:nvPr/>
          </p:nvCxnSpPr>
          <p:spPr>
            <a:xfrm>
              <a:off x="6161649" y="3276973"/>
              <a:ext cx="968632" cy="41756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09072EFE-E798-C252-1DBE-7D7DB8818B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4694" y="3289419"/>
              <a:ext cx="2228909" cy="46195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127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pHMM requirements can change based on the application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Different pHMM designs: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Different alphabet sizes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: DNA (4 letters), protein (20 letters)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Existing Solutions are Inflexible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B4F6BC8-A3CF-B15C-D222-C4D398337E8F}"/>
              </a:ext>
            </a:extLst>
          </p:cNvPr>
          <p:cNvGrpSpPr/>
          <p:nvPr/>
        </p:nvGrpSpPr>
        <p:grpSpPr>
          <a:xfrm>
            <a:off x="528838" y="1801799"/>
            <a:ext cx="3200759" cy="2637390"/>
            <a:chOff x="189559" y="2505989"/>
            <a:chExt cx="3200759" cy="263739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B4468A1-9378-99A3-ADD1-8900882E90FC}"/>
                </a:ext>
              </a:extLst>
            </p:cNvPr>
            <p:cNvSpPr/>
            <p:nvPr/>
          </p:nvSpPr>
          <p:spPr>
            <a:xfrm>
              <a:off x="189559" y="3756014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BEB48FD-02F7-8BC7-1709-B24B6F98E7A0}"/>
                </a:ext>
              </a:extLst>
            </p:cNvPr>
            <p:cNvCxnSpPr>
              <a:cxnSpLocks/>
            </p:cNvCxnSpPr>
            <p:nvPr/>
          </p:nvCxnSpPr>
          <p:spPr>
            <a:xfrm>
              <a:off x="646759" y="3984614"/>
              <a:ext cx="457200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3B65F6-F9F1-F384-408F-53D0C687EE79}"/>
                </a:ext>
              </a:extLst>
            </p:cNvPr>
            <p:cNvSpPr/>
            <p:nvPr/>
          </p:nvSpPr>
          <p:spPr>
            <a:xfrm>
              <a:off x="1104199" y="3756014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445327C-FCB3-5124-3650-E7DA8467B82D}"/>
                </a:ext>
              </a:extLst>
            </p:cNvPr>
            <p:cNvCxnSpPr>
              <a:cxnSpLocks/>
            </p:cNvCxnSpPr>
            <p:nvPr/>
          </p:nvCxnSpPr>
          <p:spPr>
            <a:xfrm>
              <a:off x="1561879" y="3984614"/>
              <a:ext cx="457200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E28DC8F-3327-6B99-C5B7-E5C168556D73}"/>
                </a:ext>
              </a:extLst>
            </p:cNvPr>
            <p:cNvSpPr/>
            <p:nvPr/>
          </p:nvSpPr>
          <p:spPr>
            <a:xfrm>
              <a:off x="2018599" y="3756014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D1B3E5-DD86-5142-81DB-A8E0949F0E6D}"/>
                </a:ext>
              </a:extLst>
            </p:cNvPr>
            <p:cNvCxnSpPr>
              <a:cxnSpLocks/>
            </p:cNvCxnSpPr>
            <p:nvPr/>
          </p:nvCxnSpPr>
          <p:spPr>
            <a:xfrm>
              <a:off x="2476999" y="3984614"/>
              <a:ext cx="457200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CF089CF-26EB-3A50-DE81-6C5B66E1DA77}"/>
                </a:ext>
              </a:extLst>
            </p:cNvPr>
            <p:cNvSpPr/>
            <p:nvPr/>
          </p:nvSpPr>
          <p:spPr>
            <a:xfrm>
              <a:off x="2933118" y="3756014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349B958-C05F-05DB-759E-39C2DF74947D}"/>
                </a:ext>
              </a:extLst>
            </p:cNvPr>
            <p:cNvCxnSpPr>
              <a:cxnSpLocks/>
            </p:cNvCxnSpPr>
            <p:nvPr/>
          </p:nvCxnSpPr>
          <p:spPr>
            <a:xfrm>
              <a:off x="418159" y="4213214"/>
              <a:ext cx="914640" cy="46148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50D7E00-2A9E-A7C8-241D-F5C841BB2044}"/>
                </a:ext>
              </a:extLst>
            </p:cNvPr>
            <p:cNvSpPr/>
            <p:nvPr/>
          </p:nvSpPr>
          <p:spPr>
            <a:xfrm>
              <a:off x="1104199" y="4674694"/>
              <a:ext cx="4572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7EE3C8-FE6E-3122-836A-77B46DB082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159" y="3283998"/>
              <a:ext cx="0" cy="45720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D03AFC3-5813-801B-C05F-672686CB2CFA}"/>
                </a:ext>
              </a:extLst>
            </p:cNvPr>
            <p:cNvSpPr/>
            <p:nvPr/>
          </p:nvSpPr>
          <p:spPr>
            <a:xfrm>
              <a:off x="189559" y="2817473"/>
              <a:ext cx="457200" cy="457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F55AE3F-0DFD-2BDB-E3AB-69F050C7A7EA}"/>
                </a:ext>
              </a:extLst>
            </p:cNvPr>
            <p:cNvCxnSpPr>
              <a:cxnSpLocks/>
            </p:cNvCxnSpPr>
            <p:nvPr/>
          </p:nvCxnSpPr>
          <p:spPr>
            <a:xfrm>
              <a:off x="646759" y="3046073"/>
              <a:ext cx="457200" cy="720029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AD027D-7479-B7EB-5AD6-E7D5BC7991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2559" y="3283998"/>
              <a:ext cx="0" cy="45720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9A3B5A9-FF59-455C-315E-A1AE16D707D6}"/>
                </a:ext>
              </a:extLst>
            </p:cNvPr>
            <p:cNvSpPr/>
            <p:nvPr/>
          </p:nvSpPr>
          <p:spPr>
            <a:xfrm>
              <a:off x="1103959" y="2817473"/>
              <a:ext cx="457200" cy="457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AC85BED-1DD7-C57A-4735-45D564A6A27E}"/>
                </a:ext>
              </a:extLst>
            </p:cNvPr>
            <p:cNvCxnSpPr>
              <a:cxnSpLocks/>
            </p:cNvCxnSpPr>
            <p:nvPr/>
          </p:nvCxnSpPr>
          <p:spPr>
            <a:xfrm>
              <a:off x="1561159" y="3046073"/>
              <a:ext cx="457200" cy="720029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88576F-8557-1F10-AC67-61FC4C4E11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6959" y="3283998"/>
              <a:ext cx="0" cy="45720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0309DDD-B4FC-F13A-E76D-E353045F4A2F}"/>
                </a:ext>
              </a:extLst>
            </p:cNvPr>
            <p:cNvSpPr/>
            <p:nvPr/>
          </p:nvSpPr>
          <p:spPr>
            <a:xfrm>
              <a:off x="2018359" y="2817473"/>
              <a:ext cx="457200" cy="457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23D52B7-5CCF-24C1-301E-EB126A3B4C91}"/>
                </a:ext>
              </a:extLst>
            </p:cNvPr>
            <p:cNvCxnSpPr>
              <a:cxnSpLocks/>
            </p:cNvCxnSpPr>
            <p:nvPr/>
          </p:nvCxnSpPr>
          <p:spPr>
            <a:xfrm>
              <a:off x="2475559" y="3046073"/>
              <a:ext cx="457559" cy="720029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7277DA3-B916-62B9-7AF0-7B4E4FEC2A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1358" y="3283998"/>
              <a:ext cx="0" cy="45720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8FD72B3-033B-2C5A-B829-7F90B9301C6B}"/>
                </a:ext>
              </a:extLst>
            </p:cNvPr>
            <p:cNvSpPr/>
            <p:nvPr/>
          </p:nvSpPr>
          <p:spPr>
            <a:xfrm>
              <a:off x="2933118" y="2817473"/>
              <a:ext cx="457200" cy="457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0983118-3251-E02C-AB68-DE0F498A55AC}"/>
                </a:ext>
              </a:extLst>
            </p:cNvPr>
            <p:cNvCxnSpPr>
              <a:cxnSpLocks/>
            </p:cNvCxnSpPr>
            <p:nvPr/>
          </p:nvCxnSpPr>
          <p:spPr>
            <a:xfrm>
              <a:off x="1565555" y="4903294"/>
              <a:ext cx="457200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C937C4B-76D9-04C9-19C4-DDCDF25822F7}"/>
                </a:ext>
              </a:extLst>
            </p:cNvPr>
            <p:cNvCxnSpPr>
              <a:cxnSpLocks/>
              <a:stCxn id="11" idx="0"/>
              <a:endCxn id="7" idx="2"/>
            </p:cNvCxnSpPr>
            <p:nvPr/>
          </p:nvCxnSpPr>
          <p:spPr>
            <a:xfrm flipV="1">
              <a:off x="1332799" y="4213214"/>
              <a:ext cx="914400" cy="46148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4A7440C-4D27-A217-C07F-2AC92DB60DFA}"/>
                </a:ext>
              </a:extLst>
            </p:cNvPr>
            <p:cNvCxnSpPr>
              <a:cxnSpLocks/>
            </p:cNvCxnSpPr>
            <p:nvPr/>
          </p:nvCxnSpPr>
          <p:spPr>
            <a:xfrm>
              <a:off x="1334607" y="4213214"/>
              <a:ext cx="914700" cy="46148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83B4397B-EC29-D359-A0D4-D919455EC807}"/>
                </a:ext>
              </a:extLst>
            </p:cNvPr>
            <p:cNvSpPr/>
            <p:nvPr/>
          </p:nvSpPr>
          <p:spPr>
            <a:xfrm>
              <a:off x="2018659" y="4679738"/>
              <a:ext cx="4572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D147B2A-43DD-0195-4B5B-B65328319A5B}"/>
                </a:ext>
              </a:extLst>
            </p:cNvPr>
            <p:cNvCxnSpPr>
              <a:cxnSpLocks/>
            </p:cNvCxnSpPr>
            <p:nvPr/>
          </p:nvCxnSpPr>
          <p:spPr>
            <a:xfrm>
              <a:off x="2479955" y="4903294"/>
              <a:ext cx="457200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177F685-3D94-1E9E-43E3-B2C7A9B8E6B2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2247259" y="4218258"/>
              <a:ext cx="914580" cy="46148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70D971C-8909-501E-E5B9-3370DD2E7D60}"/>
                </a:ext>
              </a:extLst>
            </p:cNvPr>
            <p:cNvCxnSpPr>
              <a:cxnSpLocks/>
            </p:cNvCxnSpPr>
            <p:nvPr/>
          </p:nvCxnSpPr>
          <p:spPr>
            <a:xfrm>
              <a:off x="2251115" y="4213214"/>
              <a:ext cx="910603" cy="46148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C9500DD1-8613-DA7E-D341-2536F965BD9E}"/>
                </a:ext>
              </a:extLst>
            </p:cNvPr>
            <p:cNvSpPr/>
            <p:nvPr/>
          </p:nvSpPr>
          <p:spPr>
            <a:xfrm>
              <a:off x="2933118" y="4686179"/>
              <a:ext cx="4572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357C6E02-78EE-C29D-E630-722CD0117322}"/>
                </a:ext>
              </a:extLst>
            </p:cNvPr>
            <p:cNvSpPr/>
            <p:nvPr/>
          </p:nvSpPr>
          <p:spPr>
            <a:xfrm>
              <a:off x="236022" y="2505989"/>
              <a:ext cx="364274" cy="593331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>
                <a:latin typeface="Cambria" panose="02040503050406030204" pitchFamily="18" charset="0"/>
              </a:endParaRPr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0B348DD5-162D-21F9-FDD1-559A1E530BE8}"/>
                </a:ext>
              </a:extLst>
            </p:cNvPr>
            <p:cNvSpPr/>
            <p:nvPr/>
          </p:nvSpPr>
          <p:spPr>
            <a:xfrm>
              <a:off x="1150422" y="2505989"/>
              <a:ext cx="364274" cy="593331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>
                <a:latin typeface="Cambria" panose="02040503050406030204" pitchFamily="18" charset="0"/>
              </a:endParaRP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E75CFEE8-BA22-FF5F-8585-AD7D0C53E383}"/>
                </a:ext>
              </a:extLst>
            </p:cNvPr>
            <p:cNvSpPr/>
            <p:nvPr/>
          </p:nvSpPr>
          <p:spPr>
            <a:xfrm>
              <a:off x="2979221" y="2505989"/>
              <a:ext cx="364274" cy="593331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>
                <a:latin typeface="Cambria" panose="02040503050406030204" pitchFamily="18" charset="0"/>
              </a:endParaRP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E7FD8ECA-F630-7534-7416-006287A8BFBA}"/>
                </a:ext>
              </a:extLst>
            </p:cNvPr>
            <p:cNvSpPr/>
            <p:nvPr/>
          </p:nvSpPr>
          <p:spPr>
            <a:xfrm>
              <a:off x="2064822" y="2505989"/>
              <a:ext cx="364274" cy="593331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>
                <a:latin typeface="Cambria" panose="02040503050406030204" pitchFamily="18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7CF36B4-8FF8-1001-0F19-12B2AEC68465}"/>
              </a:ext>
            </a:extLst>
          </p:cNvPr>
          <p:cNvGrpSpPr/>
          <p:nvPr/>
        </p:nvGrpSpPr>
        <p:grpSpPr>
          <a:xfrm>
            <a:off x="5414403" y="1801799"/>
            <a:ext cx="3200759" cy="1985628"/>
            <a:chOff x="5075124" y="2516077"/>
            <a:chExt cx="3200759" cy="1985628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CBD45B8D-0ADE-1E93-016B-C5F4E526CC4A}"/>
                </a:ext>
              </a:extLst>
            </p:cNvPr>
            <p:cNvSpPr/>
            <p:nvPr/>
          </p:nvSpPr>
          <p:spPr>
            <a:xfrm>
              <a:off x="5075124" y="3766102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3B4D627-4452-B415-75A2-D1EF5B1A7FB1}"/>
                </a:ext>
              </a:extLst>
            </p:cNvPr>
            <p:cNvCxnSpPr>
              <a:cxnSpLocks/>
            </p:cNvCxnSpPr>
            <p:nvPr/>
          </p:nvCxnSpPr>
          <p:spPr>
            <a:xfrm>
              <a:off x="5532324" y="3994702"/>
              <a:ext cx="457200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DB03895F-7FEB-F5A2-BED6-21E57D69220E}"/>
                </a:ext>
              </a:extLst>
            </p:cNvPr>
            <p:cNvSpPr/>
            <p:nvPr/>
          </p:nvSpPr>
          <p:spPr>
            <a:xfrm>
              <a:off x="5989764" y="3766102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604B559-F30C-AAF9-4B4A-65B4FFE2B0CA}"/>
                </a:ext>
              </a:extLst>
            </p:cNvPr>
            <p:cNvCxnSpPr>
              <a:cxnSpLocks/>
            </p:cNvCxnSpPr>
            <p:nvPr/>
          </p:nvCxnSpPr>
          <p:spPr>
            <a:xfrm>
              <a:off x="6447444" y="3994702"/>
              <a:ext cx="457200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69D92AA1-727D-23F9-CD44-607632B09BF8}"/>
                </a:ext>
              </a:extLst>
            </p:cNvPr>
            <p:cNvSpPr/>
            <p:nvPr/>
          </p:nvSpPr>
          <p:spPr>
            <a:xfrm>
              <a:off x="6904164" y="3766102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4F6E47A-E8DB-3216-3823-863BC5528A0C}"/>
                </a:ext>
              </a:extLst>
            </p:cNvPr>
            <p:cNvCxnSpPr>
              <a:cxnSpLocks/>
            </p:cNvCxnSpPr>
            <p:nvPr/>
          </p:nvCxnSpPr>
          <p:spPr>
            <a:xfrm>
              <a:off x="7362564" y="3994702"/>
              <a:ext cx="457200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D0D11333-014B-EBC9-337F-FBB5D703371D}"/>
                </a:ext>
              </a:extLst>
            </p:cNvPr>
            <p:cNvSpPr/>
            <p:nvPr/>
          </p:nvSpPr>
          <p:spPr>
            <a:xfrm>
              <a:off x="7818683" y="3766102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B0F1E35-ECEA-2F61-D169-31B2AF9192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3724" y="3294086"/>
              <a:ext cx="0" cy="45720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44E7FD58-7A31-CE0D-28EE-74EFB1BD3CCE}"/>
                </a:ext>
              </a:extLst>
            </p:cNvPr>
            <p:cNvSpPr/>
            <p:nvPr/>
          </p:nvSpPr>
          <p:spPr>
            <a:xfrm>
              <a:off x="5075124" y="2827561"/>
              <a:ext cx="457200" cy="457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56CEE66-169B-DAEC-0EA2-2F65832CE44E}"/>
                </a:ext>
              </a:extLst>
            </p:cNvPr>
            <p:cNvCxnSpPr>
              <a:cxnSpLocks/>
            </p:cNvCxnSpPr>
            <p:nvPr/>
          </p:nvCxnSpPr>
          <p:spPr>
            <a:xfrm>
              <a:off x="5532324" y="3056161"/>
              <a:ext cx="457200" cy="720029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E28454B-0CDF-09F9-5FD1-B65286DBA4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8124" y="3294086"/>
              <a:ext cx="0" cy="45720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1F1BEFBD-2A70-4CB8-D705-944D623E3538}"/>
                </a:ext>
              </a:extLst>
            </p:cNvPr>
            <p:cNvSpPr/>
            <p:nvPr/>
          </p:nvSpPr>
          <p:spPr>
            <a:xfrm>
              <a:off x="5989524" y="2827561"/>
              <a:ext cx="457200" cy="457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67CC2A8-042F-FBC3-3B60-6A96190358BD}"/>
                </a:ext>
              </a:extLst>
            </p:cNvPr>
            <p:cNvCxnSpPr>
              <a:cxnSpLocks/>
            </p:cNvCxnSpPr>
            <p:nvPr/>
          </p:nvCxnSpPr>
          <p:spPr>
            <a:xfrm>
              <a:off x="6446724" y="3056161"/>
              <a:ext cx="457200" cy="720029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04A297B-DBEC-C2D7-3D9F-166A78A83B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2524" y="3294086"/>
              <a:ext cx="0" cy="45720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E44E3CD0-4D89-5996-4B26-1D1B1EAFB982}"/>
                </a:ext>
              </a:extLst>
            </p:cNvPr>
            <p:cNvSpPr/>
            <p:nvPr/>
          </p:nvSpPr>
          <p:spPr>
            <a:xfrm>
              <a:off x="6903924" y="2827561"/>
              <a:ext cx="457200" cy="457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CD16D16-53FE-7F32-1C62-9E449256AACC}"/>
                </a:ext>
              </a:extLst>
            </p:cNvPr>
            <p:cNvCxnSpPr>
              <a:cxnSpLocks/>
            </p:cNvCxnSpPr>
            <p:nvPr/>
          </p:nvCxnSpPr>
          <p:spPr>
            <a:xfrm>
              <a:off x="7361124" y="3056161"/>
              <a:ext cx="457559" cy="720029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1822E75-686C-11E2-76A0-7395FB4237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6923" y="3294086"/>
              <a:ext cx="0" cy="45720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CA17CE0F-C808-EEED-49A5-23935E0F9784}"/>
                </a:ext>
              </a:extLst>
            </p:cNvPr>
            <p:cNvSpPr/>
            <p:nvPr/>
          </p:nvSpPr>
          <p:spPr>
            <a:xfrm>
              <a:off x="7818683" y="2827561"/>
              <a:ext cx="457200" cy="457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F2EA34DC-C3B0-B5CA-40B6-526DAB15D5A8}"/>
                </a:ext>
              </a:extLst>
            </p:cNvPr>
            <p:cNvSpPr/>
            <p:nvPr/>
          </p:nvSpPr>
          <p:spPr>
            <a:xfrm>
              <a:off x="5121587" y="2516077"/>
              <a:ext cx="364274" cy="593331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>
                <a:latin typeface="Cambria" panose="02040503050406030204" pitchFamily="18" charset="0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124F88A0-2471-984E-6280-B48872AD95AA}"/>
                </a:ext>
              </a:extLst>
            </p:cNvPr>
            <p:cNvSpPr/>
            <p:nvPr/>
          </p:nvSpPr>
          <p:spPr>
            <a:xfrm>
              <a:off x="6035987" y="2516077"/>
              <a:ext cx="364274" cy="593331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>
                <a:latin typeface="Cambria" panose="02040503050406030204" pitchFamily="18" charset="0"/>
              </a:endParaRPr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984F0D9A-1D0E-8624-5258-B5CD92759CC9}"/>
                </a:ext>
              </a:extLst>
            </p:cNvPr>
            <p:cNvSpPr/>
            <p:nvPr/>
          </p:nvSpPr>
          <p:spPr>
            <a:xfrm>
              <a:off x="7864786" y="2516077"/>
              <a:ext cx="364274" cy="593331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>
                <a:latin typeface="Cambria" panose="02040503050406030204" pitchFamily="18" charset="0"/>
              </a:endParaRPr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07786E64-1B68-10B8-3FD7-3EE9C3E16AC4}"/>
                </a:ext>
              </a:extLst>
            </p:cNvPr>
            <p:cNvSpPr/>
            <p:nvPr/>
          </p:nvSpPr>
          <p:spPr>
            <a:xfrm>
              <a:off x="6950387" y="2516077"/>
              <a:ext cx="364274" cy="593331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>
                <a:latin typeface="Cambria" panose="02040503050406030204" pitchFamily="18" charset="0"/>
              </a:endParaRPr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57C9D0D6-DF4F-8C7F-3192-69388D585317}"/>
                </a:ext>
              </a:extLst>
            </p:cNvPr>
            <p:cNvSpPr/>
            <p:nvPr/>
          </p:nvSpPr>
          <p:spPr>
            <a:xfrm rot="10800000">
              <a:off x="5306958" y="3908374"/>
              <a:ext cx="1825566" cy="593331"/>
            </a:xfrm>
            <a:prstGeom prst="arc">
              <a:avLst>
                <a:gd name="adj1" fmla="val 10903931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>
                <a:latin typeface="Cambria" panose="02040503050406030204" pitchFamily="18" charset="0"/>
              </a:endParaRPr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053CE57C-6561-2165-C3D1-FD2341F79A98}"/>
                </a:ext>
              </a:extLst>
            </p:cNvPr>
            <p:cNvSpPr/>
            <p:nvPr/>
          </p:nvSpPr>
          <p:spPr>
            <a:xfrm rot="10800000">
              <a:off x="6221357" y="3908374"/>
              <a:ext cx="1825566" cy="593331"/>
            </a:xfrm>
            <a:prstGeom prst="arc">
              <a:avLst>
                <a:gd name="adj1" fmla="val 10903931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>
                <a:latin typeface="Cambria" panose="02040503050406030204" pitchFamily="18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7898907-7C41-81BA-388A-AC7E3BA92E8C}"/>
              </a:ext>
            </a:extLst>
          </p:cNvPr>
          <p:cNvSpPr txBox="1"/>
          <p:nvPr/>
        </p:nvSpPr>
        <p:spPr>
          <a:xfrm>
            <a:off x="-276726" y="5187314"/>
            <a:ext cx="9697452" cy="1063049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Lack of 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flexible mechanisms</a:t>
            </a:r>
            <a:r>
              <a:rPr lang="en-US" sz="24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4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handle different design choices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72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Suboptimal vectorization of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SIMD-based solutions </a:t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</a:b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on CPUs and GPUs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High warp divergence, branching, low port utilization…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 significant portion of the floating-point operations in dynamic programming is 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redundant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Same multiplications results can redundantly be computed during training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Unnecessary data movements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Existing Solutions are Inefficient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56CEC4-3B5D-D046-5E31-2805DC9854D7}"/>
              </a:ext>
            </a:extLst>
          </p:cNvPr>
          <p:cNvSpPr txBox="1"/>
          <p:nvPr/>
        </p:nvSpPr>
        <p:spPr>
          <a:xfrm>
            <a:off x="-276726" y="5187314"/>
            <a:ext cx="9697452" cy="1063049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Existing solutions provide suboptimal solutions due to</a:t>
            </a:r>
            <a:br>
              <a:rPr lang="en-US" sz="24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inefficient </a:t>
            </a:r>
            <a:r>
              <a: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 or 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 design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90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SIMD-based solutions on CPUs and GPUs provide 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suboptimal vectorization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High warp divergence, branching, low port utilization…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 significant portion of the floating-point operations in DP is 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redundant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Same multiplications appear repeatedly due to constant values during training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Unnecessary data movements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The Problem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06E02-5E61-36F6-47E0-90623E86391D}"/>
              </a:ext>
            </a:extLst>
          </p:cNvPr>
          <p:cNvSpPr/>
          <p:nvPr/>
        </p:nvSpPr>
        <p:spPr>
          <a:xfrm>
            <a:off x="0" y="773853"/>
            <a:ext cx="9144000" cy="5545777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7662FF-EF06-17AA-FB55-6197E5F28834}"/>
              </a:ext>
            </a:extLst>
          </p:cNvPr>
          <p:cNvSpPr txBox="1"/>
          <p:nvPr/>
        </p:nvSpPr>
        <p:spPr>
          <a:xfrm>
            <a:off x="-276726" y="3637381"/>
            <a:ext cx="9697452" cy="2394284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Hardware- or software-only solutions </a:t>
            </a:r>
            <a:b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sufficient </a:t>
            </a:r>
            <a:b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effectively accelerating pHMMs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74174-F696-8CCF-87FA-37235EDE5DF7}"/>
              </a:ext>
            </a:extLst>
          </p:cNvPr>
          <p:cNvSpPr txBox="1"/>
          <p:nvPr/>
        </p:nvSpPr>
        <p:spPr>
          <a:xfrm>
            <a:off x="-276726" y="1061817"/>
            <a:ext cx="9697452" cy="2394284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Baum-Welch algorithm causes </a:t>
            </a:r>
            <a:b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 performance overhead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b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important genomics applications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91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911837"/>
            <a:ext cx="8672264" cy="108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66163"/>
            <a:ext cx="8672264" cy="10800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 &amp; Problem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35868" y="3563279"/>
            <a:ext cx="8672264" cy="108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Outline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2214721"/>
            <a:ext cx="8672264" cy="1080000"/>
          </a:xfrm>
          <a:prstGeom prst="rect">
            <a:avLst/>
          </a:prstGeom>
          <a:solidFill>
            <a:srgbClr val="05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ApHMM</a:t>
            </a:r>
          </a:p>
        </p:txBody>
      </p:sp>
    </p:spTree>
    <p:extLst>
      <p:ext uri="{BB962C8B-B14F-4D97-AF65-F5344CB8AC3E}">
        <p14:creationId xmlns:p14="http://schemas.microsoft.com/office/powerpoint/2010/main" val="1173784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Goal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BDE00-B839-1A04-F051-A5D105097118}"/>
              </a:ext>
            </a:extLst>
          </p:cNvPr>
          <p:cNvSpPr txBox="1"/>
          <p:nvPr/>
        </p:nvSpPr>
        <p:spPr>
          <a:xfrm>
            <a:off x="178200" y="2448731"/>
            <a:ext cx="8787600" cy="1960539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 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rapid, power-efficient, and flexible</a:t>
            </a:r>
            <a:r>
              <a:rPr lang="en-US" sz="2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of pHMMs when using the Baum-Welch algorithm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796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4181CE-D719-23BA-2115-20267E1A09DE}"/>
              </a:ext>
            </a:extLst>
          </p:cNvPr>
          <p:cNvSpPr txBox="1"/>
          <p:nvPr/>
        </p:nvSpPr>
        <p:spPr>
          <a:xfrm>
            <a:off x="2683322" y="438154"/>
            <a:ext cx="37773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ApHMM</a:t>
            </a:r>
            <a:endParaRPr lang="en-CH" sz="72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8E6D7-E0D0-42F9-C864-CE772EB1A9AF}"/>
              </a:ext>
            </a:extLst>
          </p:cNvPr>
          <p:cNvSpPr txBox="1"/>
          <p:nvPr/>
        </p:nvSpPr>
        <p:spPr>
          <a:xfrm>
            <a:off x="124619" y="1689578"/>
            <a:ext cx="8894763" cy="1974372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2600" b="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flexible hardware-software co-designed acceleration framework 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can significantly reduce </a:t>
            </a:r>
            <a:b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computational overhead of the Baum-Welch algorithm for pHMMs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B400F2-BC6E-E270-2047-00CE1A8C7522}"/>
              </a:ext>
            </a:extLst>
          </p:cNvPr>
          <p:cNvSpPr txBox="1"/>
          <p:nvPr/>
        </p:nvSpPr>
        <p:spPr>
          <a:xfrm>
            <a:off x="124619" y="4039078"/>
            <a:ext cx="8894763" cy="1974372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ApHMM-GPU: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first GPU implementation </a:t>
            </a:r>
            <a:b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Baum-Welch algorithm for pHMMs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9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48F9C35-9385-574D-B339-031FDD65DF75}"/>
              </a:ext>
            </a:extLst>
          </p:cNvPr>
          <p:cNvSpPr/>
          <p:nvPr/>
        </p:nvSpPr>
        <p:spPr>
          <a:xfrm>
            <a:off x="189559" y="907673"/>
            <a:ext cx="8587477" cy="3145044"/>
          </a:xfrm>
          <a:prstGeom prst="roundRect">
            <a:avLst>
              <a:gd name="adj" fmla="val 1116"/>
            </a:avLst>
          </a:prstGeom>
          <a:solidFill>
            <a:srgbClr val="0070C0">
              <a:alpha val="17000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sz="2000" b="1" dirty="0">
                <a:solidFill>
                  <a:srgbClr val="0070C0"/>
                </a:solidFill>
              </a:rPr>
              <a:t>	</a:t>
            </a:r>
          </a:p>
          <a:p>
            <a:pPr algn="r"/>
            <a:endParaRPr lang="en-US" sz="2000" b="1" dirty="0">
              <a:solidFill>
                <a:srgbClr val="0070C0"/>
              </a:solidFill>
            </a:endParaRPr>
          </a:p>
          <a:p>
            <a:pPr algn="r"/>
            <a:endParaRPr lang="en-US" sz="2000" b="1" dirty="0">
              <a:solidFill>
                <a:srgbClr val="0070C0"/>
              </a:solidFill>
            </a:endParaRPr>
          </a:p>
          <a:p>
            <a:pPr algn="r"/>
            <a:endParaRPr lang="en-US" sz="2000" b="1" dirty="0">
              <a:solidFill>
                <a:srgbClr val="0070C0"/>
              </a:solidFill>
            </a:endParaRPr>
          </a:p>
          <a:p>
            <a:pPr algn="r"/>
            <a:endParaRPr lang="en-US" sz="2000" b="1" dirty="0">
              <a:solidFill>
                <a:srgbClr val="0070C0"/>
              </a:solidFill>
            </a:endParaRPr>
          </a:p>
          <a:p>
            <a:pPr algn="r"/>
            <a:r>
              <a:rPr lang="en-US" sz="2000" b="1" dirty="0">
                <a:solidFill>
                  <a:srgbClr val="0070C0"/>
                </a:solidFill>
              </a:rPr>
              <a:t>SW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5AD6EFE-1006-133C-FA38-12D56FFF43B8}"/>
              </a:ext>
            </a:extLst>
          </p:cNvPr>
          <p:cNvSpPr/>
          <p:nvPr/>
        </p:nvSpPr>
        <p:spPr>
          <a:xfrm>
            <a:off x="189558" y="4083944"/>
            <a:ext cx="8587477" cy="2246194"/>
          </a:xfrm>
          <a:prstGeom prst="roundRect">
            <a:avLst>
              <a:gd name="adj" fmla="val 1619"/>
            </a:avLst>
          </a:prstGeom>
          <a:solidFill>
            <a:srgbClr val="F49514">
              <a:alpha val="17000"/>
            </a:srgb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endParaRPr lang="en-US" sz="2000" b="1" dirty="0">
              <a:solidFill>
                <a:srgbClr val="C00000"/>
              </a:solidFill>
            </a:endParaRPr>
          </a:p>
          <a:p>
            <a:pPr algn="r"/>
            <a:endParaRPr lang="en-US" sz="2000" b="1" dirty="0">
              <a:solidFill>
                <a:srgbClr val="C00000"/>
              </a:solidFill>
            </a:endParaRPr>
          </a:p>
          <a:p>
            <a:pPr algn="r"/>
            <a:endParaRPr lang="en-US" sz="2000" b="1" dirty="0">
              <a:solidFill>
                <a:srgbClr val="C00000"/>
              </a:solidFill>
            </a:endParaRPr>
          </a:p>
          <a:p>
            <a:pPr algn="r"/>
            <a:r>
              <a:rPr lang="en-US" sz="2000" b="1" dirty="0">
                <a:solidFill>
                  <a:srgbClr val="C00000"/>
                </a:solidFill>
              </a:rPr>
              <a:t>HW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587476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Minimize redundant data storage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by efficient pipelining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Reduce unnecessary computations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with quick filtering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Avoid repeated operations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by utilizing lookup tables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Reduce data movement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by exploiting fixed data pattern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Flexible and efficient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control logic and hardware design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3800" b="1" dirty="0">
                <a:latin typeface="Garamond" panose="02020404030301010803" pitchFamily="18" charset="0"/>
              </a:rPr>
              <a:t>Key Software &amp; Hardware Optimizations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2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911837"/>
            <a:ext cx="8672264" cy="108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66163"/>
            <a:ext cx="8672264" cy="1080000"/>
          </a:xfrm>
          <a:prstGeom prst="rect">
            <a:avLst/>
          </a:prstGeom>
          <a:solidFill>
            <a:srgbClr val="05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 &amp; Problem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35868" y="3563279"/>
            <a:ext cx="8672264" cy="108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Outline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2214721"/>
            <a:ext cx="8672264" cy="10800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ApHMM</a:t>
            </a:r>
          </a:p>
        </p:txBody>
      </p:sp>
    </p:spTree>
    <p:extLst>
      <p:ext uri="{BB962C8B-B14F-4D97-AF65-F5344CB8AC3E}">
        <p14:creationId xmlns:p14="http://schemas.microsoft.com/office/powerpoint/2010/main" val="1112886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48F9C35-9385-574D-B339-031FDD65DF75}"/>
              </a:ext>
            </a:extLst>
          </p:cNvPr>
          <p:cNvSpPr/>
          <p:nvPr/>
        </p:nvSpPr>
        <p:spPr>
          <a:xfrm>
            <a:off x="189559" y="907673"/>
            <a:ext cx="8587477" cy="3145044"/>
          </a:xfrm>
          <a:prstGeom prst="roundRect">
            <a:avLst>
              <a:gd name="adj" fmla="val 1116"/>
            </a:avLst>
          </a:prstGeom>
          <a:solidFill>
            <a:srgbClr val="0070C0">
              <a:alpha val="17000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sz="2000" b="1" dirty="0">
                <a:solidFill>
                  <a:srgbClr val="0070C0"/>
                </a:solidFill>
              </a:rPr>
              <a:t>	</a:t>
            </a:r>
          </a:p>
          <a:p>
            <a:pPr algn="r"/>
            <a:endParaRPr lang="en-US" sz="2000" b="1" dirty="0">
              <a:solidFill>
                <a:srgbClr val="0070C0"/>
              </a:solidFill>
            </a:endParaRPr>
          </a:p>
          <a:p>
            <a:pPr algn="r"/>
            <a:endParaRPr lang="en-US" sz="2000" b="1" dirty="0">
              <a:solidFill>
                <a:srgbClr val="0070C0"/>
              </a:solidFill>
            </a:endParaRPr>
          </a:p>
          <a:p>
            <a:pPr algn="r"/>
            <a:endParaRPr lang="en-US" sz="2000" b="1" dirty="0">
              <a:solidFill>
                <a:srgbClr val="0070C0"/>
              </a:solidFill>
            </a:endParaRPr>
          </a:p>
          <a:p>
            <a:pPr algn="r"/>
            <a:endParaRPr lang="en-US" sz="2000" b="1" dirty="0">
              <a:solidFill>
                <a:srgbClr val="0070C0"/>
              </a:solidFill>
            </a:endParaRPr>
          </a:p>
          <a:p>
            <a:pPr algn="r"/>
            <a:r>
              <a:rPr lang="en-US" sz="2000" b="1" dirty="0">
                <a:solidFill>
                  <a:srgbClr val="0070C0"/>
                </a:solidFill>
              </a:rPr>
              <a:t>SW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621546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Minimize redundant data storage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by efficient pipelining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Reduce unnecessary computations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with quick filtering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Avoid repeated operations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by utilizing lookup tables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3800" b="1" dirty="0">
                <a:latin typeface="Garamond" panose="02020404030301010803" pitchFamily="18" charset="0"/>
              </a:rPr>
              <a:t>Key Software &amp; Hardware Optimizations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468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Observation: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Filling the entire Backward table is unnecessary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Pipelining opportunities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to directly consume a Backward value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SW: Minimizing Redundant </a:t>
            </a:r>
            <a:r>
              <a:rPr lang="en-US" sz="4000" dirty="0">
                <a:latin typeface="Garamond" panose="02020404030301010803" pitchFamily="18" charset="0"/>
              </a:rPr>
              <a:t>S</a:t>
            </a:r>
            <a:r>
              <a:rPr lang="en-US" sz="4000" b="1" dirty="0">
                <a:latin typeface="Garamond" panose="02020404030301010803" pitchFamily="18" charset="0"/>
              </a:rPr>
              <a:t>torage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8" name="Table 6">
            <a:extLst>
              <a:ext uri="{FF2B5EF4-FFF2-40B4-BE49-F238E27FC236}">
                <a16:creationId xmlns:a16="http://schemas.microsoft.com/office/drawing/2014/main" id="{71C9F7F9-03F8-5BF7-D780-560E3C87636A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75152973"/>
              </p:ext>
            </p:extLst>
          </p:nvPr>
        </p:nvGraphicFramePr>
        <p:xfrm>
          <a:off x="876880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/>
              <p:nvPr/>
            </p:nvSpPr>
            <p:spPr>
              <a:xfrm>
                <a:off x="75543" y="272643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726435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/>
              <p:nvPr/>
            </p:nvSpPr>
            <p:spPr>
              <a:xfrm>
                <a:off x="696724" y="287008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870087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/>
              <p:nvPr/>
            </p:nvSpPr>
            <p:spPr>
              <a:xfrm>
                <a:off x="570143" y="309118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3091187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7454FB-DF9B-139A-E3EF-74FE5ABDC1E1}"/>
              </a:ext>
            </a:extLst>
          </p:cNvPr>
          <p:cNvCxnSpPr>
            <a:cxnSpLocks/>
          </p:cNvCxnSpPr>
          <p:nvPr/>
        </p:nvCxnSpPr>
        <p:spPr>
          <a:xfrm flipH="1" flipV="1">
            <a:off x="596227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38FD88-56CD-1336-6339-C1542FCFB285}"/>
              </a:ext>
            </a:extLst>
          </p:cNvPr>
          <p:cNvGrpSpPr/>
          <p:nvPr/>
        </p:nvGrpSpPr>
        <p:grpSpPr>
          <a:xfrm>
            <a:off x="643222" y="3367624"/>
            <a:ext cx="190758" cy="1617691"/>
            <a:chOff x="666518" y="3537048"/>
            <a:chExt cx="190758" cy="161769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D64D28-D644-4AC1-8BB7-2BBF42BF36AC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29E54CE-12CC-1FAD-2B08-E130A05AEBE2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9C6769B-7F83-1F3C-4016-8C39C75ACA91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A27A5BB-EB4E-BF5B-705C-571CF1EE6B20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B760EBA-B933-ACD4-54EE-00150DCF549C}"/>
              </a:ext>
            </a:extLst>
          </p:cNvPr>
          <p:cNvSpPr txBox="1"/>
          <p:nvPr/>
        </p:nvSpPr>
        <p:spPr>
          <a:xfrm>
            <a:off x="889364" y="508154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78EDBD-1631-CC06-F1ED-B7A4049662DB}"/>
              </a:ext>
            </a:extLst>
          </p:cNvPr>
          <p:cNvSpPr txBox="1"/>
          <p:nvPr/>
        </p:nvSpPr>
        <p:spPr>
          <a:xfrm>
            <a:off x="2789309" y="2384319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67" name="Striped Right Arrow 66">
            <a:extLst>
              <a:ext uri="{FF2B5EF4-FFF2-40B4-BE49-F238E27FC236}">
                <a16:creationId xmlns:a16="http://schemas.microsoft.com/office/drawing/2014/main" id="{18407869-E63B-81AC-F37A-04D182619897}"/>
              </a:ext>
            </a:extLst>
          </p:cNvPr>
          <p:cNvSpPr/>
          <p:nvPr/>
        </p:nvSpPr>
        <p:spPr>
          <a:xfrm rot="5400000">
            <a:off x="-356669" y="4064019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8" name="Table 6">
            <a:extLst>
              <a:ext uri="{FF2B5EF4-FFF2-40B4-BE49-F238E27FC236}">
                <a16:creationId xmlns:a16="http://schemas.microsoft.com/office/drawing/2014/main" id="{1662BEE7-1CF4-106C-7797-E2D21165668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50868060"/>
              </p:ext>
            </p:extLst>
          </p:nvPr>
        </p:nvGraphicFramePr>
        <p:xfrm>
          <a:off x="5602494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/>
              <p:nvPr/>
            </p:nvSpPr>
            <p:spPr>
              <a:xfrm>
                <a:off x="4801157" y="272643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57" y="2726435"/>
                <a:ext cx="552506" cy="307777"/>
              </a:xfrm>
              <a:prstGeom prst="rect">
                <a:avLst/>
              </a:prstGeom>
              <a:blipFill>
                <a:blip r:embed="rId7"/>
                <a:stretch>
                  <a:fillRect l="-15909" r="-227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/>
              <p:nvPr/>
            </p:nvSpPr>
            <p:spPr>
              <a:xfrm>
                <a:off x="5422338" y="287008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38" y="2870087"/>
                <a:ext cx="164592" cy="307777"/>
              </a:xfrm>
              <a:prstGeom prst="rect">
                <a:avLst/>
              </a:prstGeom>
              <a:blipFill>
                <a:blip r:embed="rId8"/>
                <a:stretch>
                  <a:fillRect l="-28571" r="-3571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/>
              <p:nvPr/>
            </p:nvSpPr>
            <p:spPr>
              <a:xfrm>
                <a:off x="5295757" y="309118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57" y="3091187"/>
                <a:ext cx="162796" cy="307777"/>
              </a:xfrm>
              <a:prstGeom prst="rect">
                <a:avLst/>
              </a:prstGeom>
              <a:blipFill>
                <a:blip r:embed="rId9"/>
                <a:stretch>
                  <a:fillRect l="-38462" r="-3076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776E28F-4D9C-AD5A-FD65-B651F72AC69A}"/>
              </a:ext>
            </a:extLst>
          </p:cNvPr>
          <p:cNvCxnSpPr>
            <a:cxnSpLocks/>
          </p:cNvCxnSpPr>
          <p:nvPr/>
        </p:nvCxnSpPr>
        <p:spPr>
          <a:xfrm flipH="1" flipV="1">
            <a:off x="5321841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FF02AE8-7AAD-A0FC-2AA0-CC9ECE37320E}"/>
              </a:ext>
            </a:extLst>
          </p:cNvPr>
          <p:cNvSpPr txBox="1"/>
          <p:nvPr/>
        </p:nvSpPr>
        <p:spPr>
          <a:xfrm>
            <a:off x="5576318" y="5081541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74" name="Striped Right Arrow 73">
            <a:extLst>
              <a:ext uri="{FF2B5EF4-FFF2-40B4-BE49-F238E27FC236}">
                <a16:creationId xmlns:a16="http://schemas.microsoft.com/office/drawing/2014/main" id="{E793D09C-D93A-0669-E3E0-C3B103DC42AD}"/>
              </a:ext>
            </a:extLst>
          </p:cNvPr>
          <p:cNvSpPr/>
          <p:nvPr/>
        </p:nvSpPr>
        <p:spPr>
          <a:xfrm rot="16200000">
            <a:off x="4392197" y="4042401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96DC95-02AB-F784-02B2-B908B199A9BF}"/>
              </a:ext>
            </a:extLst>
          </p:cNvPr>
          <p:cNvGrpSpPr/>
          <p:nvPr/>
        </p:nvGrpSpPr>
        <p:grpSpPr>
          <a:xfrm>
            <a:off x="901710" y="2985256"/>
            <a:ext cx="2809349" cy="274320"/>
            <a:chOff x="901710" y="3154680"/>
            <a:chExt cx="2809349" cy="274320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2723A477-494D-84E0-A563-4B3FF9A33F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DB0AA7B8-7206-8E5F-DB97-8D7EE5A6E2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5A82ABA3-0D69-77E8-1195-16827051B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741CE5D-3474-0C19-3D14-1B644F143B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0C8E752-7B26-FB61-1749-90F59F844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22CC02D7-DEFA-A587-7548-EA4A9CB534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BBF8086-644D-2956-3CDE-82BEF439A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77853735-D5B7-4B1E-353E-8771430DC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05C6BEDE-36FC-A0F1-DE9B-9BF01D99CC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21D461-260D-956D-CAE8-74CF1229140C}"/>
              </a:ext>
            </a:extLst>
          </p:cNvPr>
          <p:cNvGrpSpPr/>
          <p:nvPr/>
        </p:nvGrpSpPr>
        <p:grpSpPr>
          <a:xfrm>
            <a:off x="5629162" y="2985256"/>
            <a:ext cx="2809349" cy="274320"/>
            <a:chOff x="5629162" y="3167758"/>
            <a:chExt cx="2809349" cy="274320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CEA5B9E-F180-3C7A-D2F4-782F4720D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99C0B41-63D8-1243-3E6B-8F37CF809C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DCBAC0C-0F4B-55B4-485C-51B0560502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5CB98A10-6AE4-734F-3DCF-6BF6CFB9E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2570217-9BBA-E78E-560C-6857B3228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F55AEA9-7F57-C4F1-1E04-009A30A1B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2252AA66-D8E1-0EE2-1499-02BE58084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4253C3FF-0593-3594-D3F3-998B17E9AD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C7791D5-4D20-C825-5EE2-D72EFA895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6AFF415-D1E2-ECFA-3D61-5FEA63C3F8D3}"/>
              </a:ext>
            </a:extLst>
          </p:cNvPr>
          <p:cNvGrpSpPr/>
          <p:nvPr/>
        </p:nvGrpSpPr>
        <p:grpSpPr>
          <a:xfrm>
            <a:off x="5366437" y="3367624"/>
            <a:ext cx="190758" cy="1617691"/>
            <a:chOff x="666518" y="3537048"/>
            <a:chExt cx="190758" cy="1617691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3690FF7-3FD2-86CF-6233-88452C42B247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53DE979-8722-C914-1128-EA5C3E4BB71A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7D82D2E-CA82-4FC3-5F9D-586F8409CAE2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DDC8C65-211F-3C55-230E-375AE38702EB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E422A7A-C86A-CA96-68CB-1A306DA5A13D}"/>
              </a:ext>
            </a:extLst>
          </p:cNvPr>
          <p:cNvGrpSpPr/>
          <p:nvPr/>
        </p:nvGrpSpPr>
        <p:grpSpPr>
          <a:xfrm>
            <a:off x="3657601" y="5480273"/>
            <a:ext cx="1882762" cy="410393"/>
            <a:chOff x="3657601" y="5480273"/>
            <a:chExt cx="1882762" cy="410393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1BEDD7A-65E0-411A-8283-F72E37E5E613}"/>
                </a:ext>
              </a:extLst>
            </p:cNvPr>
            <p:cNvSpPr txBox="1"/>
            <p:nvPr/>
          </p:nvSpPr>
          <p:spPr>
            <a:xfrm>
              <a:off x="3778237" y="5480273"/>
              <a:ext cx="1641491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E5597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Training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11C590DA-4EBF-08BF-2BB6-4789743D0C27}"/>
                </a:ext>
              </a:extLst>
            </p:cNvPr>
            <p:cNvSpPr/>
            <p:nvPr/>
          </p:nvSpPr>
          <p:spPr>
            <a:xfrm>
              <a:off x="3657601" y="5496250"/>
              <a:ext cx="1882762" cy="394416"/>
            </a:xfrm>
            <a:prstGeom prst="roundRect">
              <a:avLst>
                <a:gd name="adj" fmla="val 10597"/>
              </a:avLst>
            </a:prstGeom>
            <a:noFill/>
            <a:ln w="44450">
              <a:solidFill>
                <a:srgbClr val="2E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2B1EB44-DEDB-0711-19CE-5491CC729CF1}"/>
              </a:ext>
            </a:extLst>
          </p:cNvPr>
          <p:cNvGrpSpPr/>
          <p:nvPr/>
        </p:nvGrpSpPr>
        <p:grpSpPr>
          <a:xfrm>
            <a:off x="2766075" y="5459286"/>
            <a:ext cx="861900" cy="391435"/>
            <a:chOff x="2987007" y="5046972"/>
            <a:chExt cx="861900" cy="391435"/>
          </a:xfrm>
        </p:grpSpPr>
        <p:sp>
          <p:nvSpPr>
            <p:cNvPr id="103" name="Striped Right Arrow 102">
              <a:extLst>
                <a:ext uri="{FF2B5EF4-FFF2-40B4-BE49-F238E27FC236}">
                  <a16:creationId xmlns:a16="http://schemas.microsoft.com/office/drawing/2014/main" id="{BA414C6E-4DCF-768F-95FE-A0B560216E46}"/>
                </a:ext>
              </a:extLst>
            </p:cNvPr>
            <p:cNvSpPr/>
            <p:nvPr/>
          </p:nvSpPr>
          <p:spPr>
            <a:xfrm>
              <a:off x="3077304" y="5172695"/>
              <a:ext cx="771603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Striped Right Arrow 103">
              <a:extLst>
                <a:ext uri="{FF2B5EF4-FFF2-40B4-BE49-F238E27FC236}">
                  <a16:creationId xmlns:a16="http://schemas.microsoft.com/office/drawing/2014/main" id="{4D2B35E4-2792-2980-63F8-6B65B4B7928E}"/>
                </a:ext>
              </a:extLst>
            </p:cNvPr>
            <p:cNvSpPr/>
            <p:nvPr/>
          </p:nvSpPr>
          <p:spPr>
            <a:xfrm rot="5400000">
              <a:off x="2957299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ADF7ED0-D305-CB37-03A0-3A137A1786F5}"/>
              </a:ext>
            </a:extLst>
          </p:cNvPr>
          <p:cNvGrpSpPr/>
          <p:nvPr/>
        </p:nvGrpSpPr>
        <p:grpSpPr>
          <a:xfrm>
            <a:off x="5570115" y="5459286"/>
            <a:ext cx="864982" cy="391435"/>
            <a:chOff x="5269402" y="5046972"/>
            <a:chExt cx="864982" cy="391435"/>
          </a:xfrm>
        </p:grpSpPr>
        <p:sp>
          <p:nvSpPr>
            <p:cNvPr id="106" name="Striped Right Arrow 105">
              <a:extLst>
                <a:ext uri="{FF2B5EF4-FFF2-40B4-BE49-F238E27FC236}">
                  <a16:creationId xmlns:a16="http://schemas.microsoft.com/office/drawing/2014/main" id="{1E864CA9-D902-C5E4-7C1E-490B3D43C777}"/>
                </a:ext>
              </a:extLst>
            </p:cNvPr>
            <p:cNvSpPr/>
            <p:nvPr/>
          </p:nvSpPr>
          <p:spPr>
            <a:xfrm rot="10800000">
              <a:off x="5269402" y="5172695"/>
              <a:ext cx="771606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Striped Right Arrow 106">
              <a:extLst>
                <a:ext uri="{FF2B5EF4-FFF2-40B4-BE49-F238E27FC236}">
                  <a16:creationId xmlns:a16="http://schemas.microsoft.com/office/drawing/2014/main" id="{BCD23015-C851-3211-3639-4D0BA80E21F4}"/>
                </a:ext>
              </a:extLst>
            </p:cNvPr>
            <p:cNvSpPr/>
            <p:nvPr/>
          </p:nvSpPr>
          <p:spPr>
            <a:xfrm rot="5400000">
              <a:off x="5838964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5EAC9FFD-F3E6-ABB7-1B76-F81B0D17B372}"/>
              </a:ext>
            </a:extLst>
          </p:cNvPr>
          <p:cNvSpPr/>
          <p:nvPr/>
        </p:nvSpPr>
        <p:spPr>
          <a:xfrm>
            <a:off x="2777305" y="4165732"/>
            <a:ext cx="325677" cy="462176"/>
          </a:xfrm>
          <a:prstGeom prst="roundRect">
            <a:avLst>
              <a:gd name="adj" fmla="val 7116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C2DB53B7-B950-580E-A9D5-6E7018D1DF0F}"/>
              </a:ext>
            </a:extLst>
          </p:cNvPr>
          <p:cNvSpPr/>
          <p:nvPr/>
        </p:nvSpPr>
        <p:spPr>
          <a:xfrm>
            <a:off x="7504757" y="4165732"/>
            <a:ext cx="325677" cy="462176"/>
          </a:xfrm>
          <a:prstGeom prst="roundRect">
            <a:avLst>
              <a:gd name="adj" fmla="val 7116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9353356-27A5-C7DF-4BAC-D1739CBCF27D}"/>
              </a:ext>
            </a:extLst>
          </p:cNvPr>
          <p:cNvCxnSpPr>
            <a:cxnSpLocks/>
          </p:cNvCxnSpPr>
          <p:nvPr/>
        </p:nvCxnSpPr>
        <p:spPr>
          <a:xfrm>
            <a:off x="1989507" y="3976757"/>
            <a:ext cx="992167" cy="456315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1E86965-21F1-3AF5-63B0-A5D5D48D500D}"/>
              </a:ext>
            </a:extLst>
          </p:cNvPr>
          <p:cNvCxnSpPr>
            <a:cxnSpLocks/>
          </p:cNvCxnSpPr>
          <p:nvPr/>
        </p:nvCxnSpPr>
        <p:spPr>
          <a:xfrm>
            <a:off x="1001743" y="3521512"/>
            <a:ext cx="981032" cy="455245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E1420E3-5920-5A76-620C-9C35E95914E3}"/>
              </a:ext>
            </a:extLst>
          </p:cNvPr>
          <p:cNvCxnSpPr>
            <a:cxnSpLocks/>
          </p:cNvCxnSpPr>
          <p:nvPr/>
        </p:nvCxnSpPr>
        <p:spPr>
          <a:xfrm flipH="1" flipV="1">
            <a:off x="7667595" y="4394788"/>
            <a:ext cx="316880" cy="4693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2565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108" grpId="0" animBg="1"/>
      <p:bldP spid="10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Observation: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Filling the entire Backward table is unnecessary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Pipelining opportunities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to directly consume a Backward value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dirty="0">
                <a:latin typeface="Garamond" panose="02020404030301010803" pitchFamily="18" charset="0"/>
              </a:rPr>
              <a:t>SW: Minimizing Redundant Storage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8" name="Table 6">
            <a:extLst>
              <a:ext uri="{FF2B5EF4-FFF2-40B4-BE49-F238E27FC236}">
                <a16:creationId xmlns:a16="http://schemas.microsoft.com/office/drawing/2014/main" id="{71C9F7F9-03F8-5BF7-D780-560E3C87636A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0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/>
              <p:nvPr/>
            </p:nvSpPr>
            <p:spPr>
              <a:xfrm>
                <a:off x="75543" y="272643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726435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/>
              <p:nvPr/>
            </p:nvSpPr>
            <p:spPr>
              <a:xfrm>
                <a:off x="696724" y="287008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870087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/>
              <p:nvPr/>
            </p:nvSpPr>
            <p:spPr>
              <a:xfrm>
                <a:off x="570143" y="309118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3091187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7454FB-DF9B-139A-E3EF-74FE5ABDC1E1}"/>
              </a:ext>
            </a:extLst>
          </p:cNvPr>
          <p:cNvCxnSpPr>
            <a:cxnSpLocks/>
          </p:cNvCxnSpPr>
          <p:nvPr/>
        </p:nvCxnSpPr>
        <p:spPr>
          <a:xfrm flipH="1" flipV="1">
            <a:off x="596227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38FD88-56CD-1336-6339-C1542FCFB285}"/>
              </a:ext>
            </a:extLst>
          </p:cNvPr>
          <p:cNvGrpSpPr/>
          <p:nvPr/>
        </p:nvGrpSpPr>
        <p:grpSpPr>
          <a:xfrm>
            <a:off x="643222" y="3367624"/>
            <a:ext cx="190758" cy="1617691"/>
            <a:chOff x="666518" y="3537048"/>
            <a:chExt cx="190758" cy="161769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D64D28-D644-4AC1-8BB7-2BBF42BF36AC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29E54CE-12CC-1FAD-2B08-E130A05AEBE2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9C6769B-7F83-1F3C-4016-8C39C75ACA91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A27A5BB-EB4E-BF5B-705C-571CF1EE6B20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B760EBA-B933-ACD4-54EE-00150DCF549C}"/>
              </a:ext>
            </a:extLst>
          </p:cNvPr>
          <p:cNvSpPr txBox="1"/>
          <p:nvPr/>
        </p:nvSpPr>
        <p:spPr>
          <a:xfrm>
            <a:off x="889364" y="508154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78EDBD-1631-CC06-F1ED-B7A4049662DB}"/>
              </a:ext>
            </a:extLst>
          </p:cNvPr>
          <p:cNvSpPr txBox="1"/>
          <p:nvPr/>
        </p:nvSpPr>
        <p:spPr>
          <a:xfrm>
            <a:off x="2789309" y="2384319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67" name="Striped Right Arrow 66">
            <a:extLst>
              <a:ext uri="{FF2B5EF4-FFF2-40B4-BE49-F238E27FC236}">
                <a16:creationId xmlns:a16="http://schemas.microsoft.com/office/drawing/2014/main" id="{18407869-E63B-81AC-F37A-04D182619897}"/>
              </a:ext>
            </a:extLst>
          </p:cNvPr>
          <p:cNvSpPr/>
          <p:nvPr/>
        </p:nvSpPr>
        <p:spPr>
          <a:xfrm rot="5400000">
            <a:off x="-356669" y="4064019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8" name="Table 6">
            <a:extLst>
              <a:ext uri="{FF2B5EF4-FFF2-40B4-BE49-F238E27FC236}">
                <a16:creationId xmlns:a16="http://schemas.microsoft.com/office/drawing/2014/main" id="{1662BEE7-1CF4-106C-7797-E2D211656680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602494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/>
              <p:nvPr/>
            </p:nvSpPr>
            <p:spPr>
              <a:xfrm>
                <a:off x="4801157" y="272643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57" y="2726435"/>
                <a:ext cx="552506" cy="307777"/>
              </a:xfrm>
              <a:prstGeom prst="rect">
                <a:avLst/>
              </a:prstGeom>
              <a:blipFill>
                <a:blip r:embed="rId7"/>
                <a:stretch>
                  <a:fillRect l="-15909" r="-227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/>
              <p:nvPr/>
            </p:nvSpPr>
            <p:spPr>
              <a:xfrm>
                <a:off x="5422338" y="287008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38" y="2870087"/>
                <a:ext cx="164592" cy="307777"/>
              </a:xfrm>
              <a:prstGeom prst="rect">
                <a:avLst/>
              </a:prstGeom>
              <a:blipFill>
                <a:blip r:embed="rId8"/>
                <a:stretch>
                  <a:fillRect l="-28571" r="-3571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/>
              <p:nvPr/>
            </p:nvSpPr>
            <p:spPr>
              <a:xfrm>
                <a:off x="5295757" y="309118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57" y="3091187"/>
                <a:ext cx="162796" cy="307777"/>
              </a:xfrm>
              <a:prstGeom prst="rect">
                <a:avLst/>
              </a:prstGeom>
              <a:blipFill>
                <a:blip r:embed="rId9"/>
                <a:stretch>
                  <a:fillRect l="-38462" r="-3076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776E28F-4D9C-AD5A-FD65-B651F72AC69A}"/>
              </a:ext>
            </a:extLst>
          </p:cNvPr>
          <p:cNvCxnSpPr>
            <a:cxnSpLocks/>
          </p:cNvCxnSpPr>
          <p:nvPr/>
        </p:nvCxnSpPr>
        <p:spPr>
          <a:xfrm flipH="1" flipV="1">
            <a:off x="5321841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FF02AE8-7AAD-A0FC-2AA0-CC9ECE37320E}"/>
              </a:ext>
            </a:extLst>
          </p:cNvPr>
          <p:cNvSpPr txBox="1"/>
          <p:nvPr/>
        </p:nvSpPr>
        <p:spPr>
          <a:xfrm>
            <a:off x="5576318" y="5081541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74" name="Striped Right Arrow 73">
            <a:extLst>
              <a:ext uri="{FF2B5EF4-FFF2-40B4-BE49-F238E27FC236}">
                <a16:creationId xmlns:a16="http://schemas.microsoft.com/office/drawing/2014/main" id="{E793D09C-D93A-0669-E3E0-C3B103DC42AD}"/>
              </a:ext>
            </a:extLst>
          </p:cNvPr>
          <p:cNvSpPr/>
          <p:nvPr/>
        </p:nvSpPr>
        <p:spPr>
          <a:xfrm rot="16200000">
            <a:off x="4392197" y="4042401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96DC95-02AB-F784-02B2-B908B199A9BF}"/>
              </a:ext>
            </a:extLst>
          </p:cNvPr>
          <p:cNvGrpSpPr/>
          <p:nvPr/>
        </p:nvGrpSpPr>
        <p:grpSpPr>
          <a:xfrm>
            <a:off x="901710" y="2985256"/>
            <a:ext cx="2809349" cy="274320"/>
            <a:chOff x="901710" y="3154680"/>
            <a:chExt cx="2809349" cy="274320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2723A477-494D-84E0-A563-4B3FF9A33F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DB0AA7B8-7206-8E5F-DB97-8D7EE5A6E2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5A82ABA3-0D69-77E8-1195-16827051B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741CE5D-3474-0C19-3D14-1B644F143B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0C8E752-7B26-FB61-1749-90F59F844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22CC02D7-DEFA-A587-7548-EA4A9CB534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BBF8086-644D-2956-3CDE-82BEF439A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77853735-D5B7-4B1E-353E-8771430DC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05C6BEDE-36FC-A0F1-DE9B-9BF01D99CC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21D461-260D-956D-CAE8-74CF1229140C}"/>
              </a:ext>
            </a:extLst>
          </p:cNvPr>
          <p:cNvGrpSpPr/>
          <p:nvPr/>
        </p:nvGrpSpPr>
        <p:grpSpPr>
          <a:xfrm>
            <a:off x="5629162" y="2985256"/>
            <a:ext cx="2809349" cy="274320"/>
            <a:chOff x="5629162" y="3167758"/>
            <a:chExt cx="2809349" cy="274320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CEA5B9E-F180-3C7A-D2F4-782F4720D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99C0B41-63D8-1243-3E6B-8F37CF809C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DCBAC0C-0F4B-55B4-485C-51B0560502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5CB98A10-6AE4-734F-3DCF-6BF6CFB9E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2570217-9BBA-E78E-560C-6857B3228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F55AEA9-7F57-C4F1-1E04-009A30A1B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2252AA66-D8E1-0EE2-1499-02BE58084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4253C3FF-0593-3594-D3F3-998B17E9AD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C7791D5-4D20-C825-5EE2-D72EFA895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6AFF415-D1E2-ECFA-3D61-5FEA63C3F8D3}"/>
              </a:ext>
            </a:extLst>
          </p:cNvPr>
          <p:cNvGrpSpPr/>
          <p:nvPr/>
        </p:nvGrpSpPr>
        <p:grpSpPr>
          <a:xfrm>
            <a:off x="5366437" y="3367624"/>
            <a:ext cx="190758" cy="1617691"/>
            <a:chOff x="666518" y="3537048"/>
            <a:chExt cx="190758" cy="1617691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3690FF7-3FD2-86CF-6233-88452C42B247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53DE979-8722-C914-1128-EA5C3E4BB71A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7D82D2E-CA82-4FC3-5F9D-586F8409CAE2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DDC8C65-211F-3C55-230E-375AE38702EB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31BEDD7A-65E0-411A-8283-F72E37E5E613}"/>
              </a:ext>
            </a:extLst>
          </p:cNvPr>
          <p:cNvSpPr txBox="1"/>
          <p:nvPr/>
        </p:nvSpPr>
        <p:spPr>
          <a:xfrm>
            <a:off x="3778237" y="5480273"/>
            <a:ext cx="164149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11C590DA-4EBF-08BF-2BB6-4789743D0C27}"/>
              </a:ext>
            </a:extLst>
          </p:cNvPr>
          <p:cNvSpPr/>
          <p:nvPr/>
        </p:nvSpPr>
        <p:spPr>
          <a:xfrm>
            <a:off x="3657601" y="5496250"/>
            <a:ext cx="1882762" cy="394416"/>
          </a:xfrm>
          <a:prstGeom prst="roundRect">
            <a:avLst>
              <a:gd name="adj" fmla="val 10597"/>
            </a:avLst>
          </a:prstGeom>
          <a:noFill/>
          <a:ln w="444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2B1EB44-DEDB-0711-19CE-5491CC729CF1}"/>
              </a:ext>
            </a:extLst>
          </p:cNvPr>
          <p:cNvGrpSpPr/>
          <p:nvPr/>
        </p:nvGrpSpPr>
        <p:grpSpPr>
          <a:xfrm>
            <a:off x="2766075" y="5459286"/>
            <a:ext cx="861900" cy="391435"/>
            <a:chOff x="2987007" y="5046972"/>
            <a:chExt cx="861900" cy="391435"/>
          </a:xfrm>
        </p:grpSpPr>
        <p:sp>
          <p:nvSpPr>
            <p:cNvPr id="103" name="Striped Right Arrow 102">
              <a:extLst>
                <a:ext uri="{FF2B5EF4-FFF2-40B4-BE49-F238E27FC236}">
                  <a16:creationId xmlns:a16="http://schemas.microsoft.com/office/drawing/2014/main" id="{BA414C6E-4DCF-768F-95FE-A0B560216E46}"/>
                </a:ext>
              </a:extLst>
            </p:cNvPr>
            <p:cNvSpPr/>
            <p:nvPr/>
          </p:nvSpPr>
          <p:spPr>
            <a:xfrm>
              <a:off x="3077304" y="5172695"/>
              <a:ext cx="771603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Striped Right Arrow 103">
              <a:extLst>
                <a:ext uri="{FF2B5EF4-FFF2-40B4-BE49-F238E27FC236}">
                  <a16:creationId xmlns:a16="http://schemas.microsoft.com/office/drawing/2014/main" id="{4D2B35E4-2792-2980-63F8-6B65B4B7928E}"/>
                </a:ext>
              </a:extLst>
            </p:cNvPr>
            <p:cNvSpPr/>
            <p:nvPr/>
          </p:nvSpPr>
          <p:spPr>
            <a:xfrm rot="5400000">
              <a:off x="2957299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ADF7ED0-D305-CB37-03A0-3A137A1786F5}"/>
              </a:ext>
            </a:extLst>
          </p:cNvPr>
          <p:cNvGrpSpPr/>
          <p:nvPr/>
        </p:nvGrpSpPr>
        <p:grpSpPr>
          <a:xfrm>
            <a:off x="5570115" y="5459286"/>
            <a:ext cx="864982" cy="391435"/>
            <a:chOff x="5269402" y="5046972"/>
            <a:chExt cx="864982" cy="391435"/>
          </a:xfrm>
        </p:grpSpPr>
        <p:sp>
          <p:nvSpPr>
            <p:cNvPr id="106" name="Striped Right Arrow 105">
              <a:extLst>
                <a:ext uri="{FF2B5EF4-FFF2-40B4-BE49-F238E27FC236}">
                  <a16:creationId xmlns:a16="http://schemas.microsoft.com/office/drawing/2014/main" id="{1E864CA9-D902-C5E4-7C1E-490B3D43C777}"/>
                </a:ext>
              </a:extLst>
            </p:cNvPr>
            <p:cNvSpPr/>
            <p:nvPr/>
          </p:nvSpPr>
          <p:spPr>
            <a:xfrm rot="10800000">
              <a:off x="5269402" y="5172695"/>
              <a:ext cx="771606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Striped Right Arrow 106">
              <a:extLst>
                <a:ext uri="{FF2B5EF4-FFF2-40B4-BE49-F238E27FC236}">
                  <a16:creationId xmlns:a16="http://schemas.microsoft.com/office/drawing/2014/main" id="{BCD23015-C851-3211-3639-4D0BA80E21F4}"/>
                </a:ext>
              </a:extLst>
            </p:cNvPr>
            <p:cNvSpPr/>
            <p:nvPr/>
          </p:nvSpPr>
          <p:spPr>
            <a:xfrm rot="5400000">
              <a:off x="5838964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5EAC9FFD-F3E6-ABB7-1B76-F81B0D17B372}"/>
              </a:ext>
            </a:extLst>
          </p:cNvPr>
          <p:cNvSpPr/>
          <p:nvPr/>
        </p:nvSpPr>
        <p:spPr>
          <a:xfrm>
            <a:off x="2777305" y="4165732"/>
            <a:ext cx="325677" cy="462176"/>
          </a:xfrm>
          <a:prstGeom prst="roundRect">
            <a:avLst>
              <a:gd name="adj" fmla="val 7116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C2DB53B7-B950-580E-A9D5-6E7018D1DF0F}"/>
              </a:ext>
            </a:extLst>
          </p:cNvPr>
          <p:cNvSpPr/>
          <p:nvPr/>
        </p:nvSpPr>
        <p:spPr>
          <a:xfrm>
            <a:off x="7504757" y="4165732"/>
            <a:ext cx="325677" cy="462176"/>
          </a:xfrm>
          <a:prstGeom prst="roundRect">
            <a:avLst>
              <a:gd name="adj" fmla="val 7116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E1420E3-5920-5A76-620C-9C35E95914E3}"/>
              </a:ext>
            </a:extLst>
          </p:cNvPr>
          <p:cNvCxnSpPr>
            <a:cxnSpLocks/>
          </p:cNvCxnSpPr>
          <p:nvPr/>
        </p:nvCxnSpPr>
        <p:spPr>
          <a:xfrm flipH="1" flipV="1">
            <a:off x="7667595" y="4394788"/>
            <a:ext cx="316880" cy="4693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8850CB2-21C7-B3D9-6393-CF8373AAD174}"/>
              </a:ext>
            </a:extLst>
          </p:cNvPr>
          <p:cNvSpPr/>
          <p:nvPr/>
        </p:nvSpPr>
        <p:spPr>
          <a:xfrm>
            <a:off x="878580" y="3314797"/>
            <a:ext cx="2846051" cy="865279"/>
          </a:xfrm>
          <a:prstGeom prst="roundRect">
            <a:avLst>
              <a:gd name="adj" fmla="val 711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68CB5D-A1A3-D5E0-440C-08F0FF8A5F6A}"/>
              </a:ext>
            </a:extLst>
          </p:cNvPr>
          <p:cNvSpPr txBox="1">
            <a:spLocks noChangeAspect="1"/>
          </p:cNvSpPr>
          <p:nvPr/>
        </p:nvSpPr>
        <p:spPr>
          <a:xfrm>
            <a:off x="1558564" y="3394895"/>
            <a:ext cx="3863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30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3000" dirty="0">
              <a:solidFill>
                <a:srgbClr val="629B3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906864-1638-6440-C0E7-9B70BC7D0930}"/>
              </a:ext>
            </a:extLst>
          </p:cNvPr>
          <p:cNvSpPr txBox="1"/>
          <p:nvPr/>
        </p:nvSpPr>
        <p:spPr>
          <a:xfrm>
            <a:off x="1938110" y="3471839"/>
            <a:ext cx="109495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Needed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9353356-27A5-C7DF-4BAC-D1739CBCF27D}"/>
              </a:ext>
            </a:extLst>
          </p:cNvPr>
          <p:cNvCxnSpPr>
            <a:cxnSpLocks/>
          </p:cNvCxnSpPr>
          <p:nvPr/>
        </p:nvCxnSpPr>
        <p:spPr>
          <a:xfrm>
            <a:off x="1989507" y="3976757"/>
            <a:ext cx="992167" cy="456315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1E86965-21F1-3AF5-63B0-A5D5D48D500D}"/>
              </a:ext>
            </a:extLst>
          </p:cNvPr>
          <p:cNvCxnSpPr>
            <a:cxnSpLocks/>
          </p:cNvCxnSpPr>
          <p:nvPr/>
        </p:nvCxnSpPr>
        <p:spPr>
          <a:xfrm>
            <a:off x="1001743" y="3521512"/>
            <a:ext cx="981032" cy="455245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1C770F-9923-38B8-5751-CDCE2CCDE699}"/>
              </a:ext>
            </a:extLst>
          </p:cNvPr>
          <p:cNvSpPr/>
          <p:nvPr/>
        </p:nvSpPr>
        <p:spPr>
          <a:xfrm>
            <a:off x="5601181" y="3314797"/>
            <a:ext cx="2846051" cy="865279"/>
          </a:xfrm>
          <a:prstGeom prst="roundRect">
            <a:avLst>
              <a:gd name="adj" fmla="val 7116"/>
            </a:avLst>
          </a:prstGeom>
          <a:solidFill>
            <a:srgbClr val="FBE5D6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65151-F4FC-3F9A-AC5B-4B5CCAC772B7}"/>
              </a:ext>
            </a:extLst>
          </p:cNvPr>
          <p:cNvSpPr txBox="1"/>
          <p:nvPr/>
        </p:nvSpPr>
        <p:spPr>
          <a:xfrm>
            <a:off x="7120115" y="3525489"/>
            <a:ext cx="109495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need</a:t>
            </a: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3FB6DD63-F0C0-6F2B-F1FB-EC38094106AD}"/>
              </a:ext>
            </a:extLst>
          </p:cNvPr>
          <p:cNvSpPr>
            <a:spLocks noChangeAspect="1"/>
          </p:cNvSpPr>
          <p:nvPr/>
        </p:nvSpPr>
        <p:spPr>
          <a:xfrm rot="2683010">
            <a:off x="6007815" y="3051605"/>
            <a:ext cx="1320296" cy="1345005"/>
          </a:xfrm>
          <a:prstGeom prst="plus">
            <a:avLst>
              <a:gd name="adj" fmla="val 43665"/>
            </a:avLst>
          </a:prstGeom>
          <a:solidFill>
            <a:srgbClr val="E90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53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Observation: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Filling the entire Backward table is unnecessary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Pipelining opportunities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to directly consume a Backward value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Partial compute approach: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Only a single row should be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fully stored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SW: Minimizing Redundant </a:t>
            </a:r>
            <a:r>
              <a:rPr lang="en-US" sz="4000" dirty="0">
                <a:latin typeface="Garamond" panose="02020404030301010803" pitchFamily="18" charset="0"/>
              </a:rPr>
              <a:t>S</a:t>
            </a:r>
            <a:r>
              <a:rPr lang="en-US" sz="4000" b="1" dirty="0">
                <a:latin typeface="Garamond" panose="02020404030301010803" pitchFamily="18" charset="0"/>
              </a:rPr>
              <a:t>torage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8" name="Table 6">
            <a:extLst>
              <a:ext uri="{FF2B5EF4-FFF2-40B4-BE49-F238E27FC236}">
                <a16:creationId xmlns:a16="http://schemas.microsoft.com/office/drawing/2014/main" id="{71C9F7F9-03F8-5BF7-D780-560E3C87636A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0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/>
              <p:nvPr/>
            </p:nvSpPr>
            <p:spPr>
              <a:xfrm>
                <a:off x="75543" y="272643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726435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/>
              <p:nvPr/>
            </p:nvSpPr>
            <p:spPr>
              <a:xfrm>
                <a:off x="696724" y="287008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870087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/>
              <p:nvPr/>
            </p:nvSpPr>
            <p:spPr>
              <a:xfrm>
                <a:off x="570143" y="309118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3091187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7454FB-DF9B-139A-E3EF-74FE5ABDC1E1}"/>
              </a:ext>
            </a:extLst>
          </p:cNvPr>
          <p:cNvCxnSpPr>
            <a:cxnSpLocks/>
          </p:cNvCxnSpPr>
          <p:nvPr/>
        </p:nvCxnSpPr>
        <p:spPr>
          <a:xfrm flipH="1" flipV="1">
            <a:off x="596227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38FD88-56CD-1336-6339-C1542FCFB285}"/>
              </a:ext>
            </a:extLst>
          </p:cNvPr>
          <p:cNvGrpSpPr/>
          <p:nvPr/>
        </p:nvGrpSpPr>
        <p:grpSpPr>
          <a:xfrm>
            <a:off x="643222" y="3367624"/>
            <a:ext cx="190758" cy="1617691"/>
            <a:chOff x="666518" y="3537048"/>
            <a:chExt cx="190758" cy="161769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D64D28-D644-4AC1-8BB7-2BBF42BF36AC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29E54CE-12CC-1FAD-2B08-E130A05AEBE2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9C6769B-7F83-1F3C-4016-8C39C75ACA91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A27A5BB-EB4E-BF5B-705C-571CF1EE6B20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B760EBA-B933-ACD4-54EE-00150DCF549C}"/>
              </a:ext>
            </a:extLst>
          </p:cNvPr>
          <p:cNvSpPr txBox="1"/>
          <p:nvPr/>
        </p:nvSpPr>
        <p:spPr>
          <a:xfrm>
            <a:off x="889364" y="508154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78EDBD-1631-CC06-F1ED-B7A4049662DB}"/>
              </a:ext>
            </a:extLst>
          </p:cNvPr>
          <p:cNvSpPr txBox="1"/>
          <p:nvPr/>
        </p:nvSpPr>
        <p:spPr>
          <a:xfrm>
            <a:off x="2789309" y="2384319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67" name="Striped Right Arrow 66">
            <a:extLst>
              <a:ext uri="{FF2B5EF4-FFF2-40B4-BE49-F238E27FC236}">
                <a16:creationId xmlns:a16="http://schemas.microsoft.com/office/drawing/2014/main" id="{18407869-E63B-81AC-F37A-04D182619897}"/>
              </a:ext>
            </a:extLst>
          </p:cNvPr>
          <p:cNvSpPr/>
          <p:nvPr/>
        </p:nvSpPr>
        <p:spPr>
          <a:xfrm rot="5400000">
            <a:off x="-356669" y="4064019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8" name="Table 6">
            <a:extLst>
              <a:ext uri="{FF2B5EF4-FFF2-40B4-BE49-F238E27FC236}">
                <a16:creationId xmlns:a16="http://schemas.microsoft.com/office/drawing/2014/main" id="{1662BEE7-1CF4-106C-7797-E2D21165668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68140445"/>
              </p:ext>
            </p:extLst>
          </p:nvPr>
        </p:nvGraphicFramePr>
        <p:xfrm>
          <a:off x="5602494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/>
              <p:nvPr/>
            </p:nvSpPr>
            <p:spPr>
              <a:xfrm>
                <a:off x="4801157" y="272643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57" y="2726435"/>
                <a:ext cx="552506" cy="307777"/>
              </a:xfrm>
              <a:prstGeom prst="rect">
                <a:avLst/>
              </a:prstGeom>
              <a:blipFill>
                <a:blip r:embed="rId7"/>
                <a:stretch>
                  <a:fillRect l="-15909" r="-227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/>
              <p:nvPr/>
            </p:nvSpPr>
            <p:spPr>
              <a:xfrm>
                <a:off x="5422338" y="287008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38" y="2870087"/>
                <a:ext cx="164592" cy="307777"/>
              </a:xfrm>
              <a:prstGeom prst="rect">
                <a:avLst/>
              </a:prstGeom>
              <a:blipFill>
                <a:blip r:embed="rId8"/>
                <a:stretch>
                  <a:fillRect l="-28571" r="-3571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/>
              <p:nvPr/>
            </p:nvSpPr>
            <p:spPr>
              <a:xfrm>
                <a:off x="5295757" y="309118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57" y="3091187"/>
                <a:ext cx="162796" cy="307777"/>
              </a:xfrm>
              <a:prstGeom prst="rect">
                <a:avLst/>
              </a:prstGeom>
              <a:blipFill>
                <a:blip r:embed="rId9"/>
                <a:stretch>
                  <a:fillRect l="-38462" r="-3076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776E28F-4D9C-AD5A-FD65-B651F72AC69A}"/>
              </a:ext>
            </a:extLst>
          </p:cNvPr>
          <p:cNvCxnSpPr>
            <a:cxnSpLocks/>
          </p:cNvCxnSpPr>
          <p:nvPr/>
        </p:nvCxnSpPr>
        <p:spPr>
          <a:xfrm flipH="1" flipV="1">
            <a:off x="5321841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FF02AE8-7AAD-A0FC-2AA0-CC9ECE37320E}"/>
              </a:ext>
            </a:extLst>
          </p:cNvPr>
          <p:cNvSpPr txBox="1"/>
          <p:nvPr/>
        </p:nvSpPr>
        <p:spPr>
          <a:xfrm>
            <a:off x="5576318" y="5081541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74" name="Striped Right Arrow 73">
            <a:extLst>
              <a:ext uri="{FF2B5EF4-FFF2-40B4-BE49-F238E27FC236}">
                <a16:creationId xmlns:a16="http://schemas.microsoft.com/office/drawing/2014/main" id="{E793D09C-D93A-0669-E3E0-C3B103DC42AD}"/>
              </a:ext>
            </a:extLst>
          </p:cNvPr>
          <p:cNvSpPr/>
          <p:nvPr/>
        </p:nvSpPr>
        <p:spPr>
          <a:xfrm rot="16200000">
            <a:off x="4392197" y="4042401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96DC95-02AB-F784-02B2-B908B199A9BF}"/>
              </a:ext>
            </a:extLst>
          </p:cNvPr>
          <p:cNvGrpSpPr/>
          <p:nvPr/>
        </p:nvGrpSpPr>
        <p:grpSpPr>
          <a:xfrm>
            <a:off x="901710" y="2985256"/>
            <a:ext cx="2809349" cy="274320"/>
            <a:chOff x="901710" y="3154680"/>
            <a:chExt cx="2809349" cy="274320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2723A477-494D-84E0-A563-4B3FF9A33F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DB0AA7B8-7206-8E5F-DB97-8D7EE5A6E2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5A82ABA3-0D69-77E8-1195-16827051B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741CE5D-3474-0C19-3D14-1B644F143B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0C8E752-7B26-FB61-1749-90F59F844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22CC02D7-DEFA-A587-7548-EA4A9CB534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BBF8086-644D-2956-3CDE-82BEF439A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77853735-D5B7-4B1E-353E-8771430DC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05C6BEDE-36FC-A0F1-DE9B-9BF01D99CC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21D461-260D-956D-CAE8-74CF1229140C}"/>
              </a:ext>
            </a:extLst>
          </p:cNvPr>
          <p:cNvGrpSpPr/>
          <p:nvPr/>
        </p:nvGrpSpPr>
        <p:grpSpPr>
          <a:xfrm>
            <a:off x="5629162" y="2985256"/>
            <a:ext cx="2809349" cy="274320"/>
            <a:chOff x="5629162" y="3167758"/>
            <a:chExt cx="2809349" cy="274320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CEA5B9E-F180-3C7A-D2F4-782F4720D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99C0B41-63D8-1243-3E6B-8F37CF809C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DCBAC0C-0F4B-55B4-485C-51B0560502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5CB98A10-6AE4-734F-3DCF-6BF6CFB9E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2570217-9BBA-E78E-560C-6857B3228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F55AEA9-7F57-C4F1-1E04-009A30A1B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2252AA66-D8E1-0EE2-1499-02BE58084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4253C3FF-0593-3594-D3F3-998B17E9AD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C7791D5-4D20-C825-5EE2-D72EFA895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6AFF415-D1E2-ECFA-3D61-5FEA63C3F8D3}"/>
              </a:ext>
            </a:extLst>
          </p:cNvPr>
          <p:cNvGrpSpPr/>
          <p:nvPr/>
        </p:nvGrpSpPr>
        <p:grpSpPr>
          <a:xfrm>
            <a:off x="5366437" y="3367624"/>
            <a:ext cx="190758" cy="1617691"/>
            <a:chOff x="666518" y="3537048"/>
            <a:chExt cx="190758" cy="1617691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3690FF7-3FD2-86CF-6233-88452C42B247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53DE979-8722-C914-1128-EA5C3E4BB71A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7D82D2E-CA82-4FC3-5F9D-586F8409CAE2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DDC8C65-211F-3C55-230E-375AE38702EB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31BEDD7A-65E0-411A-8283-F72E37E5E613}"/>
              </a:ext>
            </a:extLst>
          </p:cNvPr>
          <p:cNvSpPr txBox="1"/>
          <p:nvPr/>
        </p:nvSpPr>
        <p:spPr>
          <a:xfrm>
            <a:off x="3778237" y="5480273"/>
            <a:ext cx="164149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11C590DA-4EBF-08BF-2BB6-4789743D0C27}"/>
              </a:ext>
            </a:extLst>
          </p:cNvPr>
          <p:cNvSpPr/>
          <p:nvPr/>
        </p:nvSpPr>
        <p:spPr>
          <a:xfrm>
            <a:off x="3657601" y="5496250"/>
            <a:ext cx="1882762" cy="394416"/>
          </a:xfrm>
          <a:prstGeom prst="roundRect">
            <a:avLst>
              <a:gd name="adj" fmla="val 10597"/>
            </a:avLst>
          </a:prstGeom>
          <a:noFill/>
          <a:ln w="444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2B1EB44-DEDB-0711-19CE-5491CC729CF1}"/>
              </a:ext>
            </a:extLst>
          </p:cNvPr>
          <p:cNvGrpSpPr/>
          <p:nvPr/>
        </p:nvGrpSpPr>
        <p:grpSpPr>
          <a:xfrm>
            <a:off x="2766075" y="5459286"/>
            <a:ext cx="861900" cy="391435"/>
            <a:chOff x="2987007" y="5046972"/>
            <a:chExt cx="861900" cy="391435"/>
          </a:xfrm>
        </p:grpSpPr>
        <p:sp>
          <p:nvSpPr>
            <p:cNvPr id="103" name="Striped Right Arrow 102">
              <a:extLst>
                <a:ext uri="{FF2B5EF4-FFF2-40B4-BE49-F238E27FC236}">
                  <a16:creationId xmlns:a16="http://schemas.microsoft.com/office/drawing/2014/main" id="{BA414C6E-4DCF-768F-95FE-A0B560216E46}"/>
                </a:ext>
              </a:extLst>
            </p:cNvPr>
            <p:cNvSpPr/>
            <p:nvPr/>
          </p:nvSpPr>
          <p:spPr>
            <a:xfrm>
              <a:off x="3077304" y="5172695"/>
              <a:ext cx="771603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Striped Right Arrow 103">
              <a:extLst>
                <a:ext uri="{FF2B5EF4-FFF2-40B4-BE49-F238E27FC236}">
                  <a16:creationId xmlns:a16="http://schemas.microsoft.com/office/drawing/2014/main" id="{4D2B35E4-2792-2980-63F8-6B65B4B7928E}"/>
                </a:ext>
              </a:extLst>
            </p:cNvPr>
            <p:cNvSpPr/>
            <p:nvPr/>
          </p:nvSpPr>
          <p:spPr>
            <a:xfrm rot="5400000">
              <a:off x="2957299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ADF7ED0-D305-CB37-03A0-3A137A1786F5}"/>
              </a:ext>
            </a:extLst>
          </p:cNvPr>
          <p:cNvGrpSpPr/>
          <p:nvPr/>
        </p:nvGrpSpPr>
        <p:grpSpPr>
          <a:xfrm>
            <a:off x="5570115" y="5459286"/>
            <a:ext cx="864982" cy="391435"/>
            <a:chOff x="5269402" y="5046972"/>
            <a:chExt cx="864982" cy="391435"/>
          </a:xfrm>
        </p:grpSpPr>
        <p:sp>
          <p:nvSpPr>
            <p:cNvPr id="106" name="Striped Right Arrow 105">
              <a:extLst>
                <a:ext uri="{FF2B5EF4-FFF2-40B4-BE49-F238E27FC236}">
                  <a16:creationId xmlns:a16="http://schemas.microsoft.com/office/drawing/2014/main" id="{1E864CA9-D902-C5E4-7C1E-490B3D43C777}"/>
                </a:ext>
              </a:extLst>
            </p:cNvPr>
            <p:cNvSpPr/>
            <p:nvPr/>
          </p:nvSpPr>
          <p:spPr>
            <a:xfrm rot="10800000">
              <a:off x="5269402" y="5172695"/>
              <a:ext cx="771606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Striped Right Arrow 106">
              <a:extLst>
                <a:ext uri="{FF2B5EF4-FFF2-40B4-BE49-F238E27FC236}">
                  <a16:creationId xmlns:a16="http://schemas.microsoft.com/office/drawing/2014/main" id="{BCD23015-C851-3211-3639-4D0BA80E21F4}"/>
                </a:ext>
              </a:extLst>
            </p:cNvPr>
            <p:cNvSpPr/>
            <p:nvPr/>
          </p:nvSpPr>
          <p:spPr>
            <a:xfrm rot="5400000">
              <a:off x="5838964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5EAC9FFD-F3E6-ABB7-1B76-F81B0D17B372}"/>
              </a:ext>
            </a:extLst>
          </p:cNvPr>
          <p:cNvSpPr/>
          <p:nvPr/>
        </p:nvSpPr>
        <p:spPr>
          <a:xfrm>
            <a:off x="2777305" y="4165732"/>
            <a:ext cx="325677" cy="462176"/>
          </a:xfrm>
          <a:prstGeom prst="roundRect">
            <a:avLst>
              <a:gd name="adj" fmla="val 7116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C2DB53B7-B950-580E-A9D5-6E7018D1DF0F}"/>
              </a:ext>
            </a:extLst>
          </p:cNvPr>
          <p:cNvSpPr/>
          <p:nvPr/>
        </p:nvSpPr>
        <p:spPr>
          <a:xfrm>
            <a:off x="7504757" y="4165732"/>
            <a:ext cx="325677" cy="462176"/>
          </a:xfrm>
          <a:prstGeom prst="roundRect">
            <a:avLst>
              <a:gd name="adj" fmla="val 7116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E1420E3-5920-5A76-620C-9C35E95914E3}"/>
              </a:ext>
            </a:extLst>
          </p:cNvPr>
          <p:cNvCxnSpPr>
            <a:cxnSpLocks/>
          </p:cNvCxnSpPr>
          <p:nvPr/>
        </p:nvCxnSpPr>
        <p:spPr>
          <a:xfrm flipH="1" flipV="1">
            <a:off x="7667595" y="4394788"/>
            <a:ext cx="316880" cy="4693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58134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Observation: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Filling the entire Backward table is unnecessary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Pipelining opportunities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to directly consume a Backward value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Partial compute approach: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Only a single row should be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fully stored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SW: Minimizing Redundant </a:t>
            </a:r>
            <a:r>
              <a:rPr lang="en-US" sz="4000" dirty="0">
                <a:latin typeface="Garamond" panose="02020404030301010803" pitchFamily="18" charset="0"/>
              </a:rPr>
              <a:t>S</a:t>
            </a:r>
            <a:r>
              <a:rPr lang="en-US" sz="4000" b="1" dirty="0">
                <a:latin typeface="Garamond" panose="02020404030301010803" pitchFamily="18" charset="0"/>
              </a:rPr>
              <a:t>torage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8" name="Table 6">
            <a:extLst>
              <a:ext uri="{FF2B5EF4-FFF2-40B4-BE49-F238E27FC236}">
                <a16:creationId xmlns:a16="http://schemas.microsoft.com/office/drawing/2014/main" id="{71C9F7F9-03F8-5BF7-D780-560E3C87636A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0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/>
              <p:nvPr/>
            </p:nvSpPr>
            <p:spPr>
              <a:xfrm>
                <a:off x="75543" y="272643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726435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/>
              <p:nvPr/>
            </p:nvSpPr>
            <p:spPr>
              <a:xfrm>
                <a:off x="696724" y="287008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870087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/>
              <p:nvPr/>
            </p:nvSpPr>
            <p:spPr>
              <a:xfrm>
                <a:off x="570143" y="309118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3091187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7454FB-DF9B-139A-E3EF-74FE5ABDC1E1}"/>
              </a:ext>
            </a:extLst>
          </p:cNvPr>
          <p:cNvCxnSpPr>
            <a:cxnSpLocks/>
          </p:cNvCxnSpPr>
          <p:nvPr/>
        </p:nvCxnSpPr>
        <p:spPr>
          <a:xfrm flipH="1" flipV="1">
            <a:off x="596227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38FD88-56CD-1336-6339-C1542FCFB285}"/>
              </a:ext>
            </a:extLst>
          </p:cNvPr>
          <p:cNvGrpSpPr/>
          <p:nvPr/>
        </p:nvGrpSpPr>
        <p:grpSpPr>
          <a:xfrm>
            <a:off x="643222" y="3367624"/>
            <a:ext cx="190758" cy="1617691"/>
            <a:chOff x="666518" y="3537048"/>
            <a:chExt cx="190758" cy="161769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D64D28-D644-4AC1-8BB7-2BBF42BF36AC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29E54CE-12CC-1FAD-2B08-E130A05AEBE2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9C6769B-7F83-1F3C-4016-8C39C75ACA91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A27A5BB-EB4E-BF5B-705C-571CF1EE6B20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B760EBA-B933-ACD4-54EE-00150DCF549C}"/>
              </a:ext>
            </a:extLst>
          </p:cNvPr>
          <p:cNvSpPr txBox="1"/>
          <p:nvPr/>
        </p:nvSpPr>
        <p:spPr>
          <a:xfrm>
            <a:off x="889364" y="508154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78EDBD-1631-CC06-F1ED-B7A4049662DB}"/>
              </a:ext>
            </a:extLst>
          </p:cNvPr>
          <p:cNvSpPr txBox="1"/>
          <p:nvPr/>
        </p:nvSpPr>
        <p:spPr>
          <a:xfrm>
            <a:off x="2789309" y="2384319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67" name="Striped Right Arrow 66">
            <a:extLst>
              <a:ext uri="{FF2B5EF4-FFF2-40B4-BE49-F238E27FC236}">
                <a16:creationId xmlns:a16="http://schemas.microsoft.com/office/drawing/2014/main" id="{18407869-E63B-81AC-F37A-04D182619897}"/>
              </a:ext>
            </a:extLst>
          </p:cNvPr>
          <p:cNvSpPr/>
          <p:nvPr/>
        </p:nvSpPr>
        <p:spPr>
          <a:xfrm rot="5400000">
            <a:off x="-356669" y="4064019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8" name="Table 6">
            <a:extLst>
              <a:ext uri="{FF2B5EF4-FFF2-40B4-BE49-F238E27FC236}">
                <a16:creationId xmlns:a16="http://schemas.microsoft.com/office/drawing/2014/main" id="{1662BEE7-1CF4-106C-7797-E2D21165668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244102233"/>
              </p:ext>
            </p:extLst>
          </p:nvPr>
        </p:nvGraphicFramePr>
        <p:xfrm>
          <a:off x="5602494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/>
              <p:nvPr/>
            </p:nvSpPr>
            <p:spPr>
              <a:xfrm>
                <a:off x="4801157" y="272643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57" y="2726435"/>
                <a:ext cx="552506" cy="307777"/>
              </a:xfrm>
              <a:prstGeom prst="rect">
                <a:avLst/>
              </a:prstGeom>
              <a:blipFill>
                <a:blip r:embed="rId7"/>
                <a:stretch>
                  <a:fillRect l="-15909" r="-227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/>
              <p:nvPr/>
            </p:nvSpPr>
            <p:spPr>
              <a:xfrm>
                <a:off x="5422338" y="287008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38" y="2870087"/>
                <a:ext cx="164592" cy="307777"/>
              </a:xfrm>
              <a:prstGeom prst="rect">
                <a:avLst/>
              </a:prstGeom>
              <a:blipFill>
                <a:blip r:embed="rId8"/>
                <a:stretch>
                  <a:fillRect l="-28571" r="-3571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/>
              <p:nvPr/>
            </p:nvSpPr>
            <p:spPr>
              <a:xfrm>
                <a:off x="5295757" y="309118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57" y="3091187"/>
                <a:ext cx="162796" cy="307777"/>
              </a:xfrm>
              <a:prstGeom prst="rect">
                <a:avLst/>
              </a:prstGeom>
              <a:blipFill>
                <a:blip r:embed="rId9"/>
                <a:stretch>
                  <a:fillRect l="-38462" r="-3076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776E28F-4D9C-AD5A-FD65-B651F72AC69A}"/>
              </a:ext>
            </a:extLst>
          </p:cNvPr>
          <p:cNvCxnSpPr>
            <a:cxnSpLocks/>
          </p:cNvCxnSpPr>
          <p:nvPr/>
        </p:nvCxnSpPr>
        <p:spPr>
          <a:xfrm flipH="1" flipV="1">
            <a:off x="5321841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FF02AE8-7AAD-A0FC-2AA0-CC9ECE37320E}"/>
              </a:ext>
            </a:extLst>
          </p:cNvPr>
          <p:cNvSpPr txBox="1"/>
          <p:nvPr/>
        </p:nvSpPr>
        <p:spPr>
          <a:xfrm>
            <a:off x="5576318" y="5081541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74" name="Striped Right Arrow 73">
            <a:extLst>
              <a:ext uri="{FF2B5EF4-FFF2-40B4-BE49-F238E27FC236}">
                <a16:creationId xmlns:a16="http://schemas.microsoft.com/office/drawing/2014/main" id="{E793D09C-D93A-0669-E3E0-C3B103DC42AD}"/>
              </a:ext>
            </a:extLst>
          </p:cNvPr>
          <p:cNvSpPr/>
          <p:nvPr/>
        </p:nvSpPr>
        <p:spPr>
          <a:xfrm rot="16200000">
            <a:off x="4392197" y="4042401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96DC95-02AB-F784-02B2-B908B199A9BF}"/>
              </a:ext>
            </a:extLst>
          </p:cNvPr>
          <p:cNvGrpSpPr/>
          <p:nvPr/>
        </p:nvGrpSpPr>
        <p:grpSpPr>
          <a:xfrm>
            <a:off x="901710" y="2985256"/>
            <a:ext cx="2809349" cy="274320"/>
            <a:chOff x="901710" y="3154680"/>
            <a:chExt cx="2809349" cy="274320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2723A477-494D-84E0-A563-4B3FF9A33F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DB0AA7B8-7206-8E5F-DB97-8D7EE5A6E2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5A82ABA3-0D69-77E8-1195-16827051B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741CE5D-3474-0C19-3D14-1B644F143B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0C8E752-7B26-FB61-1749-90F59F844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22CC02D7-DEFA-A587-7548-EA4A9CB534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BBF8086-644D-2956-3CDE-82BEF439A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77853735-D5B7-4B1E-353E-8771430DC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05C6BEDE-36FC-A0F1-DE9B-9BF01D99CC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21D461-260D-956D-CAE8-74CF1229140C}"/>
              </a:ext>
            </a:extLst>
          </p:cNvPr>
          <p:cNvGrpSpPr/>
          <p:nvPr/>
        </p:nvGrpSpPr>
        <p:grpSpPr>
          <a:xfrm>
            <a:off x="5629162" y="2985256"/>
            <a:ext cx="2809349" cy="274320"/>
            <a:chOff x="5629162" y="3167758"/>
            <a:chExt cx="2809349" cy="274320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CEA5B9E-F180-3C7A-D2F4-782F4720D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99C0B41-63D8-1243-3E6B-8F37CF809C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DCBAC0C-0F4B-55B4-485C-51B0560502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5CB98A10-6AE4-734F-3DCF-6BF6CFB9E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2570217-9BBA-E78E-560C-6857B3228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F55AEA9-7F57-C4F1-1E04-009A30A1B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2252AA66-D8E1-0EE2-1499-02BE58084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4253C3FF-0593-3594-D3F3-998B17E9AD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C7791D5-4D20-C825-5EE2-D72EFA895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6AFF415-D1E2-ECFA-3D61-5FEA63C3F8D3}"/>
              </a:ext>
            </a:extLst>
          </p:cNvPr>
          <p:cNvGrpSpPr/>
          <p:nvPr/>
        </p:nvGrpSpPr>
        <p:grpSpPr>
          <a:xfrm>
            <a:off x="5366437" y="3367624"/>
            <a:ext cx="190758" cy="1617691"/>
            <a:chOff x="666518" y="3537048"/>
            <a:chExt cx="190758" cy="1617691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3690FF7-3FD2-86CF-6233-88452C42B247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53DE979-8722-C914-1128-EA5C3E4BB71A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7D82D2E-CA82-4FC3-5F9D-586F8409CAE2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DDC8C65-211F-3C55-230E-375AE38702EB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31BEDD7A-65E0-411A-8283-F72E37E5E613}"/>
              </a:ext>
            </a:extLst>
          </p:cNvPr>
          <p:cNvSpPr txBox="1"/>
          <p:nvPr/>
        </p:nvSpPr>
        <p:spPr>
          <a:xfrm>
            <a:off x="3778237" y="5480273"/>
            <a:ext cx="164149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11C590DA-4EBF-08BF-2BB6-4789743D0C27}"/>
              </a:ext>
            </a:extLst>
          </p:cNvPr>
          <p:cNvSpPr/>
          <p:nvPr/>
        </p:nvSpPr>
        <p:spPr>
          <a:xfrm>
            <a:off x="3657601" y="5496250"/>
            <a:ext cx="1882762" cy="394416"/>
          </a:xfrm>
          <a:prstGeom prst="roundRect">
            <a:avLst>
              <a:gd name="adj" fmla="val 10597"/>
            </a:avLst>
          </a:prstGeom>
          <a:noFill/>
          <a:ln w="444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2B1EB44-DEDB-0711-19CE-5491CC729CF1}"/>
              </a:ext>
            </a:extLst>
          </p:cNvPr>
          <p:cNvGrpSpPr/>
          <p:nvPr/>
        </p:nvGrpSpPr>
        <p:grpSpPr>
          <a:xfrm>
            <a:off x="2766075" y="5459286"/>
            <a:ext cx="861900" cy="391435"/>
            <a:chOff x="2987007" y="5046972"/>
            <a:chExt cx="861900" cy="391435"/>
          </a:xfrm>
        </p:grpSpPr>
        <p:sp>
          <p:nvSpPr>
            <p:cNvPr id="103" name="Striped Right Arrow 102">
              <a:extLst>
                <a:ext uri="{FF2B5EF4-FFF2-40B4-BE49-F238E27FC236}">
                  <a16:creationId xmlns:a16="http://schemas.microsoft.com/office/drawing/2014/main" id="{BA414C6E-4DCF-768F-95FE-A0B560216E46}"/>
                </a:ext>
              </a:extLst>
            </p:cNvPr>
            <p:cNvSpPr/>
            <p:nvPr/>
          </p:nvSpPr>
          <p:spPr>
            <a:xfrm>
              <a:off x="3077304" y="5172695"/>
              <a:ext cx="771603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Striped Right Arrow 103">
              <a:extLst>
                <a:ext uri="{FF2B5EF4-FFF2-40B4-BE49-F238E27FC236}">
                  <a16:creationId xmlns:a16="http://schemas.microsoft.com/office/drawing/2014/main" id="{4D2B35E4-2792-2980-63F8-6B65B4B7928E}"/>
                </a:ext>
              </a:extLst>
            </p:cNvPr>
            <p:cNvSpPr/>
            <p:nvPr/>
          </p:nvSpPr>
          <p:spPr>
            <a:xfrm rot="5400000">
              <a:off x="2957299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ADF7ED0-D305-CB37-03A0-3A137A1786F5}"/>
              </a:ext>
            </a:extLst>
          </p:cNvPr>
          <p:cNvGrpSpPr/>
          <p:nvPr/>
        </p:nvGrpSpPr>
        <p:grpSpPr>
          <a:xfrm>
            <a:off x="5570115" y="5459286"/>
            <a:ext cx="864982" cy="391435"/>
            <a:chOff x="5269402" y="5046972"/>
            <a:chExt cx="864982" cy="391435"/>
          </a:xfrm>
        </p:grpSpPr>
        <p:sp>
          <p:nvSpPr>
            <p:cNvPr id="106" name="Striped Right Arrow 105">
              <a:extLst>
                <a:ext uri="{FF2B5EF4-FFF2-40B4-BE49-F238E27FC236}">
                  <a16:creationId xmlns:a16="http://schemas.microsoft.com/office/drawing/2014/main" id="{1E864CA9-D902-C5E4-7C1E-490B3D43C777}"/>
                </a:ext>
              </a:extLst>
            </p:cNvPr>
            <p:cNvSpPr/>
            <p:nvPr/>
          </p:nvSpPr>
          <p:spPr>
            <a:xfrm rot="10800000">
              <a:off x="5269402" y="5172695"/>
              <a:ext cx="771606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Striped Right Arrow 106">
              <a:extLst>
                <a:ext uri="{FF2B5EF4-FFF2-40B4-BE49-F238E27FC236}">
                  <a16:creationId xmlns:a16="http://schemas.microsoft.com/office/drawing/2014/main" id="{BCD23015-C851-3211-3639-4D0BA80E21F4}"/>
                </a:ext>
              </a:extLst>
            </p:cNvPr>
            <p:cNvSpPr/>
            <p:nvPr/>
          </p:nvSpPr>
          <p:spPr>
            <a:xfrm rot="5400000">
              <a:off x="5838964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5EAC9FFD-F3E6-ABB7-1B76-F81B0D17B372}"/>
              </a:ext>
            </a:extLst>
          </p:cNvPr>
          <p:cNvSpPr/>
          <p:nvPr/>
        </p:nvSpPr>
        <p:spPr>
          <a:xfrm>
            <a:off x="2777305" y="3731834"/>
            <a:ext cx="325677" cy="462176"/>
          </a:xfrm>
          <a:prstGeom prst="roundRect">
            <a:avLst>
              <a:gd name="adj" fmla="val 7116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C2DB53B7-B950-580E-A9D5-6E7018D1DF0F}"/>
              </a:ext>
            </a:extLst>
          </p:cNvPr>
          <p:cNvSpPr/>
          <p:nvPr/>
        </p:nvSpPr>
        <p:spPr>
          <a:xfrm>
            <a:off x="7504757" y="3731834"/>
            <a:ext cx="325677" cy="462176"/>
          </a:xfrm>
          <a:prstGeom prst="roundRect">
            <a:avLst>
              <a:gd name="adj" fmla="val 7116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E1420E3-5920-5A76-620C-9C35E95914E3}"/>
              </a:ext>
            </a:extLst>
          </p:cNvPr>
          <p:cNvCxnSpPr>
            <a:cxnSpLocks/>
          </p:cNvCxnSpPr>
          <p:nvPr/>
        </p:nvCxnSpPr>
        <p:spPr>
          <a:xfrm flipH="1" flipV="1">
            <a:off x="7667595" y="3960890"/>
            <a:ext cx="316880" cy="4693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71730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Observation: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Filling the entire Backward table is unnecessary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Pipelining opportunities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to directly consume a Backward value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Partial compute approach: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Only a single row should be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fully stored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Reduces the storage requirements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during training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SW: Minimizing Redundant </a:t>
            </a:r>
            <a:r>
              <a:rPr lang="en-US" sz="4000" dirty="0">
                <a:latin typeface="Garamond" panose="02020404030301010803" pitchFamily="18" charset="0"/>
              </a:rPr>
              <a:t>S</a:t>
            </a:r>
            <a:r>
              <a:rPr lang="en-US" sz="4000" b="1" dirty="0">
                <a:latin typeface="Garamond" panose="02020404030301010803" pitchFamily="18" charset="0"/>
              </a:rPr>
              <a:t>torage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8" name="Table 6">
            <a:extLst>
              <a:ext uri="{FF2B5EF4-FFF2-40B4-BE49-F238E27FC236}">
                <a16:creationId xmlns:a16="http://schemas.microsoft.com/office/drawing/2014/main" id="{71C9F7F9-03F8-5BF7-D780-560E3C87636A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0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/>
              <p:nvPr/>
            </p:nvSpPr>
            <p:spPr>
              <a:xfrm>
                <a:off x="75543" y="272643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726435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/>
              <p:nvPr/>
            </p:nvSpPr>
            <p:spPr>
              <a:xfrm>
                <a:off x="696724" y="287008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870087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/>
              <p:nvPr/>
            </p:nvSpPr>
            <p:spPr>
              <a:xfrm>
                <a:off x="570143" y="309118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3091187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7454FB-DF9B-139A-E3EF-74FE5ABDC1E1}"/>
              </a:ext>
            </a:extLst>
          </p:cNvPr>
          <p:cNvCxnSpPr>
            <a:cxnSpLocks/>
          </p:cNvCxnSpPr>
          <p:nvPr/>
        </p:nvCxnSpPr>
        <p:spPr>
          <a:xfrm flipH="1" flipV="1">
            <a:off x="596227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38FD88-56CD-1336-6339-C1542FCFB285}"/>
              </a:ext>
            </a:extLst>
          </p:cNvPr>
          <p:cNvGrpSpPr/>
          <p:nvPr/>
        </p:nvGrpSpPr>
        <p:grpSpPr>
          <a:xfrm>
            <a:off x="643222" y="3367624"/>
            <a:ext cx="190758" cy="1617691"/>
            <a:chOff x="666518" y="3537048"/>
            <a:chExt cx="190758" cy="161769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D64D28-D644-4AC1-8BB7-2BBF42BF36AC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29E54CE-12CC-1FAD-2B08-E130A05AEBE2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9C6769B-7F83-1F3C-4016-8C39C75ACA91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A27A5BB-EB4E-BF5B-705C-571CF1EE6B20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B760EBA-B933-ACD4-54EE-00150DCF549C}"/>
              </a:ext>
            </a:extLst>
          </p:cNvPr>
          <p:cNvSpPr txBox="1"/>
          <p:nvPr/>
        </p:nvSpPr>
        <p:spPr>
          <a:xfrm>
            <a:off x="889364" y="508154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78EDBD-1631-CC06-F1ED-B7A4049662DB}"/>
              </a:ext>
            </a:extLst>
          </p:cNvPr>
          <p:cNvSpPr txBox="1"/>
          <p:nvPr/>
        </p:nvSpPr>
        <p:spPr>
          <a:xfrm>
            <a:off x="2789309" y="2384319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67" name="Striped Right Arrow 66">
            <a:extLst>
              <a:ext uri="{FF2B5EF4-FFF2-40B4-BE49-F238E27FC236}">
                <a16:creationId xmlns:a16="http://schemas.microsoft.com/office/drawing/2014/main" id="{18407869-E63B-81AC-F37A-04D182619897}"/>
              </a:ext>
            </a:extLst>
          </p:cNvPr>
          <p:cNvSpPr/>
          <p:nvPr/>
        </p:nvSpPr>
        <p:spPr>
          <a:xfrm rot="5400000">
            <a:off x="-356669" y="4064019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8" name="Table 6">
            <a:extLst>
              <a:ext uri="{FF2B5EF4-FFF2-40B4-BE49-F238E27FC236}">
                <a16:creationId xmlns:a16="http://schemas.microsoft.com/office/drawing/2014/main" id="{1662BEE7-1CF4-106C-7797-E2D21165668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07333223"/>
              </p:ext>
            </p:extLst>
          </p:nvPr>
        </p:nvGraphicFramePr>
        <p:xfrm>
          <a:off x="5602494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/>
              <p:nvPr/>
            </p:nvSpPr>
            <p:spPr>
              <a:xfrm>
                <a:off x="4801157" y="272643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57" y="2726435"/>
                <a:ext cx="552506" cy="307777"/>
              </a:xfrm>
              <a:prstGeom prst="rect">
                <a:avLst/>
              </a:prstGeom>
              <a:blipFill>
                <a:blip r:embed="rId7"/>
                <a:stretch>
                  <a:fillRect l="-15909" r="-227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/>
              <p:nvPr/>
            </p:nvSpPr>
            <p:spPr>
              <a:xfrm>
                <a:off x="5422338" y="287008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38" y="2870087"/>
                <a:ext cx="164592" cy="307777"/>
              </a:xfrm>
              <a:prstGeom prst="rect">
                <a:avLst/>
              </a:prstGeom>
              <a:blipFill>
                <a:blip r:embed="rId8"/>
                <a:stretch>
                  <a:fillRect l="-28571" r="-3571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/>
              <p:nvPr/>
            </p:nvSpPr>
            <p:spPr>
              <a:xfrm>
                <a:off x="5295757" y="309118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57" y="3091187"/>
                <a:ext cx="162796" cy="307777"/>
              </a:xfrm>
              <a:prstGeom prst="rect">
                <a:avLst/>
              </a:prstGeom>
              <a:blipFill>
                <a:blip r:embed="rId9"/>
                <a:stretch>
                  <a:fillRect l="-38462" r="-3076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776E28F-4D9C-AD5A-FD65-B651F72AC69A}"/>
              </a:ext>
            </a:extLst>
          </p:cNvPr>
          <p:cNvCxnSpPr>
            <a:cxnSpLocks/>
          </p:cNvCxnSpPr>
          <p:nvPr/>
        </p:nvCxnSpPr>
        <p:spPr>
          <a:xfrm flipH="1" flipV="1">
            <a:off x="5321841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FF02AE8-7AAD-A0FC-2AA0-CC9ECE37320E}"/>
              </a:ext>
            </a:extLst>
          </p:cNvPr>
          <p:cNvSpPr txBox="1"/>
          <p:nvPr/>
        </p:nvSpPr>
        <p:spPr>
          <a:xfrm>
            <a:off x="5576318" y="5081541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74" name="Striped Right Arrow 73">
            <a:extLst>
              <a:ext uri="{FF2B5EF4-FFF2-40B4-BE49-F238E27FC236}">
                <a16:creationId xmlns:a16="http://schemas.microsoft.com/office/drawing/2014/main" id="{E793D09C-D93A-0669-E3E0-C3B103DC42AD}"/>
              </a:ext>
            </a:extLst>
          </p:cNvPr>
          <p:cNvSpPr/>
          <p:nvPr/>
        </p:nvSpPr>
        <p:spPr>
          <a:xfrm rot="16200000">
            <a:off x="4392197" y="4042401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/>
            <a:endParaRPr lang="en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96DC95-02AB-F784-02B2-B908B199A9BF}"/>
              </a:ext>
            </a:extLst>
          </p:cNvPr>
          <p:cNvGrpSpPr/>
          <p:nvPr/>
        </p:nvGrpSpPr>
        <p:grpSpPr>
          <a:xfrm>
            <a:off x="901710" y="2985256"/>
            <a:ext cx="2809349" cy="274320"/>
            <a:chOff x="901710" y="3154680"/>
            <a:chExt cx="2809349" cy="274320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2723A477-494D-84E0-A563-4B3FF9A33F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DB0AA7B8-7206-8E5F-DB97-8D7EE5A6E2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5A82ABA3-0D69-77E8-1195-16827051B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741CE5D-3474-0C19-3D14-1B644F143B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0C8E752-7B26-FB61-1749-90F59F844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22CC02D7-DEFA-A587-7548-EA4A9CB534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BBF8086-644D-2956-3CDE-82BEF439A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77853735-D5B7-4B1E-353E-8771430DC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05C6BEDE-36FC-A0F1-DE9B-9BF01D99CC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21D461-260D-956D-CAE8-74CF1229140C}"/>
              </a:ext>
            </a:extLst>
          </p:cNvPr>
          <p:cNvGrpSpPr/>
          <p:nvPr/>
        </p:nvGrpSpPr>
        <p:grpSpPr>
          <a:xfrm>
            <a:off x="5629162" y="2985256"/>
            <a:ext cx="2809349" cy="274320"/>
            <a:chOff x="5629162" y="3167758"/>
            <a:chExt cx="2809349" cy="274320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CEA5B9E-F180-3C7A-D2F4-782F4720D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99C0B41-63D8-1243-3E6B-8F37CF809C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DCBAC0C-0F4B-55B4-485C-51B0560502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5CB98A10-6AE4-734F-3DCF-6BF6CFB9E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2570217-9BBA-E78E-560C-6857B3228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F55AEA9-7F57-C4F1-1E04-009A30A1B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2252AA66-D8E1-0EE2-1499-02BE58084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4253C3FF-0593-3594-D3F3-998B17E9AD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C7791D5-4D20-C825-5EE2-D72EFA895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6AFF415-D1E2-ECFA-3D61-5FEA63C3F8D3}"/>
              </a:ext>
            </a:extLst>
          </p:cNvPr>
          <p:cNvGrpSpPr/>
          <p:nvPr/>
        </p:nvGrpSpPr>
        <p:grpSpPr>
          <a:xfrm>
            <a:off x="5366437" y="3367624"/>
            <a:ext cx="190758" cy="1617691"/>
            <a:chOff x="666518" y="3537048"/>
            <a:chExt cx="190758" cy="1617691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3690FF7-3FD2-86CF-6233-88452C42B247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53DE979-8722-C914-1128-EA5C3E4BB71A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7D82D2E-CA82-4FC3-5F9D-586F8409CAE2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DDC8C65-211F-3C55-230E-375AE38702EB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31BEDD7A-65E0-411A-8283-F72E37E5E613}"/>
              </a:ext>
            </a:extLst>
          </p:cNvPr>
          <p:cNvSpPr txBox="1"/>
          <p:nvPr/>
        </p:nvSpPr>
        <p:spPr>
          <a:xfrm>
            <a:off x="3778237" y="5480273"/>
            <a:ext cx="164149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11C590DA-4EBF-08BF-2BB6-4789743D0C27}"/>
              </a:ext>
            </a:extLst>
          </p:cNvPr>
          <p:cNvSpPr/>
          <p:nvPr/>
        </p:nvSpPr>
        <p:spPr>
          <a:xfrm>
            <a:off x="3657601" y="5496250"/>
            <a:ext cx="1882762" cy="394416"/>
          </a:xfrm>
          <a:prstGeom prst="roundRect">
            <a:avLst>
              <a:gd name="adj" fmla="val 10597"/>
            </a:avLst>
          </a:prstGeom>
          <a:noFill/>
          <a:ln w="444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2B1EB44-DEDB-0711-19CE-5491CC729CF1}"/>
              </a:ext>
            </a:extLst>
          </p:cNvPr>
          <p:cNvGrpSpPr/>
          <p:nvPr/>
        </p:nvGrpSpPr>
        <p:grpSpPr>
          <a:xfrm>
            <a:off x="2766075" y="5459286"/>
            <a:ext cx="861900" cy="391435"/>
            <a:chOff x="2987007" y="5046972"/>
            <a:chExt cx="861900" cy="391435"/>
          </a:xfrm>
        </p:grpSpPr>
        <p:sp>
          <p:nvSpPr>
            <p:cNvPr id="103" name="Striped Right Arrow 102">
              <a:extLst>
                <a:ext uri="{FF2B5EF4-FFF2-40B4-BE49-F238E27FC236}">
                  <a16:creationId xmlns:a16="http://schemas.microsoft.com/office/drawing/2014/main" id="{BA414C6E-4DCF-768F-95FE-A0B560216E46}"/>
                </a:ext>
              </a:extLst>
            </p:cNvPr>
            <p:cNvSpPr/>
            <p:nvPr/>
          </p:nvSpPr>
          <p:spPr>
            <a:xfrm>
              <a:off x="3077304" y="5172695"/>
              <a:ext cx="771603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Striped Right Arrow 103">
              <a:extLst>
                <a:ext uri="{FF2B5EF4-FFF2-40B4-BE49-F238E27FC236}">
                  <a16:creationId xmlns:a16="http://schemas.microsoft.com/office/drawing/2014/main" id="{4D2B35E4-2792-2980-63F8-6B65B4B7928E}"/>
                </a:ext>
              </a:extLst>
            </p:cNvPr>
            <p:cNvSpPr/>
            <p:nvPr/>
          </p:nvSpPr>
          <p:spPr>
            <a:xfrm rot="5400000">
              <a:off x="2957299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ADF7ED0-D305-CB37-03A0-3A137A1786F5}"/>
              </a:ext>
            </a:extLst>
          </p:cNvPr>
          <p:cNvGrpSpPr/>
          <p:nvPr/>
        </p:nvGrpSpPr>
        <p:grpSpPr>
          <a:xfrm>
            <a:off x="5570115" y="5459286"/>
            <a:ext cx="864982" cy="391435"/>
            <a:chOff x="5269402" y="5046972"/>
            <a:chExt cx="864982" cy="391435"/>
          </a:xfrm>
        </p:grpSpPr>
        <p:sp>
          <p:nvSpPr>
            <p:cNvPr id="106" name="Striped Right Arrow 105">
              <a:extLst>
                <a:ext uri="{FF2B5EF4-FFF2-40B4-BE49-F238E27FC236}">
                  <a16:creationId xmlns:a16="http://schemas.microsoft.com/office/drawing/2014/main" id="{1E864CA9-D902-C5E4-7C1E-490B3D43C777}"/>
                </a:ext>
              </a:extLst>
            </p:cNvPr>
            <p:cNvSpPr/>
            <p:nvPr/>
          </p:nvSpPr>
          <p:spPr>
            <a:xfrm rot="10800000">
              <a:off x="5269402" y="5172695"/>
              <a:ext cx="771606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Striped Right Arrow 106">
              <a:extLst>
                <a:ext uri="{FF2B5EF4-FFF2-40B4-BE49-F238E27FC236}">
                  <a16:creationId xmlns:a16="http://schemas.microsoft.com/office/drawing/2014/main" id="{BCD23015-C851-3211-3639-4D0BA80E21F4}"/>
                </a:ext>
              </a:extLst>
            </p:cNvPr>
            <p:cNvSpPr/>
            <p:nvPr/>
          </p:nvSpPr>
          <p:spPr>
            <a:xfrm rot="5400000">
              <a:off x="5838964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/>
              <a:endParaRPr lang="en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5EAC9FFD-F3E6-ABB7-1B76-F81B0D17B372}"/>
              </a:ext>
            </a:extLst>
          </p:cNvPr>
          <p:cNvSpPr/>
          <p:nvPr/>
        </p:nvSpPr>
        <p:spPr>
          <a:xfrm>
            <a:off x="2777305" y="3302251"/>
            <a:ext cx="325677" cy="462176"/>
          </a:xfrm>
          <a:prstGeom prst="roundRect">
            <a:avLst>
              <a:gd name="adj" fmla="val 7116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C2DB53B7-B950-580E-A9D5-6E7018D1DF0F}"/>
              </a:ext>
            </a:extLst>
          </p:cNvPr>
          <p:cNvSpPr/>
          <p:nvPr/>
        </p:nvSpPr>
        <p:spPr>
          <a:xfrm>
            <a:off x="7504757" y="3302251"/>
            <a:ext cx="325677" cy="462176"/>
          </a:xfrm>
          <a:prstGeom prst="roundRect">
            <a:avLst>
              <a:gd name="adj" fmla="val 7116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E1420E3-5920-5A76-620C-9C35E95914E3}"/>
              </a:ext>
            </a:extLst>
          </p:cNvPr>
          <p:cNvCxnSpPr>
            <a:cxnSpLocks/>
          </p:cNvCxnSpPr>
          <p:nvPr/>
        </p:nvCxnSpPr>
        <p:spPr>
          <a:xfrm flipH="1" flipV="1">
            <a:off x="7667595" y="3531307"/>
            <a:ext cx="316880" cy="4693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2383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B86D85E-CDB0-9E9B-E415-C4FBD3A36F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559" y="907673"/>
                <a:ext cx="8954441" cy="5493127"/>
              </a:xfrm>
            </p:spPr>
            <p:txBody>
              <a:bodyPr lIns="91440" tIns="45720" rIns="91440" bIns="45720" anchor="t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Observation:</a:t>
                </a:r>
                <a:r>
                  <a: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 ‘Negligible’ cells can be ignored </a:t>
                </a:r>
                <a:br>
                  <a: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</a:br>
                <a:r>
                  <a: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without significantly reducing overall accuracy</a:t>
                </a:r>
                <a:endParaRPr lang="en-US" sz="2000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Filtering: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 Non-negligible states are identified by sorting</a:t>
                </a: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Sorting 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to find </a:t>
                </a:r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exactly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  <a:sym typeface="Wingdings" pitchFamily="2" charset="2"/>
                      </a:rPr>
                      <m:t>𝑛</m:t>
                    </m:r>
                  </m:oMath>
                </a14:m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 states with </a:t>
                </a:r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largest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 Forward or Backward values</a:t>
                </a: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Sorting is complex</a:t>
                </a:r>
                <a:r>
                  <a: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 to implement in hardware (and costly)</a:t>
                </a: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Can we filter without sorting?</a:t>
                </a: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B86D85E-CDB0-9E9B-E415-C4FBD3A36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559" y="907673"/>
                <a:ext cx="8954441" cy="5493127"/>
              </a:xfrm>
              <a:blipFill>
                <a:blip r:embed="rId4"/>
                <a:stretch>
                  <a:fillRect l="-850" t="-922" r="-567" b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3800" b="1" dirty="0">
                <a:latin typeface="Garamond" panose="02020404030301010803" pitchFamily="18" charset="0"/>
              </a:rPr>
              <a:t>SW: Reducing Unnecessary </a:t>
            </a:r>
            <a:r>
              <a:rPr lang="en-US" sz="3800" dirty="0">
                <a:latin typeface="Garamond" panose="02020404030301010803" pitchFamily="18" charset="0"/>
              </a:rPr>
              <a:t>C</a:t>
            </a:r>
            <a:r>
              <a:rPr lang="en-US" sz="3800" b="1" dirty="0">
                <a:latin typeface="Garamond" panose="02020404030301010803" pitchFamily="18" charset="0"/>
              </a:rPr>
              <a:t>omputations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9" name="Table 6">
            <a:extLst>
              <a:ext uri="{FF2B5EF4-FFF2-40B4-BE49-F238E27FC236}">
                <a16:creationId xmlns:a16="http://schemas.microsoft.com/office/drawing/2014/main" id="{178D999E-D145-7AF8-78D2-68767CB13921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0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87AF537-5503-4716-6CDF-07866DEDAE82}"/>
                  </a:ext>
                </a:extLst>
              </p:cNvPr>
              <p:cNvSpPr txBox="1"/>
              <p:nvPr/>
            </p:nvSpPr>
            <p:spPr>
              <a:xfrm>
                <a:off x="75543" y="272643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87AF537-5503-4716-6CDF-07866DEDA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726435"/>
                <a:ext cx="552506" cy="307777"/>
              </a:xfrm>
              <a:prstGeom prst="rect">
                <a:avLst/>
              </a:prstGeom>
              <a:blipFill>
                <a:blip r:embed="rId5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AC6D36C-DB29-1BE1-9D94-07FDF0740F92}"/>
                  </a:ext>
                </a:extLst>
              </p:cNvPr>
              <p:cNvSpPr txBox="1"/>
              <p:nvPr/>
            </p:nvSpPr>
            <p:spPr>
              <a:xfrm>
                <a:off x="696724" y="287008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AC6D36C-DB29-1BE1-9D94-07FDF0740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870087"/>
                <a:ext cx="164592" cy="307777"/>
              </a:xfrm>
              <a:prstGeom prst="rect">
                <a:avLst/>
              </a:prstGeom>
              <a:blipFill>
                <a:blip r:embed="rId6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75D6944-DEA7-6C3B-E9BE-5EE1188BEB0C}"/>
                  </a:ext>
                </a:extLst>
              </p:cNvPr>
              <p:cNvSpPr txBox="1"/>
              <p:nvPr/>
            </p:nvSpPr>
            <p:spPr>
              <a:xfrm>
                <a:off x="570143" y="309118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75D6944-DEA7-6C3B-E9BE-5EE1188BE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3091187"/>
                <a:ext cx="162796" cy="307777"/>
              </a:xfrm>
              <a:prstGeom prst="rect">
                <a:avLst/>
              </a:prstGeom>
              <a:blipFill>
                <a:blip r:embed="rId7"/>
                <a:stretch>
                  <a:fillRect l="-38462" r="-2307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EA55F29-2422-7FDC-EF75-F0B316A1C23A}"/>
              </a:ext>
            </a:extLst>
          </p:cNvPr>
          <p:cNvCxnSpPr>
            <a:cxnSpLocks/>
          </p:cNvCxnSpPr>
          <p:nvPr/>
        </p:nvCxnSpPr>
        <p:spPr>
          <a:xfrm flipH="1" flipV="1">
            <a:off x="596227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B506C5-5314-5CE9-7EB7-B65C7E96EA1F}"/>
              </a:ext>
            </a:extLst>
          </p:cNvPr>
          <p:cNvGrpSpPr/>
          <p:nvPr/>
        </p:nvGrpSpPr>
        <p:grpSpPr>
          <a:xfrm>
            <a:off x="643222" y="3367624"/>
            <a:ext cx="190758" cy="1617691"/>
            <a:chOff x="666518" y="3537048"/>
            <a:chExt cx="190758" cy="1617691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ED6ADB0-E26A-FF98-ABC2-F037A876607C}"/>
                </a:ext>
              </a:extLst>
            </p:cNvPr>
            <p:cNvSpPr txBox="1"/>
            <p:nvPr/>
          </p:nvSpPr>
          <p:spPr>
            <a:xfrm>
              <a:off x="673732" y="3537048"/>
              <a:ext cx="17633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98EEED0-ACF7-35C7-6059-39EC4D4606C1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D3778DA-306C-1389-AC5C-2A43F4630925}"/>
                </a:ext>
              </a:extLst>
            </p:cNvPr>
            <p:cNvSpPr txBox="1"/>
            <p:nvPr/>
          </p:nvSpPr>
          <p:spPr>
            <a:xfrm>
              <a:off x="666518" y="4410324"/>
              <a:ext cx="19075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D1A8AC8-53C6-D38B-715B-43816FC7BAED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688ECAFC-67BB-E2F7-6685-CF15812B2EDD}"/>
              </a:ext>
            </a:extLst>
          </p:cNvPr>
          <p:cNvSpPr txBox="1"/>
          <p:nvPr/>
        </p:nvSpPr>
        <p:spPr>
          <a:xfrm>
            <a:off x="889364" y="508154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graphicFrame>
        <p:nvGraphicFramePr>
          <p:cNvPr id="101" name="Table 6">
            <a:extLst>
              <a:ext uri="{FF2B5EF4-FFF2-40B4-BE49-F238E27FC236}">
                <a16:creationId xmlns:a16="http://schemas.microsoft.com/office/drawing/2014/main" id="{5A7E017E-FF2D-7986-0C87-202007D1B769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050521"/>
              </p:ext>
            </p:extLst>
          </p:nvPr>
        </p:nvGraphicFramePr>
        <p:xfrm>
          <a:off x="5602494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03B23D0-266B-843A-5193-098454B055E8}"/>
              </a:ext>
            </a:extLst>
          </p:cNvPr>
          <p:cNvGrpSpPr/>
          <p:nvPr/>
        </p:nvGrpSpPr>
        <p:grpSpPr>
          <a:xfrm>
            <a:off x="901710" y="2985256"/>
            <a:ext cx="2809349" cy="274320"/>
            <a:chOff x="901710" y="3154680"/>
            <a:chExt cx="2809349" cy="274320"/>
          </a:xfrm>
        </p:grpSpPr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8CFA6A35-4832-920B-E362-441B1F732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E0ADFB40-79F4-5514-F5CE-D11D45BCF1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9D2E9C50-9E68-6E92-4C8F-F53D2ABD08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9AA2F55B-B2A6-2D50-9190-43AB2E1041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BA76214F-4DD2-6E56-B2A1-104D2B063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268ADFF0-B536-0809-AB46-60E44BE6A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E2BE61C4-3017-52B7-F215-959393AF5B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02877A97-2ACE-1576-C298-053E42812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F719C799-777D-11B7-BB2F-158538C502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86A7FC8-7C04-6AB5-0A24-2C877522A853}"/>
              </a:ext>
            </a:extLst>
          </p:cNvPr>
          <p:cNvGrpSpPr/>
          <p:nvPr/>
        </p:nvGrpSpPr>
        <p:grpSpPr>
          <a:xfrm>
            <a:off x="4801157" y="2726435"/>
            <a:ext cx="4109077" cy="2755216"/>
            <a:chOff x="4801157" y="2726435"/>
            <a:chExt cx="4109077" cy="27552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B3854D89-38C6-82E7-F4BC-11A78255D5F9}"/>
                    </a:ext>
                  </a:extLst>
                </p:cNvPr>
                <p:cNvSpPr txBox="1"/>
                <p:nvPr/>
              </p:nvSpPr>
              <p:spPr>
                <a:xfrm>
                  <a:off x="4801157" y="2726435"/>
                  <a:ext cx="55250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kern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m:oMathPara>
                  </a14:m>
                  <a:endParaRPr lang="en-CH" sz="200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B3854D89-38C6-82E7-F4BC-11A78255D5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1157" y="2726435"/>
                  <a:ext cx="552506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5909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90EDF2AE-41EE-791E-ECE3-7E36241064E4}"/>
                    </a:ext>
                  </a:extLst>
                </p:cNvPr>
                <p:cNvSpPr txBox="1"/>
                <p:nvPr/>
              </p:nvSpPr>
              <p:spPr>
                <a:xfrm>
                  <a:off x="5422338" y="2870087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90EDF2AE-41EE-791E-ECE3-7E36241064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2338" y="2870087"/>
                  <a:ext cx="164592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28571" r="-35714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309FDF7-27BE-26CF-DDB1-A38FCA421EED}"/>
                    </a:ext>
                  </a:extLst>
                </p:cNvPr>
                <p:cNvSpPr txBox="1"/>
                <p:nvPr/>
              </p:nvSpPr>
              <p:spPr>
                <a:xfrm>
                  <a:off x="5295757" y="3091187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309FDF7-27BE-26CF-DDB1-A38FCA421E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757" y="3091187"/>
                  <a:ext cx="162796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38462" r="-30769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9203895-50BB-3357-9E56-005E25A991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841" y="3024565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8086E12-1394-7E07-4559-184E446CE153}"/>
                </a:ext>
              </a:extLst>
            </p:cNvPr>
            <p:cNvSpPr txBox="1"/>
            <p:nvPr/>
          </p:nvSpPr>
          <p:spPr>
            <a:xfrm>
              <a:off x="5133559" y="5081541"/>
              <a:ext cx="3776675" cy="40011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Filtered Forward Calculations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A7E9C26-506F-AE73-710A-4336F78040CD}"/>
                </a:ext>
              </a:extLst>
            </p:cNvPr>
            <p:cNvGrpSpPr/>
            <p:nvPr/>
          </p:nvGrpSpPr>
          <p:grpSpPr>
            <a:xfrm>
              <a:off x="5629162" y="2985256"/>
              <a:ext cx="2809349" cy="274320"/>
              <a:chOff x="5629162" y="3167758"/>
              <a:chExt cx="2809349" cy="274320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22A00FDB-8FE4-CEC0-0FF8-F2938C66F2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9162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120" name="Rounded Rectangle 119">
                <a:extLst>
                  <a:ext uri="{FF2B5EF4-FFF2-40B4-BE49-F238E27FC236}">
                    <a16:creationId xmlns:a16="http://schemas.microsoft.com/office/drawing/2014/main" id="{32B59BC5-706A-1350-5830-6E210E7E8B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64191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F21A5B04-E823-B990-C867-18A74BAC1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6041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B2FB89F5-80AB-B031-792F-154A38AD31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62920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id="{F0FF592A-3627-9BF7-6C7C-766FAA641F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9799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293CA8D7-239A-451C-AA7B-75F5C24FE5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6678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A42110AA-30E0-E59B-4F54-FDA285DD0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3557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BABFF416-87C4-A265-ACCE-142BF65134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436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lang="en-US" sz="16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7" name="Rounded Rectangle 126">
                <a:extLst>
                  <a:ext uri="{FF2B5EF4-FFF2-40B4-BE49-F238E27FC236}">
                    <a16:creationId xmlns:a16="http://schemas.microsoft.com/office/drawing/2014/main" id="{9F27CEA9-3155-E6F1-740D-7833E6EFA0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47315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5452BD2-B029-BD2E-175F-3A279902940F}"/>
                </a:ext>
              </a:extLst>
            </p:cNvPr>
            <p:cNvGrpSpPr/>
            <p:nvPr/>
          </p:nvGrpSpPr>
          <p:grpSpPr>
            <a:xfrm>
              <a:off x="5366437" y="3367624"/>
              <a:ext cx="190758" cy="1617691"/>
              <a:chOff x="666518" y="3537048"/>
              <a:chExt cx="190758" cy="1617691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36ED5F6-FE07-0286-D75D-FBC61B30156A}"/>
                  </a:ext>
                </a:extLst>
              </p:cNvPr>
              <p:cNvSpPr txBox="1"/>
              <p:nvPr/>
            </p:nvSpPr>
            <p:spPr>
              <a:xfrm>
                <a:off x="673732" y="3537048"/>
                <a:ext cx="1763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32A31AC-EAC9-93EA-D666-91AEDE311F09}"/>
                  </a:ext>
                </a:extLst>
              </p:cNvPr>
              <p:cNvSpPr txBox="1"/>
              <p:nvPr/>
            </p:nvSpPr>
            <p:spPr>
              <a:xfrm>
                <a:off x="683350" y="3973686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06EE2C09-76A2-2219-F439-CB402302F6A5}"/>
                  </a:ext>
                </a:extLst>
              </p:cNvPr>
              <p:cNvSpPr txBox="1"/>
              <p:nvPr/>
            </p:nvSpPr>
            <p:spPr>
              <a:xfrm>
                <a:off x="666518" y="4410324"/>
                <a:ext cx="1907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endParaRPr lang="en-CH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D0FC1F7-9E9D-28E1-2277-C98B2A81B568}"/>
                  </a:ext>
                </a:extLst>
              </p:cNvPr>
              <p:cNvSpPr txBox="1"/>
              <p:nvPr/>
            </p:nvSpPr>
            <p:spPr>
              <a:xfrm>
                <a:off x="683350" y="4846962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9652B8D-06C5-90DF-0451-E1626E0FFFA3}"/>
              </a:ext>
            </a:extLst>
          </p:cNvPr>
          <p:cNvGrpSpPr/>
          <p:nvPr/>
        </p:nvGrpSpPr>
        <p:grpSpPr>
          <a:xfrm>
            <a:off x="3928023" y="3464524"/>
            <a:ext cx="1321134" cy="810573"/>
            <a:chOff x="3928023" y="3464524"/>
            <a:chExt cx="1321134" cy="810573"/>
          </a:xfrm>
        </p:grpSpPr>
        <p:sp>
          <p:nvSpPr>
            <p:cNvPr id="136" name="Striped Right Arrow 135">
              <a:extLst>
                <a:ext uri="{FF2B5EF4-FFF2-40B4-BE49-F238E27FC236}">
                  <a16:creationId xmlns:a16="http://schemas.microsoft.com/office/drawing/2014/main" id="{D3A23DF4-1DFE-46A6-A240-A5E9F37D6F26}"/>
                </a:ext>
              </a:extLst>
            </p:cNvPr>
            <p:cNvSpPr/>
            <p:nvPr/>
          </p:nvSpPr>
          <p:spPr>
            <a:xfrm>
              <a:off x="3928023" y="4083629"/>
              <a:ext cx="1321134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C783169-56A1-0C5B-6537-2F0A0F3ADABD}"/>
                </a:ext>
              </a:extLst>
            </p:cNvPr>
            <p:cNvSpPr txBox="1"/>
            <p:nvPr/>
          </p:nvSpPr>
          <p:spPr>
            <a:xfrm>
              <a:off x="4059396" y="3464524"/>
              <a:ext cx="105838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 by sorting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037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B86D85E-CDB0-9E9B-E415-C4FBD3A36F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559" y="907673"/>
                <a:ext cx="8954441" cy="5493127"/>
              </a:xfrm>
            </p:spPr>
            <p:txBody>
              <a:bodyPr lIns="91440" tIns="45720" rIns="91440" bIns="45720" anchor="t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Observation:</a:t>
                </a:r>
                <a:r>
                  <a: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 ‘Negligible’ cells can be ignored </a:t>
                </a:r>
                <a:br>
                  <a: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</a:br>
                <a:r>
                  <a: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without significantly reducing overall accuracy</a:t>
                </a:r>
                <a:endParaRPr lang="en-US" sz="2000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Goal: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 Find </a:t>
                </a:r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at least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  <a:sym typeface="Wingdings" pitchFamily="2" charset="2"/>
                      </a:rPr>
                      <m:t>𝑛</m:t>
                    </m:r>
                  </m:oMath>
                </a14:m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 states with largest Forward and Backward values</a:t>
                </a: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Histogram-based filtering: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 Placing the states into buckets</a:t>
                </a:r>
                <a:b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</a:b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corresponding to a range of values</a:t>
                </a: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Filter is full as soon we find </a:t>
                </a:r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at least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  <a:sym typeface="Wingdings" pitchFamily="2" charset="2"/>
                      </a:rPr>
                      <m:t>𝒏</m:t>
                    </m:r>
                  </m:oMath>
                </a14:m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 states (e.g.,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  <a:sym typeface="Wingdings" pitchFamily="2" charset="2"/>
                      </a:rPr>
                      <m:t>𝒏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  <a:sym typeface="Wingdings" pitchFamily="2" charset="2"/>
                      </a:rPr>
                      <m:t> = 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  <a:sym typeface="Wingdings" pitchFamily="2" charset="2"/>
                      </a:rPr>
                      <m:t>𝟏𝟎</m:t>
                    </m:r>
                  </m:oMath>
                </a14:m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)</a:t>
                </a: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B86D85E-CDB0-9E9B-E415-C4FBD3A36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559" y="907673"/>
                <a:ext cx="8954441" cy="5493127"/>
              </a:xfrm>
              <a:blipFill>
                <a:blip r:embed="rId4"/>
                <a:stretch>
                  <a:fillRect l="-850" t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3800" b="1" dirty="0">
                <a:latin typeface="Garamond" panose="02020404030301010803" pitchFamily="18" charset="0"/>
              </a:rPr>
              <a:t>SW: Reducing Unnecessary </a:t>
            </a:r>
            <a:r>
              <a:rPr lang="en-US" sz="3800" dirty="0">
                <a:latin typeface="Garamond" panose="02020404030301010803" pitchFamily="18" charset="0"/>
              </a:rPr>
              <a:t>C</a:t>
            </a:r>
            <a:r>
              <a:rPr lang="en-US" sz="3800" b="1" dirty="0">
                <a:latin typeface="Garamond" panose="02020404030301010803" pitchFamily="18" charset="0"/>
              </a:rPr>
              <a:t>omputations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2ED11B3-E5F6-E00F-5F1B-AE3E6A1C32EE}"/>
              </a:ext>
            </a:extLst>
          </p:cNvPr>
          <p:cNvSpPr/>
          <p:nvPr/>
        </p:nvSpPr>
        <p:spPr>
          <a:xfrm>
            <a:off x="2789362" y="4623001"/>
            <a:ext cx="1359558" cy="271133"/>
          </a:xfrm>
          <a:prstGeom prst="roundRect">
            <a:avLst>
              <a:gd name="adj" fmla="val 7461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 is full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FBBC405-CBC9-39B8-4B60-9441369D6779}"/>
              </a:ext>
            </a:extLst>
          </p:cNvPr>
          <p:cNvGrpSpPr/>
          <p:nvPr/>
        </p:nvGrpSpPr>
        <p:grpSpPr>
          <a:xfrm>
            <a:off x="4372916" y="3322108"/>
            <a:ext cx="3193562" cy="3336538"/>
            <a:chOff x="3271600" y="3322108"/>
            <a:chExt cx="3193562" cy="33365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49BF4C6-FB10-1F65-77D9-61DBD7EA7603}"/>
                </a:ext>
              </a:extLst>
            </p:cNvPr>
            <p:cNvSpPr/>
            <p:nvPr/>
          </p:nvSpPr>
          <p:spPr>
            <a:xfrm>
              <a:off x="3271600" y="3347352"/>
              <a:ext cx="3186441" cy="3279021"/>
            </a:xfrm>
            <a:prstGeom prst="roundRect">
              <a:avLst>
                <a:gd name="adj" fmla="val 7461"/>
              </a:avLst>
            </a:prstGeom>
            <a:solidFill>
              <a:srgbClr val="F0EEFB"/>
            </a:solidFill>
            <a:ln w="38100" cap="flat" cmpd="sng" algn="ctr">
              <a:solidFill>
                <a:srgbClr val="7C59F5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8D5BB4-31C3-F8EC-4D39-C0ECE3C4D671}"/>
                </a:ext>
              </a:extLst>
            </p:cNvPr>
            <p:cNvSpPr txBox="1"/>
            <p:nvPr/>
          </p:nvSpPr>
          <p:spPr>
            <a:xfrm>
              <a:off x="3934117" y="6320092"/>
              <a:ext cx="18614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Histogram Filter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CD2BDB4-9518-53F8-3C59-F4F0B81805FE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3629996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FEBE91B-E5F1-9907-23EF-D0B2A43935B7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3912640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DF6EA4D-384B-7EEF-C109-331B6F4ED25C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6361467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8799FC1-03D1-DF0E-3E21-33F662049B89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4195285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50F7F82-CE77-BB84-A4BB-1F3E460FFB04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4477929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7C136F7-0967-46E9-4C62-3F2B3FAAAF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1601" y="4755368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A6708B-8B6E-78C2-B5FC-D8A36C29B9AD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5043217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EFA1F7-0770-FC86-10DA-72DC6690DD33}"/>
                </a:ext>
              </a:extLst>
            </p:cNvPr>
            <p:cNvSpPr txBox="1"/>
            <p:nvPr/>
          </p:nvSpPr>
          <p:spPr>
            <a:xfrm>
              <a:off x="4202787" y="5155355"/>
              <a:ext cx="2471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r>
                <a:rPr lang="en-CH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r>
                <a:rPr lang="en-CH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6F79925-86AA-BF7E-1245-7710D24FB59B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6076131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E93152-6823-E1EF-89BC-5FA4B840567A}"/>
                </a:ext>
              </a:extLst>
            </p:cNvPr>
            <p:cNvGrpSpPr/>
            <p:nvPr/>
          </p:nvGrpSpPr>
          <p:grpSpPr>
            <a:xfrm>
              <a:off x="3560843" y="3602993"/>
              <a:ext cx="1425390" cy="1481073"/>
              <a:chOff x="3560843" y="3602993"/>
              <a:chExt cx="1425390" cy="148107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6ABA48-0E7F-F8A8-1B60-C99E95F88352}"/>
                  </a:ext>
                </a:extLst>
              </p:cNvPr>
              <p:cNvSpPr txBox="1"/>
              <p:nvPr/>
            </p:nvSpPr>
            <p:spPr>
              <a:xfrm>
                <a:off x="3560843" y="3602993"/>
                <a:ext cx="535724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8, 9</a:t>
                </a:r>
                <a:endParaRPr lang="en-CH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4BFFB1-0D57-720C-AEAB-9C9042B0FB55}"/>
                  </a:ext>
                </a:extLst>
              </p:cNvPr>
              <p:cNvSpPr txBox="1"/>
              <p:nvPr/>
            </p:nvSpPr>
            <p:spPr>
              <a:xfrm>
                <a:off x="3560843" y="3888623"/>
                <a:ext cx="760144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10, 14</a:t>
                </a:r>
                <a:endParaRPr lang="en-CH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5A1B96-42A6-20E2-FBEA-8BCF828DE13A}"/>
                  </a:ext>
                </a:extLst>
              </p:cNvPr>
              <p:cNvSpPr txBox="1"/>
              <p:nvPr/>
            </p:nvSpPr>
            <p:spPr>
              <a:xfrm>
                <a:off x="3560843" y="4174253"/>
                <a:ext cx="1111202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15, 16, 18</a:t>
                </a:r>
                <a:endParaRPr lang="en-CH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C8ADCF-E710-2B75-976B-905653EC86EB}"/>
                  </a:ext>
                </a:extLst>
              </p:cNvPr>
              <p:cNvSpPr txBox="1"/>
              <p:nvPr/>
            </p:nvSpPr>
            <p:spPr>
              <a:xfrm>
                <a:off x="3560843" y="4459883"/>
                <a:ext cx="142539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11, 20, 21, …</a:t>
                </a:r>
                <a:endParaRPr lang="en-CH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D74969-5C59-B636-A11F-B6ED09423EAC}"/>
                  </a:ext>
                </a:extLst>
              </p:cNvPr>
              <p:cNvSpPr txBox="1"/>
              <p:nvPr/>
            </p:nvSpPr>
            <p:spPr>
              <a:xfrm>
                <a:off x="3560843" y="4745512"/>
                <a:ext cx="1410386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13, 17, 19, …</a:t>
                </a:r>
                <a:endParaRPr lang="en-CH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C0CADB-9CC8-2AF8-124F-A269B93F8A4F}"/>
                </a:ext>
              </a:extLst>
            </p:cNvPr>
            <p:cNvSpPr txBox="1"/>
            <p:nvPr/>
          </p:nvSpPr>
          <p:spPr>
            <a:xfrm>
              <a:off x="3865813" y="3322108"/>
              <a:ext cx="8354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State</a:t>
              </a:r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  <a:endParaRPr lang="en-C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35747A-8C0A-9072-179B-DE3117DD0039}"/>
                </a:ext>
              </a:extLst>
            </p:cNvPr>
            <p:cNvSpPr txBox="1"/>
            <p:nvPr/>
          </p:nvSpPr>
          <p:spPr>
            <a:xfrm>
              <a:off x="5396375" y="3322108"/>
              <a:ext cx="8402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Range</a:t>
              </a:r>
              <a:endParaRPr lang="en-C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2EAB77B-F8E6-2588-B3EA-AB9A7CABCA45}"/>
                </a:ext>
              </a:extLst>
            </p:cNvPr>
            <p:cNvCxnSpPr>
              <a:cxnSpLocks/>
            </p:cNvCxnSpPr>
            <p:nvPr/>
          </p:nvCxnSpPr>
          <p:spPr>
            <a:xfrm>
              <a:off x="5261646" y="3347352"/>
              <a:ext cx="0" cy="282644"/>
            </a:xfrm>
            <a:prstGeom prst="line">
              <a:avLst/>
            </a:prstGeom>
            <a:ln w="25400">
              <a:solidFill>
                <a:srgbClr val="7C59F5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5E695C-EB45-EDCC-28A6-A0247ECA967B}"/>
                </a:ext>
              </a:extLst>
            </p:cNvPr>
            <p:cNvCxnSpPr>
              <a:cxnSpLocks/>
            </p:cNvCxnSpPr>
            <p:nvPr/>
          </p:nvCxnSpPr>
          <p:spPr>
            <a:xfrm>
              <a:off x="5261399" y="3629996"/>
              <a:ext cx="0" cy="2731471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B172E7-5830-4DA2-6F35-1D84B046727C}"/>
                </a:ext>
              </a:extLst>
            </p:cNvPr>
            <p:cNvSpPr txBox="1"/>
            <p:nvPr/>
          </p:nvSpPr>
          <p:spPr>
            <a:xfrm>
              <a:off x="5241750" y="3606916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600" b="0" i="0" kern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1.00 – 0.94</a:t>
              </a:r>
              <a:endParaRPr lang="en-C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8056E5-7D48-2D80-CF3F-5D56C8C916E5}"/>
                </a:ext>
              </a:extLst>
            </p:cNvPr>
            <p:cNvSpPr txBox="1"/>
            <p:nvPr/>
          </p:nvSpPr>
          <p:spPr>
            <a:xfrm>
              <a:off x="5241750" y="3889955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600" kern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0.94 – 0.88</a:t>
              </a:r>
              <a:endParaRPr lang="en-C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C32008-3A91-35B6-D4FE-FB3402BE98D6}"/>
                </a:ext>
              </a:extLst>
            </p:cNvPr>
            <p:cNvSpPr txBox="1"/>
            <p:nvPr/>
          </p:nvSpPr>
          <p:spPr>
            <a:xfrm>
              <a:off x="5241750" y="4172993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600" kern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0.88 – 0.82</a:t>
              </a:r>
              <a:endParaRPr lang="en-C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429881-27B1-F475-9783-FCBEFC17CFE1}"/>
                </a:ext>
              </a:extLst>
            </p:cNvPr>
            <p:cNvSpPr txBox="1"/>
            <p:nvPr/>
          </p:nvSpPr>
          <p:spPr>
            <a:xfrm>
              <a:off x="5241750" y="4456034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600" kern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0.82 – 0.76</a:t>
              </a:r>
              <a:endParaRPr lang="en-C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8B1B20-DAD1-A9FD-F768-25D730377568}"/>
                </a:ext>
              </a:extLst>
            </p:cNvPr>
            <p:cNvSpPr txBox="1"/>
            <p:nvPr/>
          </p:nvSpPr>
          <p:spPr>
            <a:xfrm>
              <a:off x="5241750" y="4739072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600" kern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0.76 – 0.70</a:t>
              </a:r>
              <a:endParaRPr lang="en-C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4DB291-BABF-7126-ACE4-E9CB43F4DA05}"/>
                </a:ext>
              </a:extLst>
            </p:cNvPr>
            <p:cNvSpPr txBox="1"/>
            <p:nvPr/>
          </p:nvSpPr>
          <p:spPr>
            <a:xfrm>
              <a:off x="5241750" y="6049990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600" kern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0.06 – 0.00</a:t>
              </a:r>
              <a:endParaRPr lang="en-C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EB9AB1-1BB1-7FDF-3764-CCAFB05247AC}"/>
                </a:ext>
              </a:extLst>
            </p:cNvPr>
            <p:cNvSpPr txBox="1"/>
            <p:nvPr/>
          </p:nvSpPr>
          <p:spPr>
            <a:xfrm>
              <a:off x="5726347" y="5154052"/>
              <a:ext cx="2471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r>
                <a:rPr lang="en-CH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r>
                <a:rPr lang="en-CH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77ECE86-9911-EE03-8D66-F127EB79E9BA}"/>
              </a:ext>
            </a:extLst>
          </p:cNvPr>
          <p:cNvGrpSpPr/>
          <p:nvPr/>
        </p:nvGrpSpPr>
        <p:grpSpPr>
          <a:xfrm>
            <a:off x="1577523" y="4754108"/>
            <a:ext cx="5975871" cy="1601083"/>
            <a:chOff x="1577523" y="4754108"/>
            <a:chExt cx="5975871" cy="1601083"/>
          </a:xfrm>
        </p:grpSpPr>
        <p:sp>
          <p:nvSpPr>
            <p:cNvPr id="35" name="Left Brace 34">
              <a:extLst>
                <a:ext uri="{FF2B5EF4-FFF2-40B4-BE49-F238E27FC236}">
                  <a16:creationId xmlns:a16="http://schemas.microsoft.com/office/drawing/2014/main" id="{532245AE-C327-CBDA-774D-95F8C5910161}"/>
                </a:ext>
              </a:extLst>
            </p:cNvPr>
            <p:cNvSpPr/>
            <p:nvPr/>
          </p:nvSpPr>
          <p:spPr>
            <a:xfrm>
              <a:off x="4092298" y="4784258"/>
              <a:ext cx="262111" cy="1561391"/>
            </a:xfrm>
            <a:prstGeom prst="leftBrace">
              <a:avLst>
                <a:gd name="adj1" fmla="val 77564"/>
                <a:gd name="adj2" fmla="val 5000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E5C184-47DA-EC9F-BCA7-E8589861B62C}"/>
                </a:ext>
              </a:extLst>
            </p:cNvPr>
            <p:cNvSpPr txBox="1"/>
            <p:nvPr/>
          </p:nvSpPr>
          <p:spPr>
            <a:xfrm>
              <a:off x="1577523" y="5277126"/>
              <a:ext cx="26402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rest is ignored </a:t>
              </a:r>
              <a:b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from further calculation</a:t>
              </a:r>
              <a:endParaRPr lang="en-C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72F6C35F-6697-8CF9-11CD-85F259FBEF7B}"/>
                </a:ext>
              </a:extLst>
            </p:cNvPr>
            <p:cNvSpPr/>
            <p:nvPr/>
          </p:nvSpPr>
          <p:spPr>
            <a:xfrm>
              <a:off x="4368341" y="4754108"/>
              <a:ext cx="3185053" cy="1601083"/>
            </a:xfrm>
            <a:prstGeom prst="roundRect">
              <a:avLst>
                <a:gd name="adj" fmla="val 0"/>
              </a:avLst>
            </a:prstGeom>
            <a:blipFill dpi="0" rotWithShape="1">
              <a:blip r:embed="rId5">
                <a:alphaModFix amt="73159"/>
              </a:blip>
              <a:srcRect/>
              <a:tile tx="0" ty="0" sx="100000" sy="100000" flip="none" algn="tl"/>
            </a:blip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C5FD9F2-9C64-1C72-1319-22A89104F151}"/>
              </a:ext>
            </a:extLst>
          </p:cNvPr>
          <p:cNvCxnSpPr>
            <a:cxnSpLocks/>
          </p:cNvCxnSpPr>
          <p:nvPr/>
        </p:nvCxnSpPr>
        <p:spPr>
          <a:xfrm flipH="1">
            <a:off x="4152451" y="3909440"/>
            <a:ext cx="424750" cy="0"/>
          </a:xfrm>
          <a:prstGeom prst="line">
            <a:avLst/>
          </a:prstGeom>
          <a:ln w="25400">
            <a:solidFill>
              <a:srgbClr val="7C59F5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AEC9ACD-02B7-8E63-C52F-483EEE98317B}"/>
              </a:ext>
            </a:extLst>
          </p:cNvPr>
          <p:cNvSpPr/>
          <p:nvPr/>
        </p:nvSpPr>
        <p:spPr>
          <a:xfrm>
            <a:off x="1842428" y="3777073"/>
            <a:ext cx="2306492" cy="271133"/>
          </a:xfrm>
          <a:prstGeom prst="roundRect">
            <a:avLst>
              <a:gd name="adj" fmla="val 7461"/>
            </a:avLst>
          </a:prstGeom>
          <a:solidFill>
            <a:srgbClr val="FBCDCE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 size = 2 &lt; 10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3F1ECA2-D0C6-0612-1D26-8A3443D2FE0C}"/>
              </a:ext>
            </a:extLst>
          </p:cNvPr>
          <p:cNvCxnSpPr>
            <a:cxnSpLocks/>
          </p:cNvCxnSpPr>
          <p:nvPr/>
        </p:nvCxnSpPr>
        <p:spPr>
          <a:xfrm flipH="1">
            <a:off x="4152451" y="4192530"/>
            <a:ext cx="424750" cy="0"/>
          </a:xfrm>
          <a:prstGeom prst="line">
            <a:avLst/>
          </a:prstGeom>
          <a:ln w="25400">
            <a:solidFill>
              <a:srgbClr val="7C59F5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195D4D6-3806-D28C-C7F2-DBAB0444288D}"/>
              </a:ext>
            </a:extLst>
          </p:cNvPr>
          <p:cNvSpPr/>
          <p:nvPr/>
        </p:nvSpPr>
        <p:spPr>
          <a:xfrm>
            <a:off x="1842428" y="4060163"/>
            <a:ext cx="2306492" cy="271133"/>
          </a:xfrm>
          <a:prstGeom prst="roundRect">
            <a:avLst>
              <a:gd name="adj" fmla="val 7461"/>
            </a:avLst>
          </a:prstGeom>
          <a:solidFill>
            <a:srgbClr val="FBCDCE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 size = 4 &lt; 10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EDDCBDB-9324-73EC-E31C-7EA4CDEF0808}"/>
              </a:ext>
            </a:extLst>
          </p:cNvPr>
          <p:cNvCxnSpPr>
            <a:cxnSpLocks/>
          </p:cNvCxnSpPr>
          <p:nvPr/>
        </p:nvCxnSpPr>
        <p:spPr>
          <a:xfrm flipH="1">
            <a:off x="4152451" y="4475620"/>
            <a:ext cx="424750" cy="0"/>
          </a:xfrm>
          <a:prstGeom prst="line">
            <a:avLst/>
          </a:prstGeom>
          <a:ln w="25400">
            <a:solidFill>
              <a:srgbClr val="7C59F5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93EEBCBB-825F-0622-C513-0ADE2BB63171}"/>
              </a:ext>
            </a:extLst>
          </p:cNvPr>
          <p:cNvSpPr/>
          <p:nvPr/>
        </p:nvSpPr>
        <p:spPr>
          <a:xfrm>
            <a:off x="1842428" y="4343253"/>
            <a:ext cx="2306492" cy="271133"/>
          </a:xfrm>
          <a:prstGeom prst="roundRect">
            <a:avLst>
              <a:gd name="adj" fmla="val 7461"/>
            </a:avLst>
          </a:prstGeom>
          <a:solidFill>
            <a:srgbClr val="FBCDCE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 size = 7 &lt; 10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1FFA935-59ED-AFD1-C0B8-FBA079809A26}"/>
              </a:ext>
            </a:extLst>
          </p:cNvPr>
          <p:cNvCxnSpPr>
            <a:cxnSpLocks/>
          </p:cNvCxnSpPr>
          <p:nvPr/>
        </p:nvCxnSpPr>
        <p:spPr>
          <a:xfrm flipH="1">
            <a:off x="4152451" y="4758710"/>
            <a:ext cx="424750" cy="0"/>
          </a:xfrm>
          <a:prstGeom prst="line">
            <a:avLst/>
          </a:prstGeom>
          <a:ln w="25400">
            <a:solidFill>
              <a:srgbClr val="7C59F5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2F8B365-DE4C-9E2E-BEBD-2105E96DE6D7}"/>
              </a:ext>
            </a:extLst>
          </p:cNvPr>
          <p:cNvSpPr/>
          <p:nvPr/>
        </p:nvSpPr>
        <p:spPr>
          <a:xfrm>
            <a:off x="1842428" y="4626343"/>
            <a:ext cx="2306492" cy="271133"/>
          </a:xfrm>
          <a:prstGeom prst="roundRect">
            <a:avLst>
              <a:gd name="adj" fmla="val 7461"/>
            </a:avLst>
          </a:prstGeom>
          <a:solidFill>
            <a:srgbClr val="E2F1DA"/>
          </a:solidFill>
          <a:ln w="3810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 size = 13 &gt; 10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73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8" grpId="0" animBg="1"/>
      <p:bldP spid="43" grpId="0" animBg="1"/>
      <p:bldP spid="43" grpId="1" animBg="1"/>
      <p:bldP spid="48" grpId="0" animBg="1"/>
      <p:bldP spid="48" grpId="1" animBg="1"/>
      <p:bldP spid="50" grpId="0" animBg="1"/>
      <p:bldP spid="50" grpId="1" animBg="1"/>
      <p:bldP spid="55" grpId="0" animBg="1"/>
      <p:bldP spid="5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Observation: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Same multiplications are redundantly performed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Same default values are used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for each possible connection in pHMMs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Fixed connection patterns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generate a fixed set of multiplication results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Goal: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Avoid redundant computations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By enabling efficient reuse of the common multiplications results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SW: Avoiding </a:t>
            </a:r>
            <a:r>
              <a:rPr lang="en-US" sz="4000" dirty="0">
                <a:latin typeface="Garamond" panose="02020404030301010803" pitchFamily="18" charset="0"/>
              </a:rPr>
              <a:t>Repeated Operations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D57A9-2D47-3F5F-09F9-81EEDB0C2DB3}"/>
              </a:ext>
            </a:extLst>
          </p:cNvPr>
          <p:cNvGrpSpPr/>
          <p:nvPr/>
        </p:nvGrpSpPr>
        <p:grpSpPr>
          <a:xfrm>
            <a:off x="440301" y="2179887"/>
            <a:ext cx="4651365" cy="2489422"/>
            <a:chOff x="440301" y="2179887"/>
            <a:chExt cx="4651365" cy="248942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60BE310-6D19-C4E9-1266-0671A7A7E1F4}"/>
                </a:ext>
              </a:extLst>
            </p:cNvPr>
            <p:cNvSpPr/>
            <p:nvPr/>
          </p:nvSpPr>
          <p:spPr>
            <a:xfrm>
              <a:off x="440301" y="2179887"/>
              <a:ext cx="1050901" cy="136192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A: </a:t>
              </a:r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0.1</a:t>
              </a:r>
            </a:p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T: 0.2</a:t>
              </a:r>
            </a:p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G: 0.3</a:t>
              </a:r>
            </a:p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C: 0.4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FE7B9A-C04A-02C2-FE05-384EF1EF94E9}"/>
                </a:ext>
              </a:extLst>
            </p:cNvPr>
            <p:cNvCxnSpPr>
              <a:cxnSpLocks/>
              <a:endCxn id="3" idx="2"/>
            </p:cNvCxnSpPr>
            <p:nvPr/>
          </p:nvCxnSpPr>
          <p:spPr>
            <a:xfrm flipV="1">
              <a:off x="965752" y="3541812"/>
              <a:ext cx="0" cy="670297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D95A45-D347-8EA5-805A-16B9C77A762E}"/>
                </a:ext>
              </a:extLst>
            </p:cNvPr>
            <p:cNvSpPr txBox="1"/>
            <p:nvPr/>
          </p:nvSpPr>
          <p:spPr>
            <a:xfrm>
              <a:off x="1017199" y="3781783"/>
              <a:ext cx="41705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0.6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18DF120-7D41-7A55-B7A8-CFFFD86CAC58}"/>
                </a:ext>
              </a:extLst>
            </p:cNvPr>
            <p:cNvSpPr/>
            <p:nvPr/>
          </p:nvSpPr>
          <p:spPr>
            <a:xfrm>
              <a:off x="737151" y="4212109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B35C55E-20BC-06D1-12DB-1B5A8F1EEB85}"/>
                </a:ext>
              </a:extLst>
            </p:cNvPr>
            <p:cNvSpPr/>
            <p:nvPr/>
          </p:nvSpPr>
          <p:spPr>
            <a:xfrm>
              <a:off x="1970544" y="2179887"/>
              <a:ext cx="1050901" cy="136192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A: </a:t>
              </a:r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0.1</a:t>
              </a:r>
            </a:p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T: 0.2</a:t>
              </a:r>
            </a:p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G: 0.3</a:t>
              </a:r>
            </a:p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C: 0.4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B3A9A70-5B2D-B22D-4CB8-CF2BC3E85E36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V="1">
              <a:off x="2495995" y="3541812"/>
              <a:ext cx="0" cy="670297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D8547D8-F936-9386-1FC3-44D3E08AFBC7}"/>
                </a:ext>
              </a:extLst>
            </p:cNvPr>
            <p:cNvSpPr txBox="1"/>
            <p:nvPr/>
          </p:nvSpPr>
          <p:spPr>
            <a:xfrm>
              <a:off x="2547442" y="3781783"/>
              <a:ext cx="41705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0.6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4B79885F-6A29-6D81-2365-360EF2B33EF2}"/>
                </a:ext>
              </a:extLst>
            </p:cNvPr>
            <p:cNvSpPr/>
            <p:nvPr/>
          </p:nvSpPr>
          <p:spPr>
            <a:xfrm>
              <a:off x="2267394" y="4212109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AFB20CA5-D652-F565-EB0C-35840E6B835F}"/>
                </a:ext>
              </a:extLst>
            </p:cNvPr>
            <p:cNvSpPr/>
            <p:nvPr/>
          </p:nvSpPr>
          <p:spPr>
            <a:xfrm>
              <a:off x="4040765" y="2179887"/>
              <a:ext cx="1050901" cy="136192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A: </a:t>
              </a:r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0.1</a:t>
              </a:r>
            </a:p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T: 0.2</a:t>
              </a:r>
            </a:p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G: 0.3</a:t>
              </a:r>
            </a:p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C: 0.4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D49F0A5-2181-99D1-F484-EB75290A613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 flipV="1">
              <a:off x="4566216" y="3541812"/>
              <a:ext cx="0" cy="670297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8AF2AB-A302-B59B-BF82-193C6955E619}"/>
                </a:ext>
              </a:extLst>
            </p:cNvPr>
            <p:cNvSpPr txBox="1"/>
            <p:nvPr/>
          </p:nvSpPr>
          <p:spPr>
            <a:xfrm>
              <a:off x="4617663" y="3781783"/>
              <a:ext cx="41705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0.6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A133987-443F-D7E8-1906-26EEED0290B0}"/>
                </a:ext>
              </a:extLst>
            </p:cNvPr>
            <p:cNvSpPr/>
            <p:nvPr/>
          </p:nvSpPr>
          <p:spPr>
            <a:xfrm>
              <a:off x="4337615" y="4212109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334BA0-850A-19FE-5D1A-012483F4EAEC}"/>
                </a:ext>
              </a:extLst>
            </p:cNvPr>
            <p:cNvSpPr txBox="1"/>
            <p:nvPr/>
          </p:nvSpPr>
          <p:spPr>
            <a:xfrm>
              <a:off x="3422918" y="2706960"/>
              <a:ext cx="41705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F0B708-99C5-AD3F-1DFA-8DF8D2059408}"/>
              </a:ext>
            </a:extLst>
          </p:cNvPr>
          <p:cNvGrpSpPr/>
          <p:nvPr/>
        </p:nvGrpSpPr>
        <p:grpSpPr>
          <a:xfrm>
            <a:off x="5339861" y="2189003"/>
            <a:ext cx="1321134" cy="1240767"/>
            <a:chOff x="5339861" y="2189003"/>
            <a:chExt cx="1321134" cy="12407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0614C71-B243-1086-69CA-7DCC473E3841}"/>
                    </a:ext>
                  </a:extLst>
                </p:cNvPr>
                <p:cNvSpPr txBox="1"/>
                <p:nvPr/>
              </p:nvSpPr>
              <p:spPr>
                <a:xfrm>
                  <a:off x="5405112" y="2189003"/>
                  <a:ext cx="119063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𝟎</m:t>
                        </m:r>
                        <m:r>
                          <a:rPr lang="en-US" sz="2000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  <m:r>
                          <a:rPr lang="en-US" sz="2000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𝟔</m:t>
                        </m:r>
                        <m:r>
                          <a:rPr lang="en-US" sz="2000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× </m:t>
                        </m:r>
                        <m: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𝟎</m:t>
                        </m:r>
                        <m: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  <m: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oMath>
                    </m:oMathPara>
                  </a14:m>
                  <a:endPara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0614C71-B243-1086-69CA-7DCC473E38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5112" y="2189003"/>
                  <a:ext cx="1190631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3158" t="-4000" r="-3158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C21191-5F6C-D1F3-E273-74ED0FE07CCE}"/>
                </a:ext>
              </a:extLst>
            </p:cNvPr>
            <p:cNvGrpSpPr/>
            <p:nvPr/>
          </p:nvGrpSpPr>
          <p:grpSpPr>
            <a:xfrm>
              <a:off x="5339861" y="2490052"/>
              <a:ext cx="1321134" cy="939718"/>
              <a:chOff x="5339861" y="2490052"/>
              <a:chExt cx="1321134" cy="939718"/>
            </a:xfrm>
          </p:grpSpPr>
          <p:sp>
            <p:nvSpPr>
              <p:cNvPr id="40" name="Striped Right Arrow 39">
                <a:extLst>
                  <a:ext uri="{FF2B5EF4-FFF2-40B4-BE49-F238E27FC236}">
                    <a16:creationId xmlns:a16="http://schemas.microsoft.com/office/drawing/2014/main" id="{95DB0254-A1F7-470B-416D-843B80B72814}"/>
                  </a:ext>
                </a:extLst>
              </p:cNvPr>
              <p:cNvSpPr/>
              <p:nvPr/>
            </p:nvSpPr>
            <p:spPr>
              <a:xfrm>
                <a:off x="5339861" y="2490052"/>
                <a:ext cx="1321134" cy="191468"/>
              </a:xfrm>
              <a:prstGeom prst="stripedRightArrow">
                <a:avLst>
                  <a:gd name="adj1" fmla="val 66433"/>
                  <a:gd name="adj2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2800" b="1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2" name="Striped Right Arrow 41">
                <a:extLst>
                  <a:ext uri="{FF2B5EF4-FFF2-40B4-BE49-F238E27FC236}">
                    <a16:creationId xmlns:a16="http://schemas.microsoft.com/office/drawing/2014/main" id="{639070E2-9C1B-002E-B734-53197ECF14F3}"/>
                  </a:ext>
                </a:extLst>
              </p:cNvPr>
              <p:cNvSpPr/>
              <p:nvPr/>
            </p:nvSpPr>
            <p:spPr>
              <a:xfrm>
                <a:off x="5339861" y="2703822"/>
                <a:ext cx="1321134" cy="191468"/>
              </a:xfrm>
              <a:prstGeom prst="stripedRightArrow">
                <a:avLst>
                  <a:gd name="adj1" fmla="val 66433"/>
                  <a:gd name="adj2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2800" b="1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4" name="Striped Right Arrow 43">
                <a:extLst>
                  <a:ext uri="{FF2B5EF4-FFF2-40B4-BE49-F238E27FC236}">
                    <a16:creationId xmlns:a16="http://schemas.microsoft.com/office/drawing/2014/main" id="{0C55760A-5C8E-5B29-FFEE-421C020AE7DA}"/>
                  </a:ext>
                </a:extLst>
              </p:cNvPr>
              <p:cNvSpPr/>
              <p:nvPr/>
            </p:nvSpPr>
            <p:spPr>
              <a:xfrm>
                <a:off x="5339861" y="3238302"/>
                <a:ext cx="1321134" cy="191468"/>
              </a:xfrm>
              <a:prstGeom prst="stripedRightArrow">
                <a:avLst>
                  <a:gd name="adj1" fmla="val 66433"/>
                  <a:gd name="adj2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2800" b="1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8D799E5-9AB2-05E8-1B6A-1D8A36B4581F}"/>
                  </a:ext>
                </a:extLst>
              </p:cNvPr>
              <p:cNvSpPr txBox="1"/>
              <p:nvPr/>
            </p:nvSpPr>
            <p:spPr>
              <a:xfrm rot="5400000">
                <a:off x="5893006" y="3005673"/>
                <a:ext cx="41705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</p:grp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D42FEA0-3358-62FC-F587-E8F7E9DD3AE4}"/>
              </a:ext>
            </a:extLst>
          </p:cNvPr>
          <p:cNvSpPr/>
          <p:nvPr/>
        </p:nvSpPr>
        <p:spPr>
          <a:xfrm>
            <a:off x="6862260" y="2527790"/>
            <a:ext cx="1806487" cy="740671"/>
          </a:xfrm>
          <a:prstGeom prst="roundRect">
            <a:avLst/>
          </a:prstGeom>
          <a:solidFill>
            <a:srgbClr val="FBCDCE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Costly </a:t>
            </a:r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FP Operations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C61DEF-A1A0-9E6C-F5C1-86F7CB17903D}"/>
              </a:ext>
            </a:extLst>
          </p:cNvPr>
          <p:cNvGrpSpPr/>
          <p:nvPr/>
        </p:nvGrpSpPr>
        <p:grpSpPr>
          <a:xfrm>
            <a:off x="6936601" y="3323952"/>
            <a:ext cx="1672674" cy="978627"/>
            <a:chOff x="6936601" y="3323952"/>
            <a:chExt cx="1672674" cy="978627"/>
          </a:xfrm>
        </p:grpSpPr>
        <p:sp>
          <p:nvSpPr>
            <p:cNvPr id="48" name="Striped Right Arrow 47">
              <a:extLst>
                <a:ext uri="{FF2B5EF4-FFF2-40B4-BE49-F238E27FC236}">
                  <a16:creationId xmlns:a16="http://schemas.microsoft.com/office/drawing/2014/main" id="{EE7E1B88-CA63-42E8-D637-C33DA6EFEF1F}"/>
                </a:ext>
              </a:extLst>
            </p:cNvPr>
            <p:cNvSpPr/>
            <p:nvPr/>
          </p:nvSpPr>
          <p:spPr>
            <a:xfrm rot="5400000">
              <a:off x="7435219" y="3558502"/>
              <a:ext cx="660567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562A65B-D774-AE4A-B8C1-953240471250}"/>
                </a:ext>
              </a:extLst>
            </p:cNvPr>
            <p:cNvSpPr txBox="1"/>
            <p:nvPr/>
          </p:nvSpPr>
          <p:spPr>
            <a:xfrm>
              <a:off x="6936601" y="3994802"/>
              <a:ext cx="167267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Same output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973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4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Observation: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Same multiplications are redundantly performed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Same default values are used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for each possible connection in pHMMs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Fixed connection patterns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generate a fixed set of multiplication results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Goal: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Avoid redundant computations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By enabling efficient reuse of the common multiplications results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Lookup tables (LUTs)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to efficiently store and use these common results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dirty="0">
                <a:latin typeface="Garamond" panose="02020404030301010803" pitchFamily="18" charset="0"/>
              </a:rPr>
              <a:t>SW: Avoiding Repeated Operations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0BE310-6D19-C4E9-1266-0671A7A7E1F4}"/>
              </a:ext>
            </a:extLst>
          </p:cNvPr>
          <p:cNvSpPr/>
          <p:nvPr/>
        </p:nvSpPr>
        <p:spPr>
          <a:xfrm>
            <a:off x="440301" y="2179887"/>
            <a:ext cx="1050901" cy="1361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A: </a:t>
            </a:r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T: 0.2</a:t>
            </a:r>
          </a:p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G: 0.3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0.4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FE7B9A-C04A-02C2-FE05-384EF1EF94E9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965752" y="3541812"/>
            <a:ext cx="0" cy="670297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D95A45-D347-8EA5-805A-16B9C77A762E}"/>
              </a:ext>
            </a:extLst>
          </p:cNvPr>
          <p:cNvSpPr txBox="1"/>
          <p:nvPr/>
        </p:nvSpPr>
        <p:spPr>
          <a:xfrm>
            <a:off x="1017199" y="3781783"/>
            <a:ext cx="417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0.6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18DF120-7D41-7A55-B7A8-CFFFD86CAC58}"/>
              </a:ext>
            </a:extLst>
          </p:cNvPr>
          <p:cNvSpPr/>
          <p:nvPr/>
        </p:nvSpPr>
        <p:spPr>
          <a:xfrm>
            <a:off x="737151" y="4212109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B35C55E-20BC-06D1-12DB-1B5A8F1EEB85}"/>
              </a:ext>
            </a:extLst>
          </p:cNvPr>
          <p:cNvSpPr/>
          <p:nvPr/>
        </p:nvSpPr>
        <p:spPr>
          <a:xfrm>
            <a:off x="1970544" y="2179887"/>
            <a:ext cx="1050901" cy="1361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A: </a:t>
            </a:r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T: 0.2</a:t>
            </a:r>
          </a:p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G: 0.3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0.4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3A9A70-5B2D-B22D-4CB8-CF2BC3E85E36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2495995" y="3541812"/>
            <a:ext cx="0" cy="670297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D8547D8-F936-9386-1FC3-44D3E08AFBC7}"/>
              </a:ext>
            </a:extLst>
          </p:cNvPr>
          <p:cNvSpPr txBox="1"/>
          <p:nvPr/>
        </p:nvSpPr>
        <p:spPr>
          <a:xfrm>
            <a:off x="2547442" y="3781783"/>
            <a:ext cx="417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0.6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B79885F-6A29-6D81-2365-360EF2B33EF2}"/>
              </a:ext>
            </a:extLst>
          </p:cNvPr>
          <p:cNvSpPr/>
          <p:nvPr/>
        </p:nvSpPr>
        <p:spPr>
          <a:xfrm>
            <a:off x="2267394" y="4212109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FB20CA5-D652-F565-EB0C-35840E6B835F}"/>
              </a:ext>
            </a:extLst>
          </p:cNvPr>
          <p:cNvSpPr/>
          <p:nvPr/>
        </p:nvSpPr>
        <p:spPr>
          <a:xfrm>
            <a:off x="4040765" y="2179887"/>
            <a:ext cx="1050901" cy="1361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A: </a:t>
            </a:r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T: 0.2</a:t>
            </a:r>
          </a:p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G: 0.3</a:t>
            </a:r>
          </a:p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0.4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D49F0A5-2181-99D1-F484-EB75290A6132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4566216" y="3541812"/>
            <a:ext cx="0" cy="670297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28AF2AB-A302-B59B-BF82-193C6955E619}"/>
              </a:ext>
            </a:extLst>
          </p:cNvPr>
          <p:cNvSpPr txBox="1"/>
          <p:nvPr/>
        </p:nvSpPr>
        <p:spPr>
          <a:xfrm>
            <a:off x="4617663" y="3781783"/>
            <a:ext cx="417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0.6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A133987-443F-D7E8-1906-26EEED0290B0}"/>
              </a:ext>
            </a:extLst>
          </p:cNvPr>
          <p:cNvSpPr/>
          <p:nvPr/>
        </p:nvSpPr>
        <p:spPr>
          <a:xfrm>
            <a:off x="4337615" y="4212109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334BA0-850A-19FE-5D1A-012483F4EAEC}"/>
              </a:ext>
            </a:extLst>
          </p:cNvPr>
          <p:cNvSpPr txBox="1"/>
          <p:nvPr/>
        </p:nvSpPr>
        <p:spPr>
          <a:xfrm>
            <a:off x="3422918" y="2706960"/>
            <a:ext cx="417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40" name="Striped Right Arrow 39">
            <a:extLst>
              <a:ext uri="{FF2B5EF4-FFF2-40B4-BE49-F238E27FC236}">
                <a16:creationId xmlns:a16="http://schemas.microsoft.com/office/drawing/2014/main" id="{95DB0254-A1F7-470B-416D-843B80B72814}"/>
              </a:ext>
            </a:extLst>
          </p:cNvPr>
          <p:cNvSpPr/>
          <p:nvPr/>
        </p:nvSpPr>
        <p:spPr>
          <a:xfrm>
            <a:off x="5339861" y="2490052"/>
            <a:ext cx="1321134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0614C71-B243-1086-69CA-7DCC473E3841}"/>
                  </a:ext>
                </a:extLst>
              </p:cNvPr>
              <p:cNvSpPr txBox="1"/>
              <p:nvPr/>
            </p:nvSpPr>
            <p:spPr>
              <a:xfrm>
                <a:off x="5405112" y="2189003"/>
                <a:ext cx="11906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𝟎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𝟔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× </m:t>
                      </m:r>
                      <m:r>
                        <a:rPr lang="en-US" sz="2000" b="1" i="1" dirty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𝟎</m:t>
                      </m:r>
                      <m:r>
                        <a:rPr lang="en-US" sz="2000" b="1" i="1" dirty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000" b="1" i="1" dirty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</m:oMath>
                  </m:oMathPara>
                </a14:m>
                <a:endPara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0614C71-B243-1086-69CA-7DCC473E3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112" y="2189003"/>
                <a:ext cx="1190631" cy="307777"/>
              </a:xfrm>
              <a:prstGeom prst="rect">
                <a:avLst/>
              </a:prstGeom>
              <a:blipFill>
                <a:blip r:embed="rId4"/>
                <a:stretch>
                  <a:fillRect l="-3158" t="-4000" r="-315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Striped Right Arrow 41">
            <a:extLst>
              <a:ext uri="{FF2B5EF4-FFF2-40B4-BE49-F238E27FC236}">
                <a16:creationId xmlns:a16="http://schemas.microsoft.com/office/drawing/2014/main" id="{639070E2-9C1B-002E-B734-53197ECF14F3}"/>
              </a:ext>
            </a:extLst>
          </p:cNvPr>
          <p:cNvSpPr/>
          <p:nvPr/>
        </p:nvSpPr>
        <p:spPr>
          <a:xfrm>
            <a:off x="5339861" y="2703822"/>
            <a:ext cx="1321134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sp>
        <p:nvSpPr>
          <p:cNvPr id="44" name="Striped Right Arrow 43">
            <a:extLst>
              <a:ext uri="{FF2B5EF4-FFF2-40B4-BE49-F238E27FC236}">
                <a16:creationId xmlns:a16="http://schemas.microsoft.com/office/drawing/2014/main" id="{0C55760A-5C8E-5B29-FFEE-421C020AE7DA}"/>
              </a:ext>
            </a:extLst>
          </p:cNvPr>
          <p:cNvSpPr/>
          <p:nvPr/>
        </p:nvSpPr>
        <p:spPr>
          <a:xfrm>
            <a:off x="5339861" y="3238302"/>
            <a:ext cx="1321134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D799E5-9AB2-05E8-1B6A-1D8A36B4581F}"/>
              </a:ext>
            </a:extLst>
          </p:cNvPr>
          <p:cNvSpPr txBox="1"/>
          <p:nvPr/>
        </p:nvSpPr>
        <p:spPr>
          <a:xfrm rot="5400000">
            <a:off x="5893006" y="3005673"/>
            <a:ext cx="417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D42FEA0-3358-62FC-F587-E8F7E9DD3AE4}"/>
              </a:ext>
            </a:extLst>
          </p:cNvPr>
          <p:cNvSpPr/>
          <p:nvPr/>
        </p:nvSpPr>
        <p:spPr>
          <a:xfrm>
            <a:off x="6862260" y="2527790"/>
            <a:ext cx="1806487" cy="7406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Cheap LUTs</a:t>
            </a:r>
          </a:p>
        </p:txBody>
      </p:sp>
      <p:sp>
        <p:nvSpPr>
          <p:cNvPr id="48" name="Striped Right Arrow 47">
            <a:extLst>
              <a:ext uri="{FF2B5EF4-FFF2-40B4-BE49-F238E27FC236}">
                <a16:creationId xmlns:a16="http://schemas.microsoft.com/office/drawing/2014/main" id="{EE7E1B88-CA63-42E8-D637-C33DA6EFEF1F}"/>
              </a:ext>
            </a:extLst>
          </p:cNvPr>
          <p:cNvSpPr/>
          <p:nvPr/>
        </p:nvSpPr>
        <p:spPr>
          <a:xfrm rot="5400000">
            <a:off x="7435219" y="3558502"/>
            <a:ext cx="660567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62A65B-D774-AE4A-B8C1-953240471250}"/>
              </a:ext>
            </a:extLst>
          </p:cNvPr>
          <p:cNvSpPr txBox="1"/>
          <p:nvPr/>
        </p:nvSpPr>
        <p:spPr>
          <a:xfrm>
            <a:off x="6936601" y="3994802"/>
            <a:ext cx="16726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 output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7124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Fast and accurate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genome analysis is important for: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Garamond" panose="02020404030301010803" pitchFamily="18" charset="0"/>
              </a:rPr>
              <a:t>Genome Analysis – Why?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5AE701-5AF4-C775-9C80-3F44A1F29374}"/>
              </a:ext>
            </a:extLst>
          </p:cNvPr>
          <p:cNvGrpSpPr/>
          <p:nvPr/>
        </p:nvGrpSpPr>
        <p:grpSpPr>
          <a:xfrm>
            <a:off x="375401" y="1517564"/>
            <a:ext cx="4273920" cy="2546799"/>
            <a:chOff x="215543" y="1465494"/>
            <a:chExt cx="4273920" cy="2546799"/>
          </a:xfrm>
        </p:grpSpPr>
        <p:pic>
          <p:nvPicPr>
            <p:cNvPr id="3" name="Content Placeholder 5">
              <a:extLst>
                <a:ext uri="{FF2B5EF4-FFF2-40B4-BE49-F238E27FC236}">
                  <a16:creationId xmlns:a16="http://schemas.microsoft.com/office/drawing/2014/main" id="{17881435-8807-F92F-6F51-3F3D3A41C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17" r="23484" b="7611"/>
            <a:stretch/>
          </p:blipFill>
          <p:spPr>
            <a:xfrm>
              <a:off x="853320" y="1465494"/>
              <a:ext cx="2998367" cy="18288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02C440-DED7-AC68-8DC1-D9AC4EA50ECA}"/>
                </a:ext>
              </a:extLst>
            </p:cNvPr>
            <p:cNvSpPr/>
            <p:nvPr/>
          </p:nvSpPr>
          <p:spPr>
            <a:xfrm>
              <a:off x="215543" y="3304407"/>
              <a:ext cx="427392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Understanding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genetic variations, species, and evolution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EC8315-0C99-BEEF-01EA-FE48EEE15F12}"/>
              </a:ext>
            </a:extLst>
          </p:cNvPr>
          <p:cNvGrpSpPr/>
          <p:nvPr/>
        </p:nvGrpSpPr>
        <p:grpSpPr>
          <a:xfrm>
            <a:off x="375401" y="4185264"/>
            <a:ext cx="4273920" cy="2252946"/>
            <a:chOff x="215543" y="4164944"/>
            <a:chExt cx="4273920" cy="22529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7CE4AA-75D1-CB5E-F0BF-30D348581BA7}"/>
                </a:ext>
              </a:extLst>
            </p:cNvPr>
            <p:cNvSpPr/>
            <p:nvPr/>
          </p:nvSpPr>
          <p:spPr>
            <a:xfrm>
              <a:off x="215543" y="6017780"/>
              <a:ext cx="42739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Surveillance of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disease outbreaks</a:t>
              </a:r>
            </a:p>
          </p:txBody>
        </p:sp>
        <p:pic>
          <p:nvPicPr>
            <p:cNvPr id="11" name="Picture 10" descr="A computer with a dna strand on the screen&#10;&#10;Description automatically generated">
              <a:extLst>
                <a:ext uri="{FF2B5EF4-FFF2-40B4-BE49-F238E27FC236}">
                  <a16:creationId xmlns:a16="http://schemas.microsoft.com/office/drawing/2014/main" id="{1A0E13A4-0B27-A735-E657-470FA9EB1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103" y="4164944"/>
              <a:ext cx="1828800" cy="18288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8DE380-8C91-DF17-51D2-690DCDC602ED}"/>
              </a:ext>
            </a:extLst>
          </p:cNvPr>
          <p:cNvGrpSpPr/>
          <p:nvPr/>
        </p:nvGrpSpPr>
        <p:grpSpPr>
          <a:xfrm>
            <a:off x="5091898" y="1517564"/>
            <a:ext cx="3676701" cy="2546799"/>
            <a:chOff x="4932040" y="1465494"/>
            <a:chExt cx="3676701" cy="25467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899BC1-DE24-1E07-2539-45A6F88BCE7C}"/>
                </a:ext>
              </a:extLst>
            </p:cNvPr>
            <p:cNvSpPr/>
            <p:nvPr/>
          </p:nvSpPr>
          <p:spPr>
            <a:xfrm>
              <a:off x="4932040" y="3304407"/>
              <a:ext cx="36767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Predicting the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presence of pathogens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 </a:t>
              </a:r>
              <a:r>
                <a:rPr lang="en-US" sz="20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 environment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3" name="Picture 12" descr="A white oval with colorful bacteria and germs&#10;&#10;Description automatically generated">
              <a:extLst>
                <a:ext uri="{FF2B5EF4-FFF2-40B4-BE49-F238E27FC236}">
                  <a16:creationId xmlns:a16="http://schemas.microsoft.com/office/drawing/2014/main" id="{4F02DFB2-F6F9-D99C-7DA4-AB92A1CA6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" t="10156" r="1756" b="11609"/>
            <a:stretch/>
          </p:blipFill>
          <p:spPr>
            <a:xfrm>
              <a:off x="5629577" y="1465494"/>
              <a:ext cx="2281627" cy="182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4FEE7-BB81-2743-63CA-5B2009FEE387}"/>
              </a:ext>
            </a:extLst>
          </p:cNvPr>
          <p:cNvGrpSpPr/>
          <p:nvPr/>
        </p:nvGrpSpPr>
        <p:grpSpPr>
          <a:xfrm>
            <a:off x="5368509" y="4191113"/>
            <a:ext cx="3123479" cy="2241248"/>
            <a:chOff x="5208651" y="4176642"/>
            <a:chExt cx="3123479" cy="224124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401F70-4DA7-73C4-518D-2B16F783D023}"/>
                </a:ext>
              </a:extLst>
            </p:cNvPr>
            <p:cNvSpPr/>
            <p:nvPr/>
          </p:nvSpPr>
          <p:spPr>
            <a:xfrm>
              <a:off x="5208651" y="6017780"/>
              <a:ext cx="31234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Personalized medicine</a:t>
              </a:r>
            </a:p>
          </p:txBody>
        </p:sp>
        <p:pic>
          <p:nvPicPr>
            <p:cNvPr id="14" name="Picture 13" descr="A cartoon of a person inside a jar of pills&#10;&#10;Description automatically generated">
              <a:extLst>
                <a:ext uri="{FF2B5EF4-FFF2-40B4-BE49-F238E27FC236}">
                  <a16:creationId xmlns:a16="http://schemas.microsoft.com/office/drawing/2014/main" id="{D7F3D38A-5589-BD30-6495-BFFA686BD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990" y="4176642"/>
              <a:ext cx="1828800" cy="18288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1332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48F9C35-9385-574D-B339-031FDD65DF75}"/>
              </a:ext>
            </a:extLst>
          </p:cNvPr>
          <p:cNvSpPr/>
          <p:nvPr/>
        </p:nvSpPr>
        <p:spPr>
          <a:xfrm>
            <a:off x="189559" y="907673"/>
            <a:ext cx="8587477" cy="3145044"/>
          </a:xfrm>
          <a:prstGeom prst="roundRect">
            <a:avLst>
              <a:gd name="adj" fmla="val 1116"/>
            </a:avLst>
          </a:prstGeom>
          <a:solidFill>
            <a:srgbClr val="0070C0">
              <a:alpha val="17000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sz="2000" b="1" dirty="0">
                <a:solidFill>
                  <a:srgbClr val="0070C0"/>
                </a:solidFill>
              </a:rPr>
              <a:t>	</a:t>
            </a:r>
          </a:p>
          <a:p>
            <a:pPr algn="r"/>
            <a:endParaRPr lang="en-US" sz="2000" b="1" dirty="0">
              <a:solidFill>
                <a:srgbClr val="0070C0"/>
              </a:solidFill>
            </a:endParaRPr>
          </a:p>
          <a:p>
            <a:pPr algn="r"/>
            <a:endParaRPr lang="en-US" sz="2000" b="1" dirty="0">
              <a:solidFill>
                <a:srgbClr val="0070C0"/>
              </a:solidFill>
            </a:endParaRPr>
          </a:p>
          <a:p>
            <a:pPr algn="r"/>
            <a:endParaRPr lang="en-US" sz="2000" b="1" dirty="0">
              <a:solidFill>
                <a:srgbClr val="0070C0"/>
              </a:solidFill>
            </a:endParaRPr>
          </a:p>
          <a:p>
            <a:pPr algn="r"/>
            <a:endParaRPr lang="en-US" sz="2000" b="1" dirty="0">
              <a:solidFill>
                <a:srgbClr val="0070C0"/>
              </a:solidFill>
            </a:endParaRPr>
          </a:p>
          <a:p>
            <a:pPr algn="r"/>
            <a:r>
              <a:rPr lang="en-US" sz="2000" b="1" dirty="0">
                <a:solidFill>
                  <a:srgbClr val="0070C0"/>
                </a:solidFill>
              </a:rPr>
              <a:t>SW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5AD6EFE-1006-133C-FA38-12D56FFF43B8}"/>
              </a:ext>
            </a:extLst>
          </p:cNvPr>
          <p:cNvSpPr/>
          <p:nvPr/>
        </p:nvSpPr>
        <p:spPr>
          <a:xfrm>
            <a:off x="189558" y="4083944"/>
            <a:ext cx="8587477" cy="2246194"/>
          </a:xfrm>
          <a:prstGeom prst="roundRect">
            <a:avLst>
              <a:gd name="adj" fmla="val 1619"/>
            </a:avLst>
          </a:prstGeom>
          <a:solidFill>
            <a:srgbClr val="F49514">
              <a:alpha val="17000"/>
            </a:srgb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endParaRPr lang="en-US" sz="2000" b="1" dirty="0">
              <a:solidFill>
                <a:srgbClr val="C00000"/>
              </a:solidFill>
            </a:endParaRPr>
          </a:p>
          <a:p>
            <a:pPr algn="r"/>
            <a:endParaRPr lang="en-US" sz="2000" b="1" dirty="0">
              <a:solidFill>
                <a:srgbClr val="C00000"/>
              </a:solidFill>
            </a:endParaRPr>
          </a:p>
          <a:p>
            <a:pPr algn="r"/>
            <a:endParaRPr lang="en-US" sz="2000" b="1" dirty="0">
              <a:solidFill>
                <a:srgbClr val="C00000"/>
              </a:solidFill>
            </a:endParaRPr>
          </a:p>
          <a:p>
            <a:pPr algn="r"/>
            <a:r>
              <a:rPr lang="en-US" sz="2000" b="1" dirty="0">
                <a:solidFill>
                  <a:srgbClr val="C00000"/>
                </a:solidFill>
              </a:rPr>
              <a:t>HW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621546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Minimize redundant data storage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by efficient pipelining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Reduce unnecessary computations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with quick filtering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Avoid repeated operations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by utilizing lookup tables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Reduce data movement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by exploiting fixed data pattern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Flexible and efficient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control logic and hardware design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3800" b="1" dirty="0">
                <a:latin typeface="Garamond" panose="02020404030301010803" pitchFamily="18" charset="0"/>
              </a:rPr>
              <a:t>Key Software &amp; Hardware Optimizations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805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2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Overview of ApHMM Design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B2FC308-3045-6D4D-2644-5AE2407B2908}"/>
              </a:ext>
            </a:extLst>
          </p:cNvPr>
          <p:cNvGrpSpPr/>
          <p:nvPr/>
        </p:nvGrpSpPr>
        <p:grpSpPr>
          <a:xfrm>
            <a:off x="635586" y="1712910"/>
            <a:ext cx="7906007" cy="3816694"/>
            <a:chOff x="635586" y="1712910"/>
            <a:chExt cx="7906007" cy="381669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957BC2C-52B7-A984-9C52-39D9BB5C7029}"/>
                </a:ext>
              </a:extLst>
            </p:cNvPr>
            <p:cNvSpPr/>
            <p:nvPr/>
          </p:nvSpPr>
          <p:spPr>
            <a:xfrm>
              <a:off x="635586" y="1712910"/>
              <a:ext cx="7906007" cy="3815360"/>
            </a:xfrm>
            <a:prstGeom prst="roundRect">
              <a:avLst>
                <a:gd name="adj" fmla="val 3926"/>
              </a:avLst>
            </a:prstGeom>
            <a:solidFill>
              <a:srgbClr val="E3F0D9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99AB7B-3338-5B8E-A0EF-E5E5BA35AE28}"/>
                </a:ext>
              </a:extLst>
            </p:cNvPr>
            <p:cNvSpPr txBox="1"/>
            <p:nvPr/>
          </p:nvSpPr>
          <p:spPr>
            <a:xfrm>
              <a:off x="768832" y="5220424"/>
              <a:ext cx="1287959" cy="309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CH" sz="1600" b="1" dirty="0">
                  <a:latin typeface="Cambria" panose="02040503050406030204" pitchFamily="18" charset="0"/>
                </a:rPr>
                <a:t>ApHMM Core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8E9F1B-3A2F-B68C-52ED-368E8250CBBA}"/>
              </a:ext>
            </a:extLst>
          </p:cNvPr>
          <p:cNvGrpSpPr/>
          <p:nvPr/>
        </p:nvGrpSpPr>
        <p:grpSpPr>
          <a:xfrm>
            <a:off x="3168020" y="2036411"/>
            <a:ext cx="4998303" cy="3102360"/>
            <a:chOff x="3168020" y="2036411"/>
            <a:chExt cx="4998303" cy="31023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16A1AAD5-1F8A-88C6-C7EA-6BAF4D5E1C45}"/>
                </a:ext>
              </a:extLst>
            </p:cNvPr>
            <p:cNvSpPr/>
            <p:nvPr/>
          </p:nvSpPr>
          <p:spPr>
            <a:xfrm>
              <a:off x="3168020" y="2036411"/>
              <a:ext cx="4998303" cy="3102360"/>
            </a:xfrm>
            <a:prstGeom prst="roundRect">
              <a:avLst>
                <a:gd name="adj" fmla="val 3429"/>
              </a:avLst>
            </a:prstGeom>
            <a:solidFill>
              <a:srgbClr val="E0D2EB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lang="en-US" sz="1600" b="1" kern="0" dirty="0"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6BE91C-C405-91C0-21F7-1D2C517A6A00}"/>
                </a:ext>
              </a:extLst>
            </p:cNvPr>
            <p:cNvSpPr txBox="1"/>
            <p:nvPr/>
          </p:nvSpPr>
          <p:spPr>
            <a:xfrm>
              <a:off x="3238368" y="4810435"/>
              <a:ext cx="1461816" cy="309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600" b="1" dirty="0">
                  <a:latin typeface="Cambria" panose="02040503050406030204" pitchFamily="18" charset="0"/>
                </a:rPr>
                <a:t>Compute Block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AAD9D4C-32AD-A76A-22B6-D3AEB17D91DF}"/>
              </a:ext>
            </a:extLst>
          </p:cNvPr>
          <p:cNvGrpSpPr/>
          <p:nvPr/>
        </p:nvGrpSpPr>
        <p:grpSpPr>
          <a:xfrm>
            <a:off x="798225" y="2036411"/>
            <a:ext cx="1576426" cy="3102360"/>
            <a:chOff x="798225" y="2036411"/>
            <a:chExt cx="1576426" cy="310236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2808CF9-3F3B-61F5-1336-DE1FADD049B2}"/>
                </a:ext>
              </a:extLst>
            </p:cNvPr>
            <p:cNvSpPr/>
            <p:nvPr/>
          </p:nvSpPr>
          <p:spPr>
            <a:xfrm>
              <a:off x="798225" y="2036411"/>
              <a:ext cx="1576426" cy="3102360"/>
            </a:xfrm>
            <a:prstGeom prst="roundRect">
              <a:avLst>
                <a:gd name="adj" fmla="val 7461"/>
              </a:avLst>
            </a:prstGeom>
            <a:solidFill>
              <a:srgbClr val="E0D2EB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0660A5-F14C-3EDD-2ADA-C1AAAD60F338}"/>
                </a:ext>
              </a:extLst>
            </p:cNvPr>
            <p:cNvSpPr txBox="1"/>
            <p:nvPr/>
          </p:nvSpPr>
          <p:spPr>
            <a:xfrm>
              <a:off x="851580" y="4819804"/>
              <a:ext cx="1335743" cy="309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600" b="1" dirty="0">
                  <a:latin typeface="Cambria" panose="02040503050406030204" pitchFamily="18" charset="0"/>
                </a:rPr>
                <a:t>Control Block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35592D1-3A64-C1CD-9A7A-6DEA1B5E35DE}"/>
              </a:ext>
            </a:extLst>
          </p:cNvPr>
          <p:cNvSpPr/>
          <p:nvPr/>
        </p:nvSpPr>
        <p:spPr>
          <a:xfrm>
            <a:off x="4818481" y="3248039"/>
            <a:ext cx="683311" cy="444602"/>
          </a:xfrm>
          <a:prstGeom prst="roundRect">
            <a:avLst>
              <a:gd name="adj" fmla="val 7461"/>
            </a:avLst>
          </a:prstGeom>
          <a:solidFill>
            <a:schemeClr val="bg1">
              <a:lumMod val="85000"/>
            </a:schemeClr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kern="0" dirty="0">
                <a:latin typeface="Cambria" panose="02040503050406030204" pitchFamily="18" charset="0"/>
              </a:rPr>
              <a:t>LUT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FD9BDDD-3C1C-4A1C-F754-3A157CC3B222}"/>
              </a:ext>
            </a:extLst>
          </p:cNvPr>
          <p:cNvSpPr/>
          <p:nvPr/>
        </p:nvSpPr>
        <p:spPr>
          <a:xfrm>
            <a:off x="6322261" y="4442287"/>
            <a:ext cx="1409627" cy="572979"/>
          </a:xfrm>
          <a:prstGeom prst="roundRect">
            <a:avLst>
              <a:gd name="adj" fmla="val 7461"/>
            </a:avLst>
          </a:prstGeom>
          <a:solidFill>
            <a:schemeClr val="bg1">
              <a:lumMod val="85000"/>
            </a:schemeClr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kern="0" dirty="0">
                <a:latin typeface="Cambria" panose="02040503050406030204" pitchFamily="18" charset="0"/>
              </a:rPr>
              <a:t>Transition Scratchpad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A5CEF91-A62B-A112-0E29-B7DCAD57408D}"/>
              </a:ext>
            </a:extLst>
          </p:cNvPr>
          <p:cNvSpPr/>
          <p:nvPr/>
        </p:nvSpPr>
        <p:spPr>
          <a:xfrm>
            <a:off x="903117" y="3549339"/>
            <a:ext cx="1362579" cy="1196498"/>
          </a:xfrm>
          <a:prstGeom prst="roundRect">
            <a:avLst>
              <a:gd name="adj" fmla="val 7461"/>
            </a:avLst>
          </a:prstGeom>
          <a:solidFill>
            <a:schemeClr val="bg1">
              <a:lumMod val="85000"/>
            </a:schemeClr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kern="0" dirty="0">
                <a:latin typeface="Cambria" panose="02040503050406030204" pitchFamily="18" charset="0"/>
              </a:rPr>
              <a:t>Histogram</a:t>
            </a:r>
          </a:p>
          <a:p>
            <a:pPr lvl="0" algn="ctr" defTabSz="1600847"/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rPr>
              <a:t>Filter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20099C1-48E7-D90E-DF6E-EB76261855EA}"/>
              </a:ext>
            </a:extLst>
          </p:cNvPr>
          <p:cNvSpPr/>
          <p:nvPr/>
        </p:nvSpPr>
        <p:spPr>
          <a:xfrm>
            <a:off x="903117" y="2801217"/>
            <a:ext cx="1362579" cy="424620"/>
          </a:xfrm>
          <a:prstGeom prst="roundRect">
            <a:avLst>
              <a:gd name="adj" fmla="val 7461"/>
            </a:avLst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rPr>
              <a:t>Data</a:t>
            </a:r>
            <a:r>
              <a:rPr lang="en-US" sz="1600" kern="0" dirty="0">
                <a:latin typeface="Cambria" panose="02040503050406030204" pitchFamily="18" charset="0"/>
              </a:rPr>
              <a:t>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rPr>
              <a:t>Control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E599644-3DB4-2983-D571-8A5D702CD254}"/>
              </a:ext>
            </a:extLst>
          </p:cNvPr>
          <p:cNvSpPr/>
          <p:nvPr/>
        </p:nvSpPr>
        <p:spPr>
          <a:xfrm>
            <a:off x="903117" y="2165098"/>
            <a:ext cx="1362579" cy="312617"/>
          </a:xfrm>
          <a:prstGeom prst="roundRect">
            <a:avLst>
              <a:gd name="adj" fmla="val 7461"/>
            </a:avLst>
          </a:prstGeom>
          <a:solidFill>
            <a:schemeClr val="bg1">
              <a:lumMod val="85000"/>
            </a:schemeClr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rPr>
              <a:t>Parameters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E681BF9-CAD4-86DA-5431-D7727F013E25}"/>
              </a:ext>
            </a:extLst>
          </p:cNvPr>
          <p:cNvSpPr/>
          <p:nvPr/>
        </p:nvSpPr>
        <p:spPr>
          <a:xfrm>
            <a:off x="3331871" y="3248039"/>
            <a:ext cx="1399291" cy="444602"/>
          </a:xfrm>
          <a:prstGeom prst="roundRect">
            <a:avLst>
              <a:gd name="adj" fmla="val 7461"/>
            </a:avLst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kern="0" dirty="0">
                <a:latin typeface="Cambria" panose="02040503050406030204" pitchFamily="18" charset="0"/>
              </a:rPr>
              <a:t>Index Control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29B6D449-C73D-2EF5-778B-569D4AE176C6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2265696" y="2506127"/>
            <a:ext cx="1066175" cy="396343"/>
          </a:xfrm>
          <a:prstGeom prst="bentConnector3">
            <a:avLst>
              <a:gd name="adj1" fmla="val 54852"/>
            </a:avLst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514CDD-A472-C445-98C9-76C40C3FA848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4031517" y="2848207"/>
            <a:ext cx="0" cy="399832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EF81E4-5FD5-1A8A-9282-623397C96A4B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031517" y="3692642"/>
            <a:ext cx="0" cy="399832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42D673-F118-469B-9108-80C0872E431F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160137" y="3692642"/>
            <a:ext cx="0" cy="399832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9443D4-66EE-A176-C879-47BD05CEE559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5160137" y="2848207"/>
            <a:ext cx="0" cy="399832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DF7D091E-3C9D-CABC-6815-70A28BB0F60D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2265696" y="2902470"/>
            <a:ext cx="1066175" cy="567870"/>
          </a:xfrm>
          <a:prstGeom prst="bentConnector3">
            <a:avLst>
              <a:gd name="adj1" fmla="val 54852"/>
            </a:avLst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66D52342-B1AB-9AF6-AE9B-6DCC8FA403CC}"/>
              </a:ext>
            </a:extLst>
          </p:cNvPr>
          <p:cNvCxnSpPr>
            <a:cxnSpLocks/>
          </p:cNvCxnSpPr>
          <p:nvPr/>
        </p:nvCxnSpPr>
        <p:spPr>
          <a:xfrm>
            <a:off x="2265696" y="2902468"/>
            <a:ext cx="1066175" cy="1532171"/>
          </a:xfrm>
          <a:prstGeom prst="bentConnector3">
            <a:avLst>
              <a:gd name="adj1" fmla="val 54890"/>
            </a:avLst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7249B6C-B975-21D1-059F-81316BA4F2B0}"/>
              </a:ext>
            </a:extLst>
          </p:cNvPr>
          <p:cNvCxnSpPr>
            <a:cxnSpLocks/>
            <a:stCxn id="18" idx="2"/>
            <a:endCxn id="17" idx="0"/>
          </p:cNvCxnSpPr>
          <p:nvPr/>
        </p:nvCxnSpPr>
        <p:spPr>
          <a:xfrm>
            <a:off x="1584407" y="3225837"/>
            <a:ext cx="0" cy="323502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09DB9BE-9663-99EA-9143-9B2258877141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7027075" y="4155482"/>
            <a:ext cx="0" cy="286806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78FF74FE-53AC-AFD2-8166-EF2FA2AC1441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501793" y="2590205"/>
            <a:ext cx="569680" cy="1844349"/>
          </a:xfrm>
          <a:prstGeom prst="bentConnector3">
            <a:avLst>
              <a:gd name="adj1" fmla="val 50000"/>
            </a:avLst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4A8390C9-827E-BFE3-FC17-366888BF3EF4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5501793" y="3729324"/>
            <a:ext cx="569680" cy="705229"/>
          </a:xfrm>
          <a:prstGeom prst="bentConnector3">
            <a:avLst>
              <a:gd name="adj1" fmla="val 50000"/>
            </a:avLst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03D8DF49-D951-01FE-E05D-B7F559765DF6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982676" y="2590205"/>
            <a:ext cx="357858" cy="2695073"/>
          </a:xfrm>
          <a:prstGeom prst="bentConnector2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169B9E4B-936D-C0CB-4A80-AFDF77AE4F93}"/>
              </a:ext>
            </a:extLst>
          </p:cNvPr>
          <p:cNvCxnSpPr>
            <a:cxnSpLocks/>
          </p:cNvCxnSpPr>
          <p:nvPr/>
        </p:nvCxnSpPr>
        <p:spPr>
          <a:xfrm>
            <a:off x="2265696" y="3143074"/>
            <a:ext cx="6091041" cy="2142203"/>
          </a:xfrm>
          <a:prstGeom prst="bentConnector3">
            <a:avLst>
              <a:gd name="adj1" fmla="val 5564"/>
            </a:avLst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8471D8-F3C0-CC85-281A-02D5E8C68317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7982676" y="3729324"/>
            <a:ext cx="374061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8C21401-86B2-3627-5861-683D6D8E12BF}"/>
              </a:ext>
            </a:extLst>
          </p:cNvPr>
          <p:cNvGrpSpPr/>
          <p:nvPr/>
        </p:nvGrpSpPr>
        <p:grpSpPr>
          <a:xfrm>
            <a:off x="3193925" y="3980294"/>
            <a:ext cx="2307867" cy="796339"/>
            <a:chOff x="3193925" y="3980294"/>
            <a:chExt cx="2307867" cy="79633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243578E-29C7-6993-5BA9-F6C9772D87C6}"/>
                </a:ext>
              </a:extLst>
            </p:cNvPr>
            <p:cNvSpPr/>
            <p:nvPr/>
          </p:nvSpPr>
          <p:spPr>
            <a:xfrm>
              <a:off x="3331871" y="4092473"/>
              <a:ext cx="2169921" cy="684160"/>
            </a:xfrm>
            <a:prstGeom prst="roundRect">
              <a:avLst>
                <a:gd name="adj" fmla="val 10712"/>
              </a:avLst>
            </a:prstGeom>
            <a:solidFill>
              <a:srgbClr val="FAF0C8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kern="0" dirty="0">
                  <a:latin typeface="Cambria" panose="02040503050406030204" pitchFamily="18" charset="0"/>
                </a:rPr>
                <a:t>Calculate Backward (Step-by-Step)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285132A-E17B-0204-AB41-8E3F3ECB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3925" y="3980294"/>
              <a:ext cx="283828" cy="28382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F1BD5B-C6F1-78FD-4536-A22B646CC9D0}"/>
              </a:ext>
            </a:extLst>
          </p:cNvPr>
          <p:cNvGrpSpPr/>
          <p:nvPr/>
        </p:nvGrpSpPr>
        <p:grpSpPr>
          <a:xfrm>
            <a:off x="817008" y="866164"/>
            <a:ext cx="7724585" cy="1170247"/>
            <a:chOff x="817008" y="866164"/>
            <a:chExt cx="7724585" cy="117024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0C2F04D-8B7D-8E13-EFA2-B59E735DDA85}"/>
                </a:ext>
              </a:extLst>
            </p:cNvPr>
            <p:cNvSpPr/>
            <p:nvPr/>
          </p:nvSpPr>
          <p:spPr>
            <a:xfrm>
              <a:off x="3168020" y="975401"/>
              <a:ext cx="5373573" cy="591002"/>
            </a:xfrm>
            <a:prstGeom prst="roundRect">
              <a:avLst>
                <a:gd name="adj" fmla="val 7461"/>
              </a:avLst>
            </a:prstGeom>
            <a:solidFill>
              <a:srgbClr val="C8DDEF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CH" sz="1600" b="1" dirty="0">
                  <a:latin typeface="Cambria" panose="02040503050406030204" pitchFamily="18" charset="0"/>
                </a:rPr>
                <a:t>Memory (DRAM/L2/L1)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A7A324C-B2DF-453C-AFEF-57AC78C20331}"/>
                </a:ext>
              </a:extLst>
            </p:cNvPr>
            <p:cNvSpPr/>
            <p:nvPr/>
          </p:nvSpPr>
          <p:spPr>
            <a:xfrm>
              <a:off x="958922" y="975401"/>
              <a:ext cx="1250969" cy="591002"/>
            </a:xfrm>
            <a:prstGeom prst="roundRect">
              <a:avLst>
                <a:gd name="adj" fmla="val 7461"/>
              </a:avLst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CPU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91410ED-CD2B-82BF-9D9E-79D63650E6E8}"/>
                </a:ext>
              </a:extLst>
            </p:cNvPr>
            <p:cNvCxnSpPr>
              <a:cxnSpLocks/>
              <a:stCxn id="7" idx="2"/>
              <a:endCxn id="9" idx="0"/>
            </p:cNvCxnSpPr>
            <p:nvPr/>
          </p:nvCxnSpPr>
          <p:spPr>
            <a:xfrm>
              <a:off x="1584407" y="1566403"/>
              <a:ext cx="2031" cy="470008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B016F3-9F10-AF92-1D92-7229D9FA85A7}"/>
                </a:ext>
              </a:extLst>
            </p:cNvPr>
            <p:cNvCxnSpPr>
              <a:cxnSpLocks/>
            </p:cNvCxnSpPr>
            <p:nvPr/>
          </p:nvCxnSpPr>
          <p:spPr>
            <a:xfrm>
              <a:off x="2209891" y="1141456"/>
              <a:ext cx="958129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EBC4C51F-513B-1CC4-B297-52B58C009209}"/>
                </a:ext>
              </a:extLst>
            </p:cNvPr>
            <p:cNvCxnSpPr>
              <a:cxnSpLocks/>
              <a:stCxn id="19" idx="0"/>
              <a:endCxn id="5" idx="1"/>
            </p:cNvCxnSpPr>
            <p:nvPr/>
          </p:nvCxnSpPr>
          <p:spPr>
            <a:xfrm rot="5400000" flipH="1" flipV="1">
              <a:off x="2351699" y="1208108"/>
              <a:ext cx="753527" cy="879115"/>
            </a:xfrm>
            <a:prstGeom prst="bentConnector2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EE2113D-784D-BB35-062C-8EF557231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008" y="866164"/>
              <a:ext cx="283828" cy="283828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4D7AA92-B616-12A0-9293-C1404871546B}"/>
              </a:ext>
            </a:extLst>
          </p:cNvPr>
          <p:cNvGrpSpPr/>
          <p:nvPr/>
        </p:nvGrpSpPr>
        <p:grpSpPr>
          <a:xfrm>
            <a:off x="2265696" y="2026736"/>
            <a:ext cx="2642830" cy="1299373"/>
            <a:chOff x="2265696" y="2026736"/>
            <a:chExt cx="2642830" cy="1299373"/>
          </a:xfrm>
        </p:grpSpPr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DE65AD71-9BF5-1405-9D90-BC79A845D161}"/>
                </a:ext>
              </a:extLst>
            </p:cNvPr>
            <p:cNvCxnSpPr>
              <a:cxnSpLocks/>
              <a:stCxn id="19" idx="3"/>
              <a:endCxn id="20" idx="1"/>
            </p:cNvCxnSpPr>
            <p:nvPr/>
          </p:nvCxnSpPr>
          <p:spPr>
            <a:xfrm>
              <a:off x="2265696" y="2321407"/>
              <a:ext cx="1066175" cy="1004702"/>
            </a:xfrm>
            <a:prstGeom prst="bentConnector3">
              <a:avLst>
                <a:gd name="adj1" fmla="val 76017"/>
              </a:avLst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19F01DBD-22D0-0DFA-028B-F7B55A55E2CC}"/>
                </a:ext>
              </a:extLst>
            </p:cNvPr>
            <p:cNvCxnSpPr>
              <a:cxnSpLocks/>
            </p:cNvCxnSpPr>
            <p:nvPr/>
          </p:nvCxnSpPr>
          <p:spPr>
            <a:xfrm>
              <a:off x="3074944" y="3052400"/>
              <a:ext cx="1833582" cy="188382"/>
            </a:xfrm>
            <a:prstGeom prst="bentConnector2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59E7956-E194-5F6C-7B98-8B8E39F50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0876" y="2026736"/>
              <a:ext cx="283828" cy="283828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DEAE232-8F2B-3EFF-68F3-123B02D76836}"/>
              </a:ext>
            </a:extLst>
          </p:cNvPr>
          <p:cNvGrpSpPr/>
          <p:nvPr/>
        </p:nvGrpSpPr>
        <p:grpSpPr>
          <a:xfrm>
            <a:off x="3201677" y="2074919"/>
            <a:ext cx="2300115" cy="773288"/>
            <a:chOff x="3201677" y="2074919"/>
            <a:chExt cx="2300115" cy="77328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B119D6F-5D70-C3A0-002E-C9ECE2B09168}"/>
                </a:ext>
              </a:extLst>
            </p:cNvPr>
            <p:cNvSpPr/>
            <p:nvPr/>
          </p:nvSpPr>
          <p:spPr>
            <a:xfrm>
              <a:off x="3331871" y="2164047"/>
              <a:ext cx="2169921" cy="684160"/>
            </a:xfrm>
            <a:prstGeom prst="roundRect">
              <a:avLst>
                <a:gd name="adj" fmla="val 10712"/>
              </a:avLst>
            </a:prstGeom>
            <a:solidFill>
              <a:srgbClr val="FAF0C8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kern="0" dirty="0">
                  <a:latin typeface="Cambria" panose="02040503050406030204" pitchFamily="18" charset="0"/>
                </a:rPr>
                <a:t>Calculate Forward (Full)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8EE402-A76A-E230-9F41-94AA2DAE5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01677" y="2074919"/>
              <a:ext cx="283828" cy="283828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4A91776-AE47-CBA4-468D-A5A38A822DE1}"/>
              </a:ext>
            </a:extLst>
          </p:cNvPr>
          <p:cNvGrpSpPr/>
          <p:nvPr/>
        </p:nvGrpSpPr>
        <p:grpSpPr>
          <a:xfrm>
            <a:off x="-29308" y="5627272"/>
            <a:ext cx="9202616" cy="803297"/>
            <a:chOff x="-29308" y="5627272"/>
            <a:chExt cx="9202616" cy="80329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2339123-5A7E-599E-416B-4F811686E551}"/>
                </a:ext>
              </a:extLst>
            </p:cNvPr>
            <p:cNvSpPr/>
            <p:nvPr/>
          </p:nvSpPr>
          <p:spPr>
            <a:xfrm>
              <a:off x="-29308" y="5627272"/>
              <a:ext cx="9202616" cy="803297"/>
            </a:xfrm>
            <a:prstGeom prst="rect">
              <a:avLst/>
            </a:prstGeom>
            <a:solidFill>
              <a:srgbClr val="F49314">
                <a:alpha val="17000"/>
              </a:srgb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en-GB" sz="20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Flexible and efficient control logic and hardware </a:t>
              </a:r>
              <a:r>
                <a:rPr lang="en-GB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design</a:t>
              </a:r>
            </a:p>
            <a:p>
              <a:pPr algn="ctr">
                <a:lnSpc>
                  <a:spcPct val="150000"/>
                </a:lnSpc>
              </a:pPr>
              <a:r>
                <a:rPr lang="en-GB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enables opting out from heuristics and supporting different pHMM designs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DFCF493-BDBF-86AE-1492-93FE51863CB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75659" y="5656957"/>
              <a:ext cx="38634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sz="3000" b="1" i="0" u="none" strike="noStrike" dirty="0">
                  <a:solidFill>
                    <a:srgbClr val="629B3C"/>
                  </a:solidFill>
                  <a:effectLst/>
                  <a:latin typeface="arial" panose="020B0604020202020204" pitchFamily="34" charset="0"/>
                </a:rPr>
                <a:t>✓</a:t>
              </a:r>
              <a:endParaRPr lang="en-CH" sz="3000" dirty="0">
                <a:solidFill>
                  <a:srgbClr val="629B3C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32B5576-4AF7-D714-D36A-21E4A7A4BBE6}"/>
              </a:ext>
            </a:extLst>
          </p:cNvPr>
          <p:cNvGrpSpPr/>
          <p:nvPr/>
        </p:nvGrpSpPr>
        <p:grpSpPr>
          <a:xfrm>
            <a:off x="5930916" y="2054175"/>
            <a:ext cx="2051761" cy="962187"/>
            <a:chOff x="5930916" y="2054175"/>
            <a:chExt cx="2051761" cy="962187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2D3192E-F9DC-84B6-4704-76B1EFD1966A}"/>
                </a:ext>
              </a:extLst>
            </p:cNvPr>
            <p:cNvSpPr/>
            <p:nvPr/>
          </p:nvSpPr>
          <p:spPr>
            <a:xfrm>
              <a:off x="6071473" y="2164047"/>
              <a:ext cx="1911204" cy="852315"/>
            </a:xfrm>
            <a:prstGeom prst="roundRect">
              <a:avLst>
                <a:gd name="adj" fmla="val 10712"/>
              </a:avLst>
            </a:prstGeom>
            <a:solidFill>
              <a:srgbClr val="FAF0C8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kern="0" dirty="0">
                  <a:latin typeface="Cambria" panose="02040503050406030204" pitchFamily="18" charset="0"/>
                </a:rPr>
                <a:t>Update Emission Probabilities</a:t>
              </a:r>
            </a:p>
            <a:p>
              <a:pPr lvl="0" algn="ctr" defTabSz="1600847"/>
              <a:r>
                <a:rPr lang="en-US" sz="1600" kern="0" dirty="0">
                  <a:latin typeface="Cambria" panose="02040503050406030204" pitchFamily="18" charset="0"/>
                </a:rPr>
                <a:t>(Step-by-Step)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9E1B570-97C9-0F86-A750-5C7CBE9C8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30916" y="2054175"/>
              <a:ext cx="283828" cy="283828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EB89285-CEEA-F5EB-65D7-1AB027F4B9B4}"/>
              </a:ext>
            </a:extLst>
          </p:cNvPr>
          <p:cNvGrpSpPr/>
          <p:nvPr/>
        </p:nvGrpSpPr>
        <p:grpSpPr>
          <a:xfrm>
            <a:off x="5929558" y="3194633"/>
            <a:ext cx="2053119" cy="960849"/>
            <a:chOff x="5929558" y="3194633"/>
            <a:chExt cx="2053119" cy="96084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81A22A6-BB16-C6CF-185F-B206557E474F}"/>
                </a:ext>
              </a:extLst>
            </p:cNvPr>
            <p:cNvSpPr/>
            <p:nvPr/>
          </p:nvSpPr>
          <p:spPr>
            <a:xfrm>
              <a:off x="6071473" y="3303167"/>
              <a:ext cx="1911204" cy="852315"/>
            </a:xfrm>
            <a:prstGeom prst="roundRect">
              <a:avLst>
                <a:gd name="adj" fmla="val 10712"/>
              </a:avLst>
            </a:prstGeom>
            <a:solidFill>
              <a:srgbClr val="FAF0C8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600" kern="0" dirty="0">
                  <a:latin typeface="Cambria" panose="02040503050406030204" pitchFamily="18" charset="0"/>
                </a:rPr>
                <a:t>Update Transition Probabilities</a:t>
              </a:r>
            </a:p>
            <a:p>
              <a:pPr lvl="0" algn="ctr" defTabSz="1600847"/>
              <a:r>
                <a:rPr lang="en-US" sz="1600" kern="0" dirty="0">
                  <a:latin typeface="Cambria" panose="02040503050406030204" pitchFamily="18" charset="0"/>
                </a:rPr>
                <a:t>(Step-by-Step)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95AF65C-82A3-3B4C-2739-F338096F2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29558" y="3194633"/>
              <a:ext cx="283828" cy="28382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9333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3800" b="1" dirty="0">
                <a:latin typeface="Garamond" panose="02020404030301010803" pitchFamily="18" charset="0"/>
              </a:rPr>
              <a:t>Computing the Baum-Welch in ApHMM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BD2FF2F0-DA1C-95BA-B73F-423BCE07FB5D}"/>
              </a:ext>
            </a:extLst>
          </p:cNvPr>
          <p:cNvSpPr>
            <a:spLocks noChangeAspect="1"/>
          </p:cNvSpPr>
          <p:nvPr/>
        </p:nvSpPr>
        <p:spPr>
          <a:xfrm>
            <a:off x="1091359" y="803961"/>
            <a:ext cx="6981002" cy="4655381"/>
          </a:xfrm>
          <a:prstGeom prst="roundRect">
            <a:avLst>
              <a:gd name="adj" fmla="val 3429"/>
            </a:avLst>
          </a:prstGeom>
          <a:solidFill>
            <a:srgbClr val="E0D2EB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wrap="square" lIns="0" tIns="0" rIns="0" bIns="0" rtlCol="0" anchor="ctr"/>
          <a:lstStyle/>
          <a:p>
            <a:pPr lvl="0" algn="ctr" defTabSz="1600847"/>
            <a:endParaRPr lang="en-US" sz="1600" b="1" kern="0" dirty="0">
              <a:solidFill>
                <a:srgbClr val="E0D2EB"/>
              </a:solidFill>
              <a:latin typeface="Cambria" panose="020405030504060302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99BD40A-4EC0-1547-BD05-5095BE136078}"/>
              </a:ext>
            </a:extLst>
          </p:cNvPr>
          <p:cNvSpPr txBox="1">
            <a:spLocks noChangeAspect="1"/>
          </p:cNvSpPr>
          <p:nvPr/>
        </p:nvSpPr>
        <p:spPr>
          <a:xfrm>
            <a:off x="1136761" y="5239227"/>
            <a:ext cx="10644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b="1" dirty="0">
                <a:latin typeface="Cambria" panose="02040503050406030204" pitchFamily="18" charset="0"/>
              </a:rPr>
              <a:t>Compute Block</a:t>
            </a:r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FB842EFF-8C6E-8AEE-7A8F-7A35F35B08B1}"/>
              </a:ext>
            </a:extLst>
          </p:cNvPr>
          <p:cNvSpPr>
            <a:spLocks noChangeAspect="1"/>
          </p:cNvSpPr>
          <p:nvPr/>
        </p:nvSpPr>
        <p:spPr>
          <a:xfrm>
            <a:off x="1261353" y="2072458"/>
            <a:ext cx="1595856" cy="2482369"/>
          </a:xfrm>
          <a:prstGeom prst="roundRect">
            <a:avLst>
              <a:gd name="adj" fmla="val 7392"/>
            </a:avLst>
          </a:prstGeom>
          <a:solidFill>
            <a:srgbClr val="FAF0C8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wrap="square" lIns="0" tIns="0" rIns="0" bIns="0" rtlCol="0" anchor="ctr"/>
          <a:lstStyle/>
          <a:p>
            <a:pPr lvl="0" algn="ctr" defTabSz="1600847"/>
            <a:endParaRPr lang="en-US" sz="1600" kern="0" dirty="0">
              <a:latin typeface="Cambria" panose="020405030504060302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9E101A2-5E02-A002-13DF-A6566091B56A}"/>
              </a:ext>
            </a:extLst>
          </p:cNvPr>
          <p:cNvSpPr txBox="1">
            <a:spLocks noChangeAspect="1"/>
          </p:cNvSpPr>
          <p:nvPr/>
        </p:nvSpPr>
        <p:spPr>
          <a:xfrm>
            <a:off x="1291074" y="4326530"/>
            <a:ext cx="153195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b="1" dirty="0">
                <a:latin typeface="Cambria" panose="02040503050406030204" pitchFamily="18" charset="0"/>
              </a:rPr>
              <a:t>Update Emission (UE)</a:t>
            </a:r>
          </a:p>
        </p:txBody>
      </p:sp>
      <p:sp>
        <p:nvSpPr>
          <p:cNvPr id="123" name="Rectangle: Rounded Corners 232">
            <a:extLst>
              <a:ext uri="{FF2B5EF4-FFF2-40B4-BE49-F238E27FC236}">
                <a16:creationId xmlns:a16="http://schemas.microsoft.com/office/drawing/2014/main" id="{200DFBE3-3AC4-0C12-793C-CF33CE97C555}"/>
              </a:ext>
            </a:extLst>
          </p:cNvPr>
          <p:cNvSpPr>
            <a:spLocks noChangeAspect="1"/>
          </p:cNvSpPr>
          <p:nvPr/>
        </p:nvSpPr>
        <p:spPr>
          <a:xfrm>
            <a:off x="1355650" y="2150553"/>
            <a:ext cx="1097062" cy="639123"/>
          </a:xfrm>
          <a:prstGeom prst="roundRect">
            <a:avLst/>
          </a:prstGeom>
          <a:solidFill>
            <a:srgbClr val="E3F0D9"/>
          </a:solidFill>
          <a:ln w="25400">
            <a:solidFill>
              <a:sysClr val="windowText" lastClr="000000"/>
            </a:solidFill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Calculate Emission</a:t>
            </a:r>
          </a:p>
          <a:p>
            <a:pPr algn="ctr">
              <a:defRPr/>
            </a:pPr>
            <a:r>
              <a:rPr lang="en-US" sz="12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Numerator</a:t>
            </a:r>
          </a:p>
        </p:txBody>
      </p:sp>
      <p:sp>
        <p:nvSpPr>
          <p:cNvPr id="124" name="Rectangle: Rounded Corners 232">
            <a:extLst>
              <a:ext uri="{FF2B5EF4-FFF2-40B4-BE49-F238E27FC236}">
                <a16:creationId xmlns:a16="http://schemas.microsoft.com/office/drawing/2014/main" id="{C5413F11-5EBF-8C09-E22B-FD3EB81C281E}"/>
              </a:ext>
            </a:extLst>
          </p:cNvPr>
          <p:cNvSpPr>
            <a:spLocks noChangeAspect="1"/>
          </p:cNvSpPr>
          <p:nvPr/>
        </p:nvSpPr>
        <p:spPr>
          <a:xfrm>
            <a:off x="1355650" y="2892484"/>
            <a:ext cx="1096586" cy="639123"/>
          </a:xfrm>
          <a:prstGeom prst="roundRect">
            <a:avLst/>
          </a:prstGeom>
          <a:solidFill>
            <a:srgbClr val="E3F0D9"/>
          </a:solidFill>
          <a:ln w="25400">
            <a:solidFill>
              <a:sysClr val="windowText" lastClr="000000"/>
            </a:solidFill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Calculate Emission</a:t>
            </a:r>
          </a:p>
          <a:p>
            <a:pPr algn="ctr">
              <a:defRPr/>
            </a:pPr>
            <a:r>
              <a:rPr lang="en-US" sz="12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Denominator</a:t>
            </a:r>
          </a:p>
        </p:txBody>
      </p:sp>
      <p:sp>
        <p:nvSpPr>
          <p:cNvPr id="125" name="Rectangle: Rounded Corners 232">
            <a:extLst>
              <a:ext uri="{FF2B5EF4-FFF2-40B4-BE49-F238E27FC236}">
                <a16:creationId xmlns:a16="http://schemas.microsoft.com/office/drawing/2014/main" id="{22C580A8-E4FC-3EB5-A3C3-C9C6BA2EE384}"/>
              </a:ext>
            </a:extLst>
          </p:cNvPr>
          <p:cNvSpPr>
            <a:spLocks noChangeAspect="1"/>
          </p:cNvSpPr>
          <p:nvPr/>
        </p:nvSpPr>
        <p:spPr>
          <a:xfrm>
            <a:off x="1355649" y="3634417"/>
            <a:ext cx="1096586" cy="639123"/>
          </a:xfrm>
          <a:prstGeom prst="roundRect">
            <a:avLst/>
          </a:prstGeom>
          <a:solidFill>
            <a:srgbClr val="E3F0D9"/>
          </a:solidFill>
          <a:ln w="25400">
            <a:solidFill>
              <a:sysClr val="windowText" lastClr="000000"/>
            </a:solidFill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Division &amp; Update Emission</a:t>
            </a:r>
          </a:p>
        </p:txBody>
      </p:sp>
      <p:cxnSp>
        <p:nvCxnSpPr>
          <p:cNvPr id="126" name="Elbow Connector 125">
            <a:extLst>
              <a:ext uri="{FF2B5EF4-FFF2-40B4-BE49-F238E27FC236}">
                <a16:creationId xmlns:a16="http://schemas.microsoft.com/office/drawing/2014/main" id="{A1BDAD3B-3321-A821-4BC6-47B34789A09B}"/>
              </a:ext>
            </a:extLst>
          </p:cNvPr>
          <p:cNvCxnSpPr>
            <a:cxnSpLocks noChangeAspect="1"/>
            <a:stCxn id="123" idx="3"/>
            <a:endCxn id="125" idx="3"/>
          </p:cNvCxnSpPr>
          <p:nvPr/>
        </p:nvCxnSpPr>
        <p:spPr>
          <a:xfrm flipH="1">
            <a:off x="2452235" y="2470114"/>
            <a:ext cx="477" cy="1483864"/>
          </a:xfrm>
          <a:prstGeom prst="bentConnector3">
            <a:avLst>
              <a:gd name="adj1" fmla="val -4390647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E6E1E21C-6004-3EB4-298F-6BFEBFBF7B57}"/>
              </a:ext>
            </a:extLst>
          </p:cNvPr>
          <p:cNvCxnSpPr>
            <a:cxnSpLocks noChangeAspect="1"/>
            <a:stCxn id="124" idx="3"/>
          </p:cNvCxnSpPr>
          <p:nvPr/>
        </p:nvCxnSpPr>
        <p:spPr>
          <a:xfrm>
            <a:off x="2452235" y="3212046"/>
            <a:ext cx="216043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7D4FBB1A-2948-4A56-8083-B98151FC22B2}"/>
              </a:ext>
            </a:extLst>
          </p:cNvPr>
          <p:cNvSpPr>
            <a:spLocks noChangeAspect="1"/>
          </p:cNvSpPr>
          <p:nvPr/>
        </p:nvSpPr>
        <p:spPr>
          <a:xfrm>
            <a:off x="3192219" y="921135"/>
            <a:ext cx="4778836" cy="4411151"/>
          </a:xfrm>
          <a:prstGeom prst="roundRect">
            <a:avLst>
              <a:gd name="adj" fmla="val 4878"/>
            </a:avLst>
          </a:prstGeom>
          <a:solidFill>
            <a:srgbClr val="FAF0C8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wrap="square" lIns="0" tIns="0" rIns="0" bIns="0" rtlCol="0" anchor="ctr"/>
          <a:lstStyle/>
          <a:p>
            <a:pPr lvl="0" algn="ctr" defTabSz="1600847"/>
            <a:endParaRPr lang="en-US" sz="1600" kern="0" dirty="0">
              <a:latin typeface="Cambria" panose="02040503050406030204" pitchFamily="18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3B61483-04CA-32A2-B75B-3481529328EF}"/>
              </a:ext>
            </a:extLst>
          </p:cNvPr>
          <p:cNvSpPr txBox="1">
            <a:spLocks noChangeAspect="1"/>
          </p:cNvSpPr>
          <p:nvPr/>
        </p:nvSpPr>
        <p:spPr>
          <a:xfrm>
            <a:off x="3253095" y="5132623"/>
            <a:ext cx="352250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b="1" dirty="0">
                <a:latin typeface="Cambria" panose="02040503050406030204" pitchFamily="18" charset="0"/>
              </a:rPr>
              <a:t>Calculate Forward/Backward &amp; Update Transition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F4C820A-F20D-4C31-82C1-37E86330CDF8}"/>
              </a:ext>
            </a:extLst>
          </p:cNvPr>
          <p:cNvGrpSpPr>
            <a:grpSpLocks noChangeAspect="1"/>
          </p:cNvGrpSpPr>
          <p:nvPr/>
        </p:nvGrpSpPr>
        <p:grpSpPr>
          <a:xfrm>
            <a:off x="3257198" y="2098086"/>
            <a:ext cx="881462" cy="2145978"/>
            <a:chOff x="6988863" y="641772"/>
            <a:chExt cx="1426008" cy="3471711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8083C7D4-38D9-A784-367D-BF17AB831A59}"/>
                </a:ext>
              </a:extLst>
            </p:cNvPr>
            <p:cNvSpPr/>
            <p:nvPr/>
          </p:nvSpPr>
          <p:spPr>
            <a:xfrm>
              <a:off x="7116635" y="3553401"/>
              <a:ext cx="1265174" cy="560082"/>
            </a:xfrm>
            <a:prstGeom prst="roundRect">
              <a:avLst>
                <a:gd name="adj" fmla="val 7461"/>
              </a:avLst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kern="0" dirty="0">
                  <a:latin typeface="Cambria" panose="02040503050406030204" pitchFamily="18" charset="0"/>
                </a:rPr>
                <a:t>Write Selector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AB85AAE1-2126-F340-33C7-EDF3E50DA513}"/>
                </a:ext>
              </a:extLst>
            </p:cNvPr>
            <p:cNvSpPr/>
            <p:nvPr/>
          </p:nvSpPr>
          <p:spPr>
            <a:xfrm>
              <a:off x="6988865" y="641772"/>
              <a:ext cx="969620" cy="1315809"/>
            </a:xfrm>
            <a:prstGeom prst="roundRect">
              <a:avLst>
                <a:gd name="adj" fmla="val 7461"/>
              </a:avLst>
            </a:prstGeom>
            <a:solidFill>
              <a:srgbClr val="E3F0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PE Group</a:t>
              </a:r>
            </a:p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#1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33" name="Rectangle: Rounded Corners 153">
              <a:extLst>
                <a:ext uri="{FF2B5EF4-FFF2-40B4-BE49-F238E27FC236}">
                  <a16:creationId xmlns:a16="http://schemas.microsoft.com/office/drawing/2014/main" id="{BD39299B-A251-C09C-B674-F6A4561B4023}"/>
                </a:ext>
              </a:extLst>
            </p:cNvPr>
            <p:cNvSpPr/>
            <p:nvPr/>
          </p:nvSpPr>
          <p:spPr>
            <a:xfrm>
              <a:off x="6988863" y="2147021"/>
              <a:ext cx="969620" cy="331168"/>
            </a:xfrm>
            <a:prstGeom prst="roundRect">
              <a:avLst/>
            </a:prstGeom>
            <a:solidFill>
              <a:srgbClr val="C8DDEF"/>
            </a:solidFill>
            <a:ln w="25400"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Register</a:t>
              </a: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B222E638-0614-1149-3792-4E412109BE78}"/>
                </a:ext>
              </a:extLst>
            </p:cNvPr>
            <p:cNvCxnSpPr>
              <a:cxnSpLocks/>
              <a:endCxn id="133" idx="0"/>
            </p:cNvCxnSpPr>
            <p:nvPr/>
          </p:nvCxnSpPr>
          <p:spPr>
            <a:xfrm>
              <a:off x="7473673" y="1957582"/>
              <a:ext cx="1" cy="18943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6367502-59BB-624F-F62E-7C2F19DA630D}"/>
                </a:ext>
              </a:extLst>
            </p:cNvPr>
            <p:cNvCxnSpPr>
              <a:cxnSpLocks/>
            </p:cNvCxnSpPr>
            <p:nvPr/>
          </p:nvCxnSpPr>
          <p:spPr>
            <a:xfrm>
              <a:off x="7473673" y="2478189"/>
              <a:ext cx="0" cy="1059623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4573AE3F-CFA9-48EF-E590-2D711B5C419A}"/>
                </a:ext>
              </a:extLst>
            </p:cNvPr>
            <p:cNvSpPr/>
            <p:nvPr/>
          </p:nvSpPr>
          <p:spPr>
            <a:xfrm>
              <a:off x="7055446" y="698999"/>
              <a:ext cx="969620" cy="1315810"/>
            </a:xfrm>
            <a:prstGeom prst="roundRect">
              <a:avLst>
                <a:gd name="adj" fmla="val 7461"/>
              </a:avLst>
            </a:prstGeom>
            <a:solidFill>
              <a:srgbClr val="E3F0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PE Group</a:t>
              </a:r>
            </a:p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#1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37" name="Rectangle: Rounded Corners 153">
              <a:extLst>
                <a:ext uri="{FF2B5EF4-FFF2-40B4-BE49-F238E27FC236}">
                  <a16:creationId xmlns:a16="http://schemas.microsoft.com/office/drawing/2014/main" id="{385AF774-F25A-BF17-57A6-B33D48CA5F10}"/>
                </a:ext>
              </a:extLst>
            </p:cNvPr>
            <p:cNvSpPr/>
            <p:nvPr/>
          </p:nvSpPr>
          <p:spPr>
            <a:xfrm>
              <a:off x="7055444" y="2204247"/>
              <a:ext cx="969620" cy="331168"/>
            </a:xfrm>
            <a:prstGeom prst="roundRect">
              <a:avLst/>
            </a:prstGeom>
            <a:solidFill>
              <a:srgbClr val="C8DDEF"/>
            </a:solidFill>
            <a:ln w="25400"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Register</a:t>
              </a: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D972DED-AE85-438C-E5FA-2726144FE10F}"/>
                </a:ext>
              </a:extLst>
            </p:cNvPr>
            <p:cNvCxnSpPr>
              <a:cxnSpLocks/>
              <a:endCxn id="137" idx="0"/>
            </p:cNvCxnSpPr>
            <p:nvPr/>
          </p:nvCxnSpPr>
          <p:spPr>
            <a:xfrm>
              <a:off x="7540254" y="2014810"/>
              <a:ext cx="1" cy="18943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DA636BB-0026-F278-A6B1-A2B3C09DBF7D}"/>
                </a:ext>
              </a:extLst>
            </p:cNvPr>
            <p:cNvCxnSpPr>
              <a:cxnSpLocks/>
            </p:cNvCxnSpPr>
            <p:nvPr/>
          </p:nvCxnSpPr>
          <p:spPr>
            <a:xfrm>
              <a:off x="7540254" y="2535417"/>
              <a:ext cx="0" cy="1002395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4AA552DE-4CB4-C3AF-791F-9C4B16B7A20D}"/>
                </a:ext>
              </a:extLst>
            </p:cNvPr>
            <p:cNvSpPr/>
            <p:nvPr/>
          </p:nvSpPr>
          <p:spPr>
            <a:xfrm>
              <a:off x="7117187" y="757113"/>
              <a:ext cx="969620" cy="1315809"/>
            </a:xfrm>
            <a:prstGeom prst="roundRect">
              <a:avLst>
                <a:gd name="adj" fmla="val 7461"/>
              </a:avLst>
            </a:prstGeom>
            <a:solidFill>
              <a:srgbClr val="E3F0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PE Group</a:t>
              </a:r>
            </a:p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#1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41" name="Rectangle: Rounded Corners 153">
              <a:extLst>
                <a:ext uri="{FF2B5EF4-FFF2-40B4-BE49-F238E27FC236}">
                  <a16:creationId xmlns:a16="http://schemas.microsoft.com/office/drawing/2014/main" id="{3A6BCA54-3022-6FF4-4B13-0A40B7D7167D}"/>
                </a:ext>
              </a:extLst>
            </p:cNvPr>
            <p:cNvSpPr/>
            <p:nvPr/>
          </p:nvSpPr>
          <p:spPr>
            <a:xfrm>
              <a:off x="7117185" y="2257285"/>
              <a:ext cx="969620" cy="331168"/>
            </a:xfrm>
            <a:prstGeom prst="roundRect">
              <a:avLst/>
            </a:prstGeom>
            <a:solidFill>
              <a:srgbClr val="C8DDEF"/>
            </a:solidFill>
            <a:ln w="25400"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Register</a:t>
              </a: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876A5CEC-8A4B-B769-D207-EDBFEDB5BA6A}"/>
                </a:ext>
              </a:extLst>
            </p:cNvPr>
            <p:cNvCxnSpPr>
              <a:cxnSpLocks/>
              <a:endCxn id="141" idx="0"/>
            </p:cNvCxnSpPr>
            <p:nvPr/>
          </p:nvCxnSpPr>
          <p:spPr>
            <a:xfrm>
              <a:off x="7601995" y="2067846"/>
              <a:ext cx="1" cy="18943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CBE10974-6695-1A06-BCFF-EDE64FDCF196}"/>
                </a:ext>
              </a:extLst>
            </p:cNvPr>
            <p:cNvCxnSpPr>
              <a:cxnSpLocks/>
            </p:cNvCxnSpPr>
            <p:nvPr/>
          </p:nvCxnSpPr>
          <p:spPr>
            <a:xfrm>
              <a:off x="7601995" y="2588453"/>
              <a:ext cx="0" cy="949359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1AD4B5AD-8D10-3A76-CBD4-8EA7CB73F386}"/>
                </a:ext>
              </a:extLst>
            </p:cNvPr>
            <p:cNvSpPr/>
            <p:nvPr/>
          </p:nvSpPr>
          <p:spPr>
            <a:xfrm>
              <a:off x="7183768" y="809265"/>
              <a:ext cx="969620" cy="1315809"/>
            </a:xfrm>
            <a:prstGeom prst="roundRect">
              <a:avLst>
                <a:gd name="adj" fmla="val 7461"/>
              </a:avLst>
            </a:prstGeom>
            <a:solidFill>
              <a:srgbClr val="E3F0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PE Group</a:t>
              </a:r>
            </a:p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#1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45" name="Rectangle: Rounded Corners 153">
              <a:extLst>
                <a:ext uri="{FF2B5EF4-FFF2-40B4-BE49-F238E27FC236}">
                  <a16:creationId xmlns:a16="http://schemas.microsoft.com/office/drawing/2014/main" id="{0012EE07-B631-7803-F688-F903D0CFC673}"/>
                </a:ext>
              </a:extLst>
            </p:cNvPr>
            <p:cNvSpPr/>
            <p:nvPr/>
          </p:nvSpPr>
          <p:spPr>
            <a:xfrm>
              <a:off x="7183766" y="2314512"/>
              <a:ext cx="969620" cy="331168"/>
            </a:xfrm>
            <a:prstGeom prst="roundRect">
              <a:avLst/>
            </a:prstGeom>
            <a:solidFill>
              <a:srgbClr val="C8DDEF"/>
            </a:solidFill>
            <a:ln w="25400"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Register</a:t>
              </a: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FBE5296-69A1-B718-1E8C-AEA78C6F54B2}"/>
                </a:ext>
              </a:extLst>
            </p:cNvPr>
            <p:cNvCxnSpPr>
              <a:cxnSpLocks/>
              <a:endCxn id="145" idx="0"/>
            </p:cNvCxnSpPr>
            <p:nvPr/>
          </p:nvCxnSpPr>
          <p:spPr>
            <a:xfrm>
              <a:off x="7668576" y="2125074"/>
              <a:ext cx="1" cy="18943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EE4D09B-0A76-CCFD-9960-2F58905E4CFB}"/>
                </a:ext>
              </a:extLst>
            </p:cNvPr>
            <p:cNvCxnSpPr>
              <a:cxnSpLocks/>
            </p:cNvCxnSpPr>
            <p:nvPr/>
          </p:nvCxnSpPr>
          <p:spPr>
            <a:xfrm>
              <a:off x="7668576" y="2645681"/>
              <a:ext cx="0" cy="892131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011EC951-1013-283B-778D-4B9B0ACB9E92}"/>
                </a:ext>
              </a:extLst>
            </p:cNvPr>
            <p:cNvSpPr/>
            <p:nvPr/>
          </p:nvSpPr>
          <p:spPr>
            <a:xfrm>
              <a:off x="7250347" y="864585"/>
              <a:ext cx="969620" cy="1315809"/>
            </a:xfrm>
            <a:prstGeom prst="roundRect">
              <a:avLst>
                <a:gd name="adj" fmla="val 7461"/>
              </a:avLst>
            </a:prstGeom>
            <a:solidFill>
              <a:srgbClr val="E3F0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PE Group</a:t>
              </a:r>
            </a:p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#1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49" name="Rectangle: Rounded Corners 153">
              <a:extLst>
                <a:ext uri="{FF2B5EF4-FFF2-40B4-BE49-F238E27FC236}">
                  <a16:creationId xmlns:a16="http://schemas.microsoft.com/office/drawing/2014/main" id="{E7173E40-A909-6165-E857-310D7672AF83}"/>
                </a:ext>
              </a:extLst>
            </p:cNvPr>
            <p:cNvSpPr/>
            <p:nvPr/>
          </p:nvSpPr>
          <p:spPr>
            <a:xfrm>
              <a:off x="7250346" y="2369832"/>
              <a:ext cx="969620" cy="331168"/>
            </a:xfrm>
            <a:prstGeom prst="roundRect">
              <a:avLst/>
            </a:prstGeom>
            <a:solidFill>
              <a:srgbClr val="C8DDEF"/>
            </a:solidFill>
            <a:ln w="25400"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Register</a:t>
              </a: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6F18944-E680-98D8-82F5-98C72C5DF74F}"/>
                </a:ext>
              </a:extLst>
            </p:cNvPr>
            <p:cNvCxnSpPr>
              <a:cxnSpLocks/>
              <a:endCxn id="149" idx="0"/>
            </p:cNvCxnSpPr>
            <p:nvPr/>
          </p:nvCxnSpPr>
          <p:spPr>
            <a:xfrm>
              <a:off x="7735156" y="2180395"/>
              <a:ext cx="1" cy="18943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578384C-3C35-CDB8-4E7E-1BF54BC14063}"/>
                </a:ext>
              </a:extLst>
            </p:cNvPr>
            <p:cNvCxnSpPr>
              <a:cxnSpLocks/>
            </p:cNvCxnSpPr>
            <p:nvPr/>
          </p:nvCxnSpPr>
          <p:spPr>
            <a:xfrm>
              <a:off x="7735156" y="2701002"/>
              <a:ext cx="0" cy="83681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99C4D520-9C3A-F1CB-82AA-5D71A4DF7EC3}"/>
                </a:ext>
              </a:extLst>
            </p:cNvPr>
            <p:cNvSpPr/>
            <p:nvPr/>
          </p:nvSpPr>
          <p:spPr>
            <a:xfrm>
              <a:off x="7316929" y="921813"/>
              <a:ext cx="969620" cy="1315809"/>
            </a:xfrm>
            <a:prstGeom prst="roundRect">
              <a:avLst>
                <a:gd name="adj" fmla="val 7461"/>
              </a:avLst>
            </a:prstGeom>
            <a:solidFill>
              <a:srgbClr val="E3F0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PE Group</a:t>
              </a:r>
            </a:p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#1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53" name="Rectangle: Rounded Corners 153">
              <a:extLst>
                <a:ext uri="{FF2B5EF4-FFF2-40B4-BE49-F238E27FC236}">
                  <a16:creationId xmlns:a16="http://schemas.microsoft.com/office/drawing/2014/main" id="{0BE76841-1AD1-E6FE-0925-B2E6988C08CC}"/>
                </a:ext>
              </a:extLst>
            </p:cNvPr>
            <p:cNvSpPr/>
            <p:nvPr/>
          </p:nvSpPr>
          <p:spPr>
            <a:xfrm>
              <a:off x="7316927" y="2427061"/>
              <a:ext cx="969620" cy="331168"/>
            </a:xfrm>
            <a:prstGeom prst="roundRect">
              <a:avLst/>
            </a:prstGeom>
            <a:solidFill>
              <a:srgbClr val="C8DDEF"/>
            </a:solidFill>
            <a:ln w="25400"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Register</a:t>
              </a: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C021ED2-2036-3346-D91C-4417078597DF}"/>
                </a:ext>
              </a:extLst>
            </p:cNvPr>
            <p:cNvCxnSpPr>
              <a:cxnSpLocks/>
              <a:endCxn id="153" idx="0"/>
            </p:cNvCxnSpPr>
            <p:nvPr/>
          </p:nvCxnSpPr>
          <p:spPr>
            <a:xfrm>
              <a:off x="7801737" y="2237623"/>
              <a:ext cx="1" cy="18943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720194C-2451-6CE0-76EF-75687F167DC8}"/>
                </a:ext>
              </a:extLst>
            </p:cNvPr>
            <p:cNvCxnSpPr>
              <a:cxnSpLocks/>
            </p:cNvCxnSpPr>
            <p:nvPr/>
          </p:nvCxnSpPr>
          <p:spPr>
            <a:xfrm>
              <a:off x="7801737" y="2758230"/>
              <a:ext cx="0" cy="779582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3E00AE92-BB35-9027-3CF6-9B0AF3472696}"/>
                </a:ext>
              </a:extLst>
            </p:cNvPr>
            <p:cNvSpPr/>
            <p:nvPr/>
          </p:nvSpPr>
          <p:spPr>
            <a:xfrm>
              <a:off x="7378669" y="974849"/>
              <a:ext cx="969620" cy="1315809"/>
            </a:xfrm>
            <a:prstGeom prst="roundRect">
              <a:avLst>
                <a:gd name="adj" fmla="val 7461"/>
              </a:avLst>
            </a:prstGeom>
            <a:solidFill>
              <a:srgbClr val="E3F0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PE Group</a:t>
              </a:r>
            </a:p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#1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57" name="Rectangle: Rounded Corners 153">
              <a:extLst>
                <a:ext uri="{FF2B5EF4-FFF2-40B4-BE49-F238E27FC236}">
                  <a16:creationId xmlns:a16="http://schemas.microsoft.com/office/drawing/2014/main" id="{E8C9B4BC-6B03-C540-48C8-7C53B0208386}"/>
                </a:ext>
              </a:extLst>
            </p:cNvPr>
            <p:cNvSpPr/>
            <p:nvPr/>
          </p:nvSpPr>
          <p:spPr>
            <a:xfrm>
              <a:off x="7378668" y="2480097"/>
              <a:ext cx="969620" cy="331168"/>
            </a:xfrm>
            <a:prstGeom prst="roundRect">
              <a:avLst/>
            </a:prstGeom>
            <a:solidFill>
              <a:srgbClr val="C8DDEF"/>
            </a:solidFill>
            <a:ln w="25400"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Register</a:t>
              </a:r>
            </a:p>
          </p:txBody>
        </p: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2645051D-FA9D-7A3A-D850-A07EB2F1D989}"/>
                </a:ext>
              </a:extLst>
            </p:cNvPr>
            <p:cNvCxnSpPr>
              <a:cxnSpLocks/>
              <a:endCxn id="157" idx="0"/>
            </p:cNvCxnSpPr>
            <p:nvPr/>
          </p:nvCxnSpPr>
          <p:spPr>
            <a:xfrm>
              <a:off x="7863478" y="2290659"/>
              <a:ext cx="1" cy="18943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5E3EBEE4-B929-FC81-2366-70E0027EE8DF}"/>
                </a:ext>
              </a:extLst>
            </p:cNvPr>
            <p:cNvCxnSpPr>
              <a:cxnSpLocks/>
            </p:cNvCxnSpPr>
            <p:nvPr/>
          </p:nvCxnSpPr>
          <p:spPr>
            <a:xfrm>
              <a:off x="7863478" y="2811266"/>
              <a:ext cx="0" cy="726546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Rounded Rectangle 159">
              <a:extLst>
                <a:ext uri="{FF2B5EF4-FFF2-40B4-BE49-F238E27FC236}">
                  <a16:creationId xmlns:a16="http://schemas.microsoft.com/office/drawing/2014/main" id="{4A1CEA50-9E9D-5BF2-D73C-C4B5EC03756C}"/>
                </a:ext>
              </a:extLst>
            </p:cNvPr>
            <p:cNvSpPr/>
            <p:nvPr/>
          </p:nvSpPr>
          <p:spPr>
            <a:xfrm>
              <a:off x="7445251" y="1032078"/>
              <a:ext cx="969620" cy="1315809"/>
            </a:xfrm>
            <a:prstGeom prst="roundRect">
              <a:avLst>
                <a:gd name="adj" fmla="val 7461"/>
              </a:avLst>
            </a:prstGeom>
            <a:solidFill>
              <a:srgbClr val="E3F0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PE Group</a:t>
              </a:r>
            </a:p>
            <a:p>
              <a:pPr lvl="0" algn="ctr" defTabSz="1600847"/>
              <a:r>
                <a:rPr lang="en-US" sz="1200" b="1" kern="0" dirty="0">
                  <a:latin typeface="Cambria" panose="02040503050406030204" pitchFamily="18" charset="0"/>
                </a:rPr>
                <a:t>#1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4CB7D346-6CE8-526B-2F8D-F2A9B82F8EFD}"/>
                </a:ext>
              </a:extLst>
            </p:cNvPr>
            <p:cNvCxnSpPr>
              <a:cxnSpLocks/>
              <a:endCxn id="163" idx="0"/>
            </p:cNvCxnSpPr>
            <p:nvPr/>
          </p:nvCxnSpPr>
          <p:spPr>
            <a:xfrm>
              <a:off x="7930059" y="2347887"/>
              <a:ext cx="1" cy="18943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D29ED6A2-269F-065C-31A5-6160D8197F91}"/>
                </a:ext>
              </a:extLst>
            </p:cNvPr>
            <p:cNvCxnSpPr>
              <a:cxnSpLocks/>
            </p:cNvCxnSpPr>
            <p:nvPr/>
          </p:nvCxnSpPr>
          <p:spPr>
            <a:xfrm>
              <a:off x="7930059" y="2868494"/>
              <a:ext cx="0" cy="66931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: Rounded Corners 153">
              <a:extLst>
                <a:ext uri="{FF2B5EF4-FFF2-40B4-BE49-F238E27FC236}">
                  <a16:creationId xmlns:a16="http://schemas.microsoft.com/office/drawing/2014/main" id="{9499801D-A934-7489-4172-B1D9472F6C65}"/>
                </a:ext>
              </a:extLst>
            </p:cNvPr>
            <p:cNvSpPr/>
            <p:nvPr/>
          </p:nvSpPr>
          <p:spPr>
            <a:xfrm>
              <a:off x="7445249" y="2537325"/>
              <a:ext cx="969620" cy="331168"/>
            </a:xfrm>
            <a:prstGeom prst="roundRect">
              <a:avLst/>
            </a:prstGeom>
            <a:solidFill>
              <a:srgbClr val="C8DDEF"/>
            </a:solidFill>
            <a:ln w="25400"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Register</a:t>
              </a:r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4B8BBD37-435C-E3D8-E2EA-B56F4F94F476}"/>
              </a:ext>
            </a:extLst>
          </p:cNvPr>
          <p:cNvGrpSpPr/>
          <p:nvPr/>
        </p:nvGrpSpPr>
        <p:grpSpPr>
          <a:xfrm>
            <a:off x="4136086" y="1018111"/>
            <a:ext cx="3730070" cy="4111251"/>
            <a:chOff x="4136086" y="1087477"/>
            <a:chExt cx="3730070" cy="4111251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9AC29FE8-8F6C-2A5A-42B2-9042E0F401A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136086" y="1574659"/>
              <a:ext cx="352556" cy="881054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3A7555EC-DD0D-DBA9-904A-C10232148B0B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143235" y="3212449"/>
              <a:ext cx="353637" cy="74514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ounded Rectangle 165">
              <a:extLst>
                <a:ext uri="{FF2B5EF4-FFF2-40B4-BE49-F238E27FC236}">
                  <a16:creationId xmlns:a16="http://schemas.microsoft.com/office/drawing/2014/main" id="{EA18ED7F-1B0D-F6D7-2128-FC6DDA32A6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3216" y="1087477"/>
              <a:ext cx="3372940" cy="4111251"/>
            </a:xfrm>
            <a:prstGeom prst="roundRect">
              <a:avLst>
                <a:gd name="adj" fmla="val 5901"/>
              </a:avLst>
            </a:prstGeom>
            <a:solidFill>
              <a:srgbClr val="E3F0D9"/>
            </a:solidFill>
            <a:ln w="25400" cap="flat" cmpd="sng" algn="ctr">
              <a:solidFill>
                <a:schemeClr val="tx1"/>
              </a:solidFill>
              <a:prstDash val="sysDot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endParaRPr lang="en-US" sz="1600" kern="0" dirty="0">
                <a:solidFill>
                  <a:srgbClr val="E3F0D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3056E4AE-0CD5-C433-0E75-5578081FCEFE}"/>
              </a:ext>
            </a:extLst>
          </p:cNvPr>
          <p:cNvSpPr txBox="1">
            <a:spLocks noChangeAspect="1"/>
          </p:cNvSpPr>
          <p:nvPr/>
        </p:nvSpPr>
        <p:spPr>
          <a:xfrm>
            <a:off x="4550552" y="4915522"/>
            <a:ext cx="874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b="1" dirty="0">
                <a:latin typeface="Cambria" panose="02040503050406030204" pitchFamily="18" charset="0"/>
              </a:rPr>
              <a:t>PE Group #1</a:t>
            </a:r>
          </a:p>
        </p:txBody>
      </p: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28BD7E1-E9B5-BBAE-3130-01172295F2F1}"/>
              </a:ext>
            </a:extLst>
          </p:cNvPr>
          <p:cNvGrpSpPr/>
          <p:nvPr/>
        </p:nvGrpSpPr>
        <p:grpSpPr>
          <a:xfrm>
            <a:off x="5358682" y="1089704"/>
            <a:ext cx="1469548" cy="399795"/>
            <a:chOff x="5358682" y="1159070"/>
            <a:chExt cx="1469548" cy="399795"/>
          </a:xfrm>
        </p:grpSpPr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08E56C20-4674-2412-059D-714F6C9EAE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8682" y="1159070"/>
              <a:ext cx="1336604" cy="269958"/>
            </a:xfrm>
            <a:prstGeom prst="roundRect">
              <a:avLst>
                <a:gd name="adj" fmla="val 5901"/>
              </a:avLst>
            </a:prstGeom>
            <a:solidFill>
              <a:srgbClr val="C2CDBA"/>
            </a:solidFill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600" kern="0" dirty="0">
                  <a:latin typeface="Cambria" panose="02040503050406030204" pitchFamily="18" charset="0"/>
                </a:rPr>
                <a:t>PE Engine #1</a:t>
              </a:r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4B2AF092-0CB1-4045-62B3-A9C75DCF51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3898" y="1200201"/>
              <a:ext cx="1336604" cy="269958"/>
            </a:xfrm>
            <a:prstGeom prst="roundRect">
              <a:avLst>
                <a:gd name="adj" fmla="val 5901"/>
              </a:avLst>
            </a:prstGeom>
            <a:solidFill>
              <a:srgbClr val="C2CDBA"/>
            </a:solidFill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600" kern="0" dirty="0">
                  <a:latin typeface="Cambria" panose="02040503050406030204" pitchFamily="18" charset="0"/>
                </a:rPr>
                <a:t>PE Engine #1</a:t>
              </a:r>
            </a:p>
          </p:txBody>
        </p:sp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7278A58E-DDFD-5E8A-28C1-498F11FC2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9114" y="1243572"/>
              <a:ext cx="1336604" cy="269958"/>
            </a:xfrm>
            <a:prstGeom prst="roundRect">
              <a:avLst>
                <a:gd name="adj" fmla="val 5901"/>
              </a:avLst>
            </a:prstGeom>
            <a:solidFill>
              <a:srgbClr val="C2CDBA"/>
            </a:solidFill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600" kern="0" dirty="0">
                  <a:latin typeface="Cambria" panose="02040503050406030204" pitchFamily="18" charset="0"/>
                </a:rPr>
                <a:t>PE Engine #1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E0BDFFAA-FAA6-6FB6-AF98-2BBB00F1B6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91626" y="1288907"/>
              <a:ext cx="1336604" cy="269958"/>
            </a:xfrm>
            <a:prstGeom prst="roundRect">
              <a:avLst>
                <a:gd name="adj" fmla="val 5901"/>
              </a:avLst>
            </a:prstGeom>
            <a:solidFill>
              <a:srgbClr val="C2CDBA"/>
            </a:solidFill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600" kern="0" dirty="0">
                  <a:latin typeface="Cambria" panose="02040503050406030204" pitchFamily="18" charset="0"/>
                </a:rPr>
                <a:t>PE #1</a:t>
              </a: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B88EEF74-D256-8FE7-9EAF-D76E716E153E}"/>
              </a:ext>
            </a:extLst>
          </p:cNvPr>
          <p:cNvGrpSpPr/>
          <p:nvPr/>
        </p:nvGrpSpPr>
        <p:grpSpPr>
          <a:xfrm>
            <a:off x="4597321" y="1452113"/>
            <a:ext cx="3144359" cy="3429118"/>
            <a:chOff x="4597321" y="1521479"/>
            <a:chExt cx="3144359" cy="3429118"/>
          </a:xfrm>
        </p:grpSpPr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7A633563-55D9-9312-D0A5-B357B2F855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7321" y="1749728"/>
              <a:ext cx="3144359" cy="3200869"/>
            </a:xfrm>
            <a:prstGeom prst="roundRect">
              <a:avLst>
                <a:gd name="adj" fmla="val 5901"/>
              </a:avLst>
            </a:prstGeom>
            <a:solidFill>
              <a:srgbClr val="C2CDBA"/>
            </a:solidFill>
            <a:ln w="25400" cap="flat" cmpd="sng" algn="ctr">
              <a:solidFill>
                <a:schemeClr val="tx1"/>
              </a:solidFill>
              <a:prstDash val="sysDot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endParaRPr lang="en-US" sz="1600" kern="0" dirty="0">
                <a:latin typeface="Cambria" panose="02040503050406030204" pitchFamily="18" charset="0"/>
              </a:endParaRPr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066CCE4-492C-47B3-E595-B077BD46E49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692140" y="1556901"/>
              <a:ext cx="804532" cy="20339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2E4FC30C-76FE-33FC-1B61-3C8CB2A91F80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6828230" y="1521479"/>
              <a:ext cx="786106" cy="244167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327E1FB1-6503-6305-374C-70408478E2E9}"/>
              </a:ext>
            </a:extLst>
          </p:cNvPr>
          <p:cNvSpPr txBox="1">
            <a:spLocks noChangeAspect="1"/>
          </p:cNvSpPr>
          <p:nvPr/>
        </p:nvSpPr>
        <p:spPr>
          <a:xfrm>
            <a:off x="4717897" y="4665515"/>
            <a:ext cx="40235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b="1" dirty="0">
                <a:latin typeface="Cambria" panose="02040503050406030204" pitchFamily="18" charset="0"/>
              </a:rPr>
              <a:t>PE #1</a:t>
            </a:r>
          </a:p>
        </p:txBody>
      </p:sp>
      <p:pic>
        <p:nvPicPr>
          <p:cNvPr id="190" name="Picture 189">
            <a:extLst>
              <a:ext uri="{FF2B5EF4-FFF2-40B4-BE49-F238E27FC236}">
                <a16:creationId xmlns:a16="http://schemas.microsoft.com/office/drawing/2014/main" id="{B3022DEB-CA91-76E8-517D-0426A92E6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01" y="1985571"/>
            <a:ext cx="242555" cy="242555"/>
          </a:xfrm>
          <a:prstGeom prst="rect">
            <a:avLst/>
          </a:prstGeom>
        </p:spPr>
      </p:pic>
      <p:grpSp>
        <p:nvGrpSpPr>
          <p:cNvPr id="269" name="Group 268">
            <a:extLst>
              <a:ext uri="{FF2B5EF4-FFF2-40B4-BE49-F238E27FC236}">
                <a16:creationId xmlns:a16="http://schemas.microsoft.com/office/drawing/2014/main" id="{4238548A-C034-81F7-9552-BD91210A91B7}"/>
              </a:ext>
            </a:extLst>
          </p:cNvPr>
          <p:cNvGrpSpPr/>
          <p:nvPr/>
        </p:nvGrpSpPr>
        <p:grpSpPr>
          <a:xfrm>
            <a:off x="1326363" y="863862"/>
            <a:ext cx="4165263" cy="484352"/>
            <a:chOff x="1326363" y="933228"/>
            <a:chExt cx="4165263" cy="484352"/>
          </a:xfrm>
        </p:grpSpPr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8B3EC62D-349E-8A1C-87AA-EA8B57E72C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0546" y="1063252"/>
              <a:ext cx="983463" cy="273291"/>
            </a:xfrm>
            <a:prstGeom prst="roundRect">
              <a:avLst>
                <a:gd name="adj" fmla="val 7461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kern="0" dirty="0">
                  <a:latin typeface="Cambria" panose="02040503050406030204" pitchFamily="18" charset="0"/>
                </a:rPr>
                <a:t>Index Control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45CFC7AE-A54D-6C3E-4411-D6D48C223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6363" y="933228"/>
              <a:ext cx="243359" cy="243359"/>
            </a:xfrm>
            <a:prstGeom prst="rect">
              <a:avLst/>
            </a:prstGeom>
          </p:spPr>
        </p:pic>
        <p:cxnSp>
          <p:nvCxnSpPr>
            <p:cNvPr id="200" name="Elbow Connector 199">
              <a:extLst>
                <a:ext uri="{FF2B5EF4-FFF2-40B4-BE49-F238E27FC236}">
                  <a16:creationId xmlns:a16="http://schemas.microsoft.com/office/drawing/2014/main" id="{54E4F8B0-5D97-0AEE-3A29-26D0FC3EABF3}"/>
                </a:ext>
              </a:extLst>
            </p:cNvPr>
            <p:cNvCxnSpPr>
              <a:cxnSpLocks noChangeAspect="1"/>
              <a:stCxn id="120" idx="3"/>
              <a:endCxn id="171" idx="1"/>
            </p:cNvCxnSpPr>
            <p:nvPr/>
          </p:nvCxnSpPr>
          <p:spPr>
            <a:xfrm>
              <a:off x="2444009" y="1199898"/>
              <a:ext cx="3047617" cy="21768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8E358D33-9EA5-BB48-7C5C-1D52139B5BC5}"/>
              </a:ext>
            </a:extLst>
          </p:cNvPr>
          <p:cNvCxnSpPr>
            <a:cxnSpLocks noChangeAspect="1"/>
            <a:stCxn id="131" idx="1"/>
          </p:cNvCxnSpPr>
          <p:nvPr/>
        </p:nvCxnSpPr>
        <p:spPr>
          <a:xfrm flipH="1">
            <a:off x="2850285" y="4070963"/>
            <a:ext cx="485894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9E03BDE4-2CE1-A805-CF80-3C8C951C1C0F}"/>
              </a:ext>
            </a:extLst>
          </p:cNvPr>
          <p:cNvGrpSpPr/>
          <p:nvPr/>
        </p:nvGrpSpPr>
        <p:grpSpPr>
          <a:xfrm>
            <a:off x="914491" y="4070963"/>
            <a:ext cx="2421687" cy="666231"/>
            <a:chOff x="914491" y="4070963"/>
            <a:chExt cx="2421687" cy="666231"/>
          </a:xfrm>
        </p:grpSpPr>
        <p:cxnSp>
          <p:nvCxnSpPr>
            <p:cNvPr id="215" name="Elbow Connector 214">
              <a:extLst>
                <a:ext uri="{FF2B5EF4-FFF2-40B4-BE49-F238E27FC236}">
                  <a16:creationId xmlns:a16="http://schemas.microsoft.com/office/drawing/2014/main" id="{01C6E42A-46A8-9CED-8477-088A2DD8C3CB}"/>
                </a:ext>
              </a:extLst>
            </p:cNvPr>
            <p:cNvCxnSpPr>
              <a:cxnSpLocks noChangeAspect="1"/>
              <a:stCxn id="131" idx="1"/>
            </p:cNvCxnSpPr>
            <p:nvPr/>
          </p:nvCxnSpPr>
          <p:spPr>
            <a:xfrm rot="10800000" flipV="1">
              <a:off x="914491" y="4070963"/>
              <a:ext cx="2421687" cy="666231"/>
            </a:xfrm>
            <a:prstGeom prst="bentConnector3">
              <a:avLst>
                <a:gd name="adj1" fmla="val 12453"/>
              </a:avLst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376941D1-8080-EAC9-1FFD-9463AB7AB75A}"/>
                </a:ext>
              </a:extLst>
            </p:cNvPr>
            <p:cNvCxnSpPr>
              <a:cxnSpLocks noChangeAspect="1"/>
              <a:stCxn id="121" idx="2"/>
            </p:cNvCxnSpPr>
            <p:nvPr/>
          </p:nvCxnSpPr>
          <p:spPr>
            <a:xfrm>
              <a:off x="2059281" y="4554826"/>
              <a:ext cx="0" cy="179754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C946F443-DF8E-A9F4-31EC-E469D043BBAF}"/>
              </a:ext>
            </a:extLst>
          </p:cNvPr>
          <p:cNvGrpSpPr/>
          <p:nvPr/>
        </p:nvGrpSpPr>
        <p:grpSpPr>
          <a:xfrm>
            <a:off x="-29308" y="5564212"/>
            <a:ext cx="9202616" cy="803297"/>
            <a:chOff x="-29308" y="5564212"/>
            <a:chExt cx="9202616" cy="803297"/>
          </a:xfrm>
        </p:grpSpPr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8B7BBBF7-C6E0-F46A-1A83-F850484B8BE6}"/>
                </a:ext>
              </a:extLst>
            </p:cNvPr>
            <p:cNvSpPr/>
            <p:nvPr/>
          </p:nvSpPr>
          <p:spPr>
            <a:xfrm>
              <a:off x="-29308" y="5564212"/>
              <a:ext cx="9202616" cy="803297"/>
            </a:xfrm>
            <a:prstGeom prst="rect">
              <a:avLst/>
            </a:prstGeom>
            <a:solidFill>
              <a:srgbClr val="F49314">
                <a:alpha val="17000"/>
              </a:srgb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en-GB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Efficiently exploiting data locality, broadcasting, </a:t>
              </a:r>
              <a:r>
                <a:rPr lang="en-GB" sz="20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memoization</a:t>
              </a:r>
              <a:r>
                <a:rPr lang="en-GB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 streaming, and pipelining with our SW optimizations for an effective HW-SW co-design </a:t>
              </a: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0D920DF0-7ADF-B615-C84E-670DFFFE6DD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1116" y="5813511"/>
              <a:ext cx="38634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sz="3000" b="1" i="0" u="none" strike="noStrike" dirty="0">
                  <a:solidFill>
                    <a:srgbClr val="629B3C"/>
                  </a:solidFill>
                  <a:effectLst/>
                  <a:latin typeface="arial" panose="020B0604020202020204" pitchFamily="34" charset="0"/>
                </a:rPr>
                <a:t>✓</a:t>
              </a:r>
              <a:endParaRPr lang="en-CH" sz="3000" dirty="0">
                <a:solidFill>
                  <a:srgbClr val="629B3C"/>
                </a:solidFill>
              </a:endParaRPr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AA4C7919-DA32-0F26-E23F-B67726BEACA9}"/>
              </a:ext>
            </a:extLst>
          </p:cNvPr>
          <p:cNvGrpSpPr/>
          <p:nvPr/>
        </p:nvGrpSpPr>
        <p:grpSpPr>
          <a:xfrm>
            <a:off x="4692140" y="1818803"/>
            <a:ext cx="2982131" cy="988595"/>
            <a:chOff x="4692140" y="1888169"/>
            <a:chExt cx="2982131" cy="988595"/>
          </a:xfrm>
        </p:grpSpPr>
        <p:sp>
          <p:nvSpPr>
            <p:cNvPr id="176" name="Rounded Rectangle 175">
              <a:extLst>
                <a:ext uri="{FF2B5EF4-FFF2-40B4-BE49-F238E27FC236}">
                  <a16:creationId xmlns:a16="http://schemas.microsoft.com/office/drawing/2014/main" id="{10FFD28C-AD35-9859-4541-FD15C5730D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2140" y="1888169"/>
              <a:ext cx="2982131" cy="988595"/>
            </a:xfrm>
            <a:prstGeom prst="roundRect">
              <a:avLst>
                <a:gd name="adj" fmla="val 7461"/>
              </a:avLst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B5CF3969-DD05-DF4E-861C-56673A3D2B7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720980" y="2486217"/>
              <a:ext cx="104817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1200" b="1" dirty="0">
                  <a:latin typeface="Cambria" panose="02040503050406030204" pitchFamily="18" charset="0"/>
                </a:rPr>
                <a:t>Forward/</a:t>
              </a:r>
            </a:p>
            <a:p>
              <a:r>
                <a:rPr lang="en-CH" sz="1200" b="1" dirty="0">
                  <a:latin typeface="Cambria" panose="02040503050406030204" pitchFamily="18" charset="0"/>
                </a:rPr>
                <a:t>Backward (PE)</a:t>
              </a: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FC85C4D-FF1F-BA84-5D63-1DFEFD01CB3C}"/>
              </a:ext>
            </a:extLst>
          </p:cNvPr>
          <p:cNvGrpSpPr/>
          <p:nvPr/>
        </p:nvGrpSpPr>
        <p:grpSpPr>
          <a:xfrm>
            <a:off x="916593" y="1130474"/>
            <a:ext cx="5540705" cy="709774"/>
            <a:chOff x="916593" y="1199840"/>
            <a:chExt cx="5540705" cy="709774"/>
          </a:xfrm>
        </p:grpSpPr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8FD0BE9E-57F5-17C5-845D-2BDBDFC77BA7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136086" y="1274122"/>
              <a:ext cx="1258645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953F360A-6F7C-CD23-4C98-1FB5206481D5}"/>
                </a:ext>
              </a:extLst>
            </p:cNvPr>
            <p:cNvCxnSpPr>
              <a:cxnSpLocks noChangeAspect="1"/>
              <a:endCxn id="170" idx="1"/>
            </p:cNvCxnSpPr>
            <p:nvPr/>
          </p:nvCxnSpPr>
          <p:spPr>
            <a:xfrm>
              <a:off x="4136086" y="1281089"/>
              <a:ext cx="1313029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Elbow Connector 202">
              <a:extLst>
                <a:ext uri="{FF2B5EF4-FFF2-40B4-BE49-F238E27FC236}">
                  <a16:creationId xmlns:a16="http://schemas.microsoft.com/office/drawing/2014/main" id="{2F00A95B-CDD9-35CC-7F79-02874889625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16593" y="1199840"/>
              <a:ext cx="4444191" cy="373908"/>
            </a:xfrm>
            <a:prstGeom prst="bentConnector3">
              <a:avLst>
                <a:gd name="adj1" fmla="val 72496"/>
              </a:avLst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CE9CC641-FA15-A184-A6BC-56DFC447010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0163" y="1571060"/>
                  <a:ext cx="2138421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100" kern="0" dirty="0">
                      <a:solidFill>
                        <a:srgbClr val="C00000"/>
                      </a:solidFill>
                      <a:latin typeface="Cambria" panose="02040503050406030204" pitchFamily="18" charset="0"/>
                      <a:cs typeface="Neo Sans Intel"/>
                    </a:rPr>
                    <a:t>Previous Step Coefficients (L1):</a:t>
                  </a:r>
                </a:p>
                <a:p>
                  <a:pPr algn="ctr"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1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11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a14:m>
                  <a:r>
                    <a:rPr lang="en-US" sz="1100" b="1" kern="0" dirty="0">
                      <a:solidFill>
                        <a:srgbClr val="C00000"/>
                      </a:solidFill>
                      <a:latin typeface="Cambria" panose="02040503050406030204" pitchFamily="18" charset="0"/>
                      <a:cs typeface="Neo Sans Intel"/>
                    </a:rPr>
                    <a:t> 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00" b="1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1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11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1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100" b="1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100" b="1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  <m:r>
                        <a:rPr lang="en-US" sz="1100" b="1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100" b="1" kern="0" dirty="0">
                      <a:solidFill>
                        <a:srgbClr val="C00000"/>
                      </a:solidFill>
                      <a:latin typeface="Cambria" panose="02040503050406030204" pitchFamily="18" charset="0"/>
                      <a:cs typeface="Neo Sans Intel"/>
                    </a:rPr>
                    <a:t> (Broadcasting)</a:t>
                  </a:r>
                </a:p>
              </p:txBody>
            </p:sp>
          </mc:Choice>
          <mc:Fallback xmlns=""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CE9CC641-FA15-A184-A6BC-56DFC44701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0163" y="1571060"/>
                  <a:ext cx="2138421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14815" b="-296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9BF460EE-7D28-F8F6-2798-6F5DEF5EE803}"/>
                </a:ext>
              </a:extLst>
            </p:cNvPr>
            <p:cNvCxnSpPr>
              <a:cxnSpLocks noChangeAspect="1"/>
              <a:endCxn id="171" idx="1"/>
            </p:cNvCxnSpPr>
            <p:nvPr/>
          </p:nvCxnSpPr>
          <p:spPr>
            <a:xfrm>
              <a:off x="4136086" y="1354519"/>
              <a:ext cx="1355541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24950525-35B4-EA70-1812-CA176F1057C1}"/>
                </a:ext>
              </a:extLst>
            </p:cNvPr>
            <p:cNvGrpSpPr/>
            <p:nvPr/>
          </p:nvGrpSpPr>
          <p:grpSpPr>
            <a:xfrm>
              <a:off x="5395020" y="1554956"/>
              <a:ext cx="1062278" cy="348791"/>
              <a:chOff x="5395020" y="1554956"/>
              <a:chExt cx="1062278" cy="34879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3" name="TextBox 212">
                    <a:extLst>
                      <a:ext uri="{FF2B5EF4-FFF2-40B4-BE49-F238E27FC236}">
                        <a16:creationId xmlns:a16="http://schemas.microsoft.com/office/drawing/2014/main" id="{DA627268-ABE5-97FB-132A-E4D3BBD2F09E}"/>
                      </a:ext>
                    </a:extLst>
                  </p:cNvPr>
                  <p:cNvSpPr txBox="1">
                    <a:spLocks noChangeAspect="1"/>
                  </p:cNvSpPr>
                  <p:nvPr/>
                </p:nvSpPr>
                <p:spPr>
                  <a:xfrm>
                    <a:off x="5395020" y="1554956"/>
                    <a:ext cx="1062278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defRPr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1200" b="1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d>
                          <m:dPr>
                            <m:ctrlPr>
                              <a:rPr lang="en-US" sz="1200" b="1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1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a14:m>
                    <a:r>
                      <a:rPr lang="en-US" sz="1200" b="1" kern="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cs typeface="Neo Sans Intel"/>
                      </a:rPr>
                      <a:t> or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1200" b="1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1200" b="1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200" b="1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1200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200" b="1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en-US" sz="1200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sz="1200" b="1" kern="0" dirty="0">
                      <a:solidFill>
                        <a:srgbClr val="C00000"/>
                      </a:solidFill>
                      <a:latin typeface="Cambria" panose="02040503050406030204" pitchFamily="18" charset="0"/>
                      <a:cs typeface="Neo Sans Intel"/>
                    </a:endParaRPr>
                  </a:p>
                </p:txBody>
              </p:sp>
            </mc:Choice>
            <mc:Fallback xmlns="">
              <p:sp>
                <p:nvSpPr>
                  <p:cNvPr id="213" name="TextBox 212">
                    <a:extLst>
                      <a:ext uri="{FF2B5EF4-FFF2-40B4-BE49-F238E27FC236}">
                        <a16:creationId xmlns:a16="http://schemas.microsoft.com/office/drawing/2014/main" id="{DA627268-ABE5-97FB-132A-E4D3BBD2F0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5020" y="1554956"/>
                    <a:ext cx="1062278" cy="18466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706" t="-26667" r="-5882" b="-5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F3DDAD8D-6D15-767A-2A9B-3C5F3AAE56E2}"/>
                  </a:ext>
                </a:extLst>
              </p:cNvPr>
              <p:cNvCxnSpPr>
                <a:cxnSpLocks noChangeAspect="1"/>
                <a:endCxn id="181" idx="0"/>
              </p:cNvCxnSpPr>
              <p:nvPr/>
            </p:nvCxnSpPr>
            <p:spPr>
              <a:xfrm flipH="1">
                <a:off x="5429371" y="1680918"/>
                <a:ext cx="0" cy="222829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4BC4D174-92E3-BC5C-615A-2E4385FAF6D9}"/>
              </a:ext>
            </a:extLst>
          </p:cNvPr>
          <p:cNvGrpSpPr/>
          <p:nvPr/>
        </p:nvGrpSpPr>
        <p:grpSpPr>
          <a:xfrm>
            <a:off x="4597321" y="2142647"/>
            <a:ext cx="1418645" cy="466809"/>
            <a:chOff x="4597321" y="2212013"/>
            <a:chExt cx="1418645" cy="466809"/>
          </a:xfrm>
        </p:grpSpPr>
        <p:sp>
          <p:nvSpPr>
            <p:cNvPr id="180" name="Rounded Rectangle 179">
              <a:extLst>
                <a:ext uri="{FF2B5EF4-FFF2-40B4-BE49-F238E27FC236}">
                  <a16:creationId xmlns:a16="http://schemas.microsoft.com/office/drawing/2014/main" id="{AA127959-00AC-FF5D-0491-881E7D60B7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4864" y="2423869"/>
              <a:ext cx="471102" cy="254953"/>
            </a:xfrm>
            <a:prstGeom prst="roundRect">
              <a:avLst>
                <a:gd name="adj" fmla="val 7461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kern="0" dirty="0">
                  <a:latin typeface="Cambria" panose="02040503050406030204" pitchFamily="18" charset="0"/>
                </a:rPr>
                <a:t>LUT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745EE834-7B0F-2576-581E-FAF38CE228D7}"/>
                </a:ext>
              </a:extLst>
            </p:cNvPr>
            <p:cNvCxnSpPr>
              <a:cxnSpLocks noChangeAspect="1"/>
              <a:stCxn id="180" idx="0"/>
            </p:cNvCxnSpPr>
            <p:nvPr/>
          </p:nvCxnSpPr>
          <p:spPr>
            <a:xfrm flipV="1">
              <a:off x="5780415" y="2212013"/>
              <a:ext cx="0" cy="211856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7C4E251-0802-A610-B9B2-D5839EAE5BBE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597321" y="2467015"/>
              <a:ext cx="93685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TextBox 217">
                  <a:extLst>
                    <a:ext uri="{FF2B5EF4-FFF2-40B4-BE49-F238E27FC236}">
                      <a16:creationId xmlns:a16="http://schemas.microsoft.com/office/drawing/2014/main" id="{7594B7F8-A5DA-5FFB-2CD9-60C7BEDA8D7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4950203" y="2225734"/>
                  <a:ext cx="806503" cy="19954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2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sz="12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120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2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2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12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2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2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200" kern="0" dirty="0">
                    <a:solidFill>
                      <a:schemeClr val="tx1"/>
                    </a:solidFill>
                    <a:latin typeface="Cambria" panose="02040503050406030204" pitchFamily="18" charset="0"/>
                    <a:cs typeface="Neo Sans Intel"/>
                  </a:endParaRPr>
                </a:p>
              </p:txBody>
            </p:sp>
          </mc:Choice>
          <mc:Fallback xmlns="">
            <p:sp>
              <p:nvSpPr>
                <p:cNvPr id="218" name="TextBox 217">
                  <a:extLst>
                    <a:ext uri="{FF2B5EF4-FFF2-40B4-BE49-F238E27FC236}">
                      <a16:creationId xmlns:a16="http://schemas.microsoft.com/office/drawing/2014/main" id="{7594B7F8-A5DA-5FFB-2CD9-60C7BEDA8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0203" y="2225734"/>
                  <a:ext cx="806503" cy="199542"/>
                </a:xfrm>
                <a:prstGeom prst="rect">
                  <a:avLst/>
                </a:prstGeom>
                <a:blipFill>
                  <a:blip r:embed="rId8"/>
                  <a:stretch>
                    <a:fillRect l="-4615" r="-4615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EE5E2A7-20E6-F7D7-4FCB-3550E2F53D5F}"/>
              </a:ext>
            </a:extLst>
          </p:cNvPr>
          <p:cNvGrpSpPr/>
          <p:nvPr/>
        </p:nvGrpSpPr>
        <p:grpSpPr>
          <a:xfrm>
            <a:off x="4691531" y="3361015"/>
            <a:ext cx="2982740" cy="1261618"/>
            <a:chOff x="4691531" y="3430381"/>
            <a:chExt cx="2982740" cy="1261618"/>
          </a:xfrm>
        </p:grpSpPr>
        <p:sp>
          <p:nvSpPr>
            <p:cNvPr id="177" name="Rounded Rectangle 176">
              <a:extLst>
                <a:ext uri="{FF2B5EF4-FFF2-40B4-BE49-F238E27FC236}">
                  <a16:creationId xmlns:a16="http://schemas.microsoft.com/office/drawing/2014/main" id="{66846A6C-B82B-145C-E148-E34D0C5B51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1531" y="3430381"/>
              <a:ext cx="2982740" cy="1261618"/>
            </a:xfrm>
            <a:prstGeom prst="roundRect">
              <a:avLst>
                <a:gd name="adj" fmla="val 7461"/>
              </a:avLst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EAF7A47B-D631-8D63-6C32-0E50BFC07F8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712705" y="4486618"/>
              <a:ext cx="163788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b="1" dirty="0">
                  <a:latin typeface="Cambria" panose="02040503050406030204" pitchFamily="18" charset="0"/>
                </a:rPr>
                <a:t>Update Transition (UT)</a:t>
              </a:r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67B90C40-CB23-595D-14E6-5A6DB150B228}"/>
              </a:ext>
            </a:extLst>
          </p:cNvPr>
          <p:cNvGrpSpPr/>
          <p:nvPr/>
        </p:nvGrpSpPr>
        <p:grpSpPr>
          <a:xfrm>
            <a:off x="4751986" y="3475431"/>
            <a:ext cx="2765654" cy="1020870"/>
            <a:chOff x="4751986" y="3544797"/>
            <a:chExt cx="2765654" cy="1020870"/>
          </a:xfrm>
        </p:grpSpPr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C6A6E431-4075-74AC-7985-8BCC5493F9BF}"/>
                </a:ext>
              </a:extLst>
            </p:cNvPr>
            <p:cNvGrpSpPr/>
            <p:nvPr/>
          </p:nvGrpSpPr>
          <p:grpSpPr>
            <a:xfrm>
              <a:off x="5318311" y="3799751"/>
              <a:ext cx="1917675" cy="306710"/>
              <a:chOff x="5318311" y="3799751"/>
              <a:chExt cx="1917675" cy="306710"/>
            </a:xfrm>
          </p:grpSpPr>
          <p:cxnSp>
            <p:nvCxnSpPr>
              <p:cNvPr id="199" name="Elbow Connector 198">
                <a:extLst>
                  <a:ext uri="{FF2B5EF4-FFF2-40B4-BE49-F238E27FC236}">
                    <a16:creationId xmlns:a16="http://schemas.microsoft.com/office/drawing/2014/main" id="{B60DEF0D-8CA4-9E94-338B-980F542CB184}"/>
                  </a:ext>
                </a:extLst>
              </p:cNvPr>
              <p:cNvCxnSpPr>
                <a:cxnSpLocks noChangeAspect="1"/>
                <a:stCxn id="191" idx="0"/>
                <a:endCxn id="194" idx="2"/>
              </p:cNvCxnSpPr>
              <p:nvPr/>
            </p:nvCxnSpPr>
            <p:spPr>
              <a:xfrm rot="5400000" flipH="1" flipV="1">
                <a:off x="5817142" y="3300920"/>
                <a:ext cx="291276" cy="1288938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B6595CC7-3B0E-E1F9-4C0E-F6AAFCFCA10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47648" y="3937184"/>
                <a:ext cx="1888338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srgbClr val="C00000"/>
                    </a:solidFill>
                    <a:latin typeface="Cambria" panose="02040503050406030204" pitchFamily="18" charset="0"/>
                    <a:cs typeface="Neo Sans Intel"/>
                  </a:rPr>
                  <a:t>Previous Transition Numerator</a:t>
                </a:r>
              </a:p>
            </p:txBody>
          </p:sp>
        </p:grpSp>
        <p:sp>
          <p:nvSpPr>
            <p:cNvPr id="191" name="Rounded Rectangle 190">
              <a:extLst>
                <a:ext uri="{FF2B5EF4-FFF2-40B4-BE49-F238E27FC236}">
                  <a16:creationId xmlns:a16="http://schemas.microsoft.com/office/drawing/2014/main" id="{8E5DAAF1-1C01-6A4A-ED41-E25E70369C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51986" y="4091027"/>
              <a:ext cx="1132649" cy="373549"/>
            </a:xfrm>
            <a:prstGeom prst="roundRect">
              <a:avLst>
                <a:gd name="adj" fmla="val 7461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kern="0" dirty="0">
                  <a:latin typeface="Cambria" panose="02040503050406030204" pitchFamily="18" charset="0"/>
                </a:rPr>
                <a:t>8KB Transition Scratchpad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93" name="Rounded Rectangle 192">
              <a:extLst>
                <a:ext uri="{FF2B5EF4-FFF2-40B4-BE49-F238E27FC236}">
                  <a16:creationId xmlns:a16="http://schemas.microsoft.com/office/drawing/2014/main" id="{8C1347FE-2DF5-54B1-98C2-C7A63C6C0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0978" y="3544797"/>
              <a:ext cx="471759" cy="254954"/>
            </a:xfrm>
            <a:prstGeom prst="roundRect">
              <a:avLst>
                <a:gd name="adj" fmla="val 7461"/>
              </a:avLst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kern="0" dirty="0">
                  <a:latin typeface="Cambria" panose="02040503050406030204" pitchFamily="18" charset="0"/>
                </a:rPr>
                <a:t>MUL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94" name="Rounded Rectangle 193">
              <a:extLst>
                <a:ext uri="{FF2B5EF4-FFF2-40B4-BE49-F238E27FC236}">
                  <a16:creationId xmlns:a16="http://schemas.microsoft.com/office/drawing/2014/main" id="{9B3E2144-CE37-6426-3B40-7344929617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1369" y="3544797"/>
              <a:ext cx="471759" cy="254954"/>
            </a:xfrm>
            <a:prstGeom prst="roundRect">
              <a:avLst>
                <a:gd name="adj" fmla="val 7461"/>
              </a:avLst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kern="0" dirty="0">
                  <a:latin typeface="Cambria" panose="02040503050406030204" pitchFamily="18" charset="0"/>
                </a:rPr>
                <a:t>ADD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95" name="Diagonal Stripe 194">
              <a:extLst>
                <a:ext uri="{FF2B5EF4-FFF2-40B4-BE49-F238E27FC236}">
                  <a16:creationId xmlns:a16="http://schemas.microsoft.com/office/drawing/2014/main" id="{D265B566-DB85-CE39-1024-070F1B50A206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6518129" y="4202601"/>
              <a:ext cx="368466" cy="363066"/>
            </a:xfrm>
            <a:prstGeom prst="diagStripe">
              <a:avLst/>
            </a:prstGeom>
            <a:solidFill>
              <a:schemeClr val="bg1"/>
            </a:solidFill>
            <a:ln w="25400"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>
                <a:defRPr/>
              </a:pPr>
              <a:endParaRPr lang="en-US" sz="1000" kern="0" dirty="0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96" name="Rounded Rectangle 195">
              <a:extLst>
                <a:ext uri="{FF2B5EF4-FFF2-40B4-BE49-F238E27FC236}">
                  <a16:creationId xmlns:a16="http://schemas.microsoft.com/office/drawing/2014/main" id="{1F936BC4-48F1-7AD3-E492-EE5D89EEC4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4658" y="3544797"/>
              <a:ext cx="552982" cy="254954"/>
            </a:xfrm>
            <a:prstGeom prst="roundRect">
              <a:avLst>
                <a:gd name="adj" fmla="val 7461"/>
              </a:avLst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FP DIV</a:t>
              </a:r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DFC50EF-CFBB-60AA-0899-D6B63A8ECB73}"/>
                </a:ext>
              </a:extLst>
            </p:cNvPr>
            <p:cNvCxnSpPr>
              <a:cxnSpLocks noChangeAspect="1"/>
              <a:stCxn id="193" idx="3"/>
              <a:endCxn id="194" idx="1"/>
            </p:cNvCxnSpPr>
            <p:nvPr/>
          </p:nvCxnSpPr>
          <p:spPr>
            <a:xfrm>
              <a:off x="6172737" y="3672274"/>
              <a:ext cx="198632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Elbow Connector 220">
              <a:extLst>
                <a:ext uri="{FF2B5EF4-FFF2-40B4-BE49-F238E27FC236}">
                  <a16:creationId xmlns:a16="http://schemas.microsoft.com/office/drawing/2014/main" id="{2EDA5463-C9FE-DE53-A216-3B23B4765B5B}"/>
                </a:ext>
              </a:extLst>
            </p:cNvPr>
            <p:cNvCxnSpPr>
              <a:cxnSpLocks noChangeAspect="1"/>
              <a:stCxn id="191" idx="0"/>
              <a:endCxn id="196" idx="2"/>
            </p:cNvCxnSpPr>
            <p:nvPr/>
          </p:nvCxnSpPr>
          <p:spPr>
            <a:xfrm rot="5400000" flipH="1" flipV="1">
              <a:off x="6134092" y="2983970"/>
              <a:ext cx="291276" cy="1922838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Elbow Connector 222">
              <a:extLst>
                <a:ext uri="{FF2B5EF4-FFF2-40B4-BE49-F238E27FC236}">
                  <a16:creationId xmlns:a16="http://schemas.microsoft.com/office/drawing/2014/main" id="{712772F3-A229-855E-376C-353EF93E2583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6693245" y="3644926"/>
              <a:ext cx="812227" cy="623077"/>
            </a:xfrm>
            <a:prstGeom prst="bentConnector3">
              <a:avLst>
                <a:gd name="adj1" fmla="val -5824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Elbow Connector 223">
              <a:extLst>
                <a:ext uri="{FF2B5EF4-FFF2-40B4-BE49-F238E27FC236}">
                  <a16:creationId xmlns:a16="http://schemas.microsoft.com/office/drawing/2014/main" id="{2B4E829A-A4E9-25C2-B88D-CD7D39B43A19}"/>
                </a:ext>
              </a:extLst>
            </p:cNvPr>
            <p:cNvCxnSpPr>
              <a:cxnSpLocks noChangeAspect="1"/>
            </p:cNvCxnSpPr>
            <p:nvPr/>
          </p:nvCxnSpPr>
          <p:spPr>
            <a:xfrm rot="16200000" flipH="1">
              <a:off x="6167503" y="4032177"/>
              <a:ext cx="1001375" cy="48956"/>
            </a:xfrm>
            <a:prstGeom prst="bentConnector4">
              <a:avLst>
                <a:gd name="adj1" fmla="val -7060"/>
                <a:gd name="adj2" fmla="val 1993540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53C17EE4-1F29-53EB-AE68-D47DCC4BA119}"/>
                </a:ext>
              </a:extLst>
            </p:cNvPr>
            <p:cNvCxnSpPr>
              <a:cxnSpLocks noChangeAspect="1"/>
              <a:stCxn id="195" idx="2"/>
            </p:cNvCxnSpPr>
            <p:nvPr/>
          </p:nvCxnSpPr>
          <p:spPr>
            <a:xfrm flipH="1">
              <a:off x="5882125" y="4385088"/>
              <a:ext cx="690919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3208D74E-BA6B-67ED-9990-99D0D1BFC4D0}"/>
              </a:ext>
            </a:extLst>
          </p:cNvPr>
          <p:cNvGrpSpPr/>
          <p:nvPr/>
        </p:nvGrpSpPr>
        <p:grpSpPr>
          <a:xfrm>
            <a:off x="5936857" y="2607512"/>
            <a:ext cx="817093" cy="867919"/>
            <a:chOff x="5936857" y="2607512"/>
            <a:chExt cx="817093" cy="8679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TextBox 216">
                  <a:extLst>
                    <a:ext uri="{FF2B5EF4-FFF2-40B4-BE49-F238E27FC236}">
                      <a16:creationId xmlns:a16="http://schemas.microsoft.com/office/drawing/2014/main" id="{DEA6F45C-9864-7E96-8F4A-1C188AFF070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947447" y="2959586"/>
                  <a:ext cx="806503" cy="19954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2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sz="12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120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2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2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12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2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2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200" kern="0" dirty="0">
                    <a:solidFill>
                      <a:schemeClr val="tx1"/>
                    </a:solidFill>
                    <a:latin typeface="Cambria" panose="02040503050406030204" pitchFamily="18" charset="0"/>
                    <a:cs typeface="Neo Sans Intel"/>
                  </a:endParaRPr>
                </a:p>
              </p:txBody>
            </p:sp>
          </mc:Choice>
          <mc:Fallback xmlns="">
            <p:sp>
              <p:nvSpPr>
                <p:cNvPr id="217" name="TextBox 216">
                  <a:extLst>
                    <a:ext uri="{FF2B5EF4-FFF2-40B4-BE49-F238E27FC236}">
                      <a16:creationId xmlns:a16="http://schemas.microsoft.com/office/drawing/2014/main" id="{DEA6F45C-9864-7E96-8F4A-1C188AFF0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7447" y="2959586"/>
                  <a:ext cx="806503" cy="199542"/>
                </a:xfrm>
                <a:prstGeom prst="rect">
                  <a:avLst/>
                </a:prstGeom>
                <a:blipFill>
                  <a:blip r:embed="rId9"/>
                  <a:stretch>
                    <a:fillRect l="-4688" r="-4688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16B34152-96B9-067F-F30F-69F7C51D8B61}"/>
                </a:ext>
              </a:extLst>
            </p:cNvPr>
            <p:cNvCxnSpPr>
              <a:cxnSpLocks noChangeAspect="1"/>
              <a:endCxn id="193" idx="0"/>
            </p:cNvCxnSpPr>
            <p:nvPr/>
          </p:nvCxnSpPr>
          <p:spPr>
            <a:xfrm>
              <a:off x="5936857" y="2607512"/>
              <a:ext cx="0" cy="867919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E71948DE-6DDF-40D2-E7F6-A16D39AD6C3F}"/>
              </a:ext>
            </a:extLst>
          </p:cNvPr>
          <p:cNvGrpSpPr/>
          <p:nvPr/>
        </p:nvGrpSpPr>
        <p:grpSpPr>
          <a:xfrm>
            <a:off x="4841920" y="1903747"/>
            <a:ext cx="2442105" cy="705710"/>
            <a:chOff x="4841920" y="1973113"/>
            <a:chExt cx="2442105" cy="705710"/>
          </a:xfrm>
        </p:grpSpPr>
        <p:sp>
          <p:nvSpPr>
            <p:cNvPr id="181" name="Rounded Rectangle 180">
              <a:extLst>
                <a:ext uri="{FF2B5EF4-FFF2-40B4-BE49-F238E27FC236}">
                  <a16:creationId xmlns:a16="http://schemas.microsoft.com/office/drawing/2014/main" id="{63AAE226-44E6-B53D-F149-06AFA3784D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1920" y="1973113"/>
              <a:ext cx="1174904" cy="254953"/>
            </a:xfrm>
            <a:prstGeom prst="roundRect">
              <a:avLst>
                <a:gd name="adj" fmla="val 7461"/>
              </a:avLst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kern="0" dirty="0">
                  <a:latin typeface="Cambria" panose="02040503050406030204" pitchFamily="18" charset="0"/>
                </a:rPr>
                <a:t>Dot Product Tree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E96DCD21-EE53-917B-A032-82C9756352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3954" y="1973533"/>
              <a:ext cx="910071" cy="254953"/>
            </a:xfrm>
            <a:prstGeom prst="roundRect">
              <a:avLst>
                <a:gd name="adj" fmla="val 7461"/>
              </a:avLst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kern="0" dirty="0">
                  <a:latin typeface="Cambria" panose="02040503050406030204" pitchFamily="18" charset="0"/>
                </a:rPr>
                <a:t>Accumulator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531FC061-154D-621D-36D3-C065D0FB9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9192" y="2423869"/>
              <a:ext cx="1064833" cy="254954"/>
            </a:xfrm>
            <a:prstGeom prst="roundRect">
              <a:avLst>
                <a:gd name="adj" fmla="val 7461"/>
              </a:avLst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kern="0" dirty="0">
                  <a:latin typeface="Cambria" panose="02040503050406030204" pitchFamily="18" charset="0"/>
                </a:rPr>
                <a:t>Reduction Tree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cxnSp>
          <p:nvCxnSpPr>
            <p:cNvPr id="187" name="Elbow Connector 186">
              <a:extLst>
                <a:ext uri="{FF2B5EF4-FFF2-40B4-BE49-F238E27FC236}">
                  <a16:creationId xmlns:a16="http://schemas.microsoft.com/office/drawing/2014/main" id="{9A4289CA-A16F-EBAE-E1A9-6CA429FC1547}"/>
                </a:ext>
              </a:extLst>
            </p:cNvPr>
            <p:cNvCxnSpPr>
              <a:cxnSpLocks noChangeAspect="1"/>
              <a:stCxn id="181" idx="3"/>
              <a:endCxn id="182" idx="1"/>
            </p:cNvCxnSpPr>
            <p:nvPr/>
          </p:nvCxnSpPr>
          <p:spPr>
            <a:xfrm>
              <a:off x="6016823" y="2100590"/>
              <a:ext cx="357131" cy="420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845FC8FE-808D-59FB-2EB2-C3E4C7F49EC4}"/>
                </a:ext>
              </a:extLst>
            </p:cNvPr>
            <p:cNvCxnSpPr>
              <a:cxnSpLocks noChangeAspect="1"/>
              <a:stCxn id="182" idx="2"/>
            </p:cNvCxnSpPr>
            <p:nvPr/>
          </p:nvCxnSpPr>
          <p:spPr>
            <a:xfrm flipH="1">
              <a:off x="6828230" y="2228487"/>
              <a:ext cx="760" cy="173447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4DE6F391-AB71-54B1-7A4A-0EB2A06837D8}"/>
              </a:ext>
            </a:extLst>
          </p:cNvPr>
          <p:cNvGrpSpPr/>
          <p:nvPr/>
        </p:nvGrpSpPr>
        <p:grpSpPr>
          <a:xfrm>
            <a:off x="6819577" y="2614451"/>
            <a:ext cx="1409933" cy="625932"/>
            <a:chOff x="6819577" y="2683817"/>
            <a:chExt cx="1409933" cy="6259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3E141713-5B79-3D1D-26AC-7796693ECA2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6866116" y="2910025"/>
                  <a:ext cx="763190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200" b="1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12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sz="1200" b="1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e>
                      </m:d>
                    </m:oMath>
                  </a14:m>
                  <a:r>
                    <a:rPr lang="en-US" sz="1200" b="1" kern="0" dirty="0">
                      <a:solidFill>
                        <a:srgbClr val="C00000"/>
                      </a:solidFill>
                      <a:latin typeface="Cambria" panose="02040503050406030204" pitchFamily="18" charset="0"/>
                    </a:rPr>
                    <a:t> 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200" b="1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1200" b="1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1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200" b="1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200" b="1" kern="0" dirty="0">
                    <a:solidFill>
                      <a:srgbClr val="C00000"/>
                    </a:solidFill>
                    <a:latin typeface="Cambria" panose="02040503050406030204" pitchFamily="18" charset="0"/>
                    <a:cs typeface="Neo Sans Intel"/>
                  </a:endParaRPr>
                </a:p>
              </p:txBody>
            </p:sp>
          </mc:Choice>
          <mc:Fallback xmlns=""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3E141713-5B79-3D1D-26AC-7796693ECA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6116" y="2910025"/>
                  <a:ext cx="763190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6557" t="-13333" r="-4918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90372B58-454A-5980-D48F-FECC37FC4280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819577" y="3302602"/>
              <a:ext cx="1409933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E45EECC-EB63-49D7-5205-FE319699EC51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6828990" y="2683817"/>
              <a:ext cx="4158" cy="625932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4" name="Picture 183">
            <a:extLst>
              <a:ext uri="{FF2B5EF4-FFF2-40B4-BE49-F238E27FC236}">
                <a16:creationId xmlns:a16="http://schemas.microsoft.com/office/drawing/2014/main" id="{82B71A1B-5C8B-EEE6-93FF-4AE7C12D0B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7633" y="3275468"/>
            <a:ext cx="243359" cy="243359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A5321088-83E5-8DED-5F91-2C3AFCB6E6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3086" y="1731302"/>
            <a:ext cx="243359" cy="243359"/>
          </a:xfrm>
          <a:prstGeom prst="rect">
            <a:avLst/>
          </a:prstGeom>
        </p:spPr>
      </p:pic>
      <p:grpSp>
        <p:nvGrpSpPr>
          <p:cNvPr id="276" name="Group 275">
            <a:extLst>
              <a:ext uri="{FF2B5EF4-FFF2-40B4-BE49-F238E27FC236}">
                <a16:creationId xmlns:a16="http://schemas.microsoft.com/office/drawing/2014/main" id="{7037CC85-6333-EDA5-A25C-F2CC49A559A9}"/>
              </a:ext>
            </a:extLst>
          </p:cNvPr>
          <p:cNvGrpSpPr/>
          <p:nvPr/>
        </p:nvGrpSpPr>
        <p:grpSpPr>
          <a:xfrm>
            <a:off x="4600771" y="2940878"/>
            <a:ext cx="1187496" cy="533617"/>
            <a:chOff x="4600771" y="3010244"/>
            <a:chExt cx="1187496" cy="5336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EB5708AE-1B20-62B1-FD55-03E029FCD65A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4751180" y="3010244"/>
                  <a:ext cx="904670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200" b="1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1200" b="1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a14:m>
                  <a:r>
                    <a:rPr lang="en-US" sz="1200" b="1" kern="0" dirty="0">
                      <a:solidFill>
                        <a:srgbClr val="C00000"/>
                      </a:solidFill>
                      <a:latin typeface="Cambria" panose="02040503050406030204" pitchFamily="18" charset="0"/>
                      <a:cs typeface="Neo Sans Intel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1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200" b="1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12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sz="1200" b="1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e>
                      </m:d>
                    </m:oMath>
                  </a14:m>
                  <a:endParaRPr lang="en-US" sz="1200" b="1" kern="0" dirty="0">
                    <a:solidFill>
                      <a:srgbClr val="C00000"/>
                    </a:solidFill>
                    <a:latin typeface="Cambria" panose="02040503050406030204" pitchFamily="18" charset="0"/>
                    <a:cs typeface="Neo Sans Intel"/>
                  </a:endParaRPr>
                </a:p>
              </p:txBody>
            </p:sp>
          </mc:Choice>
          <mc:Fallback xmlns=""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EB5708AE-1B20-62B1-FD55-03E029FCD6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1180" y="3010244"/>
                  <a:ext cx="904670" cy="184666"/>
                </a:xfrm>
                <a:prstGeom prst="rect">
                  <a:avLst/>
                </a:prstGeom>
                <a:blipFill>
                  <a:blip r:embed="rId13"/>
                  <a:stretch>
                    <a:fillRect l="-4110" t="-18750" b="-43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E4A36D5A-9409-F91E-D904-F7BFDB9790BD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600771" y="3217358"/>
              <a:ext cx="1187496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5BA7C282-1ED0-B510-1A63-F641170DDE3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5788267" y="3206354"/>
              <a:ext cx="0" cy="337507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B6858698-6111-B8F4-3623-04089D0347E6}"/>
              </a:ext>
            </a:extLst>
          </p:cNvPr>
          <p:cNvGrpSpPr/>
          <p:nvPr/>
        </p:nvGrpSpPr>
        <p:grpSpPr>
          <a:xfrm>
            <a:off x="4896718" y="3475431"/>
            <a:ext cx="804260" cy="254954"/>
            <a:chOff x="4896718" y="3544797"/>
            <a:chExt cx="804260" cy="254954"/>
          </a:xfrm>
        </p:grpSpPr>
        <p:sp>
          <p:nvSpPr>
            <p:cNvPr id="192" name="Rounded Rectangle 191">
              <a:extLst>
                <a:ext uri="{FF2B5EF4-FFF2-40B4-BE49-F238E27FC236}">
                  <a16:creationId xmlns:a16="http://schemas.microsoft.com/office/drawing/2014/main" id="{5CBA28F4-D99F-8236-D5C1-89AA1D6F81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6718" y="3544797"/>
              <a:ext cx="605628" cy="254954"/>
            </a:xfrm>
            <a:prstGeom prst="roundRect">
              <a:avLst>
                <a:gd name="adj" fmla="val 746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square" lIns="0" tIns="0" rIns="0" bIns="0" rtlCol="0" anchor="ctr"/>
            <a:lstStyle/>
            <a:p>
              <a:pPr lvl="0" algn="ctr" defTabSz="1600847"/>
              <a:r>
                <a:rPr lang="en-US" sz="1200" kern="0" dirty="0">
                  <a:latin typeface="Cambria" panose="02040503050406030204" pitchFamily="18" charset="0"/>
                </a:rPr>
                <a:t>TE MUL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FE3E536D-FF22-E2AA-2D9F-60E51389288A}"/>
                </a:ext>
              </a:extLst>
            </p:cNvPr>
            <p:cNvCxnSpPr>
              <a:cxnSpLocks noChangeAspect="1"/>
              <a:stCxn id="192" idx="3"/>
              <a:endCxn id="193" idx="1"/>
            </p:cNvCxnSpPr>
            <p:nvPr/>
          </p:nvCxnSpPr>
          <p:spPr>
            <a:xfrm flipV="1">
              <a:off x="5502346" y="3665968"/>
              <a:ext cx="198632" cy="6306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2636463A-FC9F-15AD-2606-B59B267BFE93}"/>
              </a:ext>
            </a:extLst>
          </p:cNvPr>
          <p:cNvCxnSpPr>
            <a:cxnSpLocks noChangeAspect="1"/>
            <a:endCxn id="192" idx="1"/>
          </p:cNvCxnSpPr>
          <p:nvPr/>
        </p:nvCxnSpPr>
        <p:spPr>
          <a:xfrm>
            <a:off x="4597321" y="3602908"/>
            <a:ext cx="299396" cy="0"/>
          </a:xfrm>
          <a:prstGeom prst="line">
            <a:avLst/>
          </a:prstGeom>
          <a:ln w="25400">
            <a:solidFill>
              <a:srgbClr val="C00000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159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  <p:bldP spid="17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911837"/>
            <a:ext cx="8672264" cy="108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66163"/>
            <a:ext cx="8672264" cy="10800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 &amp; Problem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35868" y="3563279"/>
            <a:ext cx="8672264" cy="1080000"/>
          </a:xfrm>
          <a:prstGeom prst="rect">
            <a:avLst/>
          </a:prstGeom>
          <a:solidFill>
            <a:srgbClr val="05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Outline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2214721"/>
            <a:ext cx="8672264" cy="10800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ApHMM</a:t>
            </a:r>
          </a:p>
        </p:txBody>
      </p:sp>
    </p:spTree>
    <p:extLst>
      <p:ext uri="{BB962C8B-B14F-4D97-AF65-F5344CB8AC3E}">
        <p14:creationId xmlns:p14="http://schemas.microsoft.com/office/powerpoint/2010/main" val="1291830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FE194-297D-F64B-87C3-5D0EC9401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6"/>
            <a:ext cx="8798061" cy="5518045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Performance, Area, and Power Analysis:</a:t>
            </a:r>
          </a:p>
          <a:p>
            <a:pPr lvl="1"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Synthesized </a:t>
            </a:r>
            <a:r>
              <a:rPr lang="en-GB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SystemVerilog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 in a 28nm process @1GHz</a:t>
            </a:r>
          </a:p>
          <a:p>
            <a:pPr lvl="1">
              <a:spcAft>
                <a:spcPts val="500"/>
              </a:spcAft>
            </a:pP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CPU baseline: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AMD EPYC 7742 @2.26GHz (1, 12, 32 threads)</a:t>
            </a:r>
          </a:p>
          <a:p>
            <a:pPr lvl="1">
              <a:spcAft>
                <a:spcPts val="500"/>
              </a:spcAft>
            </a:pP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GPU baselines: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Titan V &amp; A100</a:t>
            </a:r>
          </a:p>
          <a:p>
            <a:pPr lvl="1">
              <a:spcAft>
                <a:spcPts val="500"/>
              </a:spcAft>
            </a:pP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FPGA baseline: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FPGA D&amp;C</a:t>
            </a:r>
          </a:p>
          <a:p>
            <a:pPr marL="0" indent="0">
              <a:spcAft>
                <a:spcPts val="500"/>
              </a:spcAft>
              <a:buNone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cases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their software baseline:</a:t>
            </a:r>
          </a:p>
          <a:p>
            <a:pPr marL="466850" lvl="1" indent="-342900">
              <a:spcAft>
                <a:spcPts val="500"/>
              </a:spcAft>
              <a:buFont typeface="+mj-lt"/>
              <a:buAutoNum type="arabi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Error Correction – Apollo</a:t>
            </a: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850" lvl="1" indent="-342900">
              <a:spcAft>
                <a:spcPts val="500"/>
              </a:spcAft>
              <a:buFont typeface="+mj-lt"/>
              <a:buAutoNum type="arabi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Protein Family Search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–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HMMER</a:t>
            </a:r>
          </a:p>
          <a:p>
            <a:pPr marL="466850" lvl="1" indent="-342900">
              <a:spcAft>
                <a:spcPts val="500"/>
              </a:spcAft>
              <a:buFont typeface="+mj-lt"/>
              <a:buAutoNum type="arabi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 Sequence Alignment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–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HMMER</a:t>
            </a:r>
          </a:p>
        </p:txBody>
      </p:sp>
    </p:spTree>
    <p:extLst>
      <p:ext uri="{BB962C8B-B14F-4D97-AF65-F5344CB8AC3E}">
        <p14:creationId xmlns:p14="http://schemas.microsoft.com/office/powerpoint/2010/main" val="87964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Comparison Points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CPU: Apollo, HMMER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GPU: ApHMM-GPU,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HMM_cuda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spcAft>
                <a:spcPts val="500"/>
              </a:spcAft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FPGA: FPGA D&amp;C</a:t>
            </a: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500"/>
              </a:spcAft>
              <a:buNone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atasets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Error correction: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Real 10,000 DNA sequences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from Escherichia coli 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(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E. coli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) with average 5,128 read length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Protein family search: Entire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Pfam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database (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19,632 pHMMs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) and 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real 214,393 protein sequences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from Mitochondrial carrier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Multiple sequence alignment: Aligning over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~1 million 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protein sequences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from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Pfam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database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Evaluation Methodology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70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3800" b="1" dirty="0">
                <a:latin typeface="Garamond" panose="02020404030301010803" pitchFamily="18" charset="0"/>
              </a:rPr>
              <a:t>Performance: The Baum-Welch Algorithm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9724C-0281-3427-BB2D-647C64305005}"/>
              </a:ext>
            </a:extLst>
          </p:cNvPr>
          <p:cNvGrpSpPr/>
          <p:nvPr/>
        </p:nvGrpSpPr>
        <p:grpSpPr>
          <a:xfrm>
            <a:off x="685800" y="897391"/>
            <a:ext cx="7772400" cy="2837360"/>
            <a:chOff x="685800" y="866164"/>
            <a:chExt cx="7772400" cy="28373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513B88-68A2-4DB0-B7E3-C944AF5DC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080"/>
            <a:stretch/>
          </p:blipFill>
          <p:spPr>
            <a:xfrm>
              <a:off x="685800" y="866164"/>
              <a:ext cx="7772400" cy="283736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AD2827-A823-7783-C9F7-84E5895CA88D}"/>
                </a:ext>
              </a:extLst>
            </p:cNvPr>
            <p:cNvSpPr/>
            <p:nvPr/>
          </p:nvSpPr>
          <p:spPr>
            <a:xfrm>
              <a:off x="768667" y="3080600"/>
              <a:ext cx="185712" cy="6229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E3255B4-19AE-328C-0646-48E36C08E950}"/>
              </a:ext>
            </a:extLst>
          </p:cNvPr>
          <p:cNvSpPr/>
          <p:nvPr/>
        </p:nvSpPr>
        <p:spPr>
          <a:xfrm>
            <a:off x="-29308" y="3973461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15.55×–260.03×, 1.83×–5.34×, and 27.97× faster 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 </a:t>
            </a:r>
            <a:b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CPU, GPU, and FPGA implementations of the Baum-Welch algorithm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6F4089-F5ED-7E8F-8740-9A4FFE6F34B1}"/>
              </a:ext>
            </a:extLst>
          </p:cNvPr>
          <p:cNvSpPr/>
          <p:nvPr/>
        </p:nvSpPr>
        <p:spPr>
          <a:xfrm>
            <a:off x="-29308" y="5176345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GPUs provide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performance for Forward calculations</a:t>
            </a:r>
            <a:b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due to frequent off-chip memory accesses in ApHMM during Forward calculation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63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Performance: Workload Acceleration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0EE23-694C-12A0-C016-E9B3EBB07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59334"/>
            <a:ext cx="7772400" cy="3391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DA10E2-7F36-9F57-6AE2-6FDE71F72586}"/>
              </a:ext>
            </a:extLst>
          </p:cNvPr>
          <p:cNvSpPr/>
          <p:nvPr/>
        </p:nvSpPr>
        <p:spPr>
          <a:xfrm>
            <a:off x="-29308" y="4160009"/>
            <a:ext cx="9202616" cy="996696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1.29×–59.94×, 1.03×–1.75×, and 1.03×–1.95×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better performance </a:t>
            </a:r>
            <a:b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compared to the CPU, GPU, and FPGA baselines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1B6BE-CD7A-512D-629B-07DE7B3FBEC8}"/>
              </a:ext>
            </a:extLst>
          </p:cNvPr>
          <p:cNvSpPr/>
          <p:nvPr/>
        </p:nvSpPr>
        <p:spPr>
          <a:xfrm>
            <a:off x="-29308" y="5371883"/>
            <a:ext cx="9202616" cy="996696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Error correction benefits most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from the acceleration </a:t>
            </a:r>
            <a:b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due to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frequent and costly training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339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3800" b="1" dirty="0">
                <a:latin typeface="Garamond" panose="02020404030301010803" pitchFamily="18" charset="0"/>
              </a:rPr>
              <a:t>Energy: Overall Comparisons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C0D43E-8F8A-095A-15C9-F41119133C6D}"/>
              </a:ext>
            </a:extLst>
          </p:cNvPr>
          <p:cNvGrpSpPr/>
          <p:nvPr/>
        </p:nvGrpSpPr>
        <p:grpSpPr>
          <a:xfrm>
            <a:off x="465614" y="932452"/>
            <a:ext cx="7772400" cy="3006508"/>
            <a:chOff x="465614" y="932452"/>
            <a:chExt cx="7772400" cy="30065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D853F9-B771-F37C-9563-1A0828721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841" b="2178"/>
            <a:stretch/>
          </p:blipFill>
          <p:spPr>
            <a:xfrm>
              <a:off x="465614" y="1262210"/>
              <a:ext cx="7772400" cy="26767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513B88-68A2-4DB0-B7E3-C944AF5DC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" b="90065"/>
            <a:stretch/>
          </p:blipFill>
          <p:spPr>
            <a:xfrm>
              <a:off x="740496" y="932452"/>
              <a:ext cx="7497518" cy="54293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B4B3B1B-E654-107A-B03B-65A46B87AFAB}"/>
              </a:ext>
            </a:extLst>
          </p:cNvPr>
          <p:cNvSpPr/>
          <p:nvPr/>
        </p:nvSpPr>
        <p:spPr>
          <a:xfrm>
            <a:off x="-58616" y="4114121"/>
            <a:ext cx="9202616" cy="963718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 Baum-Welch algorithm: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2474.09× and 896.70×–2622.94×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reduction in energy consumption compared to CPU-1 and GPU implementations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979A1C-AFC9-6DF5-E50D-8B662C3E31FE}"/>
              </a:ext>
            </a:extLst>
          </p:cNvPr>
          <p:cNvSpPr/>
          <p:nvPr/>
        </p:nvSpPr>
        <p:spPr>
          <a:xfrm>
            <a:off x="-58616" y="5314534"/>
            <a:ext cx="9202616" cy="963718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 workloads: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64.24×, 1.75×, and 1.96× 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 compared to CPU-1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84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We analyze the speedup that each optimization provides over the CPU baseline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Speedup of Each Optimization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0B42D-5181-39C7-1B35-ADD1EE884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80" y="2044546"/>
            <a:ext cx="4925419" cy="18077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2DAED2-E69F-F34E-F408-509E864213A1}"/>
              </a:ext>
            </a:extLst>
          </p:cNvPr>
          <p:cNvSpPr/>
          <p:nvPr/>
        </p:nvSpPr>
        <p:spPr>
          <a:xfrm>
            <a:off x="-29308" y="4372417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Broadcasting and partial compute together is only possible </a:t>
            </a:r>
            <a:b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an efficient HW-SW co-design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90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8671809-7CCB-A5DE-AFB6-297ADB33A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Genome sequencing machines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can quickly convert biological molecules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Into sequences of characters for analysis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Background: Genome Analysis – How?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FB9218-7DD0-5845-B052-E2FFA1804358}"/>
              </a:ext>
            </a:extLst>
          </p:cNvPr>
          <p:cNvSpPr/>
          <p:nvPr/>
        </p:nvSpPr>
        <p:spPr>
          <a:xfrm>
            <a:off x="1728464" y="3571868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B736E1-D666-6747-9664-54E019AB94D5}"/>
              </a:ext>
            </a:extLst>
          </p:cNvPr>
          <p:cNvSpPr/>
          <p:nvPr/>
        </p:nvSpPr>
        <p:spPr>
          <a:xfrm>
            <a:off x="1728464" y="3826261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42A33C-4BB8-3E43-A6CE-61C369794D9E}"/>
              </a:ext>
            </a:extLst>
          </p:cNvPr>
          <p:cNvSpPr/>
          <p:nvPr/>
        </p:nvSpPr>
        <p:spPr>
          <a:xfrm>
            <a:off x="1728464" y="4335047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E13979-6503-E049-9F12-5FE9B5A36DD3}"/>
              </a:ext>
            </a:extLst>
          </p:cNvPr>
          <p:cNvSpPr/>
          <p:nvPr/>
        </p:nvSpPr>
        <p:spPr>
          <a:xfrm>
            <a:off x="1728464" y="4080654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44BF05-2BAB-A648-B788-3BA86E3F8C8C}"/>
              </a:ext>
            </a:extLst>
          </p:cNvPr>
          <p:cNvSpPr/>
          <p:nvPr/>
        </p:nvSpPr>
        <p:spPr>
          <a:xfrm>
            <a:off x="1609652" y="3439005"/>
            <a:ext cx="1740799" cy="121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4E182B-DF51-EA4D-9F3F-0E7845682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5" y="2368096"/>
            <a:ext cx="904357" cy="21418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5524454-8CB9-E644-9409-4448FEB49E0C}"/>
              </a:ext>
            </a:extLst>
          </p:cNvPr>
          <p:cNvSpPr/>
          <p:nvPr/>
        </p:nvSpPr>
        <p:spPr>
          <a:xfrm>
            <a:off x="2309765" y="2991656"/>
            <a:ext cx="717518" cy="43491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D92D60-0D12-1A41-8197-821B2A9ABC80}"/>
              </a:ext>
            </a:extLst>
          </p:cNvPr>
          <p:cNvSpPr/>
          <p:nvPr/>
        </p:nvSpPr>
        <p:spPr>
          <a:xfrm>
            <a:off x="2354504" y="3747601"/>
            <a:ext cx="177666" cy="97517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A3B4989-5B4B-584A-93F5-ABDDBE3BBB01}"/>
              </a:ext>
            </a:extLst>
          </p:cNvPr>
          <p:cNvSpPr/>
          <p:nvPr/>
        </p:nvSpPr>
        <p:spPr>
          <a:xfrm>
            <a:off x="3606565" y="3747601"/>
            <a:ext cx="177666" cy="97517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D306F1-20ED-E849-8967-E6CDB4C006FA}"/>
              </a:ext>
            </a:extLst>
          </p:cNvPr>
          <p:cNvSpPr/>
          <p:nvPr/>
        </p:nvSpPr>
        <p:spPr>
          <a:xfrm>
            <a:off x="2230004" y="3186715"/>
            <a:ext cx="825221" cy="58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FE3A6F-9729-8843-A18F-62E730626D30}"/>
              </a:ext>
            </a:extLst>
          </p:cNvPr>
          <p:cNvSpPr/>
          <p:nvPr/>
        </p:nvSpPr>
        <p:spPr>
          <a:xfrm>
            <a:off x="2979662" y="2768169"/>
            <a:ext cx="904357" cy="10004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937FC2-94C2-124F-BDB7-3DB51B150DA9}"/>
              </a:ext>
            </a:extLst>
          </p:cNvPr>
          <p:cNvSpPr/>
          <p:nvPr/>
        </p:nvSpPr>
        <p:spPr>
          <a:xfrm>
            <a:off x="3076214" y="2852065"/>
            <a:ext cx="717518" cy="35562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70E1AB-5CC3-EB41-B2D3-B7A38BC5A709}"/>
              </a:ext>
            </a:extLst>
          </p:cNvPr>
          <p:cNvCxnSpPr>
            <a:cxnSpLocks/>
            <a:stCxn id="18" idx="1"/>
            <a:endCxn id="18" idx="0"/>
          </p:cNvCxnSpPr>
          <p:nvPr/>
        </p:nvCxnSpPr>
        <p:spPr>
          <a:xfrm flipV="1">
            <a:off x="3076214" y="2852065"/>
            <a:ext cx="358759" cy="177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13C11-9BF9-F749-AC9F-C450F1124070}"/>
              </a:ext>
            </a:extLst>
          </p:cNvPr>
          <p:cNvCxnSpPr>
            <a:cxnSpLocks/>
          </p:cNvCxnSpPr>
          <p:nvPr/>
        </p:nvCxnSpPr>
        <p:spPr>
          <a:xfrm flipV="1">
            <a:off x="3055225" y="2872598"/>
            <a:ext cx="522122" cy="2543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39AAC5-B67B-064E-B4D8-190599F6AB21}"/>
              </a:ext>
            </a:extLst>
          </p:cNvPr>
          <p:cNvCxnSpPr>
            <a:cxnSpLocks/>
          </p:cNvCxnSpPr>
          <p:nvPr/>
        </p:nvCxnSpPr>
        <p:spPr>
          <a:xfrm>
            <a:off x="2979662" y="3303130"/>
            <a:ext cx="904357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4556F1-DA3B-9547-962C-8D39B7B5A173}"/>
              </a:ext>
            </a:extLst>
          </p:cNvPr>
          <p:cNvCxnSpPr>
            <a:cxnSpLocks/>
          </p:cNvCxnSpPr>
          <p:nvPr/>
        </p:nvCxnSpPr>
        <p:spPr>
          <a:xfrm>
            <a:off x="3577347" y="3426572"/>
            <a:ext cx="0" cy="34095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5F906E-E108-6A47-8529-16104D4FF92B}"/>
              </a:ext>
            </a:extLst>
          </p:cNvPr>
          <p:cNvCxnSpPr>
            <a:cxnSpLocks/>
          </p:cNvCxnSpPr>
          <p:nvPr/>
        </p:nvCxnSpPr>
        <p:spPr>
          <a:xfrm>
            <a:off x="2979662" y="3439005"/>
            <a:ext cx="904357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0F551C3-8A96-B248-8672-E65E34BFAAB0}"/>
              </a:ext>
            </a:extLst>
          </p:cNvPr>
          <p:cNvSpPr/>
          <p:nvPr/>
        </p:nvSpPr>
        <p:spPr>
          <a:xfrm flipV="1">
            <a:off x="3064638" y="3359710"/>
            <a:ext cx="462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04708D-63ED-D295-ADFB-49AB62EC2A13}"/>
              </a:ext>
            </a:extLst>
          </p:cNvPr>
          <p:cNvSpPr txBox="1"/>
          <p:nvPr/>
        </p:nvSpPr>
        <p:spPr>
          <a:xfrm>
            <a:off x="5793548" y="4023033"/>
            <a:ext cx="1621987" cy="707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951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Sequences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4951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from DNA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F4951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FE2D8C-F4A9-1255-9596-913BBC0BA2EF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5889266" y="3571868"/>
            <a:ext cx="715276" cy="451165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C97AE26-CC6E-2834-BE08-D1ABD321EDFA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6604542" y="3405429"/>
            <a:ext cx="539631" cy="617604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43ECADD-21F4-1A5A-F4DA-BADB7301750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215442" y="3439005"/>
            <a:ext cx="75844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5EA2EE8-9C10-CDE4-E878-ACC887992053}"/>
              </a:ext>
            </a:extLst>
          </p:cNvPr>
          <p:cNvSpPr txBox="1"/>
          <p:nvPr/>
        </p:nvSpPr>
        <p:spPr>
          <a:xfrm>
            <a:off x="89717" y="4427257"/>
            <a:ext cx="264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951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Biological Molecule (e.g.,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4951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DNA)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F4951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25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0.24445 -0.07871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-39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0047 L 0.29861 -0.06829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340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64 -0.07222 L 0.56337 -0.18935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585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23 L 0.5941 -0.1539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5" y="-768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11" grpId="0" animBg="1"/>
      <p:bldP spid="12" grpId="0" animBg="1"/>
      <p:bldP spid="13" grpId="0" animBg="1"/>
      <p:bldP spid="14" grpId="0" animBg="1"/>
      <p:bldP spid="17" grpId="0" animBg="1"/>
      <p:bldP spid="36" grpId="0" animBg="1"/>
      <p:bldP spid="37" grpId="0" animBg="1"/>
      <p:bldP spid="16" grpId="0" animBg="1"/>
      <p:bldP spid="4" grpId="0" animBg="1"/>
      <p:bldP spid="18" grpId="0" animBg="1"/>
      <p:bldP spid="35" grpId="0" animBg="1"/>
      <p:bldP spid="8" grpId="0"/>
      <p:bldP spid="4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We analyze the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area and power for ApHMM-4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using the Synopsys Design Compiler with a 28nm process @1GHz: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Area and Power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2DAED2-E69F-F34E-F408-509E864213A1}"/>
              </a:ext>
            </a:extLst>
          </p:cNvPr>
          <p:cNvSpPr/>
          <p:nvPr/>
        </p:nvSpPr>
        <p:spPr>
          <a:xfrm>
            <a:off x="-29308" y="3998602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UTs require the largest area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due to several complex units</a:t>
            </a:r>
            <a:b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 as multiplexer, division pipeline, and local memory</a:t>
            </a:r>
            <a:endParaRPr lang="en-GB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1004E49F-4FB3-AE90-C0E7-39C6446A4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25" y="1834650"/>
            <a:ext cx="5251508" cy="20494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B5D709-2E7F-3CEE-3E62-EE8F90317F12}"/>
              </a:ext>
            </a:extLst>
          </p:cNvPr>
          <p:cNvSpPr/>
          <p:nvPr/>
        </p:nvSpPr>
        <p:spPr>
          <a:xfrm>
            <a:off x="-29308" y="5138427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ApHMM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significantly accelerate pHMMs </a:t>
            </a:r>
            <a:b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relatively small area and power requirements</a:t>
            </a:r>
            <a:endParaRPr lang="en-GB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074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More in the Paper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11CBEF-12F6-3A92-F58A-35FA008A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6"/>
            <a:ext cx="8798061" cy="5466674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Results</a:t>
            </a:r>
          </a:p>
          <a:p>
            <a:pPr lvl="1">
              <a:spcAft>
                <a:spcPts val="500"/>
              </a:spcAft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Detailed discussion on the results generated per use case</a:t>
            </a:r>
          </a:p>
          <a:p>
            <a:pPr lvl="1">
              <a:spcAft>
                <a:spcPts val="500"/>
              </a:spcAft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Justification of the dataset and baseline choices</a:t>
            </a:r>
          </a:p>
          <a:p>
            <a:pPr lvl="1">
              <a:spcAft>
                <a:spcPts val="500"/>
              </a:spcAft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Details of all mechanisms and configurations</a:t>
            </a:r>
          </a:p>
          <a:p>
            <a:pPr lvl="1">
              <a:spcAft>
                <a:spcPts val="500"/>
              </a:spcAft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Details of our design space exploration</a:t>
            </a:r>
          </a:p>
          <a:p>
            <a:pPr lvl="1">
              <a:spcAft>
                <a:spcPts val="500"/>
              </a:spcAft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distribution and memory layout</a:t>
            </a:r>
          </a:p>
          <a:p>
            <a:pPr lvl="1">
              <a:spcAft>
                <a:spcPts val="500"/>
              </a:spcAft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and execution flow of ApHMM cores</a:t>
            </a:r>
          </a:p>
          <a:p>
            <a:pPr lvl="1">
              <a:spcAft>
                <a:spcPts val="500"/>
              </a:spcAft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Related work discussion (e.g., Pair HMMs vs pHMMs)</a:t>
            </a:r>
          </a:p>
          <a:p>
            <a:pPr lvl="1">
              <a:spcAft>
                <a:spcPts val="500"/>
              </a:spcAft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Detailed background on the equations and algorithms</a:t>
            </a:r>
          </a:p>
          <a:p>
            <a:pPr lvl="1">
              <a:spcAft>
                <a:spcPts val="500"/>
              </a:spcAft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8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928A-7153-BA4F-A458-A62E0880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ApHMM</a:t>
            </a:r>
            <a:endParaRPr lang="en-CH" sz="4000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FE908AA-1014-F276-6502-C74FBC8E1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47962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Firtina, Kamlesh Pillai, Gurpreet S. Kalsi,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Bharathwaj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Suresh, 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Damla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Senol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Cali,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Jeremie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S. Kim, Taha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Shahroodi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Meryem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Banu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Cavlak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Joël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Lindegger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Mohammed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Juan Gómez Luna, 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Sreenivas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Subramoney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and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Onur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Mutlu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i="0" u="sng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"ApHMM: Accelerating Profile Hidden Markov Models for Fast and Energy-Efficient Genome Analysis</a:t>
            </a:r>
            <a:r>
              <a:rPr lang="en-US" sz="1800" b="1" i="0" u="sng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”</a:t>
            </a:r>
            <a:b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ACM TACO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Dec 2023.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Online link at ACM TACO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 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arXiv preprint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ApHMM Source Code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8D1A8A1-5435-8283-D2A0-4BF541FE65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5"/>
          <a:stretch/>
        </p:blipFill>
        <p:spPr>
          <a:xfrm>
            <a:off x="1070719" y="3488989"/>
            <a:ext cx="6639393" cy="28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84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928A-7153-BA4F-A458-A62E0880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ApHMM-GPU</a:t>
            </a:r>
            <a:r>
              <a:rPr lang="en-CH" sz="4000">
                <a:latin typeface="Garamond" panose="02020404030301010803" pitchFamily="18" charset="0"/>
              </a:rPr>
              <a:t> </a:t>
            </a:r>
            <a:r>
              <a:rPr lang="en-CH" sz="4000" dirty="0">
                <a:latin typeface="Garamond" panose="02020404030301010803" pitchFamily="18" charset="0"/>
              </a:rPr>
              <a:t>Source Code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249DB3-0EBA-4C79-CBD6-340ADA37955A}"/>
              </a:ext>
            </a:extLst>
          </p:cNvPr>
          <p:cNvGrpSpPr/>
          <p:nvPr/>
        </p:nvGrpSpPr>
        <p:grpSpPr>
          <a:xfrm>
            <a:off x="1165225" y="949137"/>
            <a:ext cx="6813550" cy="5908863"/>
            <a:chOff x="1688671" y="949137"/>
            <a:chExt cx="6813550" cy="59088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C5F0F4-D097-5AAE-D56F-47AA2CCB1BD3}"/>
                </a:ext>
              </a:extLst>
            </p:cNvPr>
            <p:cNvSpPr txBox="1"/>
            <p:nvPr/>
          </p:nvSpPr>
          <p:spPr>
            <a:xfrm>
              <a:off x="2706683" y="4738470"/>
              <a:ext cx="4777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hlinkClick r:id="rId3"/>
                </a:rPr>
                <a:t>https://github.com/CMU-SAFARI/ApHMM-GPU</a:t>
              </a:r>
              <a:endParaRPr lang="en-CH" b="1" dirty="0">
                <a:solidFill>
                  <a:srgbClr val="C00000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51400A-3BEF-BFA1-1AFC-0AC41C371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295346" y="5257800"/>
              <a:ext cx="1600200" cy="1600200"/>
            </a:xfrm>
            <a:prstGeom prst="rect">
              <a:avLst/>
            </a:prstGeom>
          </p:spPr>
        </p:pic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36AC295-EC9E-B88A-8DA2-308930FDB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671" y="949137"/>
              <a:ext cx="6813550" cy="3706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91556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911837"/>
            <a:ext cx="8672264" cy="1080000"/>
          </a:xfrm>
          <a:prstGeom prst="rect">
            <a:avLst/>
          </a:prstGeom>
          <a:solidFill>
            <a:srgbClr val="05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66163"/>
            <a:ext cx="8672264" cy="10800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 &amp; Problem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35868" y="3563279"/>
            <a:ext cx="8672264" cy="10800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Outline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2214721"/>
            <a:ext cx="8672264" cy="10800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ApHMM</a:t>
            </a:r>
          </a:p>
        </p:txBody>
      </p:sp>
    </p:spTree>
    <p:extLst>
      <p:ext uri="{BB962C8B-B14F-4D97-AF65-F5344CB8AC3E}">
        <p14:creationId xmlns:p14="http://schemas.microsoft.com/office/powerpoint/2010/main" val="318113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-79563"/>
            <a:ext cx="8798061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Conclusion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3E1AA69-4242-DD0C-C9D4-1F3C7424870A}"/>
              </a:ext>
            </a:extLst>
          </p:cNvPr>
          <p:cNvSpPr/>
          <p:nvPr/>
        </p:nvSpPr>
        <p:spPr>
          <a:xfrm>
            <a:off x="123935" y="4597167"/>
            <a:ext cx="8889356" cy="1669409"/>
          </a:xfrm>
          <a:prstGeom prst="roundRect">
            <a:avLst>
              <a:gd name="adj" fmla="val 8525"/>
            </a:avLst>
          </a:prstGeom>
          <a:solidFill>
            <a:srgbClr val="EDE8F1"/>
          </a:solidFill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Results: </a:t>
            </a: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ASIC implementation</a:t>
            </a:r>
            <a:r>
              <a:rPr kumimoji="0" lang="en-US" sz="17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kumimoji="0" lang="en-US" sz="170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ompared</a:t>
            </a: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CPU, GPU, and FPGA baselines </a:t>
            </a:r>
            <a:r>
              <a:rPr lang="en-US" sz="17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 3 workloads</a:t>
            </a:r>
          </a:p>
          <a:p>
            <a:pPr marL="458788" lvl="1" indent="-249238">
              <a:lnSpc>
                <a:spcPct val="105000"/>
              </a:lnSpc>
              <a:buFont typeface="Arial" pitchFamily="34" charset="0"/>
              <a:buChar char="–"/>
              <a:defRPr/>
            </a:pPr>
            <a:r>
              <a:rPr lang="en-US" sz="1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15.55×–260.03×, 1.83×–5.34×, and 27.97× better performance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8788" lvl="1" indent="-249238">
              <a:lnSpc>
                <a:spcPct val="105000"/>
              </a:lnSpc>
              <a:buFont typeface="Arial" pitchFamily="34" charset="0"/>
              <a:buChar char="–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</a:t>
            </a:r>
            <a:r>
              <a:rPr lang="en-US" sz="1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2622.94× </a:t>
            </a:r>
            <a:r>
              <a:rPr lang="en-US" sz="1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 in</a:t>
            </a:r>
            <a:r>
              <a:rPr lang="en-US" sz="1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energy consumption</a:t>
            </a:r>
            <a:r>
              <a:rPr lang="en-US" sz="1600" noProof="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682D31A-61E6-C8C5-4981-C10F8932AE47}"/>
              </a:ext>
            </a:extLst>
          </p:cNvPr>
          <p:cNvSpPr/>
          <p:nvPr/>
        </p:nvSpPr>
        <p:spPr>
          <a:xfrm>
            <a:off x="127322" y="1943414"/>
            <a:ext cx="8889356" cy="2077745"/>
          </a:xfrm>
          <a:prstGeom prst="roundRect">
            <a:avLst>
              <a:gd name="adj" fmla="val 6307"/>
            </a:avLst>
          </a:prstGeom>
          <a:solidFill>
            <a:srgbClr val="E2F0DA"/>
          </a:solidFill>
          <a:ln w="31750">
            <a:solidFill>
              <a:srgbClr val="2A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ApHMM: </a:t>
            </a: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first flexible and hardware-software accelerator for pHMMs that can</a:t>
            </a:r>
          </a:p>
          <a:p>
            <a:pPr marL="22320" marR="0" lvl="0" indent="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10813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220" marR="0" lvl="0" indent="-34290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AutoNum type="arabicParenR"/>
              <a:tabLst/>
              <a:defRPr/>
            </a:pPr>
            <a:r>
              <a:rPr lang="en-US" sz="1700" dirty="0">
                <a:solidFill>
                  <a:srgbClr val="1081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Substantially reduce unnecessary data storage, data movement, and computations by effectively co-designing hardware and software together</a:t>
            </a:r>
          </a:p>
          <a:p>
            <a:pPr marL="365220" marR="0" lvl="0" indent="-342900" defTabSz="914400" rtl="0" eaLnBrk="1" fontAlgn="auto" latinLnBrk="0" hangingPunct="1">
              <a:lnSpc>
                <a:spcPct val="200000"/>
              </a:lnSpc>
              <a:buClrTx/>
              <a:buSzTx/>
              <a:buFont typeface="Arial" pitchFamily="34" charset="0"/>
              <a:buAutoNum type="arabicParenR"/>
              <a:tabLst/>
              <a:defRPr/>
            </a:pPr>
            <a:r>
              <a:rPr lang="en-US" sz="1700" dirty="0">
                <a:solidFill>
                  <a:srgbClr val="1081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a flexible design to support several genomics workloads that use pHMMs</a:t>
            </a:r>
            <a:endParaRPr kumimoji="0" lang="en-US" sz="1700" strike="noStrike" kern="1200" cap="none" spc="0" normalizeH="0" baseline="0" noProof="0" dirty="0">
              <a:ln>
                <a:noFill/>
              </a:ln>
              <a:solidFill>
                <a:srgbClr val="10813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4D6B46-651A-7DD5-B3F9-677DF276BEA8}"/>
              </a:ext>
            </a:extLst>
          </p:cNvPr>
          <p:cNvSpPr/>
          <p:nvPr/>
        </p:nvSpPr>
        <p:spPr>
          <a:xfrm>
            <a:off x="123935" y="702454"/>
            <a:ext cx="8889356" cy="664952"/>
          </a:xfrm>
          <a:prstGeom prst="roundRect">
            <a:avLst>
              <a:gd name="adj" fmla="val 21007"/>
            </a:avLst>
          </a:prstGeom>
          <a:solidFill>
            <a:srgbClr val="DFEEF9"/>
          </a:solidFill>
          <a:ln w="317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</a:t>
            </a:r>
            <a:r>
              <a:rPr lang="en-US" sz="1700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Enable rapid, power-efficient, and flexible use of pHMMs for genomics workloads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93E44F-7FE1-BBC4-A04C-D265E76E49A7}"/>
              </a:ext>
            </a:extLst>
          </p:cNvPr>
          <p:cNvSpPr txBox="1"/>
          <p:nvPr/>
        </p:nvSpPr>
        <p:spPr>
          <a:xfrm>
            <a:off x="2183237" y="6492920"/>
            <a:ext cx="477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linkClick r:id="rId4"/>
              </a:rPr>
              <a:t>https://github.com/CMU-SAFARI/ApHMM-GPU</a:t>
            </a:r>
            <a:endParaRPr lang="en-CH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7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2316615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2992185"/>
          </a:xfrm>
          <a:prstGeom prst="rect">
            <a:avLst/>
          </a:prstGeom>
          <a:solidFill>
            <a:srgbClr val="03538C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br>
              <a:rPr lang="en-US" sz="72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AA80A8-14BE-BA0A-6F6A-8839DECF2580}"/>
              </a:ext>
            </a:extLst>
          </p:cNvPr>
          <p:cNvSpPr txBox="1"/>
          <p:nvPr/>
        </p:nvSpPr>
        <p:spPr>
          <a:xfrm>
            <a:off x="3945066" y="-8256"/>
            <a:ext cx="1253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HiPEAC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4C8DCB-10F1-A17A-67B0-601802725021}"/>
              </a:ext>
            </a:extLst>
          </p:cNvPr>
          <p:cNvGrpSpPr/>
          <p:nvPr/>
        </p:nvGrpSpPr>
        <p:grpSpPr>
          <a:xfrm>
            <a:off x="0" y="486800"/>
            <a:ext cx="9144000" cy="2432270"/>
            <a:chOff x="697" y="852521"/>
            <a:chExt cx="9144000" cy="243227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6CEDCA-A9FC-517D-C13A-BA03CC0E187A}"/>
                </a:ext>
              </a:extLst>
            </p:cNvPr>
            <p:cNvSpPr txBox="1"/>
            <p:nvPr/>
          </p:nvSpPr>
          <p:spPr>
            <a:xfrm>
              <a:off x="697" y="2238351"/>
              <a:ext cx="9144000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Accelerating Profile Hidden Markov Models </a:t>
              </a:r>
              <a:b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for Fast and Energy-Efficient Genome Analysis</a:t>
              </a:r>
              <a:endParaRPr kumimoji="0" lang="en-CH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89899D-0B1B-F595-8545-BAA8C33B20D9}"/>
                </a:ext>
              </a:extLst>
            </p:cNvPr>
            <p:cNvSpPr txBox="1"/>
            <p:nvPr/>
          </p:nvSpPr>
          <p:spPr>
            <a:xfrm>
              <a:off x="2650228" y="852521"/>
              <a:ext cx="3844938" cy="11079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ApHMM</a:t>
              </a:r>
              <a:endParaRPr kumimoji="0" lang="en-CH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Subtitle 2">
            <a:extLst>
              <a:ext uri="{FF2B5EF4-FFF2-40B4-BE49-F238E27FC236}">
                <a16:creationId xmlns:a16="http://schemas.microsoft.com/office/drawing/2014/main" id="{CD77DCB3-AC56-C955-4B3B-317EC426F573}"/>
              </a:ext>
            </a:extLst>
          </p:cNvPr>
          <p:cNvSpPr txBox="1">
            <a:spLocks/>
          </p:cNvSpPr>
          <p:nvPr/>
        </p:nvSpPr>
        <p:spPr>
          <a:xfrm>
            <a:off x="8222624" y="1038983"/>
            <a:ext cx="824368" cy="33855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Paper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4A1A6F1-712E-6D1C-F5A8-42C610482DDC}"/>
              </a:ext>
            </a:extLst>
          </p:cNvPr>
          <p:cNvGrpSpPr/>
          <p:nvPr/>
        </p:nvGrpSpPr>
        <p:grpSpPr>
          <a:xfrm>
            <a:off x="1160639" y="5368388"/>
            <a:ext cx="6822723" cy="1449735"/>
            <a:chOff x="1229353" y="5368388"/>
            <a:chExt cx="6822723" cy="144973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C1C64C7-EAE2-1B76-0A0B-CE6DE08114D3}"/>
                </a:ext>
              </a:extLst>
            </p:cNvPr>
            <p:cNvGrpSpPr/>
            <p:nvPr/>
          </p:nvGrpSpPr>
          <p:grpSpPr>
            <a:xfrm>
              <a:off x="1789953" y="5368388"/>
              <a:ext cx="5701523" cy="483583"/>
              <a:chOff x="1739443" y="5397884"/>
              <a:chExt cx="5701523" cy="48358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63567B8-7041-AA61-4869-E3FFF91A27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553" t="31836" r="15247" b="32270"/>
              <a:stretch/>
            </p:blipFill>
            <p:spPr>
              <a:xfrm>
                <a:off x="4890886" y="5397884"/>
                <a:ext cx="2550080" cy="483583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E099C6AE-CFF9-1AAE-7731-87EDC77BC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39443" y="5397884"/>
                <a:ext cx="2513673" cy="483583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C551663-94CD-D304-8418-E7DF9E6E58A6}"/>
                </a:ext>
              </a:extLst>
            </p:cNvPr>
            <p:cNvGrpSpPr/>
            <p:nvPr/>
          </p:nvGrpSpPr>
          <p:grpSpPr>
            <a:xfrm>
              <a:off x="1229353" y="5975009"/>
              <a:ext cx="6822723" cy="843114"/>
              <a:chOff x="1465653" y="5871773"/>
              <a:chExt cx="6822723" cy="843114"/>
            </a:xfrm>
          </p:grpSpPr>
          <p:pic>
            <p:nvPicPr>
              <p:cNvPr id="18" name="Google Shape;87;p1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9060F75C-ACD6-6CA5-7793-9AA36DF576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-2783" b="33522"/>
              <a:stretch/>
            </p:blipFill>
            <p:spPr>
              <a:xfrm>
                <a:off x="3163303" y="5871773"/>
                <a:ext cx="1875904" cy="74081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A92744F-AB2B-0398-5833-0F903E148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534" t="12140" r="1439" b="189"/>
              <a:stretch/>
            </p:blipFill>
            <p:spPr>
              <a:xfrm>
                <a:off x="5406875" y="6231304"/>
                <a:ext cx="2881501" cy="483583"/>
              </a:xfrm>
              <a:prstGeom prst="rect">
                <a:avLst/>
              </a:prstGeom>
            </p:spPr>
          </p:pic>
          <p:pic>
            <p:nvPicPr>
              <p:cNvPr id="20" name="Picture 1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BBDA298D-A8CB-2C83-4B46-7143BB793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65653" y="6127955"/>
                <a:ext cx="1182502" cy="484632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E08109D-6665-FD5B-9766-5981AC8AC9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470" t="11783" r="10599" b="12697"/>
          <a:stretch/>
        </p:blipFill>
        <p:spPr>
          <a:xfrm>
            <a:off x="8080370" y="0"/>
            <a:ext cx="1063630" cy="1030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0619AA-8B1D-12C1-3DF3-AABE3B3D8504}"/>
              </a:ext>
            </a:extLst>
          </p:cNvPr>
          <p:cNvSpPr txBox="1"/>
          <p:nvPr/>
        </p:nvSpPr>
        <p:spPr>
          <a:xfrm>
            <a:off x="0" y="422234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Kamlesh Pillai, Gurpreet S. Kalsi,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Bharathwaj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Suresh,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Damla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Senol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Cali,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Jeremie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S. Kim, Taha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Shahroodi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Meryem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Banu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Cavlak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Joël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Lindegger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Mohammed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Alser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Juan Gómez Luna, Sreenivas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Subramoney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Onur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Mutlu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344DF-3734-2441-C9A3-D22835D4C6C8}"/>
              </a:ext>
            </a:extLst>
          </p:cNvPr>
          <p:cNvSpPr txBox="1"/>
          <p:nvPr/>
        </p:nvSpPr>
        <p:spPr>
          <a:xfrm>
            <a:off x="2286000" y="3011462"/>
            <a:ext cx="4572000" cy="1191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Can Firtina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canfirtina@gmail.com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12"/>
              </a:rPr>
              <a:t>https://cfirtina.com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4362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2990831"/>
            <a:ext cx="8672264" cy="876337"/>
          </a:xfrm>
          <a:prstGeom prst="rect">
            <a:avLst/>
          </a:prstGeom>
          <a:solidFill>
            <a:srgbClr val="05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Backup Slides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537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Accurate comparison requires identifying changes (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insertions, deletions, substitutions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) between sequences due to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Variations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between individuals and template sequences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Errors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in sequences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How to avoid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unnecessary (and costly)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comparisons?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Why Graphs are Useful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C8EF52-6B08-B2A9-E360-198084AE8175}"/>
              </a:ext>
            </a:extLst>
          </p:cNvPr>
          <p:cNvSpPr txBox="1"/>
          <p:nvPr/>
        </p:nvSpPr>
        <p:spPr>
          <a:xfrm>
            <a:off x="459102" y="2545729"/>
            <a:ext cx="129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Variants?</a:t>
            </a:r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ED59B16-6F5C-7C10-92CB-E4AF9EB529C3}"/>
              </a:ext>
            </a:extLst>
          </p:cNvPr>
          <p:cNvGrpSpPr/>
          <p:nvPr/>
        </p:nvGrpSpPr>
        <p:grpSpPr>
          <a:xfrm>
            <a:off x="1010043" y="3093525"/>
            <a:ext cx="2414499" cy="2123357"/>
            <a:chOff x="745820" y="3653630"/>
            <a:chExt cx="2414499" cy="21233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10E4FE-69C7-66BB-3E4D-E53A361FE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640" t="11798" r="56716" b="70706"/>
            <a:stretch/>
          </p:blipFill>
          <p:spPr>
            <a:xfrm>
              <a:off x="1919433" y="3833373"/>
              <a:ext cx="375920" cy="449172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4FDDAF-E340-7C2E-28E0-FD5F6D7BB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224" t="15230" r="32759" b="67556"/>
            <a:stretch/>
          </p:blipFill>
          <p:spPr>
            <a:xfrm>
              <a:off x="2186991" y="5208418"/>
              <a:ext cx="282833" cy="44190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415418-BA99-D989-8C01-9BFE711C2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538" t="47426" r="42892" b="45944"/>
            <a:stretch/>
          </p:blipFill>
          <p:spPr>
            <a:xfrm>
              <a:off x="1242768" y="4213282"/>
              <a:ext cx="502368" cy="170222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A6790D-CD47-9EAC-3205-02B5EE71F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198" t="74730" r="36348" b="15676"/>
            <a:stretch/>
          </p:blipFill>
          <p:spPr>
            <a:xfrm>
              <a:off x="2731155" y="4304794"/>
              <a:ext cx="294025" cy="24630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4BEF3E-8FFD-7B6A-23D9-A3984C2B5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478" t="31941" r="43791" b="61765"/>
            <a:stretch/>
          </p:blipFill>
          <p:spPr>
            <a:xfrm>
              <a:off x="1568933" y="5175273"/>
              <a:ext cx="224144" cy="16158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D40496-DE48-5F66-39FC-91E43030C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68" t="47371" r="35500" b="36852"/>
            <a:stretch/>
          </p:blipFill>
          <p:spPr>
            <a:xfrm>
              <a:off x="782154" y="4621005"/>
              <a:ext cx="406400" cy="40502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3" name="Picture 22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94DAC249-B666-15A4-7095-BF689E842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484" t="65878" r="84360" b="26008"/>
            <a:stretch/>
          </p:blipFill>
          <p:spPr>
            <a:xfrm>
              <a:off x="2383361" y="4778074"/>
              <a:ext cx="106680" cy="2082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Picture 23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389B79AD-B1E3-694D-BD82-B0277A8E9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7753" t="82503"/>
            <a:stretch/>
          </p:blipFill>
          <p:spPr>
            <a:xfrm>
              <a:off x="2627200" y="3653630"/>
              <a:ext cx="314399" cy="4491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0649BD33-9079-F8E8-6C49-A1E7D62C9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0927" r="90922"/>
            <a:stretch/>
          </p:blipFill>
          <p:spPr>
            <a:xfrm>
              <a:off x="1503243" y="4649295"/>
              <a:ext cx="233049" cy="2329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" name="Picture 27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B35F0FDF-0920-01E1-3DE1-52042F696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363" t="90405" r="53159"/>
            <a:stretch/>
          </p:blipFill>
          <p:spPr>
            <a:xfrm>
              <a:off x="1524841" y="5530679"/>
              <a:ext cx="294640" cy="2463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9" name="Picture 28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D0403045-4364-DC17-43CB-3B869DBE0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821" t="55720" r="51536" b="30057"/>
            <a:stretch/>
          </p:blipFill>
          <p:spPr>
            <a:xfrm>
              <a:off x="2784399" y="4922112"/>
              <a:ext cx="375920" cy="3651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583F3DA-55D1-2F06-67D1-B49AFBCA7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640" t="11798" r="56716" b="70706"/>
            <a:stretch/>
          </p:blipFill>
          <p:spPr>
            <a:xfrm>
              <a:off x="1910589" y="3836885"/>
              <a:ext cx="375920" cy="449172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89A253E-0451-B033-085F-740575096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224" t="15230" r="32759" b="67556"/>
            <a:stretch/>
          </p:blipFill>
          <p:spPr>
            <a:xfrm>
              <a:off x="2178147" y="5211930"/>
              <a:ext cx="282833" cy="441903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687F6D0-EC8E-F0E1-9325-9E4EB41DB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538" t="47426" r="42892" b="45944"/>
            <a:stretch/>
          </p:blipFill>
          <p:spPr>
            <a:xfrm>
              <a:off x="1233924" y="4216794"/>
              <a:ext cx="502368" cy="170222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6B5EFD1-982F-0077-11D4-4880B5F59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198" t="74730" r="36348" b="15676"/>
            <a:stretch/>
          </p:blipFill>
          <p:spPr>
            <a:xfrm>
              <a:off x="2722311" y="4308306"/>
              <a:ext cx="294025" cy="246308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02E847C-AFDA-08F4-B5ED-431BCB179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478" t="31941" r="43791" b="61765"/>
            <a:stretch/>
          </p:blipFill>
          <p:spPr>
            <a:xfrm>
              <a:off x="1560089" y="5178785"/>
              <a:ext cx="224144" cy="161585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CCEE28D-229E-7E49-D4E0-A01297A22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68" t="47371" r="35500" b="36852"/>
            <a:stretch/>
          </p:blipFill>
          <p:spPr>
            <a:xfrm>
              <a:off x="773310" y="4624517"/>
              <a:ext cx="406400" cy="405024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4F391BC-1204-6801-F9E5-88357F6852E4}"/>
                </a:ext>
              </a:extLst>
            </p:cNvPr>
            <p:cNvCxnSpPr>
              <a:cxnSpLocks/>
            </p:cNvCxnSpPr>
            <p:nvPr/>
          </p:nvCxnSpPr>
          <p:spPr>
            <a:xfrm>
              <a:off x="745820" y="3698555"/>
              <a:ext cx="147413" cy="836383"/>
            </a:xfrm>
            <a:prstGeom prst="straightConnector1">
              <a:avLst/>
            </a:prstGeom>
            <a:ln w="1905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C6C9B5A-0B54-5A72-C557-A4387118831D}"/>
                </a:ext>
              </a:extLst>
            </p:cNvPr>
            <p:cNvCxnSpPr>
              <a:cxnSpLocks/>
            </p:cNvCxnSpPr>
            <p:nvPr/>
          </p:nvCxnSpPr>
          <p:spPr>
            <a:xfrm>
              <a:off x="848637" y="3712954"/>
              <a:ext cx="396414" cy="403792"/>
            </a:xfrm>
            <a:prstGeom prst="straightConnector1">
              <a:avLst/>
            </a:prstGeom>
            <a:ln w="1905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9F49B36-9880-2C04-EBE8-6FD1C2365A44}"/>
                </a:ext>
              </a:extLst>
            </p:cNvPr>
            <p:cNvCxnSpPr>
              <a:cxnSpLocks/>
            </p:cNvCxnSpPr>
            <p:nvPr/>
          </p:nvCxnSpPr>
          <p:spPr>
            <a:xfrm>
              <a:off x="1067530" y="3691054"/>
              <a:ext cx="716703" cy="223796"/>
            </a:xfrm>
            <a:prstGeom prst="straightConnector1">
              <a:avLst/>
            </a:prstGeom>
            <a:ln w="1905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EAA6ABF-30D0-26D9-11E2-43A760D717F9}"/>
                </a:ext>
              </a:extLst>
            </p:cNvPr>
            <p:cNvCxnSpPr>
              <a:cxnSpLocks/>
            </p:cNvCxnSpPr>
            <p:nvPr/>
          </p:nvCxnSpPr>
          <p:spPr>
            <a:xfrm>
              <a:off x="1019589" y="3712954"/>
              <a:ext cx="1557828" cy="709667"/>
            </a:xfrm>
            <a:prstGeom prst="straightConnector1">
              <a:avLst/>
            </a:prstGeom>
            <a:ln w="1905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EF62BD6-E7F7-1EFA-D466-26350C6423DA}"/>
                </a:ext>
              </a:extLst>
            </p:cNvPr>
            <p:cNvCxnSpPr>
              <a:cxnSpLocks/>
            </p:cNvCxnSpPr>
            <p:nvPr/>
          </p:nvCxnSpPr>
          <p:spPr>
            <a:xfrm>
              <a:off x="1019589" y="3779308"/>
              <a:ext cx="1266920" cy="1258360"/>
            </a:xfrm>
            <a:prstGeom prst="straightConnector1">
              <a:avLst/>
            </a:prstGeom>
            <a:ln w="1905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73BA704-08AD-28BA-541B-6E739931DDB0}"/>
                </a:ext>
              </a:extLst>
            </p:cNvPr>
            <p:cNvCxnSpPr>
              <a:cxnSpLocks/>
            </p:cNvCxnSpPr>
            <p:nvPr/>
          </p:nvCxnSpPr>
          <p:spPr>
            <a:xfrm>
              <a:off x="800996" y="3723519"/>
              <a:ext cx="699339" cy="1333165"/>
            </a:xfrm>
            <a:prstGeom prst="straightConnector1">
              <a:avLst/>
            </a:prstGeom>
            <a:ln w="1905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F3187B-D29C-C820-72D5-6A00E73F2322}"/>
              </a:ext>
            </a:extLst>
          </p:cNvPr>
          <p:cNvGrpSpPr/>
          <p:nvPr/>
        </p:nvGrpSpPr>
        <p:grpSpPr>
          <a:xfrm>
            <a:off x="3859039" y="2384852"/>
            <a:ext cx="2961109" cy="3589228"/>
            <a:chOff x="3859039" y="2384852"/>
            <a:chExt cx="2961109" cy="3589228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EFE9CAE-E580-B594-4DEC-86A9B77F76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3221" y="3002280"/>
              <a:ext cx="1373552" cy="116549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769A70C-48BF-26D4-3644-23A431C39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671510" y="3605147"/>
              <a:ext cx="1148638" cy="11486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E9AE534-8892-CC52-2608-19824705C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671510" y="4825442"/>
              <a:ext cx="1148638" cy="11486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1" name="Picture 60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ABC02026-B533-D841-488B-364D343B5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1510" y="2384852"/>
              <a:ext cx="1148638" cy="11486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472FA5A-B799-1929-E9EA-462DB1AB04B6}"/>
                </a:ext>
              </a:extLst>
            </p:cNvPr>
            <p:cNvCxnSpPr>
              <a:cxnSpLocks/>
            </p:cNvCxnSpPr>
            <p:nvPr/>
          </p:nvCxnSpPr>
          <p:spPr>
            <a:xfrm>
              <a:off x="4223221" y="4177388"/>
              <a:ext cx="131315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C27D46A-4A09-16C5-6315-BCEDBB89E889}"/>
                </a:ext>
              </a:extLst>
            </p:cNvPr>
            <p:cNvCxnSpPr>
              <a:cxnSpLocks/>
            </p:cNvCxnSpPr>
            <p:nvPr/>
          </p:nvCxnSpPr>
          <p:spPr>
            <a:xfrm>
              <a:off x="4223221" y="4167779"/>
              <a:ext cx="1369631" cy="135582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7C8A091-81B6-4992-F8E7-B2F9872F4FB7}"/>
                </a:ext>
              </a:extLst>
            </p:cNvPr>
            <p:cNvSpPr txBox="1"/>
            <p:nvPr/>
          </p:nvSpPr>
          <p:spPr>
            <a:xfrm>
              <a:off x="3859039" y="3007911"/>
              <a:ext cx="1297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Which variant?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E9F9CBF-E973-5C8E-A656-5D3848976BBB}"/>
              </a:ext>
            </a:extLst>
          </p:cNvPr>
          <p:cNvGrpSpPr/>
          <p:nvPr/>
        </p:nvGrpSpPr>
        <p:grpSpPr>
          <a:xfrm>
            <a:off x="4223221" y="2913062"/>
            <a:ext cx="4461677" cy="1840723"/>
            <a:chOff x="4223221" y="2913062"/>
            <a:chExt cx="4461677" cy="1840723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DA83B08-E26A-4237-BFD0-4A1A4F14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435326" y="3605147"/>
              <a:ext cx="1148638" cy="11486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0DC1AD9-06B4-861E-7001-AB75F77F22D9}"/>
                </a:ext>
              </a:extLst>
            </p:cNvPr>
            <p:cNvCxnSpPr>
              <a:cxnSpLocks/>
            </p:cNvCxnSpPr>
            <p:nvPr/>
          </p:nvCxnSpPr>
          <p:spPr>
            <a:xfrm>
              <a:off x="4223221" y="4167779"/>
              <a:ext cx="3154269" cy="960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C71C125-98EA-BE59-0E8A-7F063BAFC97C}"/>
                </a:ext>
              </a:extLst>
            </p:cNvPr>
            <p:cNvSpPr txBox="1"/>
            <p:nvPr/>
          </p:nvSpPr>
          <p:spPr>
            <a:xfrm>
              <a:off x="7334393" y="2913062"/>
              <a:ext cx="13505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Erroneous analysis?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D5A3C004-A88F-25DB-98CF-0046099DB678}"/>
              </a:ext>
            </a:extLst>
          </p:cNvPr>
          <p:cNvSpPr txBox="1"/>
          <p:nvPr/>
        </p:nvSpPr>
        <p:spPr>
          <a:xfrm>
            <a:off x="459102" y="2792827"/>
            <a:ext cx="129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Errors?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210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Filtering heuristics aim to reduce unnecessary computations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Filtering – Performance Benefits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F5C72C2-A20D-2C70-7A3F-A35EBF0B02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56" t="20675" b="30995"/>
          <a:stretch/>
        </p:blipFill>
        <p:spPr>
          <a:xfrm>
            <a:off x="1535956" y="2353708"/>
            <a:ext cx="6072089" cy="1766975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A845E15F-C430-F4AD-9013-0293CFDE821D}"/>
              </a:ext>
            </a:extLst>
          </p:cNvPr>
          <p:cNvSpPr/>
          <p:nvPr/>
        </p:nvSpPr>
        <p:spPr>
          <a:xfrm>
            <a:off x="-29308" y="4839375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Motivational Study: 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~2.5x performance improvements with filtering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767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Analyze sequences by </a:t>
            </a:r>
            <a:r>
              <a:rPr lang="en-US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accurately and quickly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comparing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them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To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each other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To a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template sequence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representative of a species, a certain group…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Essential to understand functionality of a sequence, mutations, diseases…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Garamond" panose="02020404030301010803" pitchFamily="18" charset="0"/>
              </a:rPr>
              <a:t>Sequence Comparison is Essential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F583C5-6878-6586-0608-6C0A9290AD36}"/>
              </a:ext>
            </a:extLst>
          </p:cNvPr>
          <p:cNvGrpSpPr/>
          <p:nvPr/>
        </p:nvGrpSpPr>
        <p:grpSpPr>
          <a:xfrm>
            <a:off x="732893" y="2354121"/>
            <a:ext cx="3016677" cy="2850970"/>
            <a:chOff x="732893" y="2354121"/>
            <a:chExt cx="3016677" cy="28509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573164-0E67-3901-4912-3FE3EDD8264B}"/>
                </a:ext>
              </a:extLst>
            </p:cNvPr>
            <p:cNvSpPr txBox="1"/>
            <p:nvPr/>
          </p:nvSpPr>
          <p:spPr>
            <a:xfrm>
              <a:off x="732893" y="2354121"/>
              <a:ext cx="3016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495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Biological Sequences</a:t>
              </a:r>
            </a:p>
            <a:p>
              <a:pPr algn="ctr"/>
              <a:r>
                <a:rPr lang="en-US" sz="2000" b="1" dirty="0">
                  <a:solidFill>
                    <a:srgbClr val="F495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(e.g., DNA, proteins)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8E4FC9D-8011-BE53-56C6-374DF3720AC9}"/>
                </a:ext>
              </a:extLst>
            </p:cNvPr>
            <p:cNvGrpSpPr/>
            <p:nvPr/>
          </p:nvGrpSpPr>
          <p:grpSpPr>
            <a:xfrm>
              <a:off x="1047726" y="3081734"/>
              <a:ext cx="2387010" cy="2123357"/>
              <a:chOff x="1176016" y="3444699"/>
              <a:chExt cx="2387010" cy="2123357"/>
            </a:xfrm>
          </p:grpSpPr>
          <p:pic>
            <p:nvPicPr>
              <p:cNvPr id="6" name="Picture 5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3B4768DA-6A65-4059-DA08-C654DD0B5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1992" t="14588" r="56679" b="71025"/>
              <a:stretch/>
            </p:blipFill>
            <p:spPr>
              <a:xfrm>
                <a:off x="2340306" y="3769115"/>
                <a:ext cx="290822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" name="Picture 9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B3E12DD9-2F5A-7E90-5365-FDB225AFE2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484" t="65878" r="84360" b="26008"/>
              <a:stretch/>
            </p:blipFill>
            <p:spPr>
              <a:xfrm>
                <a:off x="2786068" y="4569143"/>
                <a:ext cx="106680" cy="2082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" name="Picture 11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CCD94158-6813-7F5E-106C-8073FC9FD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8417" t="35975" r="45844" b="57731"/>
              <a:stretch/>
            </p:blipFill>
            <p:spPr>
              <a:xfrm>
                <a:off x="2001208" y="4997515"/>
                <a:ext cx="147320" cy="16158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A09EE0DA-3937-EF9A-59F8-8555E9DD9C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7753" t="82503"/>
              <a:stretch/>
            </p:blipFill>
            <p:spPr>
              <a:xfrm>
                <a:off x="3029907" y="3444699"/>
                <a:ext cx="314399" cy="4491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3F385888-680E-7348-34A6-18957FBC36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90927" r="90922"/>
              <a:stretch/>
            </p:blipFill>
            <p:spPr>
              <a:xfrm>
                <a:off x="1905950" y="4440364"/>
                <a:ext cx="233049" cy="2329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A0F3FED7-F6F9-F401-67A9-82E0331C60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7315" t="47180" r="43293" b="47343"/>
              <a:stretch/>
            </p:blipFill>
            <p:spPr>
              <a:xfrm>
                <a:off x="1650688" y="4009451"/>
                <a:ext cx="497840" cy="14058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" name="Picture 17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0E662F2A-CB81-C4FE-8994-EE8550841E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9836" t="21506" r="25520" b="60997"/>
              <a:stretch/>
            </p:blipFill>
            <p:spPr>
              <a:xfrm>
                <a:off x="2631128" y="5012178"/>
                <a:ext cx="375920" cy="44917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9" name="Picture 18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D453AA79-3A6C-DE39-73AC-E09EE9D330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8396" t="76863" r="40720" b="12055"/>
              <a:stretch/>
            </p:blipFill>
            <p:spPr>
              <a:xfrm>
                <a:off x="3047406" y="4085594"/>
                <a:ext cx="279400" cy="28448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0" name="Picture 19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AD624C91-F2AC-04E0-B40C-F0CC4B0155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5363" t="90405" r="53159"/>
              <a:stretch/>
            </p:blipFill>
            <p:spPr>
              <a:xfrm>
                <a:off x="1927548" y="5321748"/>
                <a:ext cx="294640" cy="2463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1" name="Picture 20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00C6E666-727E-A937-D713-5D22D49402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821" t="55720" r="51536" b="30057"/>
              <a:stretch/>
            </p:blipFill>
            <p:spPr>
              <a:xfrm>
                <a:off x="3187106" y="4713181"/>
                <a:ext cx="375920" cy="3651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D63A100B-AA2D-4D71-92B2-1E3D3C752F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8396" t="48600" r="35773" b="35623"/>
              <a:stretch/>
            </p:blipFill>
            <p:spPr>
              <a:xfrm>
                <a:off x="1176016" y="4440364"/>
                <a:ext cx="406400" cy="40502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F17B00-3CFE-5B67-7840-0E43322ED5C0}"/>
              </a:ext>
            </a:extLst>
          </p:cNvPr>
          <p:cNvCxnSpPr>
            <a:cxnSpLocks/>
          </p:cNvCxnSpPr>
          <p:nvPr/>
        </p:nvCxnSpPr>
        <p:spPr>
          <a:xfrm>
            <a:off x="4273527" y="4143412"/>
            <a:ext cx="75844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1408E-C425-356E-60DD-1C488D1C36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843988" y="2636365"/>
            <a:ext cx="2567120" cy="256712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7E6958F-F67C-5F20-DBB9-BFCDF855A3FA}"/>
              </a:ext>
            </a:extLst>
          </p:cNvPr>
          <p:cNvGrpSpPr/>
          <p:nvPr/>
        </p:nvGrpSpPr>
        <p:grpSpPr>
          <a:xfrm>
            <a:off x="5844724" y="3019078"/>
            <a:ext cx="2566384" cy="2186013"/>
            <a:chOff x="5844724" y="3211276"/>
            <a:chExt cx="2566384" cy="2186013"/>
          </a:xfrm>
        </p:grpSpPr>
        <p:pic>
          <p:nvPicPr>
            <p:cNvPr id="47" name="Picture 4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B968AA60-2B5C-F7D9-9C9D-0348D2B4E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753" t="82503"/>
            <a:stretch/>
          </p:blipFill>
          <p:spPr>
            <a:xfrm>
              <a:off x="8096709" y="4946512"/>
              <a:ext cx="314399" cy="4491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9" name="Picture 48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B6671616-CAC6-B924-7E40-9DA870D9E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315" t="47180" r="43293" b="47343"/>
            <a:stretch/>
          </p:blipFill>
          <p:spPr>
            <a:xfrm>
              <a:off x="6806971" y="4041828"/>
              <a:ext cx="497840" cy="1405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4" name="Picture 43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9A40B678-E05E-7F72-44E3-1D404573E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992" t="14588" r="56679" b="71025"/>
            <a:stretch/>
          </p:blipFill>
          <p:spPr>
            <a:xfrm>
              <a:off x="6664305" y="3211276"/>
              <a:ext cx="290822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5" name="Picture 4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6FE88F60-2AE2-8179-75CF-3E22F033A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484" t="65878" r="84360" b="26008"/>
            <a:stretch/>
          </p:blipFill>
          <p:spPr>
            <a:xfrm>
              <a:off x="6137121" y="4589167"/>
              <a:ext cx="106680" cy="2082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6" name="Picture 4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1E739AB2-B10D-6D3A-4011-1BC3045F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417" t="35975" r="45844" b="57731"/>
            <a:stretch/>
          </p:blipFill>
          <p:spPr>
            <a:xfrm>
              <a:off x="7088399" y="3750712"/>
              <a:ext cx="147320" cy="1615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8" name="Picture 47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90FB5C4C-B861-21EC-697E-5B25BE129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0927" r="90922"/>
            <a:stretch/>
          </p:blipFill>
          <p:spPr>
            <a:xfrm>
              <a:off x="5844724" y="5164370"/>
              <a:ext cx="233049" cy="2329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0" name="Picture 49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FBEDD70D-25DE-A597-91E3-E8BA21627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836" t="21506" r="25520" b="60997"/>
            <a:stretch/>
          </p:blipFill>
          <p:spPr>
            <a:xfrm>
              <a:off x="7399524" y="3356022"/>
              <a:ext cx="375920" cy="4491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1" name="Picture 50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B52F4B55-4A50-3E02-F6E5-9395CE815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396" t="76863" r="40720" b="12055"/>
            <a:stretch/>
          </p:blipFill>
          <p:spPr>
            <a:xfrm>
              <a:off x="7085859" y="4797447"/>
              <a:ext cx="279400" cy="2844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2" name="Picture 51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C6F599B-EA99-B867-F64C-C4E07E88F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363" t="90405" r="53159"/>
            <a:stretch/>
          </p:blipFill>
          <p:spPr>
            <a:xfrm>
              <a:off x="6748551" y="5149374"/>
              <a:ext cx="294640" cy="2463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3" name="Picture 52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9F33C2C2-7124-A3A4-418B-CB2FEE533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821" t="55720" r="51536" b="30057"/>
            <a:stretch/>
          </p:blipFill>
          <p:spPr>
            <a:xfrm>
              <a:off x="6712479" y="4267961"/>
              <a:ext cx="375920" cy="3651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4" name="Picture 53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B06BDFA2-96D7-DDC3-EAF1-B0E5E079B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396" t="48600" r="35773" b="35623"/>
            <a:stretch/>
          </p:blipFill>
          <p:spPr>
            <a:xfrm>
              <a:off x="7088399" y="4078669"/>
              <a:ext cx="406400" cy="4050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3193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Software-based filtering heuristics aim to reduce unnecessary computations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High-accuracy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can be achieved with filtering with correct setting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Filtering – Accurate but Costly Sorting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7845ED-1FD2-CD0A-B10F-BB815B4DC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97079"/>
            <a:ext cx="7772400" cy="28146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C09A286-2EE9-C0E8-BA13-7E035F1B5932}"/>
              </a:ext>
            </a:extLst>
          </p:cNvPr>
          <p:cNvSpPr txBox="1"/>
          <p:nvPr/>
        </p:nvSpPr>
        <p:spPr>
          <a:xfrm>
            <a:off x="-276726" y="4820414"/>
            <a:ext cx="9697452" cy="1499347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Filtering takes up ~8.5% of the overall execution time </a:t>
            </a:r>
            <a:br>
              <a:rPr lang="en-US" sz="24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due to sorting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05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We analyze maximum number of cores that ApHMM can utilize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Before it is bottlenecked by memory bandwidth for genomics applications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z="4000" b="1" dirty="0">
                <a:latin typeface="Garamond" panose="02020404030301010803" pitchFamily="18" charset="0"/>
              </a:rPr>
              <a:t>Choosing the Right Amount of Cores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2DAED2-E69F-F34E-F408-509E864213A1}"/>
              </a:ext>
            </a:extLst>
          </p:cNvPr>
          <p:cNvSpPr/>
          <p:nvPr/>
        </p:nvSpPr>
        <p:spPr>
          <a:xfrm>
            <a:off x="-29308" y="4931244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ApHMM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4 cores (ApHMM-4) provides the best overall speedup</a:t>
            </a:r>
            <a:endParaRPr lang="en-GB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A61E48-F40D-22F4-472C-ED7386C00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0" y="2102837"/>
            <a:ext cx="7772400" cy="2530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08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2316615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2992185"/>
          </a:xfrm>
          <a:prstGeom prst="rect">
            <a:avLst/>
          </a:prstGeom>
          <a:solidFill>
            <a:srgbClr val="03538C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br>
              <a:rPr lang="en-US" sz="72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AA80A8-14BE-BA0A-6F6A-8839DECF2580}"/>
              </a:ext>
            </a:extLst>
          </p:cNvPr>
          <p:cNvSpPr txBox="1"/>
          <p:nvPr/>
        </p:nvSpPr>
        <p:spPr>
          <a:xfrm>
            <a:off x="3945066" y="-8256"/>
            <a:ext cx="1253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HiPEAC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4C8DCB-10F1-A17A-67B0-601802725021}"/>
              </a:ext>
            </a:extLst>
          </p:cNvPr>
          <p:cNvGrpSpPr/>
          <p:nvPr/>
        </p:nvGrpSpPr>
        <p:grpSpPr>
          <a:xfrm>
            <a:off x="0" y="486800"/>
            <a:ext cx="9144000" cy="2432270"/>
            <a:chOff x="697" y="852521"/>
            <a:chExt cx="9144000" cy="243227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6CEDCA-A9FC-517D-C13A-BA03CC0E187A}"/>
                </a:ext>
              </a:extLst>
            </p:cNvPr>
            <p:cNvSpPr txBox="1"/>
            <p:nvPr/>
          </p:nvSpPr>
          <p:spPr>
            <a:xfrm>
              <a:off x="697" y="2238351"/>
              <a:ext cx="9144000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Accelerating Profile Hidden Markov Models </a:t>
              </a:r>
              <a:b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for Fast and Energy-Efficient Genome Analysis</a:t>
              </a:r>
              <a:endParaRPr kumimoji="0" lang="en-CH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89899D-0B1B-F595-8545-BAA8C33B20D9}"/>
                </a:ext>
              </a:extLst>
            </p:cNvPr>
            <p:cNvSpPr txBox="1"/>
            <p:nvPr/>
          </p:nvSpPr>
          <p:spPr>
            <a:xfrm>
              <a:off x="2650228" y="852521"/>
              <a:ext cx="3844938" cy="11079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ApHMM</a:t>
              </a:r>
              <a:endParaRPr kumimoji="0" lang="en-CH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Subtitle 2">
            <a:extLst>
              <a:ext uri="{FF2B5EF4-FFF2-40B4-BE49-F238E27FC236}">
                <a16:creationId xmlns:a16="http://schemas.microsoft.com/office/drawing/2014/main" id="{CD77DCB3-AC56-C955-4B3B-317EC426F573}"/>
              </a:ext>
            </a:extLst>
          </p:cNvPr>
          <p:cNvSpPr txBox="1">
            <a:spLocks/>
          </p:cNvSpPr>
          <p:nvPr/>
        </p:nvSpPr>
        <p:spPr>
          <a:xfrm>
            <a:off x="8222624" y="1038983"/>
            <a:ext cx="824368" cy="33855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Paper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4A1A6F1-712E-6D1C-F5A8-42C610482DDC}"/>
              </a:ext>
            </a:extLst>
          </p:cNvPr>
          <p:cNvGrpSpPr/>
          <p:nvPr/>
        </p:nvGrpSpPr>
        <p:grpSpPr>
          <a:xfrm>
            <a:off x="1160639" y="5368388"/>
            <a:ext cx="6822723" cy="1449735"/>
            <a:chOff x="1229353" y="5368388"/>
            <a:chExt cx="6822723" cy="144973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C1C64C7-EAE2-1B76-0A0B-CE6DE08114D3}"/>
                </a:ext>
              </a:extLst>
            </p:cNvPr>
            <p:cNvGrpSpPr/>
            <p:nvPr/>
          </p:nvGrpSpPr>
          <p:grpSpPr>
            <a:xfrm>
              <a:off x="1789953" y="5368388"/>
              <a:ext cx="5701523" cy="483583"/>
              <a:chOff x="1739443" y="5397884"/>
              <a:chExt cx="5701523" cy="48358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63567B8-7041-AA61-4869-E3FFF91A27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553" t="31836" r="15247" b="32270"/>
              <a:stretch/>
            </p:blipFill>
            <p:spPr>
              <a:xfrm>
                <a:off x="4890886" y="5397884"/>
                <a:ext cx="2550080" cy="483583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E099C6AE-CFF9-1AAE-7731-87EDC77BC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39443" y="5397884"/>
                <a:ext cx="2513673" cy="483583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C551663-94CD-D304-8418-E7DF9E6E58A6}"/>
                </a:ext>
              </a:extLst>
            </p:cNvPr>
            <p:cNvGrpSpPr/>
            <p:nvPr/>
          </p:nvGrpSpPr>
          <p:grpSpPr>
            <a:xfrm>
              <a:off x="1229353" y="5975009"/>
              <a:ext cx="6822723" cy="843114"/>
              <a:chOff x="1465653" y="5871773"/>
              <a:chExt cx="6822723" cy="843114"/>
            </a:xfrm>
          </p:grpSpPr>
          <p:pic>
            <p:nvPicPr>
              <p:cNvPr id="18" name="Google Shape;87;p1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9060F75C-ACD6-6CA5-7793-9AA36DF576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-2783" b="33522"/>
              <a:stretch/>
            </p:blipFill>
            <p:spPr>
              <a:xfrm>
                <a:off x="3163303" y="5871773"/>
                <a:ext cx="1875904" cy="74081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A92744F-AB2B-0398-5833-0F903E148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534" t="12140" r="1439" b="189"/>
              <a:stretch/>
            </p:blipFill>
            <p:spPr>
              <a:xfrm>
                <a:off x="5406875" y="6231304"/>
                <a:ext cx="2881501" cy="483583"/>
              </a:xfrm>
              <a:prstGeom prst="rect">
                <a:avLst/>
              </a:prstGeom>
            </p:spPr>
          </p:pic>
          <p:pic>
            <p:nvPicPr>
              <p:cNvPr id="20" name="Picture 1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BBDA298D-A8CB-2C83-4B46-7143BB793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65653" y="6127955"/>
                <a:ext cx="1182502" cy="484632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E08109D-6665-FD5B-9766-5981AC8AC9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470" t="11783" r="10599" b="12697"/>
          <a:stretch/>
        </p:blipFill>
        <p:spPr>
          <a:xfrm>
            <a:off x="8080370" y="0"/>
            <a:ext cx="1063630" cy="1030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0619AA-8B1D-12C1-3DF3-AABE3B3D8504}"/>
              </a:ext>
            </a:extLst>
          </p:cNvPr>
          <p:cNvSpPr txBox="1"/>
          <p:nvPr/>
        </p:nvSpPr>
        <p:spPr>
          <a:xfrm>
            <a:off x="0" y="422234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Kamlesh Pillai, Gurpreet S. Kalsi,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Bharathwaj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Suresh,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Damla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Senol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Cali,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Jeremie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S. Kim, Taha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Shahroodi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Meryem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Banu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Cavlak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Joël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Lindegger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Mohammed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Alser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Juan Gómez Luna, Sreenivas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Subramoney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Onur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Mutlu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344DF-3734-2441-C9A3-D22835D4C6C8}"/>
              </a:ext>
            </a:extLst>
          </p:cNvPr>
          <p:cNvSpPr txBox="1"/>
          <p:nvPr/>
        </p:nvSpPr>
        <p:spPr>
          <a:xfrm>
            <a:off x="2286000" y="3011462"/>
            <a:ext cx="4572000" cy="1191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Can Firtina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canfirtina@gmail.com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12"/>
              </a:rPr>
              <a:t>https://cfirtina.com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26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Graphs are commonly used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in sequence comparisons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Can avoid redundant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comparisons and storage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Provides </a:t>
            </a:r>
            <a:r>
              <a:rPr lang="en-US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rich information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on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expected variations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between sequences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Graphs for Sequence Comparisons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6ABE8DC-D80F-60B5-0766-33150077C32E}"/>
              </a:ext>
            </a:extLst>
          </p:cNvPr>
          <p:cNvGrpSpPr>
            <a:grpSpLocks noChangeAspect="1"/>
          </p:cNvGrpSpPr>
          <p:nvPr/>
        </p:nvGrpSpPr>
        <p:grpSpPr>
          <a:xfrm>
            <a:off x="4965866" y="2525939"/>
            <a:ext cx="3481672" cy="2319245"/>
            <a:chOff x="3271208" y="3342295"/>
            <a:chExt cx="2395006" cy="15953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89A29D-6656-8E67-BB25-7C3F88FD1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009" t="12544" r="40633" b="52129"/>
            <a:stretch/>
          </p:blipFill>
          <p:spPr>
            <a:xfrm>
              <a:off x="5330973" y="3933132"/>
              <a:ext cx="314250" cy="4057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F37AAC-363A-7E03-3DF4-A39C3E573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779" t="6739" r="39349" b="49863"/>
            <a:stretch/>
          </p:blipFill>
          <p:spPr>
            <a:xfrm>
              <a:off x="5330973" y="3342295"/>
              <a:ext cx="297181" cy="4984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C6A597-C98E-AABF-92E9-F715F934E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338" t="12545" r="37649" b="49863"/>
            <a:stretch/>
          </p:blipFill>
          <p:spPr>
            <a:xfrm>
              <a:off x="5309981" y="4430751"/>
              <a:ext cx="356233" cy="431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A561A821-8921-AA48-D0CD-D330BB60A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7904" y="3789042"/>
              <a:ext cx="1148638" cy="11486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32386F-ACE4-803E-18D6-8CBEC024F61B}"/>
                </a:ext>
              </a:extLst>
            </p:cNvPr>
            <p:cNvCxnSpPr/>
            <p:nvPr/>
          </p:nvCxnSpPr>
          <p:spPr>
            <a:xfrm>
              <a:off x="4307532" y="3933132"/>
              <a:ext cx="1023441" cy="0"/>
            </a:xfrm>
            <a:prstGeom prst="line">
              <a:avLst/>
            </a:prstGeom>
            <a:ln w="254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F5AD1B5-7DAC-3982-CF26-189B9F974A31}"/>
                </a:ext>
              </a:extLst>
            </p:cNvPr>
            <p:cNvCxnSpPr/>
            <p:nvPr/>
          </p:nvCxnSpPr>
          <p:spPr>
            <a:xfrm>
              <a:off x="4307532" y="4338897"/>
              <a:ext cx="1023441" cy="0"/>
            </a:xfrm>
            <a:prstGeom prst="line">
              <a:avLst/>
            </a:prstGeom>
            <a:ln w="254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16514CA-F84D-7AC6-81A6-30A5BD8CC42F}"/>
                </a:ext>
              </a:extLst>
            </p:cNvPr>
            <p:cNvCxnSpPr>
              <a:cxnSpLocks/>
            </p:cNvCxnSpPr>
            <p:nvPr/>
          </p:nvCxnSpPr>
          <p:spPr>
            <a:xfrm>
              <a:off x="4307532" y="3933132"/>
              <a:ext cx="1023441" cy="498127"/>
            </a:xfrm>
            <a:prstGeom prst="line">
              <a:avLst/>
            </a:prstGeom>
            <a:ln w="25400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042CC4C-F242-C61F-F49D-89465E6C33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7532" y="4338897"/>
              <a:ext cx="1002449" cy="536418"/>
            </a:xfrm>
            <a:prstGeom prst="line">
              <a:avLst/>
            </a:prstGeom>
            <a:ln w="25400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5B5CC81-E08C-70BA-96A4-661F6533CB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7532" y="3342295"/>
              <a:ext cx="1023441" cy="590837"/>
            </a:xfrm>
            <a:prstGeom prst="line">
              <a:avLst/>
            </a:prstGeom>
            <a:ln w="25400" cap="rnd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D308367-4D79-39DA-874F-785579C298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7532" y="3840771"/>
              <a:ext cx="1012944" cy="498126"/>
            </a:xfrm>
            <a:prstGeom prst="line">
              <a:avLst/>
            </a:prstGeom>
            <a:ln w="25400" cap="rnd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93CD8B-04A8-C606-06B9-8589AB202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398" t="74382" r="39238" b="12095"/>
            <a:stretch/>
          </p:blipFill>
          <p:spPr>
            <a:xfrm>
              <a:off x="3271208" y="4486904"/>
              <a:ext cx="119042" cy="1553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10E84D4-3753-CADF-E005-7308F2128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346" t="71320" r="37290" b="14674"/>
            <a:stretch/>
          </p:blipFill>
          <p:spPr>
            <a:xfrm>
              <a:off x="3274612" y="4255319"/>
              <a:ext cx="119042" cy="1608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F582959-DBF2-C4D6-4890-2003EA4CB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890" t="71803" r="37747" b="14673"/>
            <a:stretch/>
          </p:blipFill>
          <p:spPr>
            <a:xfrm>
              <a:off x="3271208" y="4707220"/>
              <a:ext cx="119042" cy="1553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058237-C89C-8642-6E4D-2B3FAA8F1459}"/>
                </a:ext>
              </a:extLst>
            </p:cNvPr>
            <p:cNvCxnSpPr>
              <a:cxnSpLocks/>
            </p:cNvCxnSpPr>
            <p:nvPr/>
          </p:nvCxnSpPr>
          <p:spPr>
            <a:xfrm>
              <a:off x="3412278" y="4575611"/>
              <a:ext cx="869945" cy="87860"/>
            </a:xfrm>
            <a:prstGeom prst="line">
              <a:avLst/>
            </a:prstGeom>
            <a:ln w="254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269DA4-5649-DADB-5566-41EC78B74D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3157" y="4688615"/>
              <a:ext cx="904375" cy="89867"/>
            </a:xfrm>
            <a:prstGeom prst="line">
              <a:avLst/>
            </a:prstGeom>
            <a:ln w="25400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BA17AB8-CD11-C4F2-A79A-D7F3DE2FCFC8}"/>
                </a:ext>
              </a:extLst>
            </p:cNvPr>
            <p:cNvCxnSpPr>
              <a:cxnSpLocks/>
            </p:cNvCxnSpPr>
            <p:nvPr/>
          </p:nvCxnSpPr>
          <p:spPr>
            <a:xfrm>
              <a:off x="3412278" y="4329183"/>
              <a:ext cx="895254" cy="334288"/>
            </a:xfrm>
            <a:prstGeom prst="line">
              <a:avLst/>
            </a:prstGeom>
            <a:ln w="25400" cap="rnd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32D994F-8F52-42E2-A489-52FC13553537}"/>
              </a:ext>
            </a:extLst>
          </p:cNvPr>
          <p:cNvCxnSpPr>
            <a:cxnSpLocks/>
          </p:cNvCxnSpPr>
          <p:nvPr/>
        </p:nvCxnSpPr>
        <p:spPr>
          <a:xfrm>
            <a:off x="3645444" y="3912705"/>
            <a:ext cx="75844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A2172A-825E-8DD1-9470-2E4D99D5176A}"/>
              </a:ext>
            </a:extLst>
          </p:cNvPr>
          <p:cNvGrpSpPr/>
          <p:nvPr/>
        </p:nvGrpSpPr>
        <p:grpSpPr>
          <a:xfrm>
            <a:off x="732893" y="2354121"/>
            <a:ext cx="3016677" cy="2850970"/>
            <a:chOff x="732893" y="2354121"/>
            <a:chExt cx="3016677" cy="285097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462C425-2490-5A4E-1576-878BD1DDE5CB}"/>
                </a:ext>
              </a:extLst>
            </p:cNvPr>
            <p:cNvSpPr txBox="1"/>
            <p:nvPr/>
          </p:nvSpPr>
          <p:spPr>
            <a:xfrm>
              <a:off x="732893" y="2354121"/>
              <a:ext cx="3016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495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Biological Sequences</a:t>
              </a:r>
            </a:p>
            <a:p>
              <a:pPr algn="ctr"/>
              <a:r>
                <a:rPr lang="en-US" sz="2000" b="1" dirty="0">
                  <a:solidFill>
                    <a:srgbClr val="F495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(e.g., DNA, proteins)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7B060D4-C5C7-B2BA-4BD8-76D7BF1B040F}"/>
                </a:ext>
              </a:extLst>
            </p:cNvPr>
            <p:cNvGrpSpPr/>
            <p:nvPr/>
          </p:nvGrpSpPr>
          <p:grpSpPr>
            <a:xfrm>
              <a:off x="1047726" y="3081734"/>
              <a:ext cx="2387010" cy="2123357"/>
              <a:chOff x="1176016" y="3444699"/>
              <a:chExt cx="2387010" cy="2123357"/>
            </a:xfrm>
          </p:grpSpPr>
          <p:pic>
            <p:nvPicPr>
              <p:cNvPr id="41" name="Picture 40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A36BF54F-D39E-BC59-5FE1-35E740BCF3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1992" t="14588" r="56679" b="71025"/>
              <a:stretch/>
            </p:blipFill>
            <p:spPr>
              <a:xfrm>
                <a:off x="2340306" y="3769115"/>
                <a:ext cx="290822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2" name="Picture 41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E8B006E8-A609-D5F9-F71B-9FCFE0403C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1484" t="65878" r="84360" b="26008"/>
              <a:stretch/>
            </p:blipFill>
            <p:spPr>
              <a:xfrm>
                <a:off x="2786068" y="4569143"/>
                <a:ext cx="106680" cy="2082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7" name="Picture 46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33D25089-CF9E-5983-894C-FC713A5D5A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8417" t="35975" r="45844" b="57731"/>
              <a:stretch/>
            </p:blipFill>
            <p:spPr>
              <a:xfrm>
                <a:off x="2001208" y="4997515"/>
                <a:ext cx="147320" cy="16158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8" name="Picture 47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A54E6775-E3C6-528A-9BD4-AAC3EA310A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7753" t="82503"/>
              <a:stretch/>
            </p:blipFill>
            <p:spPr>
              <a:xfrm>
                <a:off x="3029907" y="3444699"/>
                <a:ext cx="314399" cy="4491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9" name="Picture 48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2E002D18-6C71-0947-DEC3-39FF6E6872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90927" r="90922"/>
              <a:stretch/>
            </p:blipFill>
            <p:spPr>
              <a:xfrm>
                <a:off x="1905950" y="4440364"/>
                <a:ext cx="233049" cy="2329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0" name="Picture 49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FD93E2CB-949E-CD4C-0E84-25FAF7B2C2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7315" t="47180" r="43293" b="47343"/>
              <a:stretch/>
            </p:blipFill>
            <p:spPr>
              <a:xfrm>
                <a:off x="1650688" y="4009451"/>
                <a:ext cx="497840" cy="14058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1" name="Picture 50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586DCE21-31EC-BA9C-2600-730505E970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9836" t="21506" r="25520" b="60997"/>
              <a:stretch/>
            </p:blipFill>
            <p:spPr>
              <a:xfrm>
                <a:off x="2631128" y="5012178"/>
                <a:ext cx="375920" cy="44917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2" name="Picture 51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93FBB67F-A54D-69D4-28B3-34B8FBEDB8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8396" t="76863" r="40720" b="12055"/>
              <a:stretch/>
            </p:blipFill>
            <p:spPr>
              <a:xfrm>
                <a:off x="3047406" y="4085594"/>
                <a:ext cx="279400" cy="28448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3" name="Picture 52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83A9FD2E-C4D5-CACE-813C-78679FBFE5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363" t="90405" r="53159"/>
              <a:stretch/>
            </p:blipFill>
            <p:spPr>
              <a:xfrm>
                <a:off x="1927548" y="5321748"/>
                <a:ext cx="294640" cy="2463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4" name="Picture 53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82672D94-044F-D8D6-4863-EA986827A2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3821" t="55720" r="51536" b="30057"/>
              <a:stretch/>
            </p:blipFill>
            <p:spPr>
              <a:xfrm>
                <a:off x="3187106" y="4713181"/>
                <a:ext cx="375920" cy="3651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5" name="Picture 54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D734E0F2-C60E-9051-2562-80BBB7360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8396" t="48600" r="35773" b="35623"/>
              <a:stretch/>
            </p:blipFill>
            <p:spPr>
              <a:xfrm>
                <a:off x="1176016" y="4440364"/>
                <a:ext cx="406400" cy="40502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409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Profile Hidden Markov Models (pHMMs) are powerful and common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graph structures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for sequence comparison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Goal: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Identify variations between sequences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probabilistically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Each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state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outputs a biological character (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emission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) when visited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States are visited via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transitions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(edges) based on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observed variations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Variations: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000" dirty="0">
                <a:solidFill>
                  <a:srgbClr val="F495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variation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Profile Hidden Markov Models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3C83E4-C77A-F2B4-513D-80180DD9901E}"/>
              </a:ext>
            </a:extLst>
          </p:cNvPr>
          <p:cNvGrpSpPr/>
          <p:nvPr/>
        </p:nvGrpSpPr>
        <p:grpSpPr>
          <a:xfrm>
            <a:off x="5563142" y="4969486"/>
            <a:ext cx="2287440" cy="0"/>
            <a:chOff x="5563142" y="4969486"/>
            <a:chExt cx="2287440" cy="0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A4A76FC-9685-4578-453C-0ABE97ECC187}"/>
                </a:ext>
              </a:extLst>
            </p:cNvPr>
            <p:cNvCxnSpPr>
              <a:cxnSpLocks/>
            </p:cNvCxnSpPr>
            <p:nvPr/>
          </p:nvCxnSpPr>
          <p:spPr>
            <a:xfrm>
              <a:off x="5563142" y="4969486"/>
              <a:ext cx="457200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CFD21E0-E2EB-76F1-FFD0-B8B05CB05EF1}"/>
                </a:ext>
              </a:extLst>
            </p:cNvPr>
            <p:cNvCxnSpPr>
              <a:cxnSpLocks/>
            </p:cNvCxnSpPr>
            <p:nvPr/>
          </p:nvCxnSpPr>
          <p:spPr>
            <a:xfrm>
              <a:off x="6478262" y="4969486"/>
              <a:ext cx="457200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B5C09FE-0D1B-E8F9-0350-5D324782A77A}"/>
                </a:ext>
              </a:extLst>
            </p:cNvPr>
            <p:cNvCxnSpPr>
              <a:cxnSpLocks/>
            </p:cNvCxnSpPr>
            <p:nvPr/>
          </p:nvCxnSpPr>
          <p:spPr>
            <a:xfrm>
              <a:off x="7393382" y="4969486"/>
              <a:ext cx="457200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D7A78EB-AE2D-5D3C-EE6A-45A9B1E9B173}"/>
              </a:ext>
            </a:extLst>
          </p:cNvPr>
          <p:cNvGrpSpPr/>
          <p:nvPr/>
        </p:nvGrpSpPr>
        <p:grpSpPr>
          <a:xfrm>
            <a:off x="5105942" y="4740886"/>
            <a:ext cx="3200759" cy="457200"/>
            <a:chOff x="5105942" y="4740886"/>
            <a:chExt cx="3200759" cy="457200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63EC9D8D-3596-4CF1-FED4-37E53D824ADE}"/>
                </a:ext>
              </a:extLst>
            </p:cNvPr>
            <p:cNvSpPr/>
            <p:nvPr/>
          </p:nvSpPr>
          <p:spPr>
            <a:xfrm>
              <a:off x="5105942" y="4740886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27160AEA-A484-E25C-2005-082F917CB910}"/>
                </a:ext>
              </a:extLst>
            </p:cNvPr>
            <p:cNvSpPr/>
            <p:nvPr/>
          </p:nvSpPr>
          <p:spPr>
            <a:xfrm>
              <a:off x="6020582" y="4740886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7AB923B1-68A1-E9A1-87DB-2E5114566807}"/>
                </a:ext>
              </a:extLst>
            </p:cNvPr>
            <p:cNvSpPr/>
            <p:nvPr/>
          </p:nvSpPr>
          <p:spPr>
            <a:xfrm>
              <a:off x="6934982" y="4740886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F4A17F2-8FCE-5343-C5FB-467B7F0BB970}"/>
                </a:ext>
              </a:extLst>
            </p:cNvPr>
            <p:cNvSpPr/>
            <p:nvPr/>
          </p:nvSpPr>
          <p:spPr>
            <a:xfrm>
              <a:off x="7849501" y="4740886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BE1A286-FBDF-75F2-23D5-C7C942F1F8BB}"/>
              </a:ext>
            </a:extLst>
          </p:cNvPr>
          <p:cNvSpPr txBox="1"/>
          <p:nvPr/>
        </p:nvSpPr>
        <p:spPr>
          <a:xfrm>
            <a:off x="189558" y="4740885"/>
            <a:ext cx="3933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495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 #1: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ACTT</a:t>
            </a:r>
          </a:p>
          <a:p>
            <a:r>
              <a:rPr lang="en-US" sz="2000" dirty="0">
                <a:solidFill>
                  <a:srgbClr val="F495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 variation)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D20A1-9B43-4E52-F6A6-D70B9DD068AA}"/>
              </a:ext>
            </a:extLst>
          </p:cNvPr>
          <p:cNvSpPr txBox="1"/>
          <p:nvPr/>
        </p:nvSpPr>
        <p:spPr>
          <a:xfrm>
            <a:off x="189558" y="4273488"/>
            <a:ext cx="3427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495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 sequence: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89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FBA65A-2A91-F2B1-F10B-35E4F763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Profile Hidden Markov Models (pHMMs) are powerful and common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graph structures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for sequence comparison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Goal: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Identify variations between sequences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probabilistically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Each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state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outputs a biological character (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emission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) when visited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States are visited via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transitions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(edges) based on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observed variations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Variations: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000" dirty="0">
                <a:solidFill>
                  <a:srgbClr val="F495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variation, </a:t>
            </a:r>
            <a:r>
              <a:rPr lang="en-US" sz="2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Substitutions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Profile Hidden Markov Models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D8D906-74C1-C803-F522-3DE9127B0D1F}"/>
              </a:ext>
            </a:extLst>
          </p:cNvPr>
          <p:cNvSpPr txBox="1"/>
          <p:nvPr/>
        </p:nvSpPr>
        <p:spPr>
          <a:xfrm>
            <a:off x="189558" y="4740885"/>
            <a:ext cx="3933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 #2: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</a:t>
            </a:r>
            <a:r>
              <a:rPr lang="en-US" sz="2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  <a:p>
            <a:r>
              <a:rPr lang="en-US" sz="2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(Substitutions)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63EC9D8D-3596-4CF1-FED4-37E53D824ADE}"/>
              </a:ext>
            </a:extLst>
          </p:cNvPr>
          <p:cNvSpPr/>
          <p:nvPr/>
        </p:nvSpPr>
        <p:spPr>
          <a:xfrm>
            <a:off x="5105949" y="4740885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A4A76FC-9685-4578-453C-0ABE97ECC187}"/>
              </a:ext>
            </a:extLst>
          </p:cNvPr>
          <p:cNvCxnSpPr>
            <a:cxnSpLocks/>
          </p:cNvCxnSpPr>
          <p:nvPr/>
        </p:nvCxnSpPr>
        <p:spPr>
          <a:xfrm>
            <a:off x="5563149" y="4969485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27160AEA-A484-E25C-2005-082F917CB910}"/>
              </a:ext>
            </a:extLst>
          </p:cNvPr>
          <p:cNvSpPr/>
          <p:nvPr/>
        </p:nvSpPr>
        <p:spPr>
          <a:xfrm>
            <a:off x="6020589" y="4740885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CFD21E0-E2EB-76F1-FFD0-B8B05CB05EF1}"/>
              </a:ext>
            </a:extLst>
          </p:cNvPr>
          <p:cNvCxnSpPr>
            <a:cxnSpLocks/>
          </p:cNvCxnSpPr>
          <p:nvPr/>
        </p:nvCxnSpPr>
        <p:spPr>
          <a:xfrm>
            <a:off x="6478269" y="4969485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7AB923B1-68A1-E9A1-87DB-2E5114566807}"/>
              </a:ext>
            </a:extLst>
          </p:cNvPr>
          <p:cNvSpPr/>
          <p:nvPr/>
        </p:nvSpPr>
        <p:spPr>
          <a:xfrm>
            <a:off x="6934989" y="4740885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B5C09FE-0D1B-E8F9-0350-5D324782A77A}"/>
              </a:ext>
            </a:extLst>
          </p:cNvPr>
          <p:cNvCxnSpPr>
            <a:cxnSpLocks/>
          </p:cNvCxnSpPr>
          <p:nvPr/>
        </p:nvCxnSpPr>
        <p:spPr>
          <a:xfrm>
            <a:off x="7393389" y="4969485"/>
            <a:ext cx="4572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2F4A17F2-8FCE-5343-C5FB-467B7F0BB970}"/>
              </a:ext>
            </a:extLst>
          </p:cNvPr>
          <p:cNvSpPr/>
          <p:nvPr/>
        </p:nvSpPr>
        <p:spPr>
          <a:xfrm>
            <a:off x="7849508" y="4740885"/>
            <a:ext cx="457200" cy="457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388BEF-095E-3204-CF2F-01EAFEC69157}"/>
              </a:ext>
            </a:extLst>
          </p:cNvPr>
          <p:cNvSpPr txBox="1"/>
          <p:nvPr/>
        </p:nvSpPr>
        <p:spPr>
          <a:xfrm>
            <a:off x="189558" y="4273488"/>
            <a:ext cx="3427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495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 sequence: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9084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64521</TotalTime>
  <Words>4060</Words>
  <Application>Microsoft Macintosh PowerPoint</Application>
  <PresentationFormat>On-screen Show (4:3)</PresentationFormat>
  <Paragraphs>1233</Paragraphs>
  <Slides>62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76" baseType="lpstr">
      <vt:lpstr>Arial</vt:lpstr>
      <vt:lpstr>Arial</vt:lpstr>
      <vt:lpstr>Calibri</vt:lpstr>
      <vt:lpstr>Calibri Light</vt:lpstr>
      <vt:lpstr>Cambria</vt:lpstr>
      <vt:lpstr>Cambria Math</vt:lpstr>
      <vt:lpstr>Corbel</vt:lpstr>
      <vt:lpstr>Garamond</vt:lpstr>
      <vt:lpstr>Tahoma</vt:lpstr>
      <vt:lpstr>Verdana</vt:lpstr>
      <vt:lpstr>Wingdings</vt:lpstr>
      <vt:lpstr>Office Theme</vt:lpstr>
      <vt:lpstr>Edge</vt:lpstr>
      <vt:lpstr>Custom Design</vt:lpstr>
      <vt:lpstr>  </vt:lpstr>
      <vt:lpstr>Executive Summary</vt:lpstr>
      <vt:lpstr>Outline</vt:lpstr>
      <vt:lpstr>Genome Analysis – Why?</vt:lpstr>
      <vt:lpstr>Background: Genome Analysis – How?</vt:lpstr>
      <vt:lpstr>Sequence Comparison is Essential</vt:lpstr>
      <vt:lpstr>Graphs for Sequence Comparisons</vt:lpstr>
      <vt:lpstr>Profile Hidden Markov Models</vt:lpstr>
      <vt:lpstr>Profile Hidden Markov Models</vt:lpstr>
      <vt:lpstr>Profile Hidden Markov Models</vt:lpstr>
      <vt:lpstr>Profile Hidden Markov Models</vt:lpstr>
      <vt:lpstr>Profile Hidden Markov Models</vt:lpstr>
      <vt:lpstr>Probabilities in pHMMs</vt:lpstr>
      <vt:lpstr>Utilizing Probabilities in pHMMs</vt:lpstr>
      <vt:lpstr>Utilizing Probabilities in pHMMs</vt:lpstr>
      <vt:lpstr>Utilizing Probabilities in pHMMs</vt:lpstr>
      <vt:lpstr>Forward &amp; Backward Calculations</vt:lpstr>
      <vt:lpstr>Inference using pHMMs</vt:lpstr>
      <vt:lpstr>Training using pHMMs</vt:lpstr>
      <vt:lpstr>pHMMs in Genomics Workloads</vt:lpstr>
      <vt:lpstr>The Baum-Welch Algorithm is Costly</vt:lpstr>
      <vt:lpstr>Existing Solutions are Ineffective</vt:lpstr>
      <vt:lpstr>Existing Solutions are Inflexible</vt:lpstr>
      <vt:lpstr>Existing Solutions are Inefficient</vt:lpstr>
      <vt:lpstr>The Problem</vt:lpstr>
      <vt:lpstr>Outline</vt:lpstr>
      <vt:lpstr>Goal</vt:lpstr>
      <vt:lpstr>PowerPoint Presentation</vt:lpstr>
      <vt:lpstr>Key Software &amp; Hardware Optimizations</vt:lpstr>
      <vt:lpstr>Key Software &amp; Hardware Optimizations</vt:lpstr>
      <vt:lpstr>SW: Minimizing Redundant Storage</vt:lpstr>
      <vt:lpstr>SW: Minimizing Redundant Storage</vt:lpstr>
      <vt:lpstr>SW: Minimizing Redundant Storage</vt:lpstr>
      <vt:lpstr>SW: Minimizing Redundant Storage</vt:lpstr>
      <vt:lpstr>SW: Minimizing Redundant Storage</vt:lpstr>
      <vt:lpstr>SW: Reducing Unnecessary Computations</vt:lpstr>
      <vt:lpstr>SW: Reducing Unnecessary Computations</vt:lpstr>
      <vt:lpstr>SW: Avoiding Repeated Operations</vt:lpstr>
      <vt:lpstr>SW: Avoiding Repeated Operations</vt:lpstr>
      <vt:lpstr>Key Software &amp; Hardware Optimizations</vt:lpstr>
      <vt:lpstr>Overview of ApHMM Design</vt:lpstr>
      <vt:lpstr>Computing the Baum-Welch in ApHMM</vt:lpstr>
      <vt:lpstr>Outline</vt:lpstr>
      <vt:lpstr>Evaluation Methodology</vt:lpstr>
      <vt:lpstr>Evaluation Methodology</vt:lpstr>
      <vt:lpstr>Performance: The Baum-Welch Algorithm</vt:lpstr>
      <vt:lpstr>Performance: Workload Acceleration</vt:lpstr>
      <vt:lpstr>Energy: Overall Comparisons</vt:lpstr>
      <vt:lpstr>Speedup of Each Optimization</vt:lpstr>
      <vt:lpstr>Area and Power</vt:lpstr>
      <vt:lpstr>More in the Paper</vt:lpstr>
      <vt:lpstr>ApHMM</vt:lpstr>
      <vt:lpstr>ApHMM-GPU Source Code</vt:lpstr>
      <vt:lpstr>Outline</vt:lpstr>
      <vt:lpstr>Conclusion</vt:lpstr>
      <vt:lpstr>  </vt:lpstr>
      <vt:lpstr>PowerPoint Presentation</vt:lpstr>
      <vt:lpstr>Why Graphs are Useful</vt:lpstr>
      <vt:lpstr>Filtering – Performance Benefits</vt:lpstr>
      <vt:lpstr>Filtering – Accurate but Costly Sorting</vt:lpstr>
      <vt:lpstr>Choosing the Right Amount of Cores</vt:lpstr>
      <vt:lpstr>  </vt:lpstr>
    </vt:vector>
  </TitlesOfParts>
  <Manager/>
  <Company>Razer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Minesh Patel</dc:creator>
  <cp:keywords/>
  <dc:description/>
  <cp:lastModifiedBy>Firtina  Can</cp:lastModifiedBy>
  <cp:revision>1825</cp:revision>
  <cp:lastPrinted>2019-02-23T04:26:38Z</cp:lastPrinted>
  <dcterms:created xsi:type="dcterms:W3CDTF">2017-06-05T15:22:10Z</dcterms:created>
  <dcterms:modified xsi:type="dcterms:W3CDTF">2024-05-05T19:52:51Z</dcterms:modified>
  <cp:category/>
</cp:coreProperties>
</file>