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7.xml" ContentType="application/vnd.openxmlformats-officedocument.presentationml.tags+xml"/>
  <Override PartName="/ppt/notesSlides/notesSlide34.xml" ContentType="application/vnd.openxmlformats-officedocument.presentationml.notesSlide+xml"/>
  <Override PartName="/ppt/tags/tag18.xml" ContentType="application/vnd.openxmlformats-officedocument.presentationml.tags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notesSlides/notesSlide36.xml" ContentType="application/vnd.openxmlformats-officedocument.presentationml.notesSlide+xml"/>
  <Override PartName="/ppt/tags/tag20.xml" ContentType="application/vnd.openxmlformats-officedocument.presentationml.tags+xml"/>
  <Override PartName="/ppt/notesSlides/notesSlide37.xml" ContentType="application/vnd.openxmlformats-officedocument.presentationml.notesSlide+xml"/>
  <Override PartName="/ppt/tags/tag21.xml" ContentType="application/vnd.openxmlformats-officedocument.presentationml.tags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41"/>
  </p:notesMasterIdLst>
  <p:sldIdLst>
    <p:sldId id="257" r:id="rId3"/>
    <p:sldId id="4689" r:id="rId4"/>
    <p:sldId id="4676" r:id="rId5"/>
    <p:sldId id="4677" r:id="rId6"/>
    <p:sldId id="1164" r:id="rId7"/>
    <p:sldId id="4678" r:id="rId8"/>
    <p:sldId id="4681" r:id="rId9"/>
    <p:sldId id="4687" r:id="rId10"/>
    <p:sldId id="1216" r:id="rId11"/>
    <p:sldId id="4688" r:id="rId12"/>
    <p:sldId id="1215" r:id="rId13"/>
    <p:sldId id="1217" r:id="rId14"/>
    <p:sldId id="1220" r:id="rId15"/>
    <p:sldId id="1221" r:id="rId16"/>
    <p:sldId id="1222" r:id="rId17"/>
    <p:sldId id="7338" r:id="rId18"/>
    <p:sldId id="1223" r:id="rId19"/>
    <p:sldId id="4682" r:id="rId20"/>
    <p:sldId id="1226" r:id="rId21"/>
    <p:sldId id="1091" r:id="rId22"/>
    <p:sldId id="4659" r:id="rId23"/>
    <p:sldId id="4683" r:id="rId24"/>
    <p:sldId id="4684" r:id="rId25"/>
    <p:sldId id="7337" r:id="rId26"/>
    <p:sldId id="7336" r:id="rId27"/>
    <p:sldId id="4685" r:id="rId28"/>
    <p:sldId id="4664" r:id="rId29"/>
    <p:sldId id="1187" r:id="rId30"/>
    <p:sldId id="1200" r:id="rId31"/>
    <p:sldId id="1201" r:id="rId32"/>
    <p:sldId id="4697" r:id="rId33"/>
    <p:sldId id="1202" r:id="rId34"/>
    <p:sldId id="1128" r:id="rId35"/>
    <p:sldId id="4694" r:id="rId36"/>
    <p:sldId id="4692" r:id="rId37"/>
    <p:sldId id="4693" r:id="rId38"/>
    <p:sldId id="4695" r:id="rId39"/>
    <p:sldId id="46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9C2706-7B56-0DA1-D36B-5058A166FD8E}" name="Yaglikci  Abdullah Giray" initials="YAG" userId="S::yaglikca@ethz.ch::9d4a6345-5013-481a-aed7-5910ce0bef1f" providerId="AD"/>
  <p188:author id="{25D29E55-6E1B-8098-0CC8-6F8A5879E72E}" name="lois.orosa.nogueira@gmail.com" initials="lo" userId="S::urn:spo:guest#lois.orosa.nogueira@gmail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Patel  Minesh Hamenbhai" initials="PH" lastIdx="2" clrIdx="4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000"/>
    <a:srgbClr val="AFABAB"/>
    <a:srgbClr val="05436E"/>
    <a:srgbClr val="F59613"/>
    <a:srgbClr val="C05F60"/>
    <a:srgbClr val="E78485"/>
    <a:srgbClr val="337EBD"/>
    <a:srgbClr val="D62F5D"/>
    <a:srgbClr val="C86207"/>
    <a:srgbClr val="FF5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/>
    <p:restoredTop sz="82151"/>
  </p:normalViewPr>
  <p:slideViewPr>
    <p:cSldViewPr snapToGrid="0" snapToObjects="1">
      <p:cViewPr varScale="1">
        <p:scale>
          <a:sx n="123" d="100"/>
          <a:sy n="123" d="100"/>
        </p:scale>
        <p:origin x="20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76"/>
    </p:cViewPr>
  </p:outlin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47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8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AB11-ED51-4041-ABF3-98774B656127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92431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83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4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09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1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79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analyze genomes in real-time while the raw sequencing data is generated from sequencing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9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9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6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5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94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9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2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29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89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give a brief background on genome sequencing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18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5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78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52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83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225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991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36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125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show how nanopore sequencing is used in a traditional genome analysis pipeline.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a DNA or RNA molecule is sequenced while it goes through a tiny pore, called nanopores. These nanopores sample the current readings while the nucleic acids move through nanopores, which is provided as electrical signals.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Here the idea is whenever a new nucleic acid moves into a nanopore, and it creates abrupt changes in the current reading such that these abrupt changes can be used to identify the nucleic acid from electrical signal readings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And these signals are called raw signals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The next step is usually to translate these raw signals into their corresponding sequences, known as basecalling.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To do so, basecalling tools take the chunks of signals and convert them to their corresponding sequences.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[SOME CLICKS]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And these sequences are called reads. The next step is usually to identify the origin of these reads in their corresponding genome.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[CLICK] To achieve these, sequences are mapped to reference genomes.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Nanopore sequencing provides a unique feature where we can analyze the sequencing data in real-time and make some decisions based on this analysis.</a:t>
            </a:r>
          </a:p>
          <a:p>
            <a:endParaRPr lang="en-US" dirty="0"/>
          </a:p>
          <a:p>
            <a:r>
              <a:rPr lang="en-US" dirty="0"/>
              <a:t>[CLICK] As DNA moves through nanopores, it provides the raw signal data in real-time at a certain throughput</a:t>
            </a:r>
          </a:p>
          <a:p>
            <a:r>
              <a:rPr lang="en-US" dirty="0"/>
              <a:t>[CLICK] So we can analyze these signals using efficient computational tools that are at least as fast as the nanopore sequencing</a:t>
            </a:r>
          </a:p>
          <a:p>
            <a:r>
              <a:rPr lang="en-US" dirty="0"/>
              <a:t>[CLICK] While analyzing, we can make some decisions while the read is being sequenced. For example, if we are trying to map the reads to a certain reference genome and if we identify that the read being sequenced won't be mapped to that particular reference genome, we can stop sequencing that read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7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6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8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9875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3048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533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8945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394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062A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97819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5261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1220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7020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3800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531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9553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163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hyperlink" Target="https://arxiv.org/abs/2301.092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github.com/CMU-SAFARI/RawHash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9.em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https://arxiv.org/pdf/2112.08687.pdf" TargetMode="Externa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MU-SAFARI/RawHash" TargetMode="External"/><Relationship Id="rId5" Type="http://schemas.openxmlformats.org/officeDocument/2006/relationships/hyperlink" Target="https://arxiv.org/abs/2301.09200" TargetMode="External"/><Relationship Id="rId4" Type="http://schemas.openxmlformats.org/officeDocument/2006/relationships/hyperlink" Target="https://www.iscb.org/ismbeccb2023-programme/proceeding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gif"/><Relationship Id="rId4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RawHash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hyperlink" Target="https://arxiv.org/abs/2301.0920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github.com/CMU-SAFARI/RawHash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4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emf"/><Relationship Id="rId11" Type="http://schemas.openxmlformats.org/officeDocument/2006/relationships/image" Target="../media/image12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12" Type="http://schemas.openxmlformats.org/officeDocument/2006/relationships/image" Target="../media/image3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79701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7200" b="1" dirty="0" err="1">
                <a:solidFill>
                  <a:srgbClr val="F5D8B0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Enabling Fast and Accurate Real-Time Analysis of Raw Nanopore Signals for Large Genomes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810144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Firtina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Nika Mansouri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Ghiasi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Joel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Lindegger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Gagandeep Singh,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Meryem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Banu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Cavlak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Haiyu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Mao,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Onur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Mutlu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567B8-7041-AA61-4869-E3FFF91A2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3" t="31836" r="15247" b="32270"/>
          <a:stretch/>
        </p:blipFill>
        <p:spPr>
          <a:xfrm>
            <a:off x="6856451" y="6299848"/>
            <a:ext cx="2190541" cy="41540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99C6AE-CFF9-1AAE-7731-87EDC77BC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08" y="6351631"/>
            <a:ext cx="1901305" cy="365775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3179E7EE-71CF-5292-D8E8-800D78DACD17}"/>
              </a:ext>
            </a:extLst>
          </p:cNvPr>
          <p:cNvGrpSpPr/>
          <p:nvPr/>
        </p:nvGrpSpPr>
        <p:grpSpPr>
          <a:xfrm>
            <a:off x="1272842" y="4173377"/>
            <a:ext cx="2181558" cy="1605771"/>
            <a:chOff x="1272842" y="3888897"/>
            <a:chExt cx="2181558" cy="16057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5C665D-8E97-5815-935F-EA9A2E61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0293" y="3888897"/>
              <a:ext cx="1323124" cy="1323124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B2EEB9D-CD0D-2FF2-D031-EBA3AD7F7B37}"/>
                </a:ext>
              </a:extLst>
            </p:cNvPr>
            <p:cNvSpPr txBox="1">
              <a:spLocks/>
            </p:cNvSpPr>
            <p:nvPr/>
          </p:nvSpPr>
          <p:spPr>
            <a:xfrm>
              <a:off x="1272842" y="5121816"/>
              <a:ext cx="218155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7"/>
                </a:rPr>
                <a:t>Preprint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E38F9AA-BD74-1998-92A0-BEB4D8F06EC5}"/>
              </a:ext>
            </a:extLst>
          </p:cNvPr>
          <p:cNvGrpSpPr/>
          <p:nvPr/>
        </p:nvGrpSpPr>
        <p:grpSpPr>
          <a:xfrm>
            <a:off x="5779800" y="4172048"/>
            <a:ext cx="1748098" cy="1618980"/>
            <a:chOff x="5779800" y="3887568"/>
            <a:chExt cx="1748098" cy="16189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E84D34-A227-83B0-75F7-5E4BEE36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2985" y="3887568"/>
              <a:ext cx="1321728" cy="1321728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F3D5973-3AF7-8EC8-1B7C-B68FF73FDFEE}"/>
                </a:ext>
              </a:extLst>
            </p:cNvPr>
            <p:cNvSpPr txBox="1">
              <a:spLocks/>
            </p:cNvSpPr>
            <p:nvPr/>
          </p:nvSpPr>
          <p:spPr>
            <a:xfrm>
              <a:off x="5779800" y="5133696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9"/>
                </a:rPr>
                <a:t>Source Code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 descr="A picture containing graphics, font, screenshot, logo&#10;&#10;Description automatically generated">
            <a:extLst>
              <a:ext uri="{FF2B5EF4-FFF2-40B4-BE49-F238E27FC236}">
                <a16:creationId xmlns:a16="http://schemas.microsoft.com/office/drawing/2014/main" id="{CF661529-CC74-79A8-5AD3-7A5DD7131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89" y="338724"/>
            <a:ext cx="1192069" cy="11489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1E7E09-014D-A010-9C96-57993B8F6D79}"/>
              </a:ext>
            </a:extLst>
          </p:cNvPr>
          <p:cNvSpPr txBox="1"/>
          <p:nvPr/>
        </p:nvSpPr>
        <p:spPr>
          <a:xfrm>
            <a:off x="6703542" y="48655"/>
            <a:ext cx="2343450" cy="580138"/>
          </a:xfrm>
          <a:prstGeom prst="roundRect">
            <a:avLst>
              <a:gd name="adj" fmla="val 937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00B050"/>
                </a:solidFill>
                <a:latin typeface="Avenir Next" panose="020B0503020202020204" pitchFamily="34" charset="0"/>
              </a:rPr>
              <a:t>To appear in the proceedings of ISMB/ECCB 2023</a:t>
            </a:r>
            <a:endParaRPr lang="en-US" sz="2800" b="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Goal</a:t>
            </a:r>
            <a:endParaRPr lang="en-US" b="1" dirty="0">
              <a:latin typeface="Garamond" panose="02020404030301010803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96C3D8-D1CD-ECBA-E0B6-BB2F191F2DE8}"/>
              </a:ext>
            </a:extLst>
          </p:cNvPr>
          <p:cNvGrpSpPr/>
          <p:nvPr/>
        </p:nvGrpSpPr>
        <p:grpSpPr>
          <a:xfrm>
            <a:off x="167777" y="784413"/>
            <a:ext cx="8786554" cy="778769"/>
            <a:chOff x="189560" y="1041225"/>
            <a:chExt cx="8786554" cy="77876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6F0E7B-357C-7D26-1989-AC5B52C21513}"/>
                </a:ext>
              </a:extLst>
            </p:cNvPr>
            <p:cNvSpPr txBox="1"/>
            <p:nvPr/>
          </p:nvSpPr>
          <p:spPr>
            <a:xfrm>
              <a:off x="189560" y="1333994"/>
              <a:ext cx="8786554" cy="486000"/>
            </a:xfrm>
            <a:prstGeom prst="roundRect">
              <a:avLst>
                <a:gd name="adj" fmla="val 9377"/>
              </a:avLst>
            </a:prstGeom>
            <a:grp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rgbClr val="009B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Fast analysis</a:t>
              </a:r>
              <a:r>
                <a:rPr lang="en-US" sz="2400" dirty="0">
                  <a:solidFill>
                    <a:srgbClr val="2E61B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that can scale to large genomes</a:t>
              </a:r>
            </a:p>
          </p:txBody>
        </p:sp>
        <p:pic>
          <p:nvPicPr>
            <p:cNvPr id="4" name="Graphic 3" descr="Gauge with solid fill">
              <a:extLst>
                <a:ext uri="{FF2B5EF4-FFF2-40B4-BE49-F238E27FC236}">
                  <a16:creationId xmlns:a16="http://schemas.microsoft.com/office/drawing/2014/main" id="{BED1CB6F-C674-8C05-3251-6B3C8F24F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0505" y="1041225"/>
              <a:ext cx="390399" cy="39039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CB886E-D3E7-2B51-C7BC-B821FBAC6673}"/>
              </a:ext>
            </a:extLst>
          </p:cNvPr>
          <p:cNvGrpSpPr/>
          <p:nvPr/>
        </p:nvGrpSpPr>
        <p:grpSpPr>
          <a:xfrm>
            <a:off x="178722" y="2043836"/>
            <a:ext cx="8786556" cy="1163780"/>
            <a:chOff x="200505" y="2598024"/>
            <a:chExt cx="8786556" cy="11637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CEA58F-A8B4-A82C-B56A-E957877051C3}"/>
                </a:ext>
              </a:extLst>
            </p:cNvPr>
            <p:cNvSpPr txBox="1"/>
            <p:nvPr/>
          </p:nvSpPr>
          <p:spPr>
            <a:xfrm>
              <a:off x="200505" y="2883404"/>
              <a:ext cx="8786556" cy="878400"/>
            </a:xfrm>
            <a:prstGeom prst="roundRect">
              <a:avLst>
                <a:gd name="adj" fmla="val 9377"/>
              </a:avLst>
            </a:prstGeom>
            <a:grp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rgbClr val="009B4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Fast decisions</a:t>
              </a:r>
              <a:r>
                <a:rPr lang="en-US" sz="24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for adaptive sampling to reduce sequencing time and cost</a:t>
              </a:r>
            </a:p>
          </p:txBody>
        </p:sp>
        <p:pic>
          <p:nvPicPr>
            <p:cNvPr id="6" name="Graphic 5" descr="Clock with solid fill">
              <a:extLst>
                <a:ext uri="{FF2B5EF4-FFF2-40B4-BE49-F238E27FC236}">
                  <a16:creationId xmlns:a16="http://schemas.microsoft.com/office/drawing/2014/main" id="{FA35FB09-608C-A01B-7457-E88F62B95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11450" y="2598024"/>
              <a:ext cx="390399" cy="39039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E02F904-D081-92BB-02C2-B90D94F1C1E3}"/>
              </a:ext>
            </a:extLst>
          </p:cNvPr>
          <p:cNvGrpSpPr/>
          <p:nvPr/>
        </p:nvGrpSpPr>
        <p:grpSpPr>
          <a:xfrm>
            <a:off x="189667" y="3688270"/>
            <a:ext cx="8786556" cy="764506"/>
            <a:chOff x="211450" y="4009491"/>
            <a:chExt cx="8786556" cy="76308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EC3E9F-7009-3BBF-A33B-985BDB968B46}"/>
                </a:ext>
              </a:extLst>
            </p:cNvPr>
            <p:cNvSpPr txBox="1"/>
            <p:nvPr/>
          </p:nvSpPr>
          <p:spPr>
            <a:xfrm>
              <a:off x="211450" y="4287480"/>
              <a:ext cx="8786556" cy="485098"/>
            </a:xfrm>
            <a:prstGeom prst="roundRect">
              <a:avLst>
                <a:gd name="adj" fmla="val 9377"/>
              </a:avLst>
            </a:prstGeom>
            <a:grp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Accurate analysis</a:t>
              </a:r>
              <a:r>
                <a:rPr lang="en-US" sz="2400" dirty="0">
                  <a:solidFill>
                    <a:srgbClr val="2E61B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 large genomes</a:t>
              </a:r>
            </a:p>
          </p:txBody>
        </p:sp>
        <p:pic>
          <p:nvPicPr>
            <p:cNvPr id="13" name="Graphic 12" descr="Bullseye with solid fill">
              <a:extLst>
                <a:ext uri="{FF2B5EF4-FFF2-40B4-BE49-F238E27FC236}">
                  <a16:creationId xmlns:a16="http://schemas.microsoft.com/office/drawing/2014/main" id="{40817985-2CAF-27AE-3532-1788EC3F8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22395" y="4009491"/>
              <a:ext cx="390399" cy="39039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CF9A2B-096C-5204-281D-E2452D8B1BFB}"/>
              </a:ext>
            </a:extLst>
          </p:cNvPr>
          <p:cNvGrpSpPr/>
          <p:nvPr/>
        </p:nvGrpSpPr>
        <p:grpSpPr>
          <a:xfrm>
            <a:off x="178722" y="4933429"/>
            <a:ext cx="8786556" cy="1140159"/>
            <a:chOff x="200505" y="5190241"/>
            <a:chExt cx="8786556" cy="114015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4C6E6F-DD1C-9267-6CAE-95242E0D3693}"/>
                </a:ext>
              </a:extLst>
            </p:cNvPr>
            <p:cNvSpPr txBox="1"/>
            <p:nvPr/>
          </p:nvSpPr>
          <p:spPr>
            <a:xfrm>
              <a:off x="200505" y="5452000"/>
              <a:ext cx="8786556" cy="878400"/>
            </a:xfrm>
            <a:prstGeom prst="roundRect">
              <a:avLst>
                <a:gd name="adj" fmla="val 9377"/>
              </a:avLst>
            </a:prstGeom>
            <a:grpFill/>
            <a:ln w="28575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Low-power</a:t>
              </a:r>
              <a:r>
                <a:rPr lang="en-US" sz="2400" dirty="0">
                  <a:solidFill>
                    <a:srgbClr val="2E61B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analysis that can be used with portable devices</a:t>
              </a:r>
            </a:p>
          </p:txBody>
        </p:sp>
        <p:pic>
          <p:nvPicPr>
            <p:cNvPr id="18" name="Graphic 17" descr="Battery charging with solid fill">
              <a:extLst>
                <a:ext uri="{FF2B5EF4-FFF2-40B4-BE49-F238E27FC236}">
                  <a16:creationId xmlns:a16="http://schemas.microsoft.com/office/drawing/2014/main" id="{ED2CF6B4-3CD1-A428-EB71-3ECEC546A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 rot="16200000">
              <a:off x="211450" y="5190241"/>
              <a:ext cx="351803" cy="35180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112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757EFC-FADC-335E-B770-D73542DA5C1D}"/>
              </a:ext>
            </a:extLst>
          </p:cNvPr>
          <p:cNvSpPr txBox="1"/>
          <p:nvPr/>
        </p:nvSpPr>
        <p:spPr>
          <a:xfrm>
            <a:off x="122378" y="1828264"/>
            <a:ext cx="8894763" cy="1600736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mechanism that can </a:t>
            </a:r>
            <a:r>
              <a:rPr lang="en-US" sz="2800" dirty="0">
                <a:solidFill>
                  <a:srgbClr val="009B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efficiently and accurately map </a:t>
            </a:r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signals to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</a:t>
            </a:r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genomes </a:t>
            </a:r>
            <a:r>
              <a:rPr lang="en-US" sz="2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an efficient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hash-based 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D37CD-23EF-8331-AA99-F5225B469152}"/>
              </a:ext>
            </a:extLst>
          </p:cNvPr>
          <p:cNvSpPr txBox="1"/>
          <p:nvPr/>
        </p:nvSpPr>
        <p:spPr>
          <a:xfrm>
            <a:off x="122378" y="4046220"/>
            <a:ext cx="8894763" cy="2461260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Avenir Next" panose="020B0503020202020204" pitchFamily="34" charset="0"/>
              </a:rPr>
              <a:t>Proposes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Sequence Until</a:t>
            </a:r>
            <a:r>
              <a:rPr lang="en-US" sz="3200" b="0" dirty="0">
                <a:solidFill>
                  <a:schemeClr val="tx1"/>
                </a:solidFill>
                <a:latin typeface="Avenir Next" panose="020B0503020202020204" pitchFamily="34" charset="0"/>
              </a:rPr>
              <a:t>, a novel mechanism that can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decide in runtime </a:t>
            </a:r>
            <a:r>
              <a:rPr lang="en-US" sz="3200" b="0" dirty="0">
                <a:solidFill>
                  <a:schemeClr val="tx1"/>
                </a:solidFill>
                <a:latin typeface="Avenir Next" panose="020B0503020202020204" pitchFamily="34" charset="0"/>
              </a:rPr>
              <a:t>if further sequencing  of reads is needed to </a:t>
            </a:r>
          </a:p>
          <a:p>
            <a:r>
              <a:rPr lang="en-US" sz="3200" dirty="0">
                <a:solidFill>
                  <a:srgbClr val="009B46"/>
                </a:solidFill>
                <a:latin typeface="Avenir Next" panose="020B0503020202020204" pitchFamily="34" charset="0"/>
              </a:rPr>
              <a:t>stop the </a:t>
            </a:r>
            <a:r>
              <a:rPr lang="en-US" sz="3200" i="1" dirty="0">
                <a:solidFill>
                  <a:srgbClr val="009B46"/>
                </a:solidFill>
                <a:latin typeface="Avenir Next" panose="020B0503020202020204" pitchFamily="34" charset="0"/>
              </a:rPr>
              <a:t>entire</a:t>
            </a:r>
            <a:r>
              <a:rPr lang="en-US" sz="3200" dirty="0">
                <a:solidFill>
                  <a:srgbClr val="009B46"/>
                </a:solidFill>
                <a:latin typeface="Avenir Next" panose="020B0503020202020204" pitchFamily="34" charset="0"/>
              </a:rPr>
              <a:t> sequencing process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98D60B-63AF-9646-DE93-EC71EB6F7C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" y="6420547"/>
            <a:ext cx="8894763" cy="292100"/>
          </a:xfr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192D31E-DEE4-90BE-9854-D9C510657ACC}"/>
              </a:ext>
            </a:extLst>
          </p:cNvPr>
          <p:cNvGrpSpPr/>
          <p:nvPr/>
        </p:nvGrpSpPr>
        <p:grpSpPr>
          <a:xfrm>
            <a:off x="1593170" y="269291"/>
            <a:ext cx="5882710" cy="1364105"/>
            <a:chOff x="885498" y="269291"/>
            <a:chExt cx="5882710" cy="13641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B9D21E-08DA-0AA3-4AFD-038CCE2C234F}"/>
                </a:ext>
              </a:extLst>
            </p:cNvPr>
            <p:cNvSpPr txBox="1"/>
            <p:nvPr/>
          </p:nvSpPr>
          <p:spPr>
            <a:xfrm>
              <a:off x="2375793" y="351179"/>
              <a:ext cx="43924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b="1" dirty="0" err="1">
                  <a:solidFill>
                    <a:srgbClr val="002060"/>
                  </a:solidFill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RawHash</a:t>
              </a:r>
              <a:endParaRPr lang="en-CH" sz="7200" dirty="0">
                <a:solidFill>
                  <a:srgbClr val="002060"/>
                </a:solidFill>
              </a:endParaRPr>
            </a:p>
          </p:txBody>
        </p:sp>
        <p:pic>
          <p:nvPicPr>
            <p:cNvPr id="19" name="Picture 18" descr="A picture containing graphics, font, screenshot, logo&#10;&#10;Description automatically generated">
              <a:extLst>
                <a:ext uri="{FF2B5EF4-FFF2-40B4-BE49-F238E27FC236}">
                  <a16:creationId xmlns:a16="http://schemas.microsoft.com/office/drawing/2014/main" id="{4B6AE3DB-50A1-4184-9E25-35EEA38FC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498" y="269291"/>
              <a:ext cx="1415345" cy="13641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562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and Key Ideas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70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RawHash</a:t>
            </a:r>
            <a:r>
              <a:rPr lang="en-US" dirty="0">
                <a:latin typeface="Garamond" panose="02020404030301010803" pitchFamily="18" charset="0"/>
              </a:rPr>
              <a:t> Overview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7" y="907673"/>
            <a:ext cx="4307982" cy="5464552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Indexing (offline):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150" lvl="1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Convert the reference genome to its signal representation</a:t>
            </a:r>
          </a:p>
          <a:p>
            <a:pPr marL="581150" lvl="1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 hash values from signals</a:t>
            </a:r>
          </a:p>
          <a:p>
            <a:pPr marL="581150" lvl="1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 hash values and their positions in a hash table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(real-time):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150" lvl="1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 hash values from raw nanopore signals</a:t>
            </a:r>
          </a:p>
          <a:p>
            <a:pPr marL="581150" lvl="1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hash table to find matching hash values between a reference genome and the nanopore raw signal</a:t>
            </a:r>
          </a:p>
          <a:p>
            <a:pPr marL="581150" lvl="1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regions: Regions with a certain number of hash value matches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6B7DC9-08D5-709B-E8A3-652E16F3E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96" y="1283494"/>
            <a:ext cx="4563039" cy="429101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B8166DF-75C7-497A-4649-466BDF06F241}"/>
              </a:ext>
            </a:extLst>
          </p:cNvPr>
          <p:cNvSpPr/>
          <p:nvPr/>
        </p:nvSpPr>
        <p:spPr>
          <a:xfrm>
            <a:off x="7023567" y="1283494"/>
            <a:ext cx="1950088" cy="3078732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28946-B7C2-0749-8DC7-C98F7BB43610}"/>
              </a:ext>
            </a:extLst>
          </p:cNvPr>
          <p:cNvSpPr/>
          <p:nvPr/>
        </p:nvSpPr>
        <p:spPr>
          <a:xfrm>
            <a:off x="4618819" y="2456606"/>
            <a:ext cx="2173905" cy="1948649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B44A93-EEEE-4771-6FB0-BB14BE47547C}"/>
              </a:ext>
            </a:extLst>
          </p:cNvPr>
          <p:cNvSpPr/>
          <p:nvPr/>
        </p:nvSpPr>
        <p:spPr>
          <a:xfrm>
            <a:off x="4618819" y="4405255"/>
            <a:ext cx="1426250" cy="50561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00FFCD-0184-9CD6-91B1-FC5FD8C7B9FD}"/>
              </a:ext>
            </a:extLst>
          </p:cNvPr>
          <p:cNvSpPr/>
          <p:nvPr/>
        </p:nvSpPr>
        <p:spPr>
          <a:xfrm>
            <a:off x="7160459" y="4362226"/>
            <a:ext cx="1813196" cy="602428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829723-AAF5-F9CB-2D94-27BF42A03411}"/>
              </a:ext>
            </a:extLst>
          </p:cNvPr>
          <p:cNvSpPr/>
          <p:nvPr/>
        </p:nvSpPr>
        <p:spPr>
          <a:xfrm>
            <a:off x="6045069" y="4910866"/>
            <a:ext cx="2928586" cy="66364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42D74A-A517-0900-10EE-5C4FCA9FFF9E}"/>
              </a:ext>
            </a:extLst>
          </p:cNvPr>
          <p:cNvSpPr/>
          <p:nvPr/>
        </p:nvSpPr>
        <p:spPr>
          <a:xfrm>
            <a:off x="6045068" y="4414346"/>
            <a:ext cx="1121483" cy="50561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9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Garamond" panose="02020404030301010803" pitchFamily="18" charset="0"/>
              </a:rPr>
              <a:t>Converting the Reference Sequences to Signals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954441" cy="3155232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offload the translation costs to the offline indexing step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enable utilizing the rich information in raw nanopore signals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Steps: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model: Expected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readings after sequencing a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number of nucleic acids (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Utilize the lookup table to convert all </a:t>
            </a:r>
            <a:r>
              <a:rPr lang="en-US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 reference genome to their expected values (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8755E45-C38C-3E7E-3D92-94001D9C30AB}"/>
              </a:ext>
            </a:extLst>
          </p:cNvPr>
          <p:cNvSpPr/>
          <p:nvPr/>
        </p:nvSpPr>
        <p:spPr>
          <a:xfrm>
            <a:off x="2968756" y="4923199"/>
            <a:ext cx="1123200" cy="1440024"/>
          </a:xfrm>
          <a:prstGeom prst="roundRect">
            <a:avLst/>
          </a:prstGeom>
          <a:solidFill>
            <a:srgbClr val="EEDAA8"/>
          </a:solidFill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6008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K-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mer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 Model</a:t>
            </a:r>
          </a:p>
          <a:p>
            <a:pPr marL="0" marR="0" lvl="0" indent="0" algn="ctr" defTabSz="16008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rPr>
              <a:t>(Lookup Table)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2FADC19-AEB9-0409-3FCD-7F4EF4763F67}"/>
              </a:ext>
            </a:extLst>
          </p:cNvPr>
          <p:cNvGrpSpPr/>
          <p:nvPr/>
        </p:nvGrpSpPr>
        <p:grpSpPr>
          <a:xfrm>
            <a:off x="394245" y="4066105"/>
            <a:ext cx="2574511" cy="2297118"/>
            <a:chOff x="394245" y="4066105"/>
            <a:chExt cx="2574511" cy="229711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FD12C0-3801-2778-1CFC-3EC9036C9882}"/>
                </a:ext>
              </a:extLst>
            </p:cNvPr>
            <p:cNvSpPr txBox="1"/>
            <p:nvPr/>
          </p:nvSpPr>
          <p:spPr>
            <a:xfrm>
              <a:off x="555411" y="4066105"/>
              <a:ext cx="198028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Reference Genome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99D4FC8A-402E-7E05-14EA-22EB64B21CC8}"/>
                </a:ext>
              </a:extLst>
            </p:cNvPr>
            <p:cNvSpPr/>
            <p:nvPr/>
          </p:nvSpPr>
          <p:spPr>
            <a:xfrm>
              <a:off x="763232" y="4360348"/>
              <a:ext cx="1564809" cy="266400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17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algn="ctr" defTabSz="1600847"/>
              <a:r>
                <a:rPr lang="en-US" dirty="0">
                  <a:solidFill>
                    <a:prstClr val="black"/>
                  </a:solidFill>
                  <a:latin typeface="Cambria" panose="02040503050406030204" pitchFamily="18" charset="0"/>
                </a:rPr>
                <a:t>…GCTATTACC…</a:t>
              </a:r>
              <a:endParaRPr lang="en-US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EAA259E-92A9-EC05-EA3A-F03A60B4F418}"/>
                </a:ext>
              </a:extLst>
            </p:cNvPr>
            <p:cNvCxnSpPr>
              <a:cxnSpLocks/>
              <a:stCxn id="88" idx="2"/>
            </p:cNvCxnSpPr>
            <p:nvPr/>
          </p:nvCxnSpPr>
          <p:spPr>
            <a:xfrm>
              <a:off x="1545637" y="4626748"/>
              <a:ext cx="1" cy="29744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574ABAD9-FE78-481F-D366-594EC2B38BD2}"/>
                </a:ext>
              </a:extLst>
            </p:cNvPr>
            <p:cNvSpPr/>
            <p:nvPr/>
          </p:nvSpPr>
          <p:spPr>
            <a:xfrm>
              <a:off x="1012799" y="4924191"/>
              <a:ext cx="1123200" cy="266400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17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600847"/>
              <a:r>
                <a:rPr lang="en-US" dirty="0">
                  <a:solidFill>
                    <a:prstClr val="black"/>
                  </a:solidFill>
                  <a:latin typeface="Cambria" panose="02040503050406030204" pitchFamily="18" charset="0"/>
                </a:rPr>
                <a:t>GCTATT</a:t>
              </a:r>
              <a:endParaRPr lang="en-US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7F7D0296-09DF-4D59-3C9C-C7EF5DFD9922}"/>
                </a:ext>
              </a:extLst>
            </p:cNvPr>
            <p:cNvSpPr/>
            <p:nvPr/>
          </p:nvSpPr>
          <p:spPr>
            <a:xfrm>
              <a:off x="1289781" y="5621983"/>
              <a:ext cx="1123200" cy="266400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17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600847"/>
              <a:r>
                <a:rPr lang="en-US" dirty="0">
                  <a:solidFill>
                    <a:prstClr val="black"/>
                  </a:solidFill>
                  <a:latin typeface="Cambria" panose="02040503050406030204" pitchFamily="18" charset="0"/>
                </a:rPr>
                <a:t>TATTAC</a:t>
              </a:r>
              <a:endParaRPr lang="en-US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E162FCEF-D917-F85A-C69E-AD1CEB512D1A}"/>
                </a:ext>
              </a:extLst>
            </p:cNvPr>
            <p:cNvSpPr/>
            <p:nvPr/>
          </p:nvSpPr>
          <p:spPr>
            <a:xfrm>
              <a:off x="1151290" y="5273087"/>
              <a:ext cx="1123200" cy="266400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17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600847"/>
              <a:r>
                <a:rPr lang="en-US" dirty="0">
                  <a:solidFill>
                    <a:prstClr val="black"/>
                  </a:solidFill>
                  <a:latin typeface="Cambria" panose="02040503050406030204" pitchFamily="18" charset="0"/>
                </a:rPr>
                <a:t>CTATTA</a:t>
              </a:r>
              <a:endParaRPr lang="en-US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A1D384C3-655A-A320-DD5F-483D867CA3F0}"/>
                </a:ext>
              </a:extLst>
            </p:cNvPr>
            <p:cNvSpPr/>
            <p:nvPr/>
          </p:nvSpPr>
          <p:spPr>
            <a:xfrm>
              <a:off x="1428272" y="5971742"/>
              <a:ext cx="1123200" cy="266400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17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600847"/>
              <a:r>
                <a:rPr lang="en-US" dirty="0">
                  <a:solidFill>
                    <a:prstClr val="black"/>
                  </a:solidFill>
                  <a:latin typeface="Cambria" panose="02040503050406030204" pitchFamily="18" charset="0"/>
                </a:rPr>
                <a:t>ATTACC</a:t>
              </a:r>
              <a:endParaRPr lang="en-US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5" name="Left Brace 94">
              <a:extLst>
                <a:ext uri="{FF2B5EF4-FFF2-40B4-BE49-F238E27FC236}">
                  <a16:creationId xmlns:a16="http://schemas.microsoft.com/office/drawing/2014/main" id="{87A33279-3E80-1150-DEF1-00AD9F9D5E8F}"/>
                </a:ext>
              </a:extLst>
            </p:cNvPr>
            <p:cNvSpPr/>
            <p:nvPr/>
          </p:nvSpPr>
          <p:spPr>
            <a:xfrm>
              <a:off x="739515" y="4923197"/>
              <a:ext cx="213571" cy="1314943"/>
            </a:xfrm>
            <a:prstGeom prst="leftBrace">
              <a:avLst>
                <a:gd name="adj1" fmla="val 77564"/>
                <a:gd name="adj2" fmla="val 50000"/>
              </a:avLst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2100D4C-9CBE-CC10-FF2F-595E3EDCDC12}"/>
                    </a:ext>
                  </a:extLst>
                </p:cNvPr>
                <p:cNvSpPr txBox="1"/>
                <p:nvPr/>
              </p:nvSpPr>
              <p:spPr>
                <a:xfrm rot="16200000">
                  <a:off x="-249809" y="5442169"/>
                  <a:ext cx="15651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k-</a:t>
                  </a:r>
                  <a:r>
                    <a:rPr lang="en-US" b="1" dirty="0" err="1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mers</a:t>
                  </a:r>
                  <a:r>
                    <a:rPr lang="en-US" b="1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a14:m>
                  <a:r>
                    <a:rPr lang="en-US" b="1" dirty="0">
                      <a:solidFill>
                        <a:prstClr val="black"/>
                      </a:solidFill>
                      <a:latin typeface="Cambria" panose="020405030504060302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A2100D4C-9CBE-CC10-FF2F-595E3EDCD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49809" y="5442169"/>
                  <a:ext cx="156510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7273" t="-8000" r="-54545" b="-8000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495E1E7-ED4F-11CB-26D3-06BBC95877C6}"/>
                </a:ext>
              </a:extLst>
            </p:cNvPr>
            <p:cNvCxnSpPr>
              <a:cxnSpLocks/>
              <a:stCxn id="91" idx="3"/>
            </p:cNvCxnSpPr>
            <p:nvPr/>
          </p:nvCxnSpPr>
          <p:spPr>
            <a:xfrm>
              <a:off x="2135999" y="5057391"/>
              <a:ext cx="8327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543C05E-D22F-E140-D762-BA3728E2FE43}"/>
                </a:ext>
              </a:extLst>
            </p:cNvPr>
            <p:cNvCxnSpPr>
              <a:cxnSpLocks/>
              <a:stCxn id="93" idx="3"/>
            </p:cNvCxnSpPr>
            <p:nvPr/>
          </p:nvCxnSpPr>
          <p:spPr>
            <a:xfrm>
              <a:off x="2274490" y="5406287"/>
              <a:ext cx="69426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7B41929-E5DE-38E5-16DB-A61971A82B7B}"/>
                </a:ext>
              </a:extLst>
            </p:cNvPr>
            <p:cNvCxnSpPr>
              <a:cxnSpLocks/>
              <a:stCxn id="92" idx="3"/>
            </p:cNvCxnSpPr>
            <p:nvPr/>
          </p:nvCxnSpPr>
          <p:spPr>
            <a:xfrm>
              <a:off x="2412981" y="5755183"/>
              <a:ext cx="555775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568A554-0104-3472-905A-A8FDF7B0C006}"/>
                </a:ext>
              </a:extLst>
            </p:cNvPr>
            <p:cNvCxnSpPr>
              <a:cxnSpLocks/>
              <a:stCxn id="94" idx="3"/>
            </p:cNvCxnSpPr>
            <p:nvPr/>
          </p:nvCxnSpPr>
          <p:spPr>
            <a:xfrm>
              <a:off x="2551472" y="6104942"/>
              <a:ext cx="41728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DA58FC2-2A97-148A-78D9-7C9A8A1B35BB}"/>
              </a:ext>
            </a:extLst>
          </p:cNvPr>
          <p:cNvGrpSpPr/>
          <p:nvPr/>
        </p:nvGrpSpPr>
        <p:grpSpPr>
          <a:xfrm>
            <a:off x="4091953" y="4095188"/>
            <a:ext cx="4801214" cy="2204567"/>
            <a:chOff x="4091953" y="4095188"/>
            <a:chExt cx="4801214" cy="2204567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E06ABF3-5D01-DC0C-E55A-3F39A63D8012}"/>
                </a:ext>
              </a:extLst>
            </p:cNvPr>
            <p:cNvGrpSpPr/>
            <p:nvPr/>
          </p:nvGrpSpPr>
          <p:grpSpPr>
            <a:xfrm>
              <a:off x="4572000" y="4986667"/>
              <a:ext cx="1419541" cy="1313088"/>
              <a:chOff x="5247476" y="2700531"/>
              <a:chExt cx="1419541" cy="1313088"/>
            </a:xfrm>
            <a:solidFill>
              <a:srgbClr val="FCEECB"/>
            </a:solidFill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88E38950-7F89-A80B-A7AC-806A7DFB5EFF}"/>
                  </a:ext>
                </a:extLst>
              </p:cNvPr>
              <p:cNvSpPr/>
              <p:nvPr/>
            </p:nvSpPr>
            <p:spPr>
              <a:xfrm>
                <a:off x="5247476" y="2700531"/>
                <a:ext cx="1419541" cy="265537"/>
              </a:xfrm>
              <a:prstGeom prst="roundRect">
                <a:avLst/>
              </a:prstGeom>
              <a:grpFill/>
              <a:ln w="31750" cap="flat" cmpd="sng" algn="ctr">
                <a:solidFill>
                  <a:srgbClr val="AB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600847"/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105.757390</a:t>
                </a:r>
                <a:endParaRPr lang="en-US" kern="0" dirty="0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46EFF965-496B-039F-C707-A4D1C877C08E}"/>
                  </a:ext>
                </a:extLst>
              </p:cNvPr>
              <p:cNvSpPr/>
              <p:nvPr/>
            </p:nvSpPr>
            <p:spPr>
              <a:xfrm>
                <a:off x="5247476" y="3398323"/>
                <a:ext cx="1419539" cy="265537"/>
              </a:xfrm>
              <a:prstGeom prst="roundRect">
                <a:avLst/>
              </a:prstGeom>
              <a:grpFill/>
              <a:ln w="31750" cap="flat" cmpd="sng" algn="ctr">
                <a:solidFill>
                  <a:srgbClr val="AB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600847"/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103.170091</a:t>
                </a:r>
                <a:endParaRPr lang="en-US" kern="0" dirty="0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38883A46-D157-BC62-37E7-2BE12E361CAA}"/>
                  </a:ext>
                </a:extLst>
              </p:cNvPr>
              <p:cNvSpPr/>
              <p:nvPr/>
            </p:nvSpPr>
            <p:spPr>
              <a:xfrm>
                <a:off x="5247477" y="3049427"/>
                <a:ext cx="1419540" cy="265537"/>
              </a:xfrm>
              <a:prstGeom prst="roundRect">
                <a:avLst/>
              </a:prstGeom>
              <a:grpFill/>
              <a:ln w="31750" cap="flat" cmpd="sng" algn="ctr">
                <a:solidFill>
                  <a:srgbClr val="AB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600847"/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81.740642</a:t>
                </a:r>
                <a:endParaRPr lang="en-US" kern="0" dirty="0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868C00F6-9949-D59D-658A-92CB93E33EB5}"/>
                  </a:ext>
                </a:extLst>
              </p:cNvPr>
              <p:cNvSpPr/>
              <p:nvPr/>
            </p:nvSpPr>
            <p:spPr>
              <a:xfrm>
                <a:off x="5247477" y="3748082"/>
                <a:ext cx="1419538" cy="265537"/>
              </a:xfrm>
              <a:prstGeom prst="roundRect">
                <a:avLst/>
              </a:prstGeom>
              <a:grpFill/>
              <a:ln w="31750" cap="flat" cmpd="sng" algn="ctr">
                <a:solidFill>
                  <a:srgbClr val="AB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600847"/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101.082485</a:t>
                </a:r>
                <a:endParaRPr lang="en-US" kern="0" dirty="0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62D4C80-12F2-A912-1A2B-5837C6F7766A}"/>
                </a:ext>
              </a:extLst>
            </p:cNvPr>
            <p:cNvCxnSpPr>
              <a:cxnSpLocks/>
              <a:endCxn id="105" idx="1"/>
            </p:cNvCxnSpPr>
            <p:nvPr/>
          </p:nvCxnSpPr>
          <p:spPr>
            <a:xfrm flipV="1">
              <a:off x="4091956" y="6166987"/>
              <a:ext cx="480045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3880547-DBCD-9ED6-7721-11BFA06DE6CF}"/>
                </a:ext>
              </a:extLst>
            </p:cNvPr>
            <p:cNvCxnSpPr>
              <a:cxnSpLocks/>
              <a:endCxn id="103" idx="1"/>
            </p:cNvCxnSpPr>
            <p:nvPr/>
          </p:nvCxnSpPr>
          <p:spPr>
            <a:xfrm flipV="1">
              <a:off x="4091955" y="5817228"/>
              <a:ext cx="480045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8198DC5-3C28-6B19-FC55-EE2A42D18CE0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 flipV="1">
              <a:off x="4091954" y="5468332"/>
              <a:ext cx="48004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1C90889-8DE6-D1D8-1A51-9B89B9D2DE83}"/>
                </a:ext>
              </a:extLst>
            </p:cNvPr>
            <p:cNvCxnSpPr>
              <a:cxnSpLocks/>
              <a:endCxn id="102" idx="1"/>
            </p:cNvCxnSpPr>
            <p:nvPr/>
          </p:nvCxnSpPr>
          <p:spPr>
            <a:xfrm>
              <a:off x="4091953" y="5119436"/>
              <a:ext cx="48004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C450F696-34BF-E6F6-2031-09F156E084DA}"/>
                </a:ext>
              </a:extLst>
            </p:cNvPr>
            <p:cNvSpPr/>
            <p:nvPr/>
          </p:nvSpPr>
          <p:spPr>
            <a:xfrm>
              <a:off x="6459890" y="4912822"/>
              <a:ext cx="890100" cy="1376556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Norm.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8EAAADF-1D52-E53A-8AB1-D931CB1A2147}"/>
                </a:ext>
              </a:extLst>
            </p:cNvPr>
            <p:cNvCxnSpPr>
              <a:cxnSpLocks/>
              <a:stCxn id="105" idx="3"/>
            </p:cNvCxnSpPr>
            <p:nvPr/>
          </p:nvCxnSpPr>
          <p:spPr>
            <a:xfrm>
              <a:off x="5991539" y="6166987"/>
              <a:ext cx="48004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FE912BB-C636-1476-E005-57B1AD67AE09}"/>
                </a:ext>
              </a:extLst>
            </p:cNvPr>
            <p:cNvCxnSpPr>
              <a:cxnSpLocks/>
              <a:stCxn id="103" idx="3"/>
            </p:cNvCxnSpPr>
            <p:nvPr/>
          </p:nvCxnSpPr>
          <p:spPr>
            <a:xfrm>
              <a:off x="5991539" y="5817228"/>
              <a:ext cx="480044" cy="86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765DB6E-DE76-D851-7A5C-4BFEC1A26993}"/>
                </a:ext>
              </a:extLst>
            </p:cNvPr>
            <p:cNvCxnSpPr>
              <a:cxnSpLocks/>
              <a:stCxn id="104" idx="3"/>
            </p:cNvCxnSpPr>
            <p:nvPr/>
          </p:nvCxnSpPr>
          <p:spPr>
            <a:xfrm flipV="1">
              <a:off x="5991541" y="5467468"/>
              <a:ext cx="468349" cy="86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C1FEA2B-05CE-BF66-4BE1-F7BF599D7985}"/>
                </a:ext>
              </a:extLst>
            </p:cNvPr>
            <p:cNvCxnSpPr>
              <a:cxnSpLocks/>
              <a:stCxn id="102" idx="3"/>
            </p:cNvCxnSpPr>
            <p:nvPr/>
          </p:nvCxnSpPr>
          <p:spPr>
            <a:xfrm flipV="1">
              <a:off x="5991541" y="5118572"/>
              <a:ext cx="468349" cy="86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A204CC8-6138-8807-C948-27FFAF8B7ECE}"/>
                </a:ext>
              </a:extLst>
            </p:cNvPr>
            <p:cNvGrpSpPr/>
            <p:nvPr/>
          </p:nvGrpSpPr>
          <p:grpSpPr>
            <a:xfrm>
              <a:off x="7818340" y="4986667"/>
              <a:ext cx="730136" cy="1313088"/>
              <a:chOff x="5247477" y="2700531"/>
              <a:chExt cx="730136" cy="1313088"/>
            </a:xfrm>
            <a:solidFill>
              <a:srgbClr val="FCEECB"/>
            </a:solidFill>
          </p:grpSpPr>
          <p:sp>
            <p:nvSpPr>
              <p:cNvPr id="116" name="Rounded Rectangle 115">
                <a:extLst>
                  <a:ext uri="{FF2B5EF4-FFF2-40B4-BE49-F238E27FC236}">
                    <a16:creationId xmlns:a16="http://schemas.microsoft.com/office/drawing/2014/main" id="{B1C4C3E4-A3AD-3476-0676-47BD47CE6CC6}"/>
                  </a:ext>
                </a:extLst>
              </p:cNvPr>
              <p:cNvSpPr/>
              <p:nvPr/>
            </p:nvSpPr>
            <p:spPr>
              <a:xfrm>
                <a:off x="5247477" y="2700531"/>
                <a:ext cx="730136" cy="265537"/>
              </a:xfrm>
              <a:prstGeom prst="roundRect">
                <a:avLst/>
              </a:prstGeom>
              <a:grpFill/>
              <a:ln w="31750" cap="flat" cmpd="sng" algn="ctr">
                <a:solidFill>
                  <a:srgbClr val="AB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600847"/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2.21</a:t>
                </a:r>
                <a:endParaRPr lang="en-US" kern="0" dirty="0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17" name="Rounded Rectangle 116">
                <a:extLst>
                  <a:ext uri="{FF2B5EF4-FFF2-40B4-BE49-F238E27FC236}">
                    <a16:creationId xmlns:a16="http://schemas.microsoft.com/office/drawing/2014/main" id="{C7F93227-BFCE-82C5-F373-69F8515DEBBE}"/>
                  </a:ext>
                </a:extLst>
              </p:cNvPr>
              <p:cNvSpPr/>
              <p:nvPr/>
            </p:nvSpPr>
            <p:spPr>
              <a:xfrm>
                <a:off x="5247477" y="3398323"/>
                <a:ext cx="730136" cy="265537"/>
              </a:xfrm>
              <a:prstGeom prst="roundRect">
                <a:avLst/>
              </a:prstGeom>
              <a:grpFill/>
              <a:ln w="31750" cap="flat" cmpd="sng" algn="ctr">
                <a:solidFill>
                  <a:srgbClr val="AB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600847"/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1.15</a:t>
                </a:r>
                <a:endParaRPr lang="en-US" kern="0" dirty="0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351C673E-07FE-199D-600A-888D9E0463D9}"/>
                  </a:ext>
                </a:extLst>
              </p:cNvPr>
              <p:cNvSpPr/>
              <p:nvPr/>
            </p:nvSpPr>
            <p:spPr>
              <a:xfrm>
                <a:off x="5247477" y="3049427"/>
                <a:ext cx="730136" cy="265537"/>
              </a:xfrm>
              <a:prstGeom prst="roundRect">
                <a:avLst/>
              </a:prstGeom>
              <a:grpFill/>
              <a:ln w="31750" cap="flat" cmpd="sng" algn="ctr">
                <a:solidFill>
                  <a:srgbClr val="AB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600847"/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-0.9</a:t>
                </a:r>
                <a:endParaRPr lang="en-US" kern="0" dirty="0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19" name="Rounded Rectangle 118">
                <a:extLst>
                  <a:ext uri="{FF2B5EF4-FFF2-40B4-BE49-F238E27FC236}">
                    <a16:creationId xmlns:a16="http://schemas.microsoft.com/office/drawing/2014/main" id="{9AF3CF61-B232-DD1C-2671-9CB76D0D6952}"/>
                  </a:ext>
                </a:extLst>
              </p:cNvPr>
              <p:cNvSpPr/>
              <p:nvPr/>
            </p:nvSpPr>
            <p:spPr>
              <a:xfrm>
                <a:off x="5247477" y="3748082"/>
                <a:ext cx="730136" cy="265537"/>
              </a:xfrm>
              <a:prstGeom prst="roundRect">
                <a:avLst/>
              </a:prstGeom>
              <a:grpFill/>
              <a:ln w="31750" cap="flat" cmpd="sng" algn="ctr">
                <a:solidFill>
                  <a:srgbClr val="AB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600847"/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1.11</a:t>
                </a:r>
                <a:endParaRPr lang="en-US" kern="0" dirty="0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</p:grp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4E7512F-CB14-DCE6-24A4-C64A6293DE73}"/>
                </a:ext>
              </a:extLst>
            </p:cNvPr>
            <p:cNvCxnSpPr>
              <a:cxnSpLocks/>
              <a:endCxn id="119" idx="1"/>
            </p:cNvCxnSpPr>
            <p:nvPr/>
          </p:nvCxnSpPr>
          <p:spPr>
            <a:xfrm>
              <a:off x="7338295" y="6166987"/>
              <a:ext cx="480045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8820F43-02F6-5805-AB13-5DFD762E4EDE}"/>
                </a:ext>
              </a:extLst>
            </p:cNvPr>
            <p:cNvCxnSpPr>
              <a:cxnSpLocks/>
              <a:endCxn id="117" idx="1"/>
            </p:cNvCxnSpPr>
            <p:nvPr/>
          </p:nvCxnSpPr>
          <p:spPr>
            <a:xfrm>
              <a:off x="7338294" y="5817228"/>
              <a:ext cx="48004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48A91119-008D-C5C7-44D5-123A982AEE57}"/>
                </a:ext>
              </a:extLst>
            </p:cNvPr>
            <p:cNvCxnSpPr>
              <a:cxnSpLocks/>
              <a:endCxn id="118" idx="1"/>
            </p:cNvCxnSpPr>
            <p:nvPr/>
          </p:nvCxnSpPr>
          <p:spPr>
            <a:xfrm>
              <a:off x="7338293" y="5468332"/>
              <a:ext cx="48004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93874B4-719D-5791-D3C1-1F0B425A7FD3}"/>
                </a:ext>
              </a:extLst>
            </p:cNvPr>
            <p:cNvCxnSpPr>
              <a:cxnSpLocks/>
              <a:endCxn id="116" idx="1"/>
            </p:cNvCxnSpPr>
            <p:nvPr/>
          </p:nvCxnSpPr>
          <p:spPr>
            <a:xfrm>
              <a:off x="7338292" y="5119436"/>
              <a:ext cx="480048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4" name="Left Brace 123">
              <a:extLst>
                <a:ext uri="{FF2B5EF4-FFF2-40B4-BE49-F238E27FC236}">
                  <a16:creationId xmlns:a16="http://schemas.microsoft.com/office/drawing/2014/main" id="{E99B5FBD-A8D9-A02E-317F-2A1C698AAEE3}"/>
                </a:ext>
              </a:extLst>
            </p:cNvPr>
            <p:cNvSpPr/>
            <p:nvPr/>
          </p:nvSpPr>
          <p:spPr>
            <a:xfrm rot="5400000">
              <a:off x="5157411" y="4143672"/>
              <a:ext cx="213571" cy="1314943"/>
            </a:xfrm>
            <a:prstGeom prst="leftBrace">
              <a:avLst>
                <a:gd name="adj1" fmla="val 77564"/>
                <a:gd name="adj2" fmla="val 50000"/>
              </a:avLst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D293343-2D16-3A7E-ADA8-5F9DD0B3B93B}"/>
                </a:ext>
              </a:extLst>
            </p:cNvPr>
            <p:cNvSpPr txBox="1"/>
            <p:nvPr/>
          </p:nvSpPr>
          <p:spPr>
            <a:xfrm>
              <a:off x="4554426" y="4095188"/>
              <a:ext cx="141954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Expected Event Values</a:t>
              </a:r>
            </a:p>
          </p:txBody>
        </p:sp>
        <p:sp>
          <p:nvSpPr>
            <p:cNvPr id="126" name="Left Brace 125">
              <a:extLst>
                <a:ext uri="{FF2B5EF4-FFF2-40B4-BE49-F238E27FC236}">
                  <a16:creationId xmlns:a16="http://schemas.microsoft.com/office/drawing/2014/main" id="{9B89B998-3897-8CF4-D8A9-08BD2F669E86}"/>
                </a:ext>
              </a:extLst>
            </p:cNvPr>
            <p:cNvSpPr/>
            <p:nvPr/>
          </p:nvSpPr>
          <p:spPr>
            <a:xfrm rot="5400000">
              <a:off x="8076612" y="4436087"/>
              <a:ext cx="213571" cy="730116"/>
            </a:xfrm>
            <a:prstGeom prst="leftBrace">
              <a:avLst>
                <a:gd name="adj1" fmla="val 77564"/>
                <a:gd name="adj2" fmla="val 50000"/>
              </a:avLst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D708DA8-B86D-633D-5996-358AD9A4E200}"/>
                </a:ext>
              </a:extLst>
            </p:cNvPr>
            <p:cNvSpPr txBox="1"/>
            <p:nvPr/>
          </p:nvSpPr>
          <p:spPr>
            <a:xfrm>
              <a:off x="7473626" y="4095188"/>
              <a:ext cx="141954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Normalized Event Values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17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954440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Events in Raw Nanopore Signals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51" y="907673"/>
            <a:ext cx="8954441" cy="5493127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Event: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Series of current readings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Generated when sequencing a particular k-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event: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DNA molecule is shifted by one nucleic acid, creating the next k-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detection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identifies regions of signals corresponding to the sequencing of certain </a:t>
            </a:r>
            <a:r>
              <a:rPr lang="en-US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DNA molecule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event: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Abrupt signal changes between two consecutive k-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E1C66A22-289D-401D-2ADF-746C036DCA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60" r="46714"/>
          <a:stretch/>
        </p:blipFill>
        <p:spPr>
          <a:xfrm>
            <a:off x="2648941" y="3749219"/>
            <a:ext cx="1086981" cy="1807573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8A24B139-CFDA-DA37-F084-861152445C7A}"/>
              </a:ext>
            </a:extLst>
          </p:cNvPr>
          <p:cNvSpPr/>
          <p:nvPr/>
        </p:nvSpPr>
        <p:spPr>
          <a:xfrm>
            <a:off x="3278291" y="4421702"/>
            <a:ext cx="253139" cy="688020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C4C97E3-3B3B-6F92-11C2-6C9CB51A38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60550"/>
          <a:stretch/>
        </p:blipFill>
        <p:spPr>
          <a:xfrm>
            <a:off x="5008851" y="4353791"/>
            <a:ext cx="1518165" cy="104516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03" name="Left Brace 102">
            <a:extLst>
              <a:ext uri="{FF2B5EF4-FFF2-40B4-BE49-F238E27FC236}">
                <a16:creationId xmlns:a16="http://schemas.microsoft.com/office/drawing/2014/main" id="{780B581D-C14F-DC95-CBE0-E0670238729A}"/>
              </a:ext>
            </a:extLst>
          </p:cNvPr>
          <p:cNvSpPr/>
          <p:nvPr/>
        </p:nvSpPr>
        <p:spPr>
          <a:xfrm rot="5400000">
            <a:off x="5803168" y="3914611"/>
            <a:ext cx="160653" cy="460949"/>
          </a:xfrm>
          <a:prstGeom prst="leftBrace">
            <a:avLst>
              <a:gd name="adj1" fmla="val 77564"/>
              <a:gd name="adj2" fmla="val 48854"/>
            </a:avLst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8C1D77C-7D30-8CC1-A544-E13BC05A2CCB}"/>
              </a:ext>
            </a:extLst>
          </p:cNvPr>
          <p:cNvSpPr txBox="1"/>
          <p:nvPr/>
        </p:nvSpPr>
        <p:spPr>
          <a:xfrm>
            <a:off x="5526146" y="3787759"/>
            <a:ext cx="7146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</a:rPr>
              <a:t>Event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2B5E6F-64F0-3FE5-3E8D-E9842C00B608}"/>
              </a:ext>
            </a:extLst>
          </p:cNvPr>
          <p:cNvSpPr/>
          <p:nvPr/>
        </p:nvSpPr>
        <p:spPr>
          <a:xfrm>
            <a:off x="5699316" y="4278968"/>
            <a:ext cx="368357" cy="1239283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2BA2D37-BA73-2107-8FB8-6212C46A01AD}"/>
              </a:ext>
            </a:extLst>
          </p:cNvPr>
          <p:cNvCxnSpPr>
            <a:cxnSpLocks/>
            <a:stCxn id="137" idx="3"/>
          </p:cNvCxnSpPr>
          <p:nvPr/>
        </p:nvCxnSpPr>
        <p:spPr>
          <a:xfrm>
            <a:off x="3531430" y="4765712"/>
            <a:ext cx="2167886" cy="3082"/>
          </a:xfrm>
          <a:prstGeom prst="line">
            <a:avLst/>
          </a:prstGeom>
          <a:ln w="28575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FE763B5-FDE3-B492-CA57-106E43D37260}"/>
              </a:ext>
            </a:extLst>
          </p:cNvPr>
          <p:cNvCxnSpPr>
            <a:cxnSpLocks/>
            <a:stCxn id="156" idx="0"/>
          </p:cNvCxnSpPr>
          <p:nvPr/>
        </p:nvCxnSpPr>
        <p:spPr>
          <a:xfrm flipV="1">
            <a:off x="2372145" y="4765712"/>
            <a:ext cx="906146" cy="217747"/>
          </a:xfrm>
          <a:prstGeom prst="line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91F796E2-86DB-8180-22CC-3D9BDE2B0058}"/>
              </a:ext>
            </a:extLst>
          </p:cNvPr>
          <p:cNvSpPr txBox="1"/>
          <p:nvPr/>
        </p:nvSpPr>
        <p:spPr>
          <a:xfrm>
            <a:off x="1828655" y="4983459"/>
            <a:ext cx="10869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k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</a:rPr>
              <a:t>-many nucleic acids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1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137" grpId="0" animBg="1"/>
      <p:bldP spid="103" grpId="0" animBg="1"/>
      <p:bldP spid="104" grpId="0"/>
      <p:bldP spid="142" grpId="0" animBg="1"/>
      <p:bldP spid="1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954440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Event Detection in Raw Nanopore Signals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954441" cy="5493127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detection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identifies regions of signals corresponding to the sequencing of certain k-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DNA molecule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performing a statistical test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(segmentation)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identify the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abrupt changes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signal generated as molecules move through nanopores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Observation: Nanopore sequencers </a:t>
            </a:r>
            <a:r>
              <a:rPr lang="en-US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generate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exactly the same signals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sequencing the 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k-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the signals are still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slightly similar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each other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we leverage this?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C4C97E3-3B3B-6F92-11C2-6C9CB51A38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60550"/>
          <a:stretch/>
        </p:blipFill>
        <p:spPr>
          <a:xfrm>
            <a:off x="3173439" y="3078381"/>
            <a:ext cx="1193614" cy="8217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C7A603A-8F7B-2959-D9B1-E66ACC9FEA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60550"/>
          <a:stretch/>
        </p:blipFill>
        <p:spPr>
          <a:xfrm>
            <a:off x="518162" y="3078383"/>
            <a:ext cx="1193614" cy="82173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B7E887C6-6DBE-A46F-0197-7D1E27179AEC}"/>
              </a:ext>
            </a:extLst>
          </p:cNvPr>
          <p:cNvSpPr txBox="1"/>
          <p:nvPr/>
        </p:nvSpPr>
        <p:spPr>
          <a:xfrm>
            <a:off x="520609" y="2607541"/>
            <a:ext cx="1188720" cy="435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Nanopore Raw Signal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FE2C50-3C1B-3C01-67FA-5A0BF0A450DC}"/>
              </a:ext>
            </a:extLst>
          </p:cNvPr>
          <p:cNvGrpSpPr/>
          <p:nvPr/>
        </p:nvGrpSpPr>
        <p:grpSpPr>
          <a:xfrm>
            <a:off x="1711776" y="3294351"/>
            <a:ext cx="1458018" cy="389795"/>
            <a:chOff x="1711776" y="3294351"/>
            <a:chExt cx="1458018" cy="389795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603423D-B6A6-78A7-38B4-F0BEDAB7B6D7}"/>
                </a:ext>
              </a:extLst>
            </p:cNvPr>
            <p:cNvCxnSpPr>
              <a:cxnSpLocks/>
              <a:stCxn id="93" idx="3"/>
              <a:endCxn id="96" idx="1"/>
            </p:cNvCxnSpPr>
            <p:nvPr/>
          </p:nvCxnSpPr>
          <p:spPr>
            <a:xfrm flipV="1">
              <a:off x="1711776" y="3489249"/>
              <a:ext cx="255803" cy="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9FAE4483-7458-762A-629B-6F1B9E12D1D1}"/>
                </a:ext>
              </a:extLst>
            </p:cNvPr>
            <p:cNvSpPr/>
            <p:nvPr/>
          </p:nvSpPr>
          <p:spPr>
            <a:xfrm>
              <a:off x="1967579" y="3294351"/>
              <a:ext cx="910936" cy="389795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Segment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A902869-2DB9-3210-4784-67544AEA35D9}"/>
                </a:ext>
              </a:extLst>
            </p:cNvPr>
            <p:cNvCxnSpPr>
              <a:cxnSpLocks/>
              <a:stCxn id="96" idx="3"/>
            </p:cNvCxnSpPr>
            <p:nvPr/>
          </p:nvCxnSpPr>
          <p:spPr>
            <a:xfrm>
              <a:off x="2878515" y="3489249"/>
              <a:ext cx="291279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D6FE2DC-4DB8-6824-DEE5-0B62E7939669}"/>
              </a:ext>
            </a:extLst>
          </p:cNvPr>
          <p:cNvCxnSpPr>
            <a:cxnSpLocks/>
          </p:cNvCxnSpPr>
          <p:nvPr/>
        </p:nvCxnSpPr>
        <p:spPr>
          <a:xfrm>
            <a:off x="3200539" y="2989793"/>
            <a:ext cx="0" cy="100411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dash"/>
            <a:miter lim="800000"/>
            <a:tailEnd type="none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15FFB75-4880-49D0-A9B7-3FA4BCCE742B}"/>
              </a:ext>
            </a:extLst>
          </p:cNvPr>
          <p:cNvCxnSpPr>
            <a:cxnSpLocks/>
          </p:cNvCxnSpPr>
          <p:nvPr/>
        </p:nvCxnSpPr>
        <p:spPr>
          <a:xfrm>
            <a:off x="3647141" y="2989793"/>
            <a:ext cx="0" cy="100411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dash"/>
            <a:miter lim="800000"/>
            <a:tailEnd type="none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95C38B8-1399-3D7D-F695-56F422D25314}"/>
              </a:ext>
            </a:extLst>
          </p:cNvPr>
          <p:cNvCxnSpPr>
            <a:cxnSpLocks/>
          </p:cNvCxnSpPr>
          <p:nvPr/>
        </p:nvCxnSpPr>
        <p:spPr>
          <a:xfrm>
            <a:off x="3737254" y="2989793"/>
            <a:ext cx="0" cy="100411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dash"/>
            <a:miter lim="800000"/>
            <a:tailEnd type="none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FE39E09-BAD6-1476-372D-BFE94D8216D3}"/>
              </a:ext>
            </a:extLst>
          </p:cNvPr>
          <p:cNvCxnSpPr>
            <a:cxnSpLocks/>
          </p:cNvCxnSpPr>
          <p:nvPr/>
        </p:nvCxnSpPr>
        <p:spPr>
          <a:xfrm>
            <a:off x="4083288" y="2989793"/>
            <a:ext cx="0" cy="100411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dash"/>
            <a:miter lim="800000"/>
            <a:tailEnd type="none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C9358ED-F79D-96E8-480E-2E7D04CD9B8B}"/>
              </a:ext>
            </a:extLst>
          </p:cNvPr>
          <p:cNvCxnSpPr>
            <a:cxnSpLocks/>
          </p:cNvCxnSpPr>
          <p:nvPr/>
        </p:nvCxnSpPr>
        <p:spPr>
          <a:xfrm>
            <a:off x="4361110" y="2989793"/>
            <a:ext cx="0" cy="1004112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dash"/>
            <a:miter lim="800000"/>
            <a:tailEnd type="none"/>
          </a:ln>
          <a:effectLst/>
        </p:spPr>
      </p:cxnSp>
      <p:sp>
        <p:nvSpPr>
          <p:cNvPr id="103" name="Left Brace 102">
            <a:extLst>
              <a:ext uri="{FF2B5EF4-FFF2-40B4-BE49-F238E27FC236}">
                <a16:creationId xmlns:a16="http://schemas.microsoft.com/office/drawing/2014/main" id="{780B581D-C14F-DC95-CBE0-E0670238729A}"/>
              </a:ext>
            </a:extLst>
          </p:cNvPr>
          <p:cNvSpPr/>
          <p:nvPr/>
        </p:nvSpPr>
        <p:spPr>
          <a:xfrm rot="5400000">
            <a:off x="3362849" y="2671035"/>
            <a:ext cx="126309" cy="518373"/>
          </a:xfrm>
          <a:prstGeom prst="leftBrace">
            <a:avLst>
              <a:gd name="adj1" fmla="val 77564"/>
              <a:gd name="adj2" fmla="val 48854"/>
            </a:avLst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8C1D77C-7D30-8CC1-A544-E13BC05A2CCB}"/>
              </a:ext>
            </a:extLst>
          </p:cNvPr>
          <p:cNvSpPr txBox="1"/>
          <p:nvPr/>
        </p:nvSpPr>
        <p:spPr>
          <a:xfrm>
            <a:off x="3145049" y="2649284"/>
            <a:ext cx="561909" cy="2177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latin typeface="Cambria" panose="02040503050406030204" pitchFamily="18" charset="0"/>
              </a:rPr>
              <a:t>Event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2A1F29-778C-27FB-107E-EFFDCB75094F}"/>
              </a:ext>
            </a:extLst>
          </p:cNvPr>
          <p:cNvGrpSpPr/>
          <p:nvPr/>
        </p:nvGrpSpPr>
        <p:grpSpPr>
          <a:xfrm>
            <a:off x="4367053" y="2574041"/>
            <a:ext cx="4496776" cy="1467943"/>
            <a:chOff x="4367053" y="2574041"/>
            <a:chExt cx="4496776" cy="1467943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C4A0263-B97C-E1F9-82B7-F21EB6D4F7A2}"/>
                </a:ext>
              </a:extLst>
            </p:cNvPr>
            <p:cNvCxnSpPr>
              <a:cxnSpLocks/>
              <a:stCxn id="92" idx="3"/>
              <a:endCxn id="106" idx="1"/>
            </p:cNvCxnSpPr>
            <p:nvPr/>
          </p:nvCxnSpPr>
          <p:spPr>
            <a:xfrm>
              <a:off x="4367053" y="3489248"/>
              <a:ext cx="287744" cy="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BD1EA1AE-EECA-8444-3FA1-0C35A0856CD4}"/>
                </a:ext>
              </a:extLst>
            </p:cNvPr>
            <p:cNvSpPr/>
            <p:nvPr/>
          </p:nvSpPr>
          <p:spPr>
            <a:xfrm>
              <a:off x="4654797" y="3247610"/>
              <a:ext cx="906667" cy="483278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Calculate</a:t>
              </a:r>
            </a:p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Means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E285ED67-6C03-DF99-1D84-6C3DE9A43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1" r="60550"/>
            <a:stretch/>
          </p:blipFill>
          <p:spPr>
            <a:xfrm>
              <a:off x="5854767" y="3078323"/>
              <a:ext cx="1193614" cy="821733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AE6D908-5C29-58DF-EF6B-2FF0A8215DB9}"/>
                </a:ext>
              </a:extLst>
            </p:cNvPr>
            <p:cNvCxnSpPr>
              <a:cxnSpLocks/>
            </p:cNvCxnSpPr>
            <p:nvPr/>
          </p:nvCxnSpPr>
          <p:spPr>
            <a:xfrm>
              <a:off x="5559843" y="3489191"/>
              <a:ext cx="291279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473A7C4-4EFB-2334-1E5B-9847973BFE8A}"/>
                </a:ext>
              </a:extLst>
            </p:cNvPr>
            <p:cNvCxnSpPr>
              <a:cxnSpLocks/>
            </p:cNvCxnSpPr>
            <p:nvPr/>
          </p:nvCxnSpPr>
          <p:spPr>
            <a:xfrm>
              <a:off x="5881867" y="2989734"/>
              <a:ext cx="0" cy="1004112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918691E2-DD6B-312B-2C86-D9B47383EFDF}"/>
                </a:ext>
              </a:extLst>
            </p:cNvPr>
            <p:cNvCxnSpPr>
              <a:cxnSpLocks/>
            </p:cNvCxnSpPr>
            <p:nvPr/>
          </p:nvCxnSpPr>
          <p:spPr>
            <a:xfrm>
              <a:off x="6328469" y="2989734"/>
              <a:ext cx="0" cy="1004112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CFA65D2-167C-2778-5ADE-9E59C24EE8E9}"/>
                </a:ext>
              </a:extLst>
            </p:cNvPr>
            <p:cNvCxnSpPr>
              <a:cxnSpLocks/>
            </p:cNvCxnSpPr>
            <p:nvPr/>
          </p:nvCxnSpPr>
          <p:spPr>
            <a:xfrm>
              <a:off x="6418581" y="2989734"/>
              <a:ext cx="0" cy="1004112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78E5AC1-6A27-F5E9-2557-26BCE268BEA0}"/>
                </a:ext>
              </a:extLst>
            </p:cNvPr>
            <p:cNvCxnSpPr>
              <a:cxnSpLocks/>
            </p:cNvCxnSpPr>
            <p:nvPr/>
          </p:nvCxnSpPr>
          <p:spPr>
            <a:xfrm>
              <a:off x="6764616" y="2989734"/>
              <a:ext cx="0" cy="1004112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9331C6F-E223-D813-1467-9A41533E7CA2}"/>
                </a:ext>
              </a:extLst>
            </p:cNvPr>
            <p:cNvCxnSpPr>
              <a:cxnSpLocks/>
            </p:cNvCxnSpPr>
            <p:nvPr/>
          </p:nvCxnSpPr>
          <p:spPr>
            <a:xfrm>
              <a:off x="7042438" y="2989734"/>
              <a:ext cx="0" cy="1004112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dash"/>
              <a:miter lim="800000"/>
              <a:tailEnd type="none"/>
            </a:ln>
            <a:effectLst/>
          </p:spPr>
        </p:cxn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CB3EFABA-AE52-ABF8-B991-2C2DA9C2610B}"/>
                </a:ext>
              </a:extLst>
            </p:cNvPr>
            <p:cNvSpPr/>
            <p:nvPr/>
          </p:nvSpPr>
          <p:spPr>
            <a:xfrm>
              <a:off x="5885986" y="3348552"/>
              <a:ext cx="440659" cy="140636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105.71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3A23103-1F35-8BE8-6DC1-5806D1363A52}"/>
                </a:ext>
              </a:extLst>
            </p:cNvPr>
            <p:cNvCxnSpPr>
              <a:cxnSpLocks/>
            </p:cNvCxnSpPr>
            <p:nvPr/>
          </p:nvCxnSpPr>
          <p:spPr>
            <a:xfrm>
              <a:off x="5879877" y="3578128"/>
              <a:ext cx="446768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07B2AFC-3E90-4288-61B5-2CB947E7291C}"/>
                </a:ext>
              </a:extLst>
            </p:cNvPr>
            <p:cNvCxnSpPr>
              <a:cxnSpLocks/>
            </p:cNvCxnSpPr>
            <p:nvPr/>
          </p:nvCxnSpPr>
          <p:spPr>
            <a:xfrm>
              <a:off x="6326645" y="3290959"/>
              <a:ext cx="9193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172467B-C0D3-CC95-8D98-809925E7E118}"/>
                </a:ext>
              </a:extLst>
            </p:cNvPr>
            <p:cNvCxnSpPr>
              <a:cxnSpLocks/>
            </p:cNvCxnSpPr>
            <p:nvPr/>
          </p:nvCxnSpPr>
          <p:spPr>
            <a:xfrm>
              <a:off x="6418581" y="3604049"/>
              <a:ext cx="34603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FF6ADB5-CE55-6151-D5B6-7DB7E41F80FA}"/>
                </a:ext>
              </a:extLst>
            </p:cNvPr>
            <p:cNvCxnSpPr>
              <a:cxnSpLocks/>
            </p:cNvCxnSpPr>
            <p:nvPr/>
          </p:nvCxnSpPr>
          <p:spPr>
            <a:xfrm>
              <a:off x="6757120" y="3549198"/>
              <a:ext cx="27782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119" name="Left Brace 118">
              <a:extLst>
                <a:ext uri="{FF2B5EF4-FFF2-40B4-BE49-F238E27FC236}">
                  <a16:creationId xmlns:a16="http://schemas.microsoft.com/office/drawing/2014/main" id="{A21BCA74-EEE7-6BD2-7153-78E66840AFC3}"/>
                </a:ext>
              </a:extLst>
            </p:cNvPr>
            <p:cNvSpPr/>
            <p:nvPr/>
          </p:nvSpPr>
          <p:spPr>
            <a:xfrm rot="5400000">
              <a:off x="6036947" y="3063178"/>
              <a:ext cx="126309" cy="440654"/>
            </a:xfrm>
            <a:prstGeom prst="leftBrace">
              <a:avLst>
                <a:gd name="adj1" fmla="val 77564"/>
                <a:gd name="adj2" fmla="val 48854"/>
              </a:avLst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2504FFC-6319-4F78-C9E0-EEB4E00F454B}"/>
                </a:ext>
              </a:extLst>
            </p:cNvPr>
            <p:cNvSpPr txBox="1"/>
            <p:nvPr/>
          </p:nvSpPr>
          <p:spPr>
            <a:xfrm>
              <a:off x="5576227" y="2574041"/>
              <a:ext cx="1057850" cy="4355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Mean Value of an Event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C3F6412-4566-B4D8-BF5B-C377F259FC3F}"/>
                </a:ext>
              </a:extLst>
            </p:cNvPr>
            <p:cNvCxnSpPr>
              <a:cxnSpLocks/>
              <a:stCxn id="120" idx="2"/>
              <a:endCxn id="119" idx="1"/>
            </p:cNvCxnSpPr>
            <p:nvPr/>
          </p:nvCxnSpPr>
          <p:spPr>
            <a:xfrm>
              <a:off x="6105152" y="3009606"/>
              <a:ext cx="0" cy="21074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  <a:miter lim="800000"/>
              <a:tailEnd type="none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76AAC76-B054-A5FA-FDC7-C98F1C7B6701}"/>
                </a:ext>
              </a:extLst>
            </p:cNvPr>
            <p:cNvCxnSpPr>
              <a:cxnSpLocks/>
              <a:stCxn id="107" idx="3"/>
            </p:cNvCxnSpPr>
            <p:nvPr/>
          </p:nvCxnSpPr>
          <p:spPr>
            <a:xfrm>
              <a:off x="7048381" y="3489189"/>
              <a:ext cx="33853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32E214BE-9819-11DB-24C4-687C55B96A85}"/>
                </a:ext>
              </a:extLst>
            </p:cNvPr>
            <p:cNvSpPr/>
            <p:nvPr/>
          </p:nvSpPr>
          <p:spPr>
            <a:xfrm>
              <a:off x="7389697" y="3060343"/>
              <a:ext cx="569987" cy="915529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0" rtlCol="0" anchor="ctr">
              <a:normAutofit/>
            </a:bodyPr>
            <a:lstStyle/>
            <a:p>
              <a:pPr marL="0" marR="0" lvl="0" indent="0" algn="ctr" defTabSz="16008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Norm.</a:t>
              </a:r>
            </a:p>
          </p:txBody>
        </p: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81632DE7-4EF2-9570-7D0C-68035D63ACD4}"/>
                </a:ext>
              </a:extLst>
            </p:cNvPr>
            <p:cNvSpPr/>
            <p:nvPr/>
          </p:nvSpPr>
          <p:spPr>
            <a:xfrm>
              <a:off x="8292143" y="3009606"/>
              <a:ext cx="569987" cy="208771"/>
            </a:xfrm>
            <a:prstGeom prst="roundRect">
              <a:avLst/>
            </a:prstGeom>
            <a:solidFill>
              <a:srgbClr val="FCEECB"/>
            </a:solidFill>
            <a:ln w="31750" cap="flat" cmpd="sng" algn="ctr">
              <a:solidFill>
                <a:srgbClr val="AB8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600847"/>
              <a:r>
                <a:rPr lang="en-US" sz="1300" dirty="0">
                  <a:solidFill>
                    <a:prstClr val="black"/>
                  </a:solidFill>
                  <a:latin typeface="Cambria" panose="02040503050406030204" pitchFamily="18" charset="0"/>
                </a:rPr>
                <a:t>2.21</a:t>
              </a:r>
              <a:endParaRPr lang="en-US" sz="1300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A0CB7E52-C508-72EA-C825-72F1958D06B8}"/>
                </a:ext>
              </a:extLst>
            </p:cNvPr>
            <p:cNvSpPr/>
            <p:nvPr/>
          </p:nvSpPr>
          <p:spPr>
            <a:xfrm>
              <a:off x="8292142" y="3558225"/>
              <a:ext cx="569988" cy="208771"/>
            </a:xfrm>
            <a:prstGeom prst="roundRect">
              <a:avLst/>
            </a:prstGeom>
            <a:solidFill>
              <a:srgbClr val="FCEECB"/>
            </a:solidFill>
            <a:ln w="31750" cap="flat" cmpd="sng" algn="ctr">
              <a:solidFill>
                <a:srgbClr val="AB8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600847"/>
              <a:r>
                <a:rPr lang="en-US" sz="1300" dirty="0">
                  <a:solidFill>
                    <a:prstClr val="black"/>
                  </a:solidFill>
                  <a:latin typeface="Cambria" panose="02040503050406030204" pitchFamily="18" charset="0"/>
                </a:rPr>
                <a:t>1.18</a:t>
              </a:r>
              <a:endParaRPr lang="en-US" sz="1300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31DA6C8A-88BC-87AB-3586-85DB7C41B27E}"/>
                </a:ext>
              </a:extLst>
            </p:cNvPr>
            <p:cNvSpPr/>
            <p:nvPr/>
          </p:nvSpPr>
          <p:spPr>
            <a:xfrm>
              <a:off x="8292143" y="3283916"/>
              <a:ext cx="569987" cy="208771"/>
            </a:xfrm>
            <a:prstGeom prst="roundRect">
              <a:avLst/>
            </a:prstGeom>
            <a:solidFill>
              <a:srgbClr val="FCEECB"/>
            </a:solidFill>
            <a:ln w="31750" cap="flat" cmpd="sng" algn="ctr">
              <a:solidFill>
                <a:srgbClr val="AB8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600847"/>
              <a:r>
                <a:rPr lang="en-US" sz="1300" dirty="0">
                  <a:solidFill>
                    <a:prstClr val="black"/>
                  </a:solidFill>
                  <a:latin typeface="Cambria" panose="02040503050406030204" pitchFamily="18" charset="0"/>
                </a:rPr>
                <a:t>-0.91</a:t>
              </a:r>
              <a:endParaRPr lang="en-US" sz="1300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DB144876-A0AC-4855-FA76-D77DF4B46C8F}"/>
                </a:ext>
              </a:extLst>
            </p:cNvPr>
            <p:cNvSpPr/>
            <p:nvPr/>
          </p:nvSpPr>
          <p:spPr>
            <a:xfrm>
              <a:off x="8292143" y="3833213"/>
              <a:ext cx="571686" cy="208771"/>
            </a:xfrm>
            <a:prstGeom prst="roundRect">
              <a:avLst/>
            </a:prstGeom>
            <a:solidFill>
              <a:srgbClr val="FCEECB"/>
            </a:solidFill>
            <a:ln w="31750" cap="flat" cmpd="sng" algn="ctr">
              <a:solidFill>
                <a:srgbClr val="AB8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1600847"/>
              <a:r>
                <a:rPr lang="en-US" sz="1300" dirty="0">
                  <a:solidFill>
                    <a:prstClr val="black"/>
                  </a:solidFill>
                  <a:latin typeface="Cambria" panose="02040503050406030204" pitchFamily="18" charset="0"/>
                </a:rPr>
                <a:t>1.14</a:t>
              </a:r>
              <a:endParaRPr lang="en-US" sz="1300" kern="0" dirty="0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E364353-F73B-DBA6-C86D-AF60464B3C2F}"/>
                </a:ext>
              </a:extLst>
            </p:cNvPr>
            <p:cNvCxnSpPr>
              <a:cxnSpLocks/>
              <a:endCxn id="130" idx="1"/>
            </p:cNvCxnSpPr>
            <p:nvPr/>
          </p:nvCxnSpPr>
          <p:spPr>
            <a:xfrm>
              <a:off x="7959684" y="3937599"/>
              <a:ext cx="332459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74AD81A-BB98-B4AA-952E-1CAA499E2999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>
              <a:off x="7959684" y="3662611"/>
              <a:ext cx="332458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15FE293-5F7B-263C-60C7-176C8C0752F0}"/>
                </a:ext>
              </a:extLst>
            </p:cNvPr>
            <p:cNvCxnSpPr>
              <a:cxnSpLocks/>
              <a:endCxn id="129" idx="1"/>
            </p:cNvCxnSpPr>
            <p:nvPr/>
          </p:nvCxnSpPr>
          <p:spPr>
            <a:xfrm>
              <a:off x="7959684" y="3388301"/>
              <a:ext cx="332459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2451196-F12E-9F81-D34A-320BF4AC53A2}"/>
                </a:ext>
              </a:extLst>
            </p:cNvPr>
            <p:cNvCxnSpPr>
              <a:cxnSpLocks/>
              <a:endCxn id="127" idx="1"/>
            </p:cNvCxnSpPr>
            <p:nvPr/>
          </p:nvCxnSpPr>
          <p:spPr>
            <a:xfrm>
              <a:off x="7959684" y="3113992"/>
              <a:ext cx="332459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66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954440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Quantizing the Event Values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954441" cy="2657330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Assign the same bucket (i.e., quantized values) to the similar event values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Steps: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binary representations of event values (floating-point)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the most significant Q bits (to quantize)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Ignore the p bits in the middle (does not add much value)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66F8B-41B2-2454-3FFF-59D6D547E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3690148"/>
            <a:ext cx="6829425" cy="27463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D1544F-36B5-5A15-6D48-78248AC1CF0E}"/>
              </a:ext>
            </a:extLst>
          </p:cNvPr>
          <p:cNvSpPr/>
          <p:nvPr/>
        </p:nvSpPr>
        <p:spPr>
          <a:xfrm>
            <a:off x="1209242" y="3690148"/>
            <a:ext cx="6777470" cy="9871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67AD2-9D7A-9A1F-EA6A-3DED7C8D1435}"/>
              </a:ext>
            </a:extLst>
          </p:cNvPr>
          <p:cNvSpPr/>
          <p:nvPr/>
        </p:nvSpPr>
        <p:spPr>
          <a:xfrm>
            <a:off x="1209242" y="4299604"/>
            <a:ext cx="6777470" cy="9871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37DE8-A532-FCC5-EFBA-07D29AD0C101}"/>
              </a:ext>
            </a:extLst>
          </p:cNvPr>
          <p:cNvSpPr/>
          <p:nvPr/>
        </p:nvSpPr>
        <p:spPr>
          <a:xfrm>
            <a:off x="1209242" y="5286739"/>
            <a:ext cx="6777470" cy="11497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9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954440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Hashing for Efficient Search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9D22E97-707D-1F21-F529-02147FBEF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59" y="907673"/>
            <a:ext cx="8954441" cy="2288023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Enable finding efficient similarity detection by accurately matching hash values between signals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 the quantized values of 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consecutive k-</a:t>
            </a:r>
            <a:r>
              <a:rPr lang="en-US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mers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Hash the packed value to generate a hash value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efficient data structures (e.g., hash tables) to identify regions with the similar event values by matching their hash values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A11E94C-D638-0775-781F-8424C5D9E993}"/>
              </a:ext>
            </a:extLst>
          </p:cNvPr>
          <p:cNvGrpSpPr/>
          <p:nvPr/>
        </p:nvGrpSpPr>
        <p:grpSpPr>
          <a:xfrm>
            <a:off x="1996042" y="3249484"/>
            <a:ext cx="5319319" cy="766277"/>
            <a:chOff x="1982595" y="3195696"/>
            <a:chExt cx="5319319" cy="766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082031F-0A5E-F20D-F923-9B033CAB6DE0}"/>
                    </a:ext>
                  </a:extLst>
                </p:cNvPr>
                <p:cNvSpPr txBox="1"/>
                <p:nvPr/>
              </p:nvSpPr>
              <p:spPr>
                <a:xfrm>
                  <a:off x="1982595" y="3195696"/>
                  <a:ext cx="5250728" cy="2539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b="1" dirty="0">
                      <a:latin typeface="Cambria" panose="02040503050406030204" pitchFamily="18" charset="0"/>
                    </a:rPr>
                    <a:t>Quantized Values (in binary) of </a:t>
                  </a:r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en-US" sz="1600" b="1" dirty="0">
                      <a:latin typeface="Cambria" panose="02040503050406030204" pitchFamily="18" charset="0"/>
                    </a:rPr>
                    <a:t> Consecutive Events: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082031F-0A5E-F20D-F923-9B033CAB6D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595" y="3195696"/>
                  <a:ext cx="5250728" cy="253957"/>
                </a:xfrm>
                <a:prstGeom prst="rect">
                  <a:avLst/>
                </a:prstGeom>
                <a:blipFill>
                  <a:blip r:embed="rId4"/>
                  <a:stretch>
                    <a:fillRect l="-2169" t="-19048" b="-4761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DAEBF7-E348-CC8B-55D6-78E2DDF95B25}"/>
                </a:ext>
              </a:extLst>
            </p:cNvPr>
            <p:cNvSpPr/>
            <p:nvPr/>
          </p:nvSpPr>
          <p:spPr>
            <a:xfrm rot="5400000">
              <a:off x="2477293" y="3111911"/>
              <a:ext cx="359065" cy="1341060"/>
            </a:xfrm>
            <a:prstGeom prst="roundRect">
              <a:avLst>
                <a:gd name="adj" fmla="val 7897"/>
              </a:avLst>
            </a:prstGeom>
            <a:solidFill>
              <a:srgbClr val="E3F0D9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2D8412-DE3B-3A9F-D3CD-34DC14085A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40609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6A8D41-0D1F-9929-C7C8-15B42C1AC6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72866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51A20D-C639-4448-A10A-AB8DA3A9FF0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05122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B20929-6C94-BD15-D016-2381CC8823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337378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9C5EEF9-F2CA-EA18-3153-1C207ACE67A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69635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3CC109-819E-72D5-0B92-D9DE585AEC01}"/>
                </a:ext>
              </a:extLst>
            </p:cNvPr>
            <p:cNvSpPr txBox="1"/>
            <p:nvPr/>
          </p:nvSpPr>
          <p:spPr>
            <a:xfrm>
              <a:off x="2250064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2E2BD5-8403-2F52-F932-95A8E418491A}"/>
                </a:ext>
              </a:extLst>
            </p:cNvPr>
            <p:cNvSpPr txBox="1"/>
            <p:nvPr/>
          </p:nvSpPr>
          <p:spPr>
            <a:xfrm>
              <a:off x="1982596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F0CFA2-B1F1-7C06-4AD6-C6969000394C}"/>
                </a:ext>
              </a:extLst>
            </p:cNvPr>
            <p:cNvSpPr txBox="1"/>
            <p:nvPr/>
          </p:nvSpPr>
          <p:spPr>
            <a:xfrm>
              <a:off x="2517531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BF9595-3710-FF06-708E-06B8F8FB2349}"/>
                </a:ext>
              </a:extLst>
            </p:cNvPr>
            <p:cNvSpPr txBox="1"/>
            <p:nvPr/>
          </p:nvSpPr>
          <p:spPr>
            <a:xfrm>
              <a:off x="2784999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682B85-DCD9-7EA2-D434-B34A0348A88B}"/>
                </a:ext>
              </a:extLst>
            </p:cNvPr>
            <p:cNvSpPr txBox="1"/>
            <p:nvPr/>
          </p:nvSpPr>
          <p:spPr>
            <a:xfrm>
              <a:off x="3052467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C88BC4C-A7F4-6C25-FB72-A7EB349DE6FB}"/>
                </a:ext>
              </a:extLst>
            </p:cNvPr>
            <p:cNvSpPr/>
            <p:nvPr/>
          </p:nvSpPr>
          <p:spPr>
            <a:xfrm rot="5400000">
              <a:off x="4327678" y="3111911"/>
              <a:ext cx="359065" cy="1341060"/>
            </a:xfrm>
            <a:prstGeom prst="roundRect">
              <a:avLst>
                <a:gd name="adj" fmla="val 7897"/>
              </a:avLst>
            </a:prstGeom>
            <a:solidFill>
              <a:srgbClr val="E3F0D9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A75EF8-1ECC-FCCC-D470-C40E2C8041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90994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1D1AD1E-10E1-9B23-AECF-82F57AB283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23250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AAE1A3-9106-AA76-E585-B9D04161299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55507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1BBF0F-B984-13F7-9255-D265839CEBF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87763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B3585D-ABA3-2F5F-65C1-9D56B406465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20019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520B20-5489-0182-7CAC-ED32F1C050A7}"/>
                </a:ext>
              </a:extLst>
            </p:cNvPr>
            <p:cNvSpPr txBox="1"/>
            <p:nvPr/>
          </p:nvSpPr>
          <p:spPr>
            <a:xfrm>
              <a:off x="4100448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FCC98C-51F4-3A8A-E98D-B14F60F13FBD}"/>
                </a:ext>
              </a:extLst>
            </p:cNvPr>
            <p:cNvSpPr txBox="1"/>
            <p:nvPr/>
          </p:nvSpPr>
          <p:spPr>
            <a:xfrm>
              <a:off x="3832981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CBAC57-6588-E441-4249-27A777B128A5}"/>
                </a:ext>
              </a:extLst>
            </p:cNvPr>
            <p:cNvSpPr txBox="1"/>
            <p:nvPr/>
          </p:nvSpPr>
          <p:spPr>
            <a:xfrm>
              <a:off x="4367916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4F31A5-C50B-30E6-D181-0610042F561D}"/>
                </a:ext>
              </a:extLst>
            </p:cNvPr>
            <p:cNvSpPr txBox="1"/>
            <p:nvPr/>
          </p:nvSpPr>
          <p:spPr>
            <a:xfrm>
              <a:off x="4635383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412E7F-4911-4E40-86B6-D04AA480F735}"/>
                </a:ext>
              </a:extLst>
            </p:cNvPr>
            <p:cNvSpPr txBox="1"/>
            <p:nvPr/>
          </p:nvSpPr>
          <p:spPr>
            <a:xfrm>
              <a:off x="4902851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08FAEF-0013-780F-2BDE-76DBAB1BD1CE}"/>
                </a:ext>
              </a:extLst>
            </p:cNvPr>
            <p:cNvSpPr txBox="1"/>
            <p:nvPr/>
          </p:nvSpPr>
          <p:spPr>
            <a:xfrm>
              <a:off x="5444587" y="3623361"/>
              <a:ext cx="195465" cy="338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2400" dirty="0">
                  <a:latin typeface="Cambria" panose="02040503050406030204" pitchFamily="18" charset="0"/>
                </a:rPr>
                <a:t>…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F1002AC-E364-4BE4-61FA-FBD771C0FE8F}"/>
                </a:ext>
              </a:extLst>
            </p:cNvPr>
            <p:cNvSpPr/>
            <p:nvPr/>
          </p:nvSpPr>
          <p:spPr>
            <a:xfrm rot="5400000">
              <a:off x="6451847" y="3111911"/>
              <a:ext cx="359065" cy="1341060"/>
            </a:xfrm>
            <a:prstGeom prst="roundRect">
              <a:avLst>
                <a:gd name="adj" fmla="val 7897"/>
              </a:avLst>
            </a:prstGeom>
            <a:solidFill>
              <a:srgbClr val="E3F0D9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86AA56-E76A-7A26-20A3-8987BBAE1F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115163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D0FBCD3-B58A-635B-F44B-EAECED1BAD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47419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74D1E5-45E2-CCFC-C7E1-023D3D7C419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79676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12B313-F653-43D0-40D3-1F26B7EC15F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1932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DD30634-5428-CB4A-32EB-B2F56EEB869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44189" y="3782438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54DFC12-2EDC-EA07-521C-58629B51794F}"/>
                </a:ext>
              </a:extLst>
            </p:cNvPr>
            <p:cNvSpPr txBox="1"/>
            <p:nvPr/>
          </p:nvSpPr>
          <p:spPr>
            <a:xfrm>
              <a:off x="6224617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E9A165-3F82-C180-79BE-2A5C34650A20}"/>
                </a:ext>
              </a:extLst>
            </p:cNvPr>
            <p:cNvSpPr txBox="1"/>
            <p:nvPr/>
          </p:nvSpPr>
          <p:spPr>
            <a:xfrm>
              <a:off x="5957150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EFA856-E90E-EEE2-8958-C97813BD79EB}"/>
                </a:ext>
              </a:extLst>
            </p:cNvPr>
            <p:cNvSpPr txBox="1"/>
            <p:nvPr/>
          </p:nvSpPr>
          <p:spPr>
            <a:xfrm>
              <a:off x="6492085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FE0FDB-A508-53D2-0570-121A54E51211}"/>
                </a:ext>
              </a:extLst>
            </p:cNvPr>
            <p:cNvSpPr txBox="1"/>
            <p:nvPr/>
          </p:nvSpPr>
          <p:spPr>
            <a:xfrm>
              <a:off x="6759553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57D81F-5FB3-A390-CD3F-4EC03444C912}"/>
                </a:ext>
              </a:extLst>
            </p:cNvPr>
            <p:cNvSpPr txBox="1"/>
            <p:nvPr/>
          </p:nvSpPr>
          <p:spPr>
            <a:xfrm>
              <a:off x="7027020" y="3655453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9DD5901-D4BC-E219-7612-0BB821BE9B08}"/>
              </a:ext>
            </a:extLst>
          </p:cNvPr>
          <p:cNvGrpSpPr/>
          <p:nvPr/>
        </p:nvGrpSpPr>
        <p:grpSpPr>
          <a:xfrm>
            <a:off x="2013610" y="4047989"/>
            <a:ext cx="5250730" cy="1344256"/>
            <a:chOff x="2000163" y="3994201"/>
            <a:chExt cx="5250730" cy="1344256"/>
          </a:xfrm>
        </p:grpSpPr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C38867A0-B100-0DF1-748E-6C692630121B}"/>
                </a:ext>
              </a:extLst>
            </p:cNvPr>
            <p:cNvSpPr/>
            <p:nvPr/>
          </p:nvSpPr>
          <p:spPr>
            <a:xfrm rot="16200000">
              <a:off x="4527102" y="1467263"/>
              <a:ext cx="196853" cy="5250729"/>
            </a:xfrm>
            <a:prstGeom prst="leftBrace">
              <a:avLst>
                <a:gd name="adj1" fmla="val 77564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>
                <a:latin typeface="Cambria" panose="02040503050406030204" pitchFamily="18" charset="0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5A344D55-9851-2285-4AC2-1A17015C556F}"/>
                </a:ext>
              </a:extLst>
            </p:cNvPr>
            <p:cNvSpPr/>
            <p:nvPr/>
          </p:nvSpPr>
          <p:spPr>
            <a:xfrm>
              <a:off x="4094404" y="4410385"/>
              <a:ext cx="1062247" cy="314396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dirty="0">
                  <a:latin typeface="Cambria" panose="02040503050406030204" pitchFamily="18" charset="0"/>
                </a:rPr>
                <a:t>Pack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6C55CE5-EE1C-C574-5060-8F7011B777F8}"/>
                </a:ext>
              </a:extLst>
            </p:cNvPr>
            <p:cNvCxnSpPr>
              <a:cxnSpLocks/>
              <a:stCxn id="40" idx="1"/>
              <a:endCxn id="41" idx="0"/>
            </p:cNvCxnSpPr>
            <p:nvPr/>
          </p:nvCxnSpPr>
          <p:spPr>
            <a:xfrm flipH="1">
              <a:off x="4625528" y="4191054"/>
              <a:ext cx="1" cy="219331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B4B123B-FCE7-5932-A4C4-23303B381CDD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4625528" y="4724781"/>
              <a:ext cx="0" cy="24744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D88B29A3-6DED-26CA-E7D7-B867B26F7D6F}"/>
                </a:ext>
              </a:extLst>
            </p:cNvPr>
            <p:cNvSpPr/>
            <p:nvPr/>
          </p:nvSpPr>
          <p:spPr>
            <a:xfrm rot="5400000">
              <a:off x="2494860" y="4485486"/>
              <a:ext cx="359065" cy="1341060"/>
            </a:xfrm>
            <a:prstGeom prst="roundRect">
              <a:avLst>
                <a:gd name="adj" fmla="val 7897"/>
              </a:avLst>
            </a:prstGeom>
            <a:solidFill>
              <a:srgbClr val="E3F0D9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E2B0D2D-EEC0-C10A-84BE-F670A3CDE3A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90433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D608C24-DA6B-E15A-B633-B4BCA718C1D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22689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BF83F55-E074-F115-D039-45B9A74502A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354946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5F36C7-CA6E-7764-3549-7BEF3C7EE7E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87202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FE1FA7-534F-DD93-4C2F-1A4D045F31B8}"/>
                </a:ext>
              </a:extLst>
            </p:cNvPr>
            <p:cNvSpPr txBox="1"/>
            <p:nvPr/>
          </p:nvSpPr>
          <p:spPr>
            <a:xfrm>
              <a:off x="2267631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64317A-714F-FF6B-B1DA-837F638A4C08}"/>
                </a:ext>
              </a:extLst>
            </p:cNvPr>
            <p:cNvSpPr txBox="1"/>
            <p:nvPr/>
          </p:nvSpPr>
          <p:spPr>
            <a:xfrm>
              <a:off x="2000163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7E510CA-BA6B-ACAE-BB18-0D5AE217E640}"/>
                </a:ext>
              </a:extLst>
            </p:cNvPr>
            <p:cNvSpPr txBox="1"/>
            <p:nvPr/>
          </p:nvSpPr>
          <p:spPr>
            <a:xfrm>
              <a:off x="2535098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F801527-DC79-DD43-9A50-CB27258C4219}"/>
                </a:ext>
              </a:extLst>
            </p:cNvPr>
            <p:cNvSpPr txBox="1"/>
            <p:nvPr/>
          </p:nvSpPr>
          <p:spPr>
            <a:xfrm>
              <a:off x="2802566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86CD36-0AFE-F395-D12F-766D479390A7}"/>
                </a:ext>
              </a:extLst>
            </p:cNvPr>
            <p:cNvSpPr txBox="1"/>
            <p:nvPr/>
          </p:nvSpPr>
          <p:spPr>
            <a:xfrm>
              <a:off x="3070034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1777B4D0-D49B-2094-7DF9-A2730EE4A21B}"/>
                </a:ext>
              </a:extLst>
            </p:cNvPr>
            <p:cNvSpPr/>
            <p:nvPr/>
          </p:nvSpPr>
          <p:spPr>
            <a:xfrm rot="5400000">
              <a:off x="3852057" y="4485486"/>
              <a:ext cx="359065" cy="1341060"/>
            </a:xfrm>
            <a:prstGeom prst="roundRect">
              <a:avLst>
                <a:gd name="adj" fmla="val 0"/>
              </a:avLst>
            </a:prstGeom>
            <a:solidFill>
              <a:srgbClr val="E3F0D9"/>
            </a:solidFill>
            <a:ln w="317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D9F9A88-78CD-FBE0-7D36-12DF734FC6E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7629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B5C400B-3FD4-4414-D3BD-65E07BB1157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79886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B4F4A36-10A5-801C-9DAF-571C00BDDD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12142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8882945-D567-B209-98BC-59F50F79BA0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44399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2B2CF98-CCCA-3566-89D1-484317087B9C}"/>
                </a:ext>
              </a:extLst>
            </p:cNvPr>
            <p:cNvSpPr txBox="1"/>
            <p:nvPr/>
          </p:nvSpPr>
          <p:spPr>
            <a:xfrm>
              <a:off x="3624827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73D4273-B8E4-C753-0EE4-93C980AD1EB4}"/>
                </a:ext>
              </a:extLst>
            </p:cNvPr>
            <p:cNvSpPr txBox="1"/>
            <p:nvPr/>
          </p:nvSpPr>
          <p:spPr>
            <a:xfrm>
              <a:off x="3329415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72BCF74-D2A7-98C0-CD27-3E16EDAD6404}"/>
                </a:ext>
              </a:extLst>
            </p:cNvPr>
            <p:cNvSpPr txBox="1"/>
            <p:nvPr/>
          </p:nvSpPr>
          <p:spPr>
            <a:xfrm>
              <a:off x="3892295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326BA19-1917-1E39-9A95-954B8ADF4A77}"/>
                </a:ext>
              </a:extLst>
            </p:cNvPr>
            <p:cNvSpPr txBox="1"/>
            <p:nvPr/>
          </p:nvSpPr>
          <p:spPr>
            <a:xfrm>
              <a:off x="4159763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E49DC78-B76E-D15C-9CA1-BF1C79C77AAD}"/>
                </a:ext>
              </a:extLst>
            </p:cNvPr>
            <p:cNvSpPr txBox="1"/>
            <p:nvPr/>
          </p:nvSpPr>
          <p:spPr>
            <a:xfrm>
              <a:off x="4427230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99210CB-5A89-68EB-0BFE-00BFD74D1ECC}"/>
                </a:ext>
              </a:extLst>
            </p:cNvPr>
            <p:cNvSpPr txBox="1"/>
            <p:nvPr/>
          </p:nvSpPr>
          <p:spPr>
            <a:xfrm>
              <a:off x="4814349" y="4996937"/>
              <a:ext cx="195465" cy="338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CH" sz="2400" dirty="0">
                  <a:latin typeface="Cambria" panose="02040503050406030204" pitchFamily="18" charset="0"/>
                </a:rPr>
                <a:t>…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698B97A3-020D-409D-2E00-6D1735DB5AC8}"/>
                </a:ext>
              </a:extLst>
            </p:cNvPr>
            <p:cNvSpPr/>
            <p:nvPr/>
          </p:nvSpPr>
          <p:spPr>
            <a:xfrm rot="5400000">
              <a:off x="5648659" y="4485486"/>
              <a:ext cx="359065" cy="1341060"/>
            </a:xfrm>
            <a:prstGeom prst="roundRect">
              <a:avLst>
                <a:gd name="adj" fmla="val 7897"/>
              </a:avLst>
            </a:prstGeom>
            <a:solidFill>
              <a:srgbClr val="E3F0D9"/>
            </a:solidFill>
            <a:ln w="317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C891679-FDDC-5CBC-7BE3-DF5B455C523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1975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10B45E-7FEF-EAF9-F9C8-E507BC3C0DE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44232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B330D63-DBF5-7BE8-5927-46C9C34B11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76488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6B78AA5-7F2F-9068-39F0-770543936C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508744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41CC00C-2074-6651-7341-06A2A891EB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41001" y="5156013"/>
              <a:ext cx="3590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07068C9-A2CC-3CC7-3894-6B4B883DAA68}"/>
                </a:ext>
              </a:extLst>
            </p:cNvPr>
            <p:cNvSpPr txBox="1"/>
            <p:nvPr/>
          </p:nvSpPr>
          <p:spPr>
            <a:xfrm>
              <a:off x="5421430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815D8F-12C6-B371-B49E-C52634C9AEB0}"/>
                </a:ext>
              </a:extLst>
            </p:cNvPr>
            <p:cNvSpPr txBox="1"/>
            <p:nvPr/>
          </p:nvSpPr>
          <p:spPr>
            <a:xfrm>
              <a:off x="5153962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2E6F4F9-7BB1-3DC2-057F-B714B3B4CF4F}"/>
                </a:ext>
              </a:extLst>
            </p:cNvPr>
            <p:cNvSpPr txBox="1"/>
            <p:nvPr/>
          </p:nvSpPr>
          <p:spPr>
            <a:xfrm>
              <a:off x="5688897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1B426CC-3C7C-6A7C-6C51-8A15C72C1FAE}"/>
                </a:ext>
              </a:extLst>
            </p:cNvPr>
            <p:cNvSpPr txBox="1"/>
            <p:nvPr/>
          </p:nvSpPr>
          <p:spPr>
            <a:xfrm>
              <a:off x="5956365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BDEDC45-2EAB-38F9-2DE9-D4C57D991C05}"/>
                </a:ext>
              </a:extLst>
            </p:cNvPr>
            <p:cNvSpPr txBox="1"/>
            <p:nvPr/>
          </p:nvSpPr>
          <p:spPr>
            <a:xfrm>
              <a:off x="6223832" y="5029029"/>
              <a:ext cx="274894" cy="2539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dirty="0">
                  <a:latin typeface="Cambria" panose="02040503050406030204" pitchFamily="18" charset="0"/>
                </a:rPr>
                <a:t>1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68B1225-8714-3C19-B44C-C21DA36086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3962" y="4968590"/>
              <a:ext cx="134476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5A6C3F2-4F8D-7BD6-E43E-B370ED6B5C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3962" y="5338330"/>
              <a:ext cx="134476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E86006C-A103-9B71-CC72-7ABFF4A4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9662" y="4972227"/>
              <a:ext cx="137245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54F52EB-A06D-AA0E-9CEF-3C37FE70B0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9662" y="5338457"/>
              <a:ext cx="137245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0267466-41FB-3AC2-EC6C-6016862DDA3C}"/>
              </a:ext>
            </a:extLst>
          </p:cNvPr>
          <p:cNvGrpSpPr/>
          <p:nvPr/>
        </p:nvGrpSpPr>
        <p:grpSpPr>
          <a:xfrm>
            <a:off x="3952745" y="5400122"/>
            <a:ext cx="3411664" cy="1374460"/>
            <a:chOff x="3939298" y="5346334"/>
            <a:chExt cx="3411664" cy="1374460"/>
          </a:xfrm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266BF696-77BF-7791-B891-E5A51FDE69CB}"/>
                </a:ext>
              </a:extLst>
            </p:cNvPr>
            <p:cNvSpPr/>
            <p:nvPr/>
          </p:nvSpPr>
          <p:spPr>
            <a:xfrm>
              <a:off x="4191505" y="5665516"/>
              <a:ext cx="868042" cy="339781"/>
            </a:xfrm>
            <a:prstGeom prst="roundRect">
              <a:avLst/>
            </a:prstGeom>
            <a:solidFill>
              <a:srgbClr val="F2F2F2"/>
            </a:solidFill>
            <a:ln w="317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600847"/>
              <a:r>
                <a:rPr lang="en-US" dirty="0">
                  <a:latin typeface="Cambria" panose="02040503050406030204" pitchFamily="18" charset="0"/>
                </a:rPr>
                <a:t>Hash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9D75A3D-E364-5AC7-5011-7CCE1CF7C8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5526" y="5346334"/>
              <a:ext cx="1" cy="30162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37F4937-4159-B5F8-90DB-51E0F1EC8101}"/>
                </a:ext>
              </a:extLst>
            </p:cNvPr>
            <p:cNvCxnSpPr>
              <a:cxnSpLocks/>
              <a:stCxn id="81" idx="2"/>
              <a:endCxn id="84" idx="0"/>
            </p:cNvCxnSpPr>
            <p:nvPr/>
          </p:nvCxnSpPr>
          <p:spPr>
            <a:xfrm>
              <a:off x="4625526" y="6005297"/>
              <a:ext cx="0" cy="28346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3479745-3FC8-E3B7-CB24-E4480EBADB6D}"/>
                </a:ext>
              </a:extLst>
            </p:cNvPr>
            <p:cNvSpPr/>
            <p:nvPr/>
          </p:nvSpPr>
          <p:spPr>
            <a:xfrm>
              <a:off x="3939298" y="6288764"/>
              <a:ext cx="1372455" cy="359065"/>
            </a:xfrm>
            <a:prstGeom prst="rect">
              <a:avLst/>
            </a:prstGeom>
            <a:solidFill>
              <a:srgbClr val="FFEADC"/>
            </a:solidFill>
            <a:ln w="31750">
              <a:solidFill>
                <a:srgbClr val="2F52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mbria" panose="02040503050406030204" pitchFamily="18" charset="0"/>
                </a:rPr>
                <a:t>0x400D70A4</a:t>
              </a:r>
            </a:p>
          </p:txBody>
        </p:sp>
        <p:sp>
          <p:nvSpPr>
            <p:cNvPr id="85" name="Left Brace 84">
              <a:extLst>
                <a:ext uri="{FF2B5EF4-FFF2-40B4-BE49-F238E27FC236}">
                  <a16:creationId xmlns:a16="http://schemas.microsoft.com/office/drawing/2014/main" id="{6C34A971-99B8-1B79-2D9D-5C4B8E36F802}"/>
                </a:ext>
              </a:extLst>
            </p:cNvPr>
            <p:cNvSpPr/>
            <p:nvPr/>
          </p:nvSpPr>
          <p:spPr>
            <a:xfrm rot="10800000">
              <a:off x="5353046" y="6285850"/>
              <a:ext cx="134216" cy="361971"/>
            </a:xfrm>
            <a:prstGeom prst="leftBrace">
              <a:avLst>
                <a:gd name="adj1" fmla="val 77564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>
                <a:latin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59764EBC-04A0-B5B8-A584-74A766042DF3}"/>
                    </a:ext>
                  </a:extLst>
                </p:cNvPr>
                <p:cNvSpPr txBox="1"/>
                <p:nvPr/>
              </p:nvSpPr>
              <p:spPr>
                <a:xfrm>
                  <a:off x="5542320" y="6212879"/>
                  <a:ext cx="1808642" cy="5079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b="1" dirty="0">
                      <a:latin typeface="Cambria" panose="02040503050406030204" pitchFamily="18" charset="0"/>
                    </a:rPr>
                    <a:t>32-bit Hash Value of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en-US" b="1" dirty="0">
                      <a:latin typeface="Cambria" panose="02040503050406030204" pitchFamily="18" charset="0"/>
                    </a:rPr>
                    <a:t> Events</a:t>
                  </a: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59764EBC-04A0-B5B8-A584-74A766042D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20" y="6212879"/>
                  <a:ext cx="1808642" cy="507915"/>
                </a:xfrm>
                <a:prstGeom prst="rect">
                  <a:avLst/>
                </a:prstGeom>
                <a:blipFill>
                  <a:blip r:embed="rId5"/>
                  <a:stretch>
                    <a:fillRect l="-7692" t="-14634" r="-6294" b="-34146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F7915E8-51A6-BE67-FC9F-4C4CFC77A611}"/>
              </a:ext>
            </a:extLst>
          </p:cNvPr>
          <p:cNvSpPr txBox="1"/>
          <p:nvPr/>
        </p:nvSpPr>
        <p:spPr>
          <a:xfrm>
            <a:off x="1562426" y="3624588"/>
            <a:ext cx="195465" cy="338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H" sz="2400" dirty="0">
                <a:latin typeface="Cambria" panose="02040503050406030204" pitchFamily="18" charset="0"/>
              </a:rPr>
              <a:t>…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FAC4ED9-659A-2D33-6968-3820E5A67B5E}"/>
              </a:ext>
            </a:extLst>
          </p:cNvPr>
          <p:cNvSpPr txBox="1"/>
          <p:nvPr/>
        </p:nvSpPr>
        <p:spPr>
          <a:xfrm>
            <a:off x="7556312" y="3708437"/>
            <a:ext cx="195465" cy="338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H" sz="2400" dirty="0">
                <a:latin typeface="Cambria" panose="02040503050406030204" pitchFamily="18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9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and Key Ideas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5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Executive Summary</a:t>
            </a:r>
            <a:endParaRPr lang="en-US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9A52AE-AE90-D000-E8AD-B4EB4E6E6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53896"/>
              </p:ext>
            </p:extLst>
          </p:nvPr>
        </p:nvGraphicFramePr>
        <p:xfrm>
          <a:off x="0" y="756920"/>
          <a:ext cx="9144000" cy="1019748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475464727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099129488"/>
                    </a:ext>
                  </a:extLst>
                </a:gridCol>
              </a:tblGrid>
              <a:tr h="10197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Problem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Performing real-time genome analysis is inaccurate and inefficient for large genomes, causing serious barriers in fully exploiting the opportunities in real-time genome analysis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227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464159-19FA-CCDF-7DF2-214B29950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09695"/>
              </p:ext>
            </p:extLst>
          </p:nvPr>
        </p:nvGraphicFramePr>
        <p:xfrm>
          <a:off x="0" y="2812988"/>
          <a:ext cx="9144000" cy="219456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204432340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593049672"/>
                    </a:ext>
                  </a:extLst>
                </a:gridCol>
              </a:tblGrid>
              <a:tr h="17691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RawHash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Encodes the raw sequencing data into hash values to accurately and efficiently </a:t>
                      </a:r>
                      <a:r>
                        <a:rPr lang="en-US" sz="1800" b="1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identify similarities by matching their hash values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endParaRPr lang="en-US" sz="1800" b="0" spc="-8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Makes </a:t>
                      </a:r>
                      <a:r>
                        <a:rPr lang="en-US" sz="1800" b="1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real-time decisions</a:t>
                      </a:r>
                      <a:r>
                        <a:rPr lang="en-US" sz="18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that can stop sequencing a DNA molecule without fully sequencing it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endParaRPr lang="en-US" sz="1800" b="0" spc="-8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Proposes </a:t>
                      </a:r>
                      <a:r>
                        <a:rPr lang="en-US" sz="1800" b="1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Sequence Until</a:t>
                      </a:r>
                      <a:r>
                        <a:rPr lang="en-US" sz="18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that can accurately and dynamically </a:t>
                      </a:r>
                      <a:r>
                        <a:rPr lang="en-US" sz="1800" b="1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stop</a:t>
                      </a:r>
                      <a:r>
                        <a:rPr lang="en-US" sz="18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b="1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entire sequencing </a:t>
                      </a:r>
                      <a:r>
                        <a:rPr lang="en-US" sz="18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 all DNA molecules at once</a:t>
                      </a: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105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A599C2-0AF5-4A92-86E5-D65DB19A7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1696"/>
              </p:ext>
            </p:extLst>
          </p:nvPr>
        </p:nvGraphicFramePr>
        <p:xfrm>
          <a:off x="0" y="5007548"/>
          <a:ext cx="9144000" cy="1869502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207098936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4091092422"/>
                    </a:ext>
                  </a:extLst>
                </a:gridCol>
              </a:tblGrid>
              <a:tr h="186950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Results</a:t>
                      </a:r>
                      <a:endParaRPr lang="en-US" sz="2000" spc="-1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 to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2x more accurate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mapping results compared to the state-of-the-art works</a:t>
                      </a:r>
                    </a:p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25.8x and 3.4x better average throughput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compared to UNCALLED and </a:t>
                      </a:r>
                      <a:r>
                        <a:rPr lang="en-US" sz="1600" b="0" dirty="0" err="1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Sigmap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respectively</a:t>
                      </a:r>
                    </a:p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Sequence Until techniques enables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reducing the sequencing time and cost by 15x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042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0054A0-5FE5-4534-0CA3-70ECB401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53144"/>
              </p:ext>
            </p:extLst>
          </p:nvPr>
        </p:nvGraphicFramePr>
        <p:xfrm>
          <a:off x="0" y="1776668"/>
          <a:ext cx="9144000" cy="103632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820237401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860465790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</a:t>
                      </a: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Enable efficient and accurate analysis for large genomes while the raw sequencing data is generated in real-time</a:t>
                      </a:r>
                      <a:endParaRPr lang="en-US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1216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13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FE194-297D-F64B-87C3-5D0EC940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6"/>
            <a:ext cx="8798061" cy="5518045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Datasets from very small (viral) to large genomes (human and metagenomics)</a:t>
            </a:r>
          </a:p>
          <a:p>
            <a:pPr marL="123950" lvl="1" indent="0">
              <a:spcAft>
                <a:spcPts val="50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Compared with UNCALLED and </a:t>
            </a:r>
            <a:r>
              <a:rPr lang="en-GB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500"/>
              </a:spcAft>
            </a:pP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UNCALLED, and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not require powerful computational resources (e.g., GPUs) to achieve efficient and portable genome analysis</a:t>
            </a:r>
          </a:p>
          <a:p>
            <a:pPr marL="123950" lvl="1" indent="0">
              <a:spcAft>
                <a:spcPts val="50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cases</a:t>
            </a:r>
          </a:p>
          <a:p>
            <a:pPr marL="581150" lvl="1" indent="-457200">
              <a:spcAft>
                <a:spcPts val="500"/>
              </a:spcAft>
              <a:buFont typeface="+mj-lt"/>
              <a:buAutoNum type="arabicPeriod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mapping</a:t>
            </a:r>
          </a:p>
          <a:p>
            <a:pPr marL="581150" lvl="1" indent="-457200">
              <a:spcAft>
                <a:spcPts val="500"/>
              </a:spcAft>
              <a:buFont typeface="+mj-lt"/>
              <a:buAutoNum type="arabicPeriod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Relative abundance estimation</a:t>
            </a:r>
          </a:p>
          <a:p>
            <a:pPr marL="581150" lvl="1" indent="-457200">
              <a:spcAft>
                <a:spcPts val="500"/>
              </a:spcAft>
              <a:buFont typeface="+mj-lt"/>
              <a:buAutoNum type="arabicPeriod"/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Contamination analysis</a:t>
            </a:r>
          </a:p>
          <a:p>
            <a:pPr marL="123950" lvl="1" indent="0">
              <a:spcAft>
                <a:spcPts val="500"/>
              </a:spcAft>
              <a:buNone/>
            </a:pPr>
            <a:endParaRPr lang="en-GB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Sequence Until</a:t>
            </a:r>
          </a:p>
          <a:p>
            <a:pPr lvl="1">
              <a:spcAft>
                <a:spcPts val="500"/>
              </a:spcAft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500"/>
              </a:spcAft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100" dirty="0">
                <a:latin typeface="Garamond" panose="02020404030301010803" pitchFamily="18" charset="0"/>
              </a:rPr>
              <a:t>Performance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90A89-4B4E-2E78-D8A3-632025B20FB6}"/>
              </a:ext>
            </a:extLst>
          </p:cNvPr>
          <p:cNvSpPr/>
          <p:nvPr/>
        </p:nvSpPr>
        <p:spPr>
          <a:xfrm>
            <a:off x="0" y="4263175"/>
            <a:ext cx="9144000" cy="100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Analysis: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</a:t>
            </a:r>
            <a:r>
              <a:rPr lang="en-GB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UNCALLED can match the throughput of nanopore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7"/>
            <a:ext cx="8798061" cy="853576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 (bases per second)</a:t>
            </a:r>
          </a:p>
          <a:p>
            <a:pPr lvl="1">
              <a:spcAft>
                <a:spcPts val="500"/>
              </a:spcAft>
            </a:pP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 of a nanopore sequencer: 450 bp/sec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12C79-1BDC-6B71-DA2E-40546AED7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93" y="1787703"/>
            <a:ext cx="6098548" cy="24659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BFE70A-CF62-29AB-9D18-912998ED899F}"/>
              </a:ext>
            </a:extLst>
          </p:cNvPr>
          <p:cNvSpPr/>
          <p:nvPr/>
        </p:nvSpPr>
        <p:spPr>
          <a:xfrm>
            <a:off x="0" y="5423822"/>
            <a:ext cx="9144000" cy="100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Sigmap</a:t>
            </a:r>
            <a:r>
              <a:rPr lang="en-GB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falls behind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throughput of nanopores for larger genomes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F6E242-D23C-7512-E2C8-F0F3F266C3EF}"/>
              </a:ext>
            </a:extLst>
          </p:cNvPr>
          <p:cNvCxnSpPr/>
          <p:nvPr/>
        </p:nvCxnSpPr>
        <p:spPr>
          <a:xfrm>
            <a:off x="1981200" y="3112899"/>
            <a:ext cx="57531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100" dirty="0">
                <a:latin typeface="Garamond" panose="02020404030301010803" pitchFamily="18" charset="0"/>
              </a:rPr>
              <a:t>Sequencing Time and Cost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90A89-4B4E-2E78-D8A3-632025B20FB6}"/>
              </a:ext>
            </a:extLst>
          </p:cNvPr>
          <p:cNvSpPr/>
          <p:nvPr/>
        </p:nvSpPr>
        <p:spPr>
          <a:xfrm>
            <a:off x="0" y="4741719"/>
            <a:ext cx="9144000" cy="100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Decision: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reduces the sequencing time and cost for large genomes than UNCALLED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7"/>
            <a:ext cx="8798061" cy="504255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bases that needs to be sequenced before making a decision to eject the read</a:t>
            </a: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is better (cheaper and faster sequencing)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7AE49-BBDC-5376-A2CD-AC643E09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96" y="2245575"/>
            <a:ext cx="5587588" cy="21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100" dirty="0">
                <a:latin typeface="Garamond" panose="02020404030301010803" pitchFamily="18" charset="0"/>
              </a:rPr>
              <a:t>Accuracy of Mapping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90A89-4B4E-2E78-D8A3-632025B20FB6}"/>
              </a:ext>
            </a:extLst>
          </p:cNvPr>
          <p:cNvSpPr/>
          <p:nvPr/>
        </p:nvSpPr>
        <p:spPr>
          <a:xfrm>
            <a:off x="-14807" y="5220356"/>
            <a:ext cx="9144000" cy="100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 Analysis: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provides the best accuracy for large genomes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7"/>
            <a:ext cx="8798061" cy="645702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 of genome analysis when mapping reads for three use cases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E17551B-8CE6-458D-BD2B-BB42A22C2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b="32422"/>
          <a:stretch/>
        </p:blipFill>
        <p:spPr>
          <a:xfrm>
            <a:off x="1206405" y="1698690"/>
            <a:ext cx="3466350" cy="3020057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510B615-29A4-3FB1-DFF0-922E7BBCB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85" b="-16"/>
          <a:stretch/>
        </p:blipFill>
        <p:spPr>
          <a:xfrm>
            <a:off x="4836405" y="1962150"/>
            <a:ext cx="3466350" cy="1489504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D7B0DA6-851E-C4A9-584A-E71222557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b="94106"/>
          <a:stretch/>
        </p:blipFill>
        <p:spPr>
          <a:xfrm>
            <a:off x="4836405" y="1698690"/>
            <a:ext cx="3466350" cy="2634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2C5016-0C2E-B339-2D7A-C6A4993AB2F0}"/>
              </a:ext>
            </a:extLst>
          </p:cNvPr>
          <p:cNvSpPr/>
          <p:nvPr/>
        </p:nvSpPr>
        <p:spPr>
          <a:xfrm>
            <a:off x="4053898" y="4165319"/>
            <a:ext cx="782507" cy="553428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4696BC-BF5C-2518-C326-FF5659D4CB77}"/>
              </a:ext>
            </a:extLst>
          </p:cNvPr>
          <p:cNvSpPr/>
          <p:nvPr/>
        </p:nvSpPr>
        <p:spPr>
          <a:xfrm>
            <a:off x="7683898" y="2181634"/>
            <a:ext cx="782507" cy="553428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extLst>
      <p:ext uri="{BB962C8B-B14F-4D97-AF65-F5344CB8AC3E}">
        <p14:creationId xmlns:p14="http://schemas.microsoft.com/office/powerpoint/2010/main" val="12204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100" dirty="0">
                <a:latin typeface="Garamond" panose="02020404030301010803" pitchFamily="18" charset="0"/>
              </a:rPr>
              <a:t>Relative Abundance Estimations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90A89-4B4E-2E78-D8A3-632025B20FB6}"/>
              </a:ext>
            </a:extLst>
          </p:cNvPr>
          <p:cNvSpPr/>
          <p:nvPr/>
        </p:nvSpPr>
        <p:spPr>
          <a:xfrm>
            <a:off x="0" y="4432870"/>
            <a:ext cx="9144000" cy="100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 Analysis: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provides the relative abundance estimations closest to the ground truth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7"/>
            <a:ext cx="8798061" cy="1113113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Estimating the relative abundance of each genome compared to the baseline as generated by minimap2</a:t>
            </a: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Distance: Euclidean distance (L2-norm) compared to the ground truth distance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A5C2238E-0A5B-C3A6-9D5A-CD5F06D22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2340285"/>
            <a:ext cx="4851400" cy="14634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4696BC-BF5C-2518-C326-FF5659D4CB77}"/>
              </a:ext>
            </a:extLst>
          </p:cNvPr>
          <p:cNvSpPr/>
          <p:nvPr/>
        </p:nvSpPr>
        <p:spPr>
          <a:xfrm>
            <a:off x="6461759" y="3522895"/>
            <a:ext cx="599441" cy="280828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extLst>
      <p:ext uri="{BB962C8B-B14F-4D97-AF65-F5344CB8AC3E}">
        <p14:creationId xmlns:p14="http://schemas.microsoft.com/office/powerpoint/2010/main" val="29225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100" dirty="0">
                <a:latin typeface="Garamond" panose="02020404030301010803" pitchFamily="18" charset="0"/>
              </a:rPr>
              <a:t>The Sequence Until Mechanism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6"/>
            <a:ext cx="8798061" cy="3058754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Insight: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we need to keep sequencing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entire sample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all applications in genome analysis?</a:t>
            </a:r>
          </a:p>
          <a:p>
            <a:pPr>
              <a:spcAft>
                <a:spcPts val="500"/>
              </a:spcAft>
            </a:pP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case example: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we predict the relative abundance estimation by sequencing only a portion of the sample and still provide accurate results?</a:t>
            </a:r>
          </a:p>
          <a:p>
            <a:pPr>
              <a:spcAft>
                <a:spcPts val="500"/>
              </a:spcAft>
            </a:pP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500"/>
              </a:spcAft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Benefits: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Reduced sequencing time and costs by avoiding full sequencing</a:t>
            </a:r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A7764ECB-5033-30FC-3788-1CD76081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85" y="3884315"/>
            <a:ext cx="4730830" cy="240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3100" dirty="0">
                <a:latin typeface="Garamond" panose="02020404030301010803" pitchFamily="18" charset="0"/>
              </a:rPr>
              <a:t>Benefits of Sequence Until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90A89-4B4E-2E78-D8A3-632025B20FB6}"/>
              </a:ext>
            </a:extLst>
          </p:cNvPr>
          <p:cNvSpPr/>
          <p:nvPr/>
        </p:nvSpPr>
        <p:spPr>
          <a:xfrm>
            <a:off x="0" y="4102756"/>
            <a:ext cx="9144000" cy="100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Sequence Until </a:t>
            </a:r>
            <a:r>
              <a:rPr lang="en-GB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dynamically</a:t>
            </a: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stops the entire sequencing after sequencing</a:t>
            </a:r>
            <a:r>
              <a:rPr lang="en-GB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only 7% of the entire sample while providing high accuracy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AC199A-01DA-919E-F5EC-C480AEC3E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60" y="934127"/>
            <a:ext cx="8798061" cy="1315742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Sequence Until mechanism 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dynamically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analyzes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results of a genome analysis use case </a:t>
            </a: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find outliers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analysis</a:t>
            </a:r>
          </a:p>
          <a:p>
            <a:pPr>
              <a:spcAft>
                <a:spcPts val="500"/>
              </a:spcAft>
            </a:pPr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no outlier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previous estimations</a:t>
            </a: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sequencing is unlikely to change the analysis significantly</a:t>
            </a:r>
          </a:p>
          <a:p>
            <a:pPr lvl="1">
              <a:spcAft>
                <a:spcPts val="500"/>
              </a:spcAft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 the </a:t>
            </a: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entire sequencing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Significant reduction in sequencing time and cost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CB17014-D4C5-416D-7920-A8473749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2847757"/>
            <a:ext cx="5010150" cy="1162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13B51-48A6-2B2E-CD2B-5AA15B20A3E6}"/>
              </a:ext>
            </a:extLst>
          </p:cNvPr>
          <p:cNvSpPr/>
          <p:nvPr/>
        </p:nvSpPr>
        <p:spPr>
          <a:xfrm>
            <a:off x="0" y="5300888"/>
            <a:ext cx="9144000" cy="1000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Sequencing only a portion of the sample significantly </a:t>
            </a:r>
            <a:r>
              <a:rPr lang="en-GB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sequencing time and cost (~15x reduction)</a:t>
            </a:r>
            <a:endParaRPr lang="en-GB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and Key Ideas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11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RawHash</a:t>
            </a:r>
            <a:r>
              <a:rPr lang="en-US" dirty="0">
                <a:latin typeface="Garamond" panose="02020404030301010803" pitchFamily="18" charset="0"/>
              </a:rPr>
              <a:t> Summary</a:t>
            </a:r>
            <a:endParaRPr lang="en-US" b="1" dirty="0">
              <a:latin typeface="Garamond" panose="020204040303010108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9A52AE-AE90-D000-E8AD-B4EB4E6E6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07710"/>
              </p:ext>
            </p:extLst>
          </p:nvPr>
        </p:nvGraphicFramePr>
        <p:xfrm>
          <a:off x="0" y="756920"/>
          <a:ext cx="9144000" cy="1019748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475464727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099129488"/>
                    </a:ext>
                  </a:extLst>
                </a:gridCol>
              </a:tblGrid>
              <a:tr h="101974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Problem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Performing real-time genome analysis is inaccurate and inefficient for large genomes, causing serious barriers in fully exploiting the opportunities in real-time genome analysis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227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464159-19FA-CCDF-7DF2-214B29950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40439"/>
              </p:ext>
            </p:extLst>
          </p:nvPr>
        </p:nvGraphicFramePr>
        <p:xfrm>
          <a:off x="0" y="2812988"/>
          <a:ext cx="9144000" cy="219456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204432340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593049672"/>
                    </a:ext>
                  </a:extLst>
                </a:gridCol>
              </a:tblGrid>
              <a:tr h="17691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RawHash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Encodes the similar signal values into the same quantized value to alleviate the noise issues in raw signals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endParaRPr lang="en-US" sz="1800" b="0" spc="-8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Generates hash values from quantized values to efficiently identify similarities between signals based on hash value matches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endParaRPr lang="en-US" sz="1800" b="0" spc="-8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Proposes Sequence Until that can accurately and dynamically stop the entire sequencing</a:t>
                      </a:r>
                      <a:endParaRPr lang="en-US" sz="1800" b="1" spc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105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A599C2-0AF5-4A92-86E5-D65DB19A7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21519"/>
              </p:ext>
            </p:extLst>
          </p:nvPr>
        </p:nvGraphicFramePr>
        <p:xfrm>
          <a:off x="0" y="5007548"/>
          <a:ext cx="9144000" cy="213360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207098936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4091092422"/>
                    </a:ext>
                  </a:extLst>
                </a:gridCol>
              </a:tblGrid>
              <a:tr h="186950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spc="-1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Results</a:t>
                      </a:r>
                      <a:endParaRPr lang="en-US" sz="2000" spc="-1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 to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2x more accurate</a:t>
                      </a: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mapping results</a:t>
                      </a:r>
                    </a:p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25.8x and 3.4x better average throughput</a:t>
                      </a: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compared to UNCALLED and </a:t>
                      </a:r>
                      <a:r>
                        <a:rPr lang="en-US" sz="2000" b="0" dirty="0" err="1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Sigmap</a:t>
                      </a: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respectively</a:t>
                      </a:r>
                    </a:p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Sequence Until techniques enables 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reducing the sequencing time and cost by 15x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042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0054A0-5FE5-4534-0CA3-70ECB401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69817"/>
              </p:ext>
            </p:extLst>
          </p:nvPr>
        </p:nvGraphicFramePr>
        <p:xfrm>
          <a:off x="0" y="1776668"/>
          <a:ext cx="9144000" cy="103632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820237401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860465790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</a:t>
                      </a: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Enable efficient and accurate similarity identification between raw signals</a:t>
                      </a:r>
                      <a:endParaRPr lang="en-US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1216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59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RawHash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FE908AA-1014-F276-6502-C74FBC8E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479628"/>
          </a:xfrm>
        </p:spPr>
        <p:txBody>
          <a:bodyPr/>
          <a:lstStyle/>
          <a:p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Firtina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Nika Mansouri </a:t>
            </a:r>
            <a:r>
              <a:rPr lang="en-US" sz="18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Ghiasi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Joel </a:t>
            </a:r>
            <a:r>
              <a:rPr lang="en-US" sz="18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Lindegger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Gagandeep Singh, </a:t>
            </a:r>
            <a:r>
              <a:rPr lang="en-US" sz="18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Meryem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Banu </a:t>
            </a:r>
            <a:r>
              <a:rPr lang="en-US" sz="18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Cavlak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Haiyu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Mao, and </a:t>
            </a:r>
            <a:r>
              <a:rPr lang="en-US" sz="18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Onur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i="0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Mutlu</a:t>
            </a:r>
            <a: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en-US" sz="1800" b="0" i="0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"RawHash: Enabling Fast and Accurate Real-Time Analysis of Raw Nanopore Signals for Large Genomes"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Proceedings of the 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31st Annual Conference on Intelligent Systems for Molecular Biology (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ISMB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) and the 22nd European Conference on Computational Biology (</a:t>
            </a:r>
            <a:r>
              <a:rPr lang="en-US" sz="1800" b="1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ECCB</a:t>
            </a:r>
            <a:r>
              <a:rPr lang="en-US" sz="180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)</a:t>
            </a:r>
            <a:r>
              <a:rPr lang="en-US" sz="180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Jul 2023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arXiv preprint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Source Code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9DE9E-7302-7F7E-5B14-1967A6ADF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0700" y="0"/>
            <a:ext cx="1003300" cy="1003300"/>
          </a:xfrm>
          <a:prstGeom prst="rect">
            <a:avLst/>
          </a:prstGeom>
        </p:spPr>
      </p:pic>
      <p:pic>
        <p:nvPicPr>
          <p:cNvPr id="8" name="Picture 7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73563AC2-C144-95F4-3031-EAC111F01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9" y="3358096"/>
            <a:ext cx="7633683" cy="2934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C3C473-04A5-8024-02B2-9D369368C54E}"/>
              </a:ext>
            </a:extLst>
          </p:cNvPr>
          <p:cNvSpPr txBox="1"/>
          <p:nvPr/>
        </p:nvSpPr>
        <p:spPr>
          <a:xfrm>
            <a:off x="5640871" y="211581"/>
            <a:ext cx="2343450" cy="580138"/>
          </a:xfrm>
          <a:prstGeom prst="roundRect">
            <a:avLst>
              <a:gd name="adj" fmla="val 937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>
                <a:solidFill>
                  <a:srgbClr val="00B050"/>
                </a:solidFill>
                <a:latin typeface="Avenir Next" panose="020B0503020202020204" pitchFamily="34" charset="0"/>
              </a:rPr>
              <a:t>To appear in the proceedings of ISMB/ECCB 2023</a:t>
            </a:r>
            <a:endParaRPr lang="en-US" sz="2800" b="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Genome Analysis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167915-4DF9-465D-9E02-927B706FEC94}"/>
              </a:ext>
            </a:extLst>
          </p:cNvPr>
          <p:cNvSpPr txBox="1"/>
          <p:nvPr/>
        </p:nvSpPr>
        <p:spPr>
          <a:xfrm>
            <a:off x="4664115" y="48332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C40B1AF2-67D8-90CB-6B4E-DE2B0C50DCA1}"/>
              </a:ext>
            </a:extLst>
          </p:cNvPr>
          <p:cNvSpPr txBox="1">
            <a:spLocks/>
          </p:cNvSpPr>
          <p:nvPr/>
        </p:nvSpPr>
        <p:spPr>
          <a:xfrm>
            <a:off x="155488" y="897391"/>
            <a:ext cx="8833024" cy="5380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Genome Sequencing: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Enables us to determine the order of the DNA sequence in an organism’s genome</a:t>
            </a:r>
          </a:p>
          <a:p>
            <a:pPr marL="720725" lvl="1" indent="-230188"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Plays a </a:t>
            </a:r>
            <a:r>
              <a:rPr lang="en-US" sz="2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pivotal role </a:t>
            </a:r>
            <a:r>
              <a:rPr lang="en-US" sz="2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in:</a:t>
            </a:r>
          </a:p>
          <a:p>
            <a:pPr marL="992188" lvl="2" indent="-227013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Precision medicine</a:t>
            </a:r>
          </a:p>
          <a:p>
            <a:pPr marL="992188" lvl="2" indent="-227013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Outbreak tracing</a:t>
            </a:r>
          </a:p>
          <a:p>
            <a:pPr marL="992188" lvl="2" indent="-227013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of evolution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Nanopore Sequencing: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widely used 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sequencing technology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sequence </a:t>
            </a:r>
            <a:r>
              <a:rPr lang="en-US" sz="20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fragments of DNA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(i.e., 10Kbp - 2Mbp)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 </a:t>
            </a:r>
            <a:r>
              <a:rPr lang="en-US" sz="20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throughput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cost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Provides </a:t>
            </a:r>
            <a:r>
              <a:rPr lang="en-US" sz="2000" dirty="0">
                <a:solidFill>
                  <a:srgbClr val="70AD47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 features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260B5C3-AECB-E554-E9CE-9F2F1FB6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042" y="4435495"/>
            <a:ext cx="3959963" cy="1726544"/>
          </a:xfrm>
          <a:prstGeom prst="rect">
            <a:avLst/>
          </a:prstGeom>
        </p:spPr>
      </p:pic>
      <p:pic>
        <p:nvPicPr>
          <p:cNvPr id="30" name="Picture 4" descr="The causes of mutations - Understanding Evolution">
            <a:extLst>
              <a:ext uri="{FF2B5EF4-FFF2-40B4-BE49-F238E27FC236}">
                <a16:creationId xmlns:a16="http://schemas.microsoft.com/office/drawing/2014/main" id="{B16E0D53-4A51-4903-F070-946CDC5A9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82" y="1873740"/>
            <a:ext cx="2371882" cy="109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3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RawHash Source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5F0F4-D097-5AAE-D56F-47AA2CCB1BD3}"/>
              </a:ext>
            </a:extLst>
          </p:cNvPr>
          <p:cNvSpPr txBox="1"/>
          <p:nvPr/>
        </p:nvSpPr>
        <p:spPr>
          <a:xfrm>
            <a:off x="2325852" y="5905500"/>
            <a:ext cx="444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3"/>
              </a:rPr>
              <a:t>https://github.com/CMU-SAFARI/RawHash</a:t>
            </a:r>
            <a:endParaRPr lang="en-CH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B917A-3DA4-EF43-BBB1-6A4FEABCD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893" y="11550"/>
            <a:ext cx="1000107" cy="1000107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24566E31-6D01-2B6F-6862-946036731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3" y="1049515"/>
            <a:ext cx="7817954" cy="47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55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79701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7200" b="1" dirty="0" err="1">
                <a:solidFill>
                  <a:srgbClr val="F5D8B0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b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Enabling Fast and Accurate Real-Time Analysis of Raw Nanopore Signals for Large Genomes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810144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Firtina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Nika Mansouri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Ghiasi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Joel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Lindegger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Gagandeep Singh,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Meryem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Banu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Cavlak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Haiyu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Mao,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Onur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Mutlu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567B8-7041-AA61-4869-E3FFF91A2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3" t="31836" r="15247" b="32270"/>
          <a:stretch/>
        </p:blipFill>
        <p:spPr>
          <a:xfrm>
            <a:off x="6856451" y="6299848"/>
            <a:ext cx="2190541" cy="41540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099C6AE-CFF9-1AAE-7731-87EDC77BC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08" y="6351631"/>
            <a:ext cx="1901305" cy="365775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3179E7EE-71CF-5292-D8E8-800D78DACD17}"/>
              </a:ext>
            </a:extLst>
          </p:cNvPr>
          <p:cNvGrpSpPr/>
          <p:nvPr/>
        </p:nvGrpSpPr>
        <p:grpSpPr>
          <a:xfrm>
            <a:off x="1272842" y="4173377"/>
            <a:ext cx="2181558" cy="1605771"/>
            <a:chOff x="1272842" y="3888897"/>
            <a:chExt cx="2181558" cy="16057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5C665D-8E97-5815-935F-EA9A2E61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0293" y="3888897"/>
              <a:ext cx="1323124" cy="1323124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B2EEB9D-CD0D-2FF2-D031-EBA3AD7F7B37}"/>
                </a:ext>
              </a:extLst>
            </p:cNvPr>
            <p:cNvSpPr txBox="1">
              <a:spLocks/>
            </p:cNvSpPr>
            <p:nvPr/>
          </p:nvSpPr>
          <p:spPr>
            <a:xfrm>
              <a:off x="1272842" y="5121816"/>
              <a:ext cx="218155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7"/>
                </a:rPr>
                <a:t>Preprint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E38F9AA-BD74-1998-92A0-BEB4D8F06EC5}"/>
              </a:ext>
            </a:extLst>
          </p:cNvPr>
          <p:cNvGrpSpPr/>
          <p:nvPr/>
        </p:nvGrpSpPr>
        <p:grpSpPr>
          <a:xfrm>
            <a:off x="5779800" y="4172048"/>
            <a:ext cx="1748098" cy="1618980"/>
            <a:chOff x="5779800" y="3887568"/>
            <a:chExt cx="1748098" cy="16189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E84D34-A227-83B0-75F7-5E4BEE36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2985" y="3887568"/>
              <a:ext cx="1321728" cy="1321728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F3D5973-3AF7-8EC8-1B7C-B68FF73FDFEE}"/>
                </a:ext>
              </a:extLst>
            </p:cNvPr>
            <p:cNvSpPr txBox="1">
              <a:spLocks/>
            </p:cNvSpPr>
            <p:nvPr/>
          </p:nvSpPr>
          <p:spPr>
            <a:xfrm>
              <a:off x="5779800" y="5133696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9"/>
                </a:rPr>
                <a:t>Source Code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 descr="A picture containing graphics, font, screenshot, logo&#10;&#10;Description automatically generated">
            <a:extLst>
              <a:ext uri="{FF2B5EF4-FFF2-40B4-BE49-F238E27FC236}">
                <a16:creationId xmlns:a16="http://schemas.microsoft.com/office/drawing/2014/main" id="{CF661529-CC74-79A8-5AD3-7A5DD7131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89" y="338724"/>
            <a:ext cx="1192069" cy="11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51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2990831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Slides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3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9DD96BE-0B07-BB4A-979A-88DC493DE65D}"/>
              </a:ext>
            </a:extLst>
          </p:cNvPr>
          <p:cNvGraphicFramePr>
            <a:graphicFrameLocks noGrp="1"/>
          </p:cNvGraphicFramePr>
          <p:nvPr/>
        </p:nvGraphicFramePr>
        <p:xfrm>
          <a:off x="4183864" y="1962408"/>
          <a:ext cx="242477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194">
                  <a:extLst>
                    <a:ext uri="{9D8B030D-6E8A-4147-A177-3AD203B41FA5}">
                      <a16:colId xmlns:a16="http://schemas.microsoft.com/office/drawing/2014/main" val="1702563712"/>
                    </a:ext>
                  </a:extLst>
                </a:gridCol>
                <a:gridCol w="606194">
                  <a:extLst>
                    <a:ext uri="{9D8B030D-6E8A-4147-A177-3AD203B41FA5}">
                      <a16:colId xmlns:a16="http://schemas.microsoft.com/office/drawing/2014/main" val="3579326249"/>
                    </a:ext>
                  </a:extLst>
                </a:gridCol>
                <a:gridCol w="606194">
                  <a:extLst>
                    <a:ext uri="{9D8B030D-6E8A-4147-A177-3AD203B41FA5}">
                      <a16:colId xmlns:a16="http://schemas.microsoft.com/office/drawing/2014/main" val="2838019027"/>
                    </a:ext>
                  </a:extLst>
                </a:gridCol>
                <a:gridCol w="606194">
                  <a:extLst>
                    <a:ext uri="{9D8B030D-6E8A-4147-A177-3AD203B41FA5}">
                      <a16:colId xmlns:a16="http://schemas.microsoft.com/office/drawing/2014/main" val="4255235251"/>
                    </a:ext>
                  </a:extLst>
                </a:gridCol>
              </a:tblGrid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a:t>G</a:t>
                      </a:r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CC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98391519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CCC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4032990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</a:t>
                      </a:r>
                      <a:r>
                        <a:rPr lang="en-CH" sz="1600" b="1" dirty="0">
                          <a:solidFill>
                            <a:srgbClr val="863DBE"/>
                          </a:solidFill>
                          <a:latin typeface="Corbel" panose="020B0503020204020204" pitchFamily="34" charset="0"/>
                        </a:rPr>
                        <a:t>AA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H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8426224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CH" sz="1600" b="1" dirty="0">
                          <a:solidFill>
                            <a:srgbClr val="863DBE"/>
                          </a:solidFill>
                          <a:latin typeface="Corbel" panose="020B0503020204020204" pitchFamily="34" charset="0"/>
                        </a:rPr>
                        <a:t>AAA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31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101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36401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b="1" dirty="0">
                          <a:solidFill>
                            <a:schemeClr val="accent2"/>
                          </a:solidFill>
                          <a:latin typeface="Corbel" panose="020B0503020204020204" pitchFamily="34" charset="0"/>
                        </a:rPr>
                        <a:t>CC</a:t>
                      </a:r>
                      <a:r>
                        <a:rPr lang="en-CH" sz="1600" b="1" dirty="0">
                          <a:solidFill>
                            <a:srgbClr val="863DBE"/>
                          </a:solidFill>
                          <a:latin typeface="Corbel" panose="020B0503020204020204" pitchFamily="34" charset="0"/>
                        </a:rPr>
                        <a:t>A</a:t>
                      </a:r>
                      <a:endParaRPr lang="en-CH" sz="1600" dirty="0">
                        <a:latin typeface="Corbel" panose="020B0503020204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25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230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400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23914"/>
                  </a:ext>
                </a:extLst>
              </a:tr>
              <a:tr h="1976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 dirty="0">
                          <a:latin typeface="Corbel" panose="020B0503020204020204" pitchFamily="34" charset="0"/>
                        </a:rPr>
                        <a:t>…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548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2A7DFE-127E-8540-A655-7E27FE1C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Garamond" panose="02020404030301010803" pitchFamily="18" charset="0"/>
              </a:rPr>
              <a:t>Practical Similarity Identification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CD888-39C6-FD4F-BF2D-300957D79C86}"/>
              </a:ext>
            </a:extLst>
          </p:cNvPr>
          <p:cNvSpPr/>
          <p:nvPr/>
        </p:nvSpPr>
        <p:spPr>
          <a:xfrm>
            <a:off x="1675735" y="1075332"/>
            <a:ext cx="6277060" cy="2083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7030A0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6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F1F2C-44F8-A047-83C5-9F01BAE30569}"/>
              </a:ext>
            </a:extLst>
          </p:cNvPr>
          <p:cNvSpPr txBox="1"/>
          <p:nvPr/>
        </p:nvSpPr>
        <p:spPr>
          <a:xfrm>
            <a:off x="67753" y="922571"/>
            <a:ext cx="236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b="1" dirty="0">
                <a:solidFill>
                  <a:srgbClr val="F59613"/>
                </a:solidFill>
                <a:latin typeface="Corbel" panose="020B0503020204020204" pitchFamily="34" charset="0"/>
              </a:rPr>
              <a:t>Reference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49A51-DE1B-434A-89C2-497599B8208D}"/>
              </a:ext>
            </a:extLst>
          </p:cNvPr>
          <p:cNvSpPr/>
          <p:nvPr/>
        </p:nvSpPr>
        <p:spPr>
          <a:xfrm>
            <a:off x="5417748" y="1892008"/>
            <a:ext cx="1331090" cy="779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C9294A-9728-8A41-880A-03EF9CB36856}"/>
              </a:ext>
            </a:extLst>
          </p:cNvPr>
          <p:cNvSpPr/>
          <p:nvPr/>
        </p:nvSpPr>
        <p:spPr>
          <a:xfrm>
            <a:off x="6021180" y="1887060"/>
            <a:ext cx="843406" cy="1037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0E623-28E6-2148-8A8D-1E1AE6550DA5}"/>
              </a:ext>
            </a:extLst>
          </p:cNvPr>
          <p:cNvSpPr txBox="1"/>
          <p:nvPr/>
        </p:nvSpPr>
        <p:spPr>
          <a:xfrm>
            <a:off x="5784387" y="512384"/>
            <a:ext cx="317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3 billion characters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662D66-1749-0640-BF2C-B690261A3428}"/>
              </a:ext>
            </a:extLst>
          </p:cNvPr>
          <p:cNvSpPr txBox="1"/>
          <p:nvPr/>
        </p:nvSpPr>
        <p:spPr>
          <a:xfrm>
            <a:off x="4032208" y="3367934"/>
            <a:ext cx="268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accent4">
                    <a:lumMod val="50000"/>
                  </a:schemeClr>
                </a:solidFill>
                <a:latin typeface="Corbel" panose="020B0503020204020204" pitchFamily="34" charset="0"/>
              </a:rPr>
              <a:t>Index (Hash Table)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F776C-43D9-2545-98D5-F688DF0413A3}"/>
              </a:ext>
            </a:extLst>
          </p:cNvPr>
          <p:cNvSpPr txBox="1"/>
          <p:nvPr/>
        </p:nvSpPr>
        <p:spPr>
          <a:xfrm>
            <a:off x="4000708" y="1435007"/>
            <a:ext cx="115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b="1" dirty="0">
                <a:solidFill>
                  <a:schemeClr val="accent4">
                    <a:lumMod val="50000"/>
                  </a:schemeClr>
                </a:solidFill>
              </a:rPr>
              <a:t>K-mers</a:t>
            </a:r>
            <a:endParaRPr lang="en-CH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C4BAF4-E589-304E-92BF-CBACDBA5C9FD}"/>
              </a:ext>
            </a:extLst>
          </p:cNvPr>
          <p:cNvSpPr txBox="1"/>
          <p:nvPr/>
        </p:nvSpPr>
        <p:spPr>
          <a:xfrm>
            <a:off x="4791945" y="1412516"/>
            <a:ext cx="18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chemeClr val="accent4">
                    <a:lumMod val="50000"/>
                  </a:schemeClr>
                </a:solidFill>
              </a:rPr>
              <a:t>Locations</a:t>
            </a:r>
            <a:endParaRPr lang="en-CH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613E846-C617-374C-971A-C214279B6264}"/>
              </a:ext>
            </a:extLst>
          </p:cNvPr>
          <p:cNvSpPr/>
          <p:nvPr/>
        </p:nvSpPr>
        <p:spPr>
          <a:xfrm rot="5400000">
            <a:off x="5675221" y="868727"/>
            <a:ext cx="192164" cy="1955068"/>
          </a:xfrm>
          <a:prstGeom prst="leftBrac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48CB44-3598-AD4C-B489-5DD912AFCC30}"/>
              </a:ext>
            </a:extLst>
          </p:cNvPr>
          <p:cNvSpPr/>
          <p:nvPr/>
        </p:nvSpPr>
        <p:spPr>
          <a:xfrm>
            <a:off x="1678724" y="2023347"/>
            <a:ext cx="1514650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014F65-9580-DB4E-80CC-455B283D6696}"/>
              </a:ext>
            </a:extLst>
          </p:cNvPr>
          <p:cNvSpPr txBox="1"/>
          <p:nvPr/>
        </p:nvSpPr>
        <p:spPr>
          <a:xfrm>
            <a:off x="67753" y="1904000"/>
            <a:ext cx="89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rgbClr val="F59613"/>
                </a:solidFill>
                <a:latin typeface="Corbel" panose="020B0503020204020204" pitchFamily="34" charset="0"/>
              </a:rPr>
              <a:t>Read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3BA169-04FA-134F-AA9C-5C06ECF02A8E}"/>
              </a:ext>
            </a:extLst>
          </p:cNvPr>
          <p:cNvSpPr/>
          <p:nvPr/>
        </p:nvSpPr>
        <p:spPr>
          <a:xfrm>
            <a:off x="1672221" y="2392641"/>
            <a:ext cx="479533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C5BF41-1E91-EF42-9C41-0FD261D54108}"/>
              </a:ext>
            </a:extLst>
          </p:cNvPr>
          <p:cNvSpPr/>
          <p:nvPr/>
        </p:nvSpPr>
        <p:spPr>
          <a:xfrm>
            <a:off x="1802842" y="2658858"/>
            <a:ext cx="479533" cy="208345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677794-397D-A741-BE16-45CC657602DC}"/>
              </a:ext>
            </a:extLst>
          </p:cNvPr>
          <p:cNvSpPr txBox="1"/>
          <p:nvPr/>
        </p:nvSpPr>
        <p:spPr>
          <a:xfrm>
            <a:off x="2189779" y="2744532"/>
            <a:ext cx="47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A844DEFC-FCFA-444E-B545-322E79142A80}"/>
              </a:ext>
            </a:extLst>
          </p:cNvPr>
          <p:cNvSpPr/>
          <p:nvPr/>
        </p:nvSpPr>
        <p:spPr>
          <a:xfrm>
            <a:off x="1319073" y="2392641"/>
            <a:ext cx="254643" cy="721223"/>
          </a:xfrm>
          <a:prstGeom prst="leftBrac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22F7E8-6179-404C-8718-CC895A6DBE30}"/>
              </a:ext>
            </a:extLst>
          </p:cNvPr>
          <p:cNvSpPr txBox="1"/>
          <p:nvPr/>
        </p:nvSpPr>
        <p:spPr>
          <a:xfrm>
            <a:off x="72256" y="2513699"/>
            <a:ext cx="114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400" b="1" dirty="0">
                <a:solidFill>
                  <a:srgbClr val="F59613"/>
                </a:solidFill>
                <a:latin typeface="Corbel" panose="020B0503020204020204" pitchFamily="34" charset="0"/>
              </a:rPr>
              <a:t>K-mers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E193BA-E2ED-B841-A40D-E3CC08536D90}"/>
              </a:ext>
            </a:extLst>
          </p:cNvPr>
          <p:cNvSpPr/>
          <p:nvPr/>
        </p:nvSpPr>
        <p:spPr>
          <a:xfrm>
            <a:off x="2120542" y="3827094"/>
            <a:ext cx="7023458" cy="698905"/>
          </a:xfrm>
          <a:prstGeom prst="rect">
            <a:avLst/>
          </a:prstGeom>
          <a:solidFill>
            <a:srgbClr val="DEEBF7">
              <a:alpha val="78824"/>
            </a:srgbClr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Determine </a:t>
            </a:r>
            <a:r>
              <a:rPr lang="en-GB" sz="2400" dirty="0">
                <a:solidFill>
                  <a:srgbClr val="1982C3"/>
                </a:solidFill>
                <a:latin typeface="Corbel" panose="020B0503020204020204" pitchFamily="34" charset="0"/>
              </a:rPr>
              <a:t>potential matching regions (seeds) 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in the reference genome </a:t>
            </a:r>
            <a:endParaRPr lang="en-CH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00029F-B882-0048-ACDE-CBFFA87A26F7}"/>
              </a:ext>
            </a:extLst>
          </p:cNvPr>
          <p:cNvSpPr/>
          <p:nvPr/>
        </p:nvSpPr>
        <p:spPr>
          <a:xfrm>
            <a:off x="2586247" y="953101"/>
            <a:ext cx="1454387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6FCDF7-3F7A-B24E-B0E6-B15D51502C6A}"/>
              </a:ext>
            </a:extLst>
          </p:cNvPr>
          <p:cNvSpPr/>
          <p:nvPr/>
        </p:nvSpPr>
        <p:spPr>
          <a:xfrm>
            <a:off x="4764422" y="949730"/>
            <a:ext cx="413961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D3E0F8-84FA-B744-A307-FC9F2779DF43}"/>
              </a:ext>
            </a:extLst>
          </p:cNvPr>
          <p:cNvSpPr/>
          <p:nvPr/>
        </p:nvSpPr>
        <p:spPr>
          <a:xfrm>
            <a:off x="5512709" y="949730"/>
            <a:ext cx="413961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0E556D5-F6C4-6C40-A318-29B28A3205C4}"/>
              </a:ext>
            </a:extLst>
          </p:cNvPr>
          <p:cNvSpPr/>
          <p:nvPr/>
        </p:nvSpPr>
        <p:spPr>
          <a:xfrm>
            <a:off x="1849667" y="961286"/>
            <a:ext cx="413961" cy="369332"/>
          </a:xfrm>
          <a:prstGeom prst="rect">
            <a:avLst/>
          </a:prstGeom>
          <a:noFill/>
          <a:ln w="3175">
            <a:solidFill>
              <a:srgbClr val="1982C3"/>
            </a:solidFill>
          </a:ln>
          <a:effectLst>
            <a:glow rad="63500">
              <a:srgbClr val="1982C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16CE3D1-13FA-6242-804C-7AC83775A455}"/>
              </a:ext>
            </a:extLst>
          </p:cNvPr>
          <p:cNvSpPr/>
          <p:nvPr/>
        </p:nvSpPr>
        <p:spPr>
          <a:xfrm>
            <a:off x="2120542" y="4623086"/>
            <a:ext cx="7023458" cy="757513"/>
          </a:xfrm>
          <a:prstGeom prst="rect">
            <a:avLst/>
          </a:prstGeom>
          <a:solidFill>
            <a:srgbClr val="DEEBF7">
              <a:alpha val="78824"/>
            </a:srgbClr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1982C3"/>
                </a:solidFill>
                <a:latin typeface="Corbel" panose="020B0503020204020204" pitchFamily="34" charset="0"/>
              </a:rPr>
              <a:t>Prune 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some seeds in the reference genome</a:t>
            </a:r>
            <a:endParaRPr lang="en-CH" sz="2400" dirty="0">
              <a:solidFill>
                <a:srgbClr val="1982C3"/>
              </a:solidFill>
              <a:latin typeface="Corbel" panose="020B0503020204020204" pitchFamily="34" charset="0"/>
            </a:endParaRPr>
          </a:p>
        </p:txBody>
      </p:sp>
      <p:sp>
        <p:nvSpPr>
          <p:cNvPr id="51" name="Cross 50">
            <a:extLst>
              <a:ext uri="{FF2B5EF4-FFF2-40B4-BE49-F238E27FC236}">
                <a16:creationId xmlns:a16="http://schemas.microsoft.com/office/drawing/2014/main" id="{F77A09C1-E949-5C4C-AFBD-0A00BD9D9A82}"/>
              </a:ext>
            </a:extLst>
          </p:cNvPr>
          <p:cNvSpPr/>
          <p:nvPr/>
        </p:nvSpPr>
        <p:spPr>
          <a:xfrm rot="2683010">
            <a:off x="4615642" y="745639"/>
            <a:ext cx="712659" cy="725996"/>
          </a:xfrm>
          <a:prstGeom prst="plus">
            <a:avLst>
              <a:gd name="adj" fmla="val 43665"/>
            </a:avLst>
          </a:prstGeom>
          <a:solidFill>
            <a:srgbClr val="E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8C42D252-071D-F04F-AB43-EB377CB0F03E}"/>
              </a:ext>
            </a:extLst>
          </p:cNvPr>
          <p:cNvSpPr/>
          <p:nvPr/>
        </p:nvSpPr>
        <p:spPr>
          <a:xfrm rot="2683010">
            <a:off x="5380386" y="747901"/>
            <a:ext cx="712659" cy="725996"/>
          </a:xfrm>
          <a:prstGeom prst="plus">
            <a:avLst>
              <a:gd name="adj" fmla="val 43665"/>
            </a:avLst>
          </a:prstGeom>
          <a:solidFill>
            <a:srgbClr val="E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sp>
        <p:nvSpPr>
          <p:cNvPr id="55" name="Cross 54">
            <a:extLst>
              <a:ext uri="{FF2B5EF4-FFF2-40B4-BE49-F238E27FC236}">
                <a16:creationId xmlns:a16="http://schemas.microsoft.com/office/drawing/2014/main" id="{E5FE27F8-58EF-3F4E-A02F-AB79F6429862}"/>
              </a:ext>
            </a:extLst>
          </p:cNvPr>
          <p:cNvSpPr/>
          <p:nvPr/>
        </p:nvSpPr>
        <p:spPr>
          <a:xfrm rot="2683010">
            <a:off x="1692179" y="714253"/>
            <a:ext cx="712659" cy="725996"/>
          </a:xfrm>
          <a:prstGeom prst="plus">
            <a:avLst>
              <a:gd name="adj" fmla="val 43665"/>
            </a:avLst>
          </a:prstGeom>
          <a:solidFill>
            <a:srgbClr val="E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E90D29-43AC-9F46-BF45-115ECE177293}"/>
              </a:ext>
            </a:extLst>
          </p:cNvPr>
          <p:cNvSpPr/>
          <p:nvPr/>
        </p:nvSpPr>
        <p:spPr>
          <a:xfrm>
            <a:off x="2120542" y="5485890"/>
            <a:ext cx="7023458" cy="757513"/>
          </a:xfrm>
          <a:prstGeom prst="rect">
            <a:avLst/>
          </a:prstGeom>
          <a:solidFill>
            <a:srgbClr val="DEEBF7">
              <a:alpha val="78824"/>
            </a:srgbClr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Determine the </a:t>
            </a:r>
            <a:r>
              <a:rPr lang="en-GB" sz="2400" dirty="0">
                <a:solidFill>
                  <a:srgbClr val="1982C3"/>
                </a:solidFill>
                <a:latin typeface="Corbel" panose="020B0503020204020204" pitchFamily="34" charset="0"/>
              </a:rPr>
              <a:t>exact differences 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between the read and the reference genome</a:t>
            </a:r>
            <a:endParaRPr lang="en-CH" sz="24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C9B647-ED06-8E49-B366-33969DCC874A}"/>
              </a:ext>
            </a:extLst>
          </p:cNvPr>
          <p:cNvSpPr/>
          <p:nvPr/>
        </p:nvSpPr>
        <p:spPr>
          <a:xfrm>
            <a:off x="0" y="3827094"/>
            <a:ext cx="2120544" cy="698905"/>
          </a:xfrm>
          <a:prstGeom prst="rect">
            <a:avLst/>
          </a:prstGeom>
          <a:solidFill>
            <a:srgbClr val="1982C3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Seeding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8C7649-5040-2A45-8361-F4AA83EB954C}"/>
              </a:ext>
            </a:extLst>
          </p:cNvPr>
          <p:cNvSpPr/>
          <p:nvPr/>
        </p:nvSpPr>
        <p:spPr>
          <a:xfrm>
            <a:off x="-1" y="4623087"/>
            <a:ext cx="2120544" cy="754642"/>
          </a:xfrm>
          <a:prstGeom prst="rect">
            <a:avLst/>
          </a:prstGeom>
          <a:solidFill>
            <a:srgbClr val="1982C3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2400" b="1" dirty="0">
                <a:solidFill>
                  <a:schemeClr val="bg1"/>
                </a:solidFill>
                <a:latin typeface="Corbel" panose="020B0503020204020204" pitchFamily="34" charset="0"/>
              </a:rPr>
              <a:t>Seed Filtering</a:t>
            </a:r>
          </a:p>
          <a:p>
            <a:r>
              <a:rPr lang="en-GB" sz="2300" b="1" dirty="0">
                <a:solidFill>
                  <a:schemeClr val="bg1"/>
                </a:solidFill>
                <a:latin typeface="Corbel" panose="020B0503020204020204" pitchFamily="34" charset="0"/>
              </a:rPr>
              <a:t>(e.g., Chaining)</a:t>
            </a:r>
            <a:endParaRPr lang="en-CH" sz="2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CD9E493-46FB-784E-A1BE-BCC44EED962A}"/>
              </a:ext>
            </a:extLst>
          </p:cNvPr>
          <p:cNvSpPr/>
          <p:nvPr/>
        </p:nvSpPr>
        <p:spPr>
          <a:xfrm>
            <a:off x="-2" y="5485890"/>
            <a:ext cx="2120544" cy="754642"/>
          </a:xfrm>
          <a:prstGeom prst="rect">
            <a:avLst/>
          </a:prstGeom>
          <a:solidFill>
            <a:srgbClr val="1982C3"/>
          </a:solidFill>
          <a:ln w="28575">
            <a:solidFill>
              <a:srgbClr val="198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2400" b="1" dirty="0">
                <a:solidFill>
                  <a:schemeClr val="bg1"/>
                </a:solidFill>
                <a:latin typeface="Corbel" panose="020B0503020204020204" pitchFamily="34" charset="0"/>
              </a:rPr>
              <a:t>Alignment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4E65266-4F83-474A-A8F1-F10F807A6670}"/>
              </a:ext>
            </a:extLst>
          </p:cNvPr>
          <p:cNvCxnSpPr>
            <a:cxnSpLocks/>
          </p:cNvCxnSpPr>
          <p:nvPr/>
        </p:nvCxnSpPr>
        <p:spPr>
          <a:xfrm flipV="1">
            <a:off x="1778000" y="1283677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EC14728-0600-8546-B963-9A33BED06EA4}"/>
              </a:ext>
            </a:extLst>
          </p:cNvPr>
          <p:cNvCxnSpPr>
            <a:cxnSpLocks/>
          </p:cNvCxnSpPr>
          <p:nvPr/>
        </p:nvCxnSpPr>
        <p:spPr>
          <a:xfrm flipV="1">
            <a:off x="1892770" y="1286583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21228F6-E976-4F4D-9796-76302B6F785B}"/>
              </a:ext>
            </a:extLst>
          </p:cNvPr>
          <p:cNvCxnSpPr>
            <a:cxnSpLocks/>
          </p:cNvCxnSpPr>
          <p:nvPr/>
        </p:nvCxnSpPr>
        <p:spPr>
          <a:xfrm flipV="1">
            <a:off x="2005774" y="1287574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0CBDD92-A6E6-4448-831D-8628D257B1EB}"/>
              </a:ext>
            </a:extLst>
          </p:cNvPr>
          <p:cNvCxnSpPr>
            <a:cxnSpLocks/>
          </p:cNvCxnSpPr>
          <p:nvPr/>
        </p:nvCxnSpPr>
        <p:spPr>
          <a:xfrm flipV="1">
            <a:off x="2120544" y="1290480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8596E05-19DF-AB46-AF0B-21B650EFA339}"/>
              </a:ext>
            </a:extLst>
          </p:cNvPr>
          <p:cNvCxnSpPr>
            <a:cxnSpLocks/>
          </p:cNvCxnSpPr>
          <p:nvPr/>
        </p:nvCxnSpPr>
        <p:spPr>
          <a:xfrm flipV="1">
            <a:off x="2247749" y="1273968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333FA82-66B8-A048-9D44-B8FD08654345}"/>
              </a:ext>
            </a:extLst>
          </p:cNvPr>
          <p:cNvCxnSpPr>
            <a:cxnSpLocks/>
          </p:cNvCxnSpPr>
          <p:nvPr/>
        </p:nvCxnSpPr>
        <p:spPr>
          <a:xfrm flipV="1">
            <a:off x="2362519" y="1276874"/>
            <a:ext cx="891313" cy="739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2EDE266-705F-5E4A-A2F8-18536F22D0B6}"/>
              </a:ext>
            </a:extLst>
          </p:cNvPr>
          <p:cNvCxnSpPr>
            <a:cxnSpLocks/>
          </p:cNvCxnSpPr>
          <p:nvPr/>
        </p:nvCxnSpPr>
        <p:spPr>
          <a:xfrm flipV="1">
            <a:off x="2475523" y="1277865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B4A7872-DF0F-F147-ABF8-2F931AD9B9C4}"/>
              </a:ext>
            </a:extLst>
          </p:cNvPr>
          <p:cNvCxnSpPr>
            <a:cxnSpLocks/>
          </p:cNvCxnSpPr>
          <p:nvPr/>
        </p:nvCxnSpPr>
        <p:spPr>
          <a:xfrm flipV="1">
            <a:off x="2590293" y="1280771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8002641-8075-0E4E-A38F-1697EE4D937C}"/>
              </a:ext>
            </a:extLst>
          </p:cNvPr>
          <p:cNvCxnSpPr>
            <a:cxnSpLocks/>
          </p:cNvCxnSpPr>
          <p:nvPr/>
        </p:nvCxnSpPr>
        <p:spPr>
          <a:xfrm flipV="1">
            <a:off x="2751310" y="1276874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4F1C6F2-C82A-1746-8906-61D055E56F36}"/>
              </a:ext>
            </a:extLst>
          </p:cNvPr>
          <p:cNvCxnSpPr>
            <a:cxnSpLocks/>
          </p:cNvCxnSpPr>
          <p:nvPr/>
        </p:nvCxnSpPr>
        <p:spPr>
          <a:xfrm flipV="1">
            <a:off x="2866080" y="1279780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99F3633-F2CF-4C42-A061-7688FEF51952}"/>
              </a:ext>
            </a:extLst>
          </p:cNvPr>
          <p:cNvCxnSpPr>
            <a:cxnSpLocks/>
          </p:cNvCxnSpPr>
          <p:nvPr/>
        </p:nvCxnSpPr>
        <p:spPr>
          <a:xfrm flipV="1">
            <a:off x="2979084" y="1280771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3FDA9C3-BBC2-5344-A350-A1D19D62FEF3}"/>
              </a:ext>
            </a:extLst>
          </p:cNvPr>
          <p:cNvCxnSpPr>
            <a:cxnSpLocks/>
          </p:cNvCxnSpPr>
          <p:nvPr/>
        </p:nvCxnSpPr>
        <p:spPr>
          <a:xfrm flipV="1">
            <a:off x="3093854" y="1283677"/>
            <a:ext cx="891313" cy="739670"/>
          </a:xfrm>
          <a:prstGeom prst="straightConnector1">
            <a:avLst/>
          </a:prstGeom>
          <a:ln w="12700">
            <a:solidFill>
              <a:srgbClr val="22AE9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7F1855D-0EFA-8940-9D7C-19E3D1AC059D}"/>
              </a:ext>
            </a:extLst>
          </p:cNvPr>
          <p:cNvGrpSpPr/>
          <p:nvPr/>
        </p:nvGrpSpPr>
        <p:grpSpPr>
          <a:xfrm>
            <a:off x="2005774" y="305776"/>
            <a:ext cx="6769799" cy="647325"/>
            <a:chOff x="2005774" y="305776"/>
            <a:chExt cx="6769799" cy="647325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C4219AC-3C47-4646-9B1B-5916AE26B3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5774" y="568592"/>
              <a:ext cx="5283668" cy="353979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9B3113B-A7C1-F542-998C-7DBA398201D3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V="1">
              <a:off x="3313441" y="568592"/>
              <a:ext cx="3976001" cy="384509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9BFC0E0-A6D1-C945-B173-7437A9AF95E3}"/>
                </a:ext>
              </a:extLst>
            </p:cNvPr>
            <p:cNvCxnSpPr>
              <a:cxnSpLocks/>
              <a:stCxn id="45" idx="0"/>
            </p:cNvCxnSpPr>
            <p:nvPr/>
          </p:nvCxnSpPr>
          <p:spPr>
            <a:xfrm flipV="1">
              <a:off x="4971403" y="568592"/>
              <a:ext cx="2318039" cy="381138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6BF416-E78A-6F43-A1A9-187AE0254C1D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V="1">
              <a:off x="5719690" y="568592"/>
              <a:ext cx="1569752" cy="381138"/>
            </a:xfrm>
            <a:prstGeom prst="line">
              <a:avLst/>
            </a:prstGeom>
            <a:ln w="19050">
              <a:solidFill>
                <a:srgbClr val="1982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1736A26-6310-4041-9834-0F35DFD07F07}"/>
                </a:ext>
              </a:extLst>
            </p:cNvPr>
            <p:cNvSpPr txBox="1"/>
            <p:nvPr/>
          </p:nvSpPr>
          <p:spPr>
            <a:xfrm>
              <a:off x="7257698" y="305776"/>
              <a:ext cx="1517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2400" b="1" dirty="0">
                  <a:solidFill>
                    <a:srgbClr val="1982C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Seeds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24D2D85-9CDC-2A49-8321-1EF03CBC6D63}"/>
              </a:ext>
            </a:extLst>
          </p:cNvPr>
          <p:cNvCxnSpPr>
            <a:cxnSpLocks/>
          </p:cNvCxnSpPr>
          <p:nvPr/>
        </p:nvCxnSpPr>
        <p:spPr>
          <a:xfrm>
            <a:off x="2005774" y="1410278"/>
            <a:ext cx="3004112" cy="1190708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870DD51-64F9-2249-AD6A-A5C87712F3F6}"/>
              </a:ext>
            </a:extLst>
          </p:cNvPr>
          <p:cNvSpPr/>
          <p:nvPr/>
        </p:nvSpPr>
        <p:spPr>
          <a:xfrm>
            <a:off x="1849469" y="949730"/>
            <a:ext cx="398280" cy="460548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A1BB6B-9ADF-0E4C-AB78-12136DAE2D77}"/>
              </a:ext>
            </a:extLst>
          </p:cNvPr>
          <p:cNvSpPr/>
          <p:nvPr/>
        </p:nvSpPr>
        <p:spPr>
          <a:xfrm>
            <a:off x="2572129" y="957380"/>
            <a:ext cx="413961" cy="460548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748F91-7C89-4347-BAF6-07A29CD0294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2779110" y="1417928"/>
            <a:ext cx="2222668" cy="72122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E90931-72BA-454E-8E21-19710B8B9596}"/>
              </a:ext>
            </a:extLst>
          </p:cNvPr>
          <p:cNvCxnSpPr/>
          <p:nvPr/>
        </p:nvCxnSpPr>
        <p:spPr>
          <a:xfrm>
            <a:off x="7908925" y="1075332"/>
            <a:ext cx="74295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72A0AB-B533-6042-A89F-F4480868B31A}"/>
              </a:ext>
            </a:extLst>
          </p:cNvPr>
          <p:cNvCxnSpPr/>
          <p:nvPr/>
        </p:nvCxnSpPr>
        <p:spPr>
          <a:xfrm>
            <a:off x="7938463" y="1282953"/>
            <a:ext cx="74295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807D9CC-1656-EC49-94BD-5FD85468E1FB}"/>
              </a:ext>
            </a:extLst>
          </p:cNvPr>
          <p:cNvSpPr/>
          <p:nvPr/>
        </p:nvSpPr>
        <p:spPr>
          <a:xfrm>
            <a:off x="7762783" y="1084856"/>
            <a:ext cx="934505" cy="1924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  <a:gs pos="98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FF2677B-6EAB-024E-BDAC-A54D9013A310}"/>
              </a:ext>
            </a:extLst>
          </p:cNvPr>
          <p:cNvSpPr/>
          <p:nvPr/>
        </p:nvSpPr>
        <p:spPr>
          <a:xfrm rot="5400000">
            <a:off x="5162245" y="-2751637"/>
            <a:ext cx="303299" cy="7281093"/>
          </a:xfrm>
          <a:prstGeom prst="leftBrace">
            <a:avLst>
              <a:gd name="adj1" fmla="val 80462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48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324 L 0.20191 -0.0615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91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875 -0.0631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3" grpId="1"/>
      <p:bldP spid="30" grpId="0"/>
      <p:bldP spid="9" grpId="0"/>
      <p:bldP spid="31" grpId="0"/>
      <p:bldP spid="10" grpId="0" animBg="1"/>
      <p:bldP spid="34" grpId="0" animBg="1"/>
      <p:bldP spid="34" grpId="1" animBg="1"/>
      <p:bldP spid="35" grpId="0" animBg="1"/>
      <p:bldP spid="35" grpId="1" animBg="1"/>
      <p:bldP spid="36" grpId="0"/>
      <p:bldP spid="37" grpId="0" animBg="1"/>
      <p:bldP spid="38" grpId="0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3" grpId="0" animBg="1"/>
      <p:bldP spid="53" grpId="1" animBg="1"/>
      <p:bldP spid="60" grpId="0" animBg="1"/>
      <p:bldP spid="60" grpId="1" animBg="1"/>
      <p:bldP spid="23" grpId="0" animBg="1"/>
      <p:bldP spid="2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Sequencing Time and Cost Reductions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79932775-6ADF-6275-396A-B69C752B8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"/>
          <a:stretch/>
        </p:blipFill>
        <p:spPr>
          <a:xfrm>
            <a:off x="1678608" y="2394445"/>
            <a:ext cx="5786783" cy="2031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731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Profiling the </a:t>
            </a:r>
            <a:r>
              <a:rPr lang="en-US" dirty="0" err="1">
                <a:latin typeface="Garamond" panose="02020404030301010803" pitchFamily="18" charset="0"/>
              </a:rPr>
              <a:t>RawHash</a:t>
            </a:r>
            <a:r>
              <a:rPr lang="en-US" dirty="0">
                <a:latin typeface="Garamond" panose="02020404030301010803" pitchFamily="18" charset="0"/>
              </a:rPr>
              <a:t> Steps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AD2AA004-EEDD-372D-4035-B9E4B2563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0" y="1986219"/>
            <a:ext cx="7772400" cy="2885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2766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Garamond" panose="02020404030301010803" pitchFamily="18" charset="0"/>
              </a:rPr>
              <a:t>Required Computation Resources in Indexing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B03ED60-A735-99CE-83CA-7B0B7EE0F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1375"/>
            <a:ext cx="7772400" cy="3195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2458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Garamond" panose="02020404030301010803" pitchFamily="18" charset="0"/>
              </a:rPr>
              <a:t>Required Computation Resources in Mapping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3E82F31E-55A7-B807-118F-9D1618597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66217"/>
            <a:ext cx="7772400" cy="2925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2302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Average Mapping Time per Read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picture containing text, screenshot, plot, diagram&#10;&#10;Description automatically generated">
            <a:extLst>
              <a:ext uri="{FF2B5EF4-FFF2-40B4-BE49-F238E27FC236}">
                <a16:creationId xmlns:a16="http://schemas.microsoft.com/office/drawing/2014/main" id="{C7FFD81F-DE6B-89FE-9AC3-ABF5410B8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90" y="1867298"/>
            <a:ext cx="7772400" cy="31234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44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90EB675-B830-971C-AA03-201F600E9A9E}"/>
              </a:ext>
            </a:extLst>
          </p:cNvPr>
          <p:cNvGrpSpPr/>
          <p:nvPr/>
        </p:nvGrpSpPr>
        <p:grpSpPr>
          <a:xfrm>
            <a:off x="3294610" y="1722599"/>
            <a:ext cx="1606368" cy="477391"/>
            <a:chOff x="473648" y="3397489"/>
            <a:chExt cx="1606368" cy="477391"/>
          </a:xfrm>
        </p:grpSpPr>
        <p:pic>
          <p:nvPicPr>
            <p:cNvPr id="12" name="Content Placeholder 5">
              <a:extLst>
                <a:ext uri="{FF2B5EF4-FFF2-40B4-BE49-F238E27FC236}">
                  <a16:creationId xmlns:a16="http://schemas.microsoft.com/office/drawing/2014/main" id="{B6B5E000-0B26-2FA0-18D9-FB0CF7ED8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48" y="3417443"/>
              <a:ext cx="1606368" cy="45743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113A8A-4416-6B99-E583-9AA43308862A}"/>
                </a:ext>
              </a:extLst>
            </p:cNvPr>
            <p:cNvSpPr/>
            <p:nvPr/>
          </p:nvSpPr>
          <p:spPr>
            <a:xfrm>
              <a:off x="473648" y="3397489"/>
              <a:ext cx="1606368" cy="469656"/>
            </a:xfrm>
            <a:prstGeom prst="rect">
              <a:avLst/>
            </a:prstGeom>
            <a:solidFill>
              <a:schemeClr val="lt1">
                <a:alpha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Traditional Genome Analysis Pipeline</a:t>
            </a:r>
            <a:endParaRPr lang="en-US" b="1" dirty="0">
              <a:latin typeface="Garamond" panose="02020404030301010803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CA25FD-5E21-02F7-263E-82A88E8049F0}"/>
              </a:ext>
            </a:extLst>
          </p:cNvPr>
          <p:cNvGrpSpPr/>
          <p:nvPr/>
        </p:nvGrpSpPr>
        <p:grpSpPr>
          <a:xfrm>
            <a:off x="6642946" y="2167295"/>
            <a:ext cx="441488" cy="216000"/>
            <a:chOff x="6492340" y="3397489"/>
            <a:chExt cx="441488" cy="21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9F800D-7F54-CACF-EC0B-6A2AE8897FF4}"/>
                </a:ext>
              </a:extLst>
            </p:cNvPr>
            <p:cNvSpPr/>
            <p:nvPr/>
          </p:nvSpPr>
          <p:spPr>
            <a:xfrm>
              <a:off x="6492340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G</a:t>
              </a:r>
              <a:endParaRPr lang="en-US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6B2F44-B02F-B186-8970-25BC09EB1778}"/>
                </a:ext>
              </a:extLst>
            </p:cNvPr>
            <p:cNvSpPr/>
            <p:nvPr/>
          </p:nvSpPr>
          <p:spPr>
            <a:xfrm>
              <a:off x="6717828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G</a:t>
              </a:r>
              <a:endParaRPr lang="en-US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4E4C64-0DAF-3656-C6D0-7176FCC1A2CC}"/>
              </a:ext>
            </a:extLst>
          </p:cNvPr>
          <p:cNvGrpSpPr/>
          <p:nvPr/>
        </p:nvGrpSpPr>
        <p:grpSpPr>
          <a:xfrm>
            <a:off x="6648706" y="2170086"/>
            <a:ext cx="441488" cy="216000"/>
            <a:chOff x="6492340" y="3397489"/>
            <a:chExt cx="441488" cy="216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0A6758-6990-E0CE-7060-6023A4340220}"/>
                </a:ext>
              </a:extLst>
            </p:cNvPr>
            <p:cNvSpPr/>
            <p:nvPr/>
          </p:nvSpPr>
          <p:spPr>
            <a:xfrm>
              <a:off x="6492340" y="3397489"/>
              <a:ext cx="216000" cy="216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A</a:t>
              </a:r>
              <a:endParaRPr lang="en-US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8ABF17-0E5B-26F1-53F7-DC960A17B69C}"/>
                </a:ext>
              </a:extLst>
            </p:cNvPr>
            <p:cNvSpPr/>
            <p:nvPr/>
          </p:nvSpPr>
          <p:spPr>
            <a:xfrm>
              <a:off x="6717828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C</a:t>
              </a:r>
              <a:endParaRPr lang="en-US" b="1" dirty="0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6D2EC7D-0FFC-74C0-FE3E-12CED484C5B1}"/>
              </a:ext>
            </a:extLst>
          </p:cNvPr>
          <p:cNvGrpSpPr/>
          <p:nvPr/>
        </p:nvGrpSpPr>
        <p:grpSpPr>
          <a:xfrm>
            <a:off x="5319236" y="1309309"/>
            <a:ext cx="1865335" cy="1934909"/>
            <a:chOff x="5319236" y="1309309"/>
            <a:chExt cx="1865335" cy="193490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B75BEBC-B839-CD8D-7338-B3D8B98A8EE0}"/>
                </a:ext>
              </a:extLst>
            </p:cNvPr>
            <p:cNvSpPr/>
            <p:nvPr/>
          </p:nvSpPr>
          <p:spPr>
            <a:xfrm>
              <a:off x="5323114" y="1643747"/>
              <a:ext cx="1861457" cy="160047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82D7A4-FCED-7118-B320-D6DFDC360CD8}"/>
                </a:ext>
              </a:extLst>
            </p:cNvPr>
            <p:cNvGrpSpPr/>
            <p:nvPr/>
          </p:nvGrpSpPr>
          <p:grpSpPr>
            <a:xfrm>
              <a:off x="5378767" y="1470788"/>
              <a:ext cx="1739285" cy="1739285"/>
              <a:chOff x="4952816" y="3595606"/>
              <a:chExt cx="1739285" cy="173928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CBE7B3D-0F98-4D51-852C-BEFCF333BA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2816" y="3595606"/>
                <a:ext cx="1739285" cy="173928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2CC622C-FA97-B35A-3FF3-C4262449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7210" y="4041888"/>
                <a:ext cx="675617" cy="675617"/>
              </a:xfrm>
              <a:prstGeom prst="rect">
                <a:avLst/>
              </a:prstGeom>
            </p:spPr>
          </p:pic>
        </p:grp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BA2FEC6-52A5-C57F-D5C9-918EAA0C0091}"/>
                </a:ext>
              </a:extLst>
            </p:cNvPr>
            <p:cNvSpPr/>
            <p:nvPr/>
          </p:nvSpPr>
          <p:spPr>
            <a:xfrm>
              <a:off x="5319236" y="1309309"/>
              <a:ext cx="1861457" cy="326572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Basecalling</a:t>
              </a:r>
            </a:p>
          </p:txBody>
        </p:sp>
      </p:grpSp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D957386F-59AD-D3B1-2E6D-688A3B459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97961" y="2686361"/>
            <a:ext cx="919113" cy="261731"/>
          </a:xfr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291CBD-E858-A585-9540-78B169965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311437" y="2310221"/>
            <a:ext cx="1675176" cy="3531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1F7906-D7A3-F633-9FF7-A386E25DD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3311437" y="2740216"/>
            <a:ext cx="1675176" cy="415751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3E3A112-BCE1-0C98-C99B-0A48BA1EC669}"/>
              </a:ext>
            </a:extLst>
          </p:cNvPr>
          <p:cNvSpPr/>
          <p:nvPr/>
        </p:nvSpPr>
        <p:spPr>
          <a:xfrm>
            <a:off x="3222174" y="1643747"/>
            <a:ext cx="1861457" cy="1600471"/>
          </a:xfrm>
          <a:prstGeom prst="roundRect">
            <a:avLst>
              <a:gd name="adj" fmla="val 9865"/>
            </a:avLst>
          </a:prstGeom>
          <a:noFill/>
          <a:ln w="38100">
            <a:solidFill>
              <a:srgbClr val="FE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C5BC009-66A5-5C6F-97CF-ABE8F3C672F1}"/>
              </a:ext>
            </a:extLst>
          </p:cNvPr>
          <p:cNvSpPr/>
          <p:nvPr/>
        </p:nvSpPr>
        <p:spPr>
          <a:xfrm>
            <a:off x="3218296" y="1309309"/>
            <a:ext cx="1861457" cy="326572"/>
          </a:xfrm>
          <a:prstGeom prst="roundRect">
            <a:avLst/>
          </a:prstGeom>
          <a:solidFill>
            <a:srgbClr val="FE6200"/>
          </a:solidFill>
          <a:ln w="38100">
            <a:solidFill>
              <a:srgbClr val="FE6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C5B12C-9518-2B20-4BE8-73A8500F2AAA}"/>
              </a:ext>
            </a:extLst>
          </p:cNvPr>
          <p:cNvSpPr txBox="1"/>
          <p:nvPr/>
        </p:nvSpPr>
        <p:spPr>
          <a:xfrm>
            <a:off x="3213463" y="1283031"/>
            <a:ext cx="187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Raw Signal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4131736-EB4F-9C4E-4193-5DE1342CE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8578" y="1733549"/>
            <a:ext cx="594129" cy="4690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17C297-208F-D299-3EF3-9A456A4604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2707" y="1773577"/>
            <a:ext cx="602585" cy="3825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600CF0-E334-1189-5369-D380522209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0735" y="1778745"/>
            <a:ext cx="563590" cy="397828"/>
          </a:xfrm>
          <a:prstGeom prst="rect">
            <a:avLst/>
          </a:prstGeom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B0EA3058-0087-1BDB-ABE9-0127DF0B161E}"/>
              </a:ext>
            </a:extLst>
          </p:cNvPr>
          <p:cNvGrpSpPr/>
          <p:nvPr/>
        </p:nvGrpSpPr>
        <p:grpSpPr>
          <a:xfrm>
            <a:off x="7398440" y="1283031"/>
            <a:ext cx="1440760" cy="1961187"/>
            <a:chOff x="7398440" y="1283031"/>
            <a:chExt cx="1440760" cy="1961187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7008E05-76C8-48ED-883A-B5955478237C}"/>
                </a:ext>
              </a:extLst>
            </p:cNvPr>
            <p:cNvSpPr/>
            <p:nvPr/>
          </p:nvSpPr>
          <p:spPr>
            <a:xfrm>
              <a:off x="7409408" y="1643747"/>
              <a:ext cx="1429791" cy="160047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3220799-9DDB-A412-9E4C-0B71F9E074BE}"/>
                </a:ext>
              </a:extLst>
            </p:cNvPr>
            <p:cNvSpPr/>
            <p:nvPr/>
          </p:nvSpPr>
          <p:spPr>
            <a:xfrm>
              <a:off x="7406476" y="1309309"/>
              <a:ext cx="1432724" cy="315681"/>
            </a:xfrm>
            <a:prstGeom prst="roundRect">
              <a:avLst/>
            </a:prstGeom>
            <a:solidFill>
              <a:srgbClr val="FE6200"/>
            </a:solidFill>
            <a:ln w="38100">
              <a:solidFill>
                <a:srgbClr val="FE6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4CAA29-BD65-207B-6A17-AF424F273913}"/>
                </a:ext>
              </a:extLst>
            </p:cNvPr>
            <p:cNvSpPr txBox="1"/>
            <p:nvPr/>
          </p:nvSpPr>
          <p:spPr>
            <a:xfrm>
              <a:off x="7398440" y="1283031"/>
              <a:ext cx="1440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Reads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eft Arrow 52">
            <a:extLst>
              <a:ext uri="{FF2B5EF4-FFF2-40B4-BE49-F238E27FC236}">
                <a16:creationId xmlns:a16="http://schemas.microsoft.com/office/drawing/2014/main" id="{C55E26D2-B3FE-20F9-7A12-7FB80966332C}"/>
              </a:ext>
            </a:extLst>
          </p:cNvPr>
          <p:cNvSpPr/>
          <p:nvPr/>
        </p:nvSpPr>
        <p:spPr>
          <a:xfrm>
            <a:off x="4380530" y="5011468"/>
            <a:ext cx="277464" cy="261940"/>
          </a:xfrm>
          <a:prstGeom prst="leftArrow">
            <a:avLst/>
          </a:prstGeom>
          <a:solidFill>
            <a:srgbClr val="FE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2F6FE4-1D21-D549-3B5A-F99BD985A47D}"/>
              </a:ext>
            </a:extLst>
          </p:cNvPr>
          <p:cNvSpPr txBox="1"/>
          <p:nvPr/>
        </p:nvSpPr>
        <p:spPr>
          <a:xfrm>
            <a:off x="3431809" y="4738334"/>
            <a:ext cx="92333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600" b="1" dirty="0"/>
              <a:t>Further</a:t>
            </a:r>
          </a:p>
          <a:p>
            <a:pPr algn="ctr"/>
            <a:r>
              <a:rPr lang="en-US" altLang="zh-CN" sz="1600" b="1" dirty="0"/>
              <a:t>Genome Analysis</a:t>
            </a:r>
            <a:endParaRPr lang="en-US" sz="1600" b="1" dirty="0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65D6F953-2A03-4D57-B613-C42DA33F2B72}"/>
              </a:ext>
            </a:extLst>
          </p:cNvPr>
          <p:cNvSpPr/>
          <p:nvPr/>
        </p:nvSpPr>
        <p:spPr>
          <a:xfrm>
            <a:off x="384689" y="1637213"/>
            <a:ext cx="2634912" cy="1607005"/>
          </a:xfrm>
          <a:prstGeom prst="roundRect">
            <a:avLst>
              <a:gd name="adj" fmla="val 9865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4C245E8-6ACF-ADB8-CD11-CE120AB3F747}"/>
              </a:ext>
            </a:extLst>
          </p:cNvPr>
          <p:cNvSpPr/>
          <p:nvPr/>
        </p:nvSpPr>
        <p:spPr>
          <a:xfrm>
            <a:off x="379200" y="1309309"/>
            <a:ext cx="2634912" cy="32790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6701D5F-E834-5BCC-6D5A-7739AECC9A23}"/>
              </a:ext>
            </a:extLst>
          </p:cNvPr>
          <p:cNvGrpSpPr/>
          <p:nvPr/>
        </p:nvGrpSpPr>
        <p:grpSpPr>
          <a:xfrm>
            <a:off x="0" y="1283031"/>
            <a:ext cx="3213463" cy="1961187"/>
            <a:chOff x="0" y="1283031"/>
            <a:chExt cx="3213463" cy="19611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F0587E-6463-167F-E1B9-D266C23503D2}"/>
                </a:ext>
              </a:extLst>
            </p:cNvPr>
            <p:cNvGrpSpPr/>
            <p:nvPr/>
          </p:nvGrpSpPr>
          <p:grpSpPr>
            <a:xfrm>
              <a:off x="0" y="1436645"/>
              <a:ext cx="3213463" cy="1807573"/>
              <a:chOff x="0" y="1251584"/>
              <a:chExt cx="3213463" cy="180757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69AA8A7-69A8-A40F-E5C0-5F5379D0D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1251584"/>
                <a:ext cx="3213463" cy="1807573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CC6DC72-3461-82B8-1A12-9BB4D3E3560C}"/>
                  </a:ext>
                </a:extLst>
              </p:cNvPr>
              <p:cNvSpPr/>
              <p:nvPr/>
            </p:nvSpPr>
            <p:spPr>
              <a:xfrm>
                <a:off x="1750423" y="2390503"/>
                <a:ext cx="966651" cy="4833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F1A8CC-235F-D5B2-2BD4-BB30C1E6996C}"/>
                </a:ext>
              </a:extLst>
            </p:cNvPr>
            <p:cNvSpPr txBox="1"/>
            <p:nvPr/>
          </p:nvSpPr>
          <p:spPr>
            <a:xfrm>
              <a:off x="379200" y="1283031"/>
              <a:ext cx="2645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Genome</a:t>
              </a:r>
              <a:r>
                <a:rPr lang="zh-CN" altLang="en-US" b="1" dirty="0">
                  <a:solidFill>
                    <a:schemeClr val="bg1"/>
                  </a:solidFill>
                </a:rPr>
                <a:t> </a:t>
              </a:r>
              <a:r>
                <a:rPr lang="en-US" altLang="zh-CN" b="1" dirty="0">
                  <a:solidFill>
                    <a:schemeClr val="bg1"/>
                  </a:solidFill>
                </a:rPr>
                <a:t>sequencing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03C0905-D032-86A6-E9BB-E0E9887FEF51}"/>
              </a:ext>
            </a:extLst>
          </p:cNvPr>
          <p:cNvGrpSpPr/>
          <p:nvPr/>
        </p:nvGrpSpPr>
        <p:grpSpPr>
          <a:xfrm>
            <a:off x="6645518" y="2176871"/>
            <a:ext cx="441488" cy="216000"/>
            <a:chOff x="6492340" y="3397489"/>
            <a:chExt cx="441488" cy="216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235C1AE-C1EA-9E85-B7C6-41579A1FA644}"/>
                </a:ext>
              </a:extLst>
            </p:cNvPr>
            <p:cNvSpPr/>
            <p:nvPr/>
          </p:nvSpPr>
          <p:spPr>
            <a:xfrm>
              <a:off x="6492340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A</a:t>
              </a:r>
              <a:endParaRPr lang="en-US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E00E2C-FDD4-95B7-D153-17FF4E8A6ECF}"/>
                </a:ext>
              </a:extLst>
            </p:cNvPr>
            <p:cNvSpPr/>
            <p:nvPr/>
          </p:nvSpPr>
          <p:spPr>
            <a:xfrm>
              <a:off x="6717828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T</a:t>
              </a:r>
              <a:endParaRPr lang="en-US" b="1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D7B54E-8BE6-5FF9-BDD0-D41334D1518A}"/>
              </a:ext>
            </a:extLst>
          </p:cNvPr>
          <p:cNvGrpSpPr/>
          <p:nvPr/>
        </p:nvGrpSpPr>
        <p:grpSpPr>
          <a:xfrm>
            <a:off x="7450879" y="2342612"/>
            <a:ext cx="1348853" cy="216000"/>
            <a:chOff x="7450879" y="2342612"/>
            <a:chExt cx="1348853" cy="2160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998D29A-7470-B27F-537B-758F7F9A3483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BDD8F55-188C-E75D-F5CC-6ED5E887D362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6AB50CC-A15C-E4FC-5E61-92B55C1F04B6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F747F9F-1439-1719-32A5-5A804BBA9C61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AE6C2CD-BEC9-7DD9-BB2E-8C215E16AB3A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64BCE7B-532B-A7EC-4A25-BB8BFB371BE3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F8E017-79F6-1C8B-7C7B-0FDDA7B9B62B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FC1BF9C-3582-2E57-4C03-ECDEEE1DA77F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516A49A-C5C0-F13F-5F9C-AFE2ABF4D92B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C678F4A-8CCD-6D98-561A-75E4A556E6D6}"/>
              </a:ext>
            </a:extLst>
          </p:cNvPr>
          <p:cNvGrpSpPr/>
          <p:nvPr/>
        </p:nvGrpSpPr>
        <p:grpSpPr>
          <a:xfrm>
            <a:off x="7456321" y="2860726"/>
            <a:ext cx="1348853" cy="216000"/>
            <a:chOff x="7450879" y="2342612"/>
            <a:chExt cx="1348853" cy="21600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E42EB3D-88A8-E722-B3EE-B9B0FA58155E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52882B3-E7C0-0E5F-B179-84E0854A459E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2E18939-6F71-DBFF-8F21-AFB42EEBF7FB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171D2FE-2FEA-76B9-BA05-02DD3DEF9885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46B7142-5590-7E65-8AD8-BC6733956D99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0DF72EC-6767-B052-9CC3-0D58293DDFC2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0D6AA34-17F2-BA90-B78D-96212E21DF95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62AF9CD-D3B7-C8CD-952E-B5D6E204B76D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2473F97-D59F-4B81-D603-0CC7BF151489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9FB8D234-B44C-EE03-B9D2-F2BDF3580664}"/>
              </a:ext>
            </a:extLst>
          </p:cNvPr>
          <p:cNvSpPr/>
          <p:nvPr/>
        </p:nvSpPr>
        <p:spPr>
          <a:xfrm>
            <a:off x="3277632" y="2270667"/>
            <a:ext cx="1718470" cy="8853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4C41AF5-8B55-DF2C-4C21-F40A60929074}"/>
              </a:ext>
            </a:extLst>
          </p:cNvPr>
          <p:cNvGrpSpPr/>
          <p:nvPr/>
        </p:nvGrpSpPr>
        <p:grpSpPr>
          <a:xfrm>
            <a:off x="4657994" y="4031993"/>
            <a:ext cx="4116486" cy="2091983"/>
            <a:chOff x="865293" y="4070817"/>
            <a:chExt cx="4116486" cy="209198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6A5F7F-F4D4-675E-11BF-76AD95BA7FAB}"/>
                </a:ext>
              </a:extLst>
            </p:cNvPr>
            <p:cNvGrpSpPr/>
            <p:nvPr/>
          </p:nvGrpSpPr>
          <p:grpSpPr>
            <a:xfrm>
              <a:off x="865293" y="4070817"/>
              <a:ext cx="4116486" cy="2091983"/>
              <a:chOff x="865293" y="3885756"/>
              <a:chExt cx="4116486" cy="2091983"/>
            </a:xfrm>
          </p:grpSpPr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9CDB6E24-02FC-EDBC-919E-B91AA00167EE}"/>
                  </a:ext>
                </a:extLst>
              </p:cNvPr>
              <p:cNvSpPr/>
              <p:nvPr/>
            </p:nvSpPr>
            <p:spPr>
              <a:xfrm>
                <a:off x="873851" y="4212327"/>
                <a:ext cx="4107928" cy="1765412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D50B4D13-98AC-0A0E-0EF9-DAE3F882C7CE}"/>
                  </a:ext>
                </a:extLst>
              </p:cNvPr>
              <p:cNvSpPr/>
              <p:nvPr/>
            </p:nvSpPr>
            <p:spPr>
              <a:xfrm>
                <a:off x="865293" y="3885756"/>
                <a:ext cx="4107928" cy="326572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Read Mapping</a:t>
                </a:r>
                <a:endParaRPr lang="en-US" b="1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BAF9BF2-771B-D5E0-0DA1-3D10E33909D1}"/>
                  </a:ext>
                </a:extLst>
              </p:cNvPr>
              <p:cNvSpPr txBox="1"/>
              <p:nvPr/>
            </p:nvSpPr>
            <p:spPr>
              <a:xfrm>
                <a:off x="1276832" y="5573588"/>
                <a:ext cx="3422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1270B7A-E5B1-CE66-EE6B-08871D6A9808}"/>
                  </a:ext>
                </a:extLst>
              </p:cNvPr>
              <p:cNvSpPr/>
              <p:nvPr/>
            </p:nvSpPr>
            <p:spPr>
              <a:xfrm>
                <a:off x="1015739" y="4581658"/>
                <a:ext cx="3807036" cy="3730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085AB65-6DAA-A9EA-6383-31215A67C1B3}"/>
                </a:ext>
              </a:extLst>
            </p:cNvPr>
            <p:cNvSpPr txBox="1"/>
            <p:nvPr/>
          </p:nvSpPr>
          <p:spPr>
            <a:xfrm>
              <a:off x="1207990" y="4397387"/>
              <a:ext cx="3422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Reference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genome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DA2692B-2FC8-C34C-E11B-982DE1AB14BC}"/>
                </a:ext>
              </a:extLst>
            </p:cNvPr>
            <p:cNvSpPr/>
            <p:nvPr/>
          </p:nvSpPr>
          <p:spPr>
            <a:xfrm>
              <a:off x="1095518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8915830-323A-8FC0-625C-19AA74B243C1}"/>
                </a:ext>
              </a:extLst>
            </p:cNvPr>
            <p:cNvSpPr/>
            <p:nvPr/>
          </p:nvSpPr>
          <p:spPr>
            <a:xfrm>
              <a:off x="1314219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41CE4C9-B547-D20F-A186-22D0DE789085}"/>
                </a:ext>
              </a:extLst>
            </p:cNvPr>
            <p:cNvSpPr/>
            <p:nvPr/>
          </p:nvSpPr>
          <p:spPr>
            <a:xfrm>
              <a:off x="1521696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8BB916A-A8EB-D6A0-82C4-0CD23D9087BA}"/>
                </a:ext>
              </a:extLst>
            </p:cNvPr>
            <p:cNvSpPr/>
            <p:nvPr/>
          </p:nvSpPr>
          <p:spPr>
            <a:xfrm>
              <a:off x="1740397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72B69E4-D3CB-3DF5-D5EF-42958F242E6B}"/>
                </a:ext>
              </a:extLst>
            </p:cNvPr>
            <p:cNvSpPr/>
            <p:nvPr/>
          </p:nvSpPr>
          <p:spPr>
            <a:xfrm>
              <a:off x="1945366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F5DD155-E894-8404-E036-FDB60B875563}"/>
                </a:ext>
              </a:extLst>
            </p:cNvPr>
            <p:cNvSpPr/>
            <p:nvPr/>
          </p:nvSpPr>
          <p:spPr>
            <a:xfrm>
              <a:off x="2164067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01C48ED-FC30-2E16-0DBF-C5C05237B611}"/>
                </a:ext>
              </a:extLst>
            </p:cNvPr>
            <p:cNvSpPr/>
            <p:nvPr/>
          </p:nvSpPr>
          <p:spPr>
            <a:xfrm>
              <a:off x="2370152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3C694F9-BDE4-69B8-2763-AA078A48D60F}"/>
                </a:ext>
              </a:extLst>
            </p:cNvPr>
            <p:cNvSpPr/>
            <p:nvPr/>
          </p:nvSpPr>
          <p:spPr>
            <a:xfrm>
              <a:off x="2588853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BDD05A1-F6B7-CB7D-60BD-6661064C5247}"/>
                </a:ext>
              </a:extLst>
            </p:cNvPr>
            <p:cNvSpPr/>
            <p:nvPr/>
          </p:nvSpPr>
          <p:spPr>
            <a:xfrm>
              <a:off x="2794694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D6AA93-132F-D439-1F90-869A8C866335}"/>
                </a:ext>
              </a:extLst>
            </p:cNvPr>
            <p:cNvSpPr/>
            <p:nvPr/>
          </p:nvSpPr>
          <p:spPr>
            <a:xfrm>
              <a:off x="3013395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713187C-EDEC-3BD3-BF27-21E812E92DA7}"/>
                </a:ext>
              </a:extLst>
            </p:cNvPr>
            <p:cNvSpPr/>
            <p:nvPr/>
          </p:nvSpPr>
          <p:spPr>
            <a:xfrm>
              <a:off x="3219722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9B742EE-CF8A-3D85-C63F-081E3E84646C}"/>
                </a:ext>
              </a:extLst>
            </p:cNvPr>
            <p:cNvSpPr/>
            <p:nvPr/>
          </p:nvSpPr>
          <p:spPr>
            <a:xfrm>
              <a:off x="3438423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DA43006-6E02-5A34-6C50-9B9DA1324A89}"/>
                </a:ext>
              </a:extLst>
            </p:cNvPr>
            <p:cNvSpPr/>
            <p:nvPr/>
          </p:nvSpPr>
          <p:spPr>
            <a:xfrm>
              <a:off x="3644265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75B1097-F3ED-CE31-C5D2-ACF4B94DC90F}"/>
                </a:ext>
              </a:extLst>
            </p:cNvPr>
            <p:cNvSpPr/>
            <p:nvPr/>
          </p:nvSpPr>
          <p:spPr>
            <a:xfrm>
              <a:off x="3862966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959BE4-B3C5-F873-8C6B-31D8B4AB2025}"/>
                </a:ext>
              </a:extLst>
            </p:cNvPr>
            <p:cNvSpPr/>
            <p:nvPr/>
          </p:nvSpPr>
          <p:spPr>
            <a:xfrm>
              <a:off x="4066845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000B422-11BC-AA73-B525-C0A0C48C7CD4}"/>
                </a:ext>
              </a:extLst>
            </p:cNvPr>
            <p:cNvSpPr/>
            <p:nvPr/>
          </p:nvSpPr>
          <p:spPr>
            <a:xfrm>
              <a:off x="4285546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15517F0-C4B1-D7AC-E018-64240DE41F59}"/>
                </a:ext>
              </a:extLst>
            </p:cNvPr>
            <p:cNvSpPr/>
            <p:nvPr/>
          </p:nvSpPr>
          <p:spPr>
            <a:xfrm>
              <a:off x="4470603" y="4845240"/>
              <a:ext cx="21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D8E9E6F-913E-B98E-D48E-E95F102AB893}"/>
              </a:ext>
            </a:extLst>
          </p:cNvPr>
          <p:cNvSpPr/>
          <p:nvPr/>
        </p:nvSpPr>
        <p:spPr>
          <a:xfrm>
            <a:off x="7450879" y="2857481"/>
            <a:ext cx="1359739" cy="2230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8844842-53AA-0F7F-69F1-3A78C83F2F06}"/>
              </a:ext>
            </a:extLst>
          </p:cNvPr>
          <p:cNvGrpSpPr/>
          <p:nvPr/>
        </p:nvGrpSpPr>
        <p:grpSpPr>
          <a:xfrm>
            <a:off x="7450879" y="2342612"/>
            <a:ext cx="1348853" cy="216000"/>
            <a:chOff x="7450879" y="2342612"/>
            <a:chExt cx="1348853" cy="2160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D8C5449-ACD9-1445-03F9-F06CA274D966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F856420-69BD-20C6-9D17-C0DEB458FAA9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B01343-082F-B10D-1FBE-45CD804C072B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E7011AF-8484-0642-36CA-FDBA806698AF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ECF90DD-2C51-2E4B-8929-BA356E250AF3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884D3C3-0E8D-AF0C-6B24-BB575301AB2C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6C913E2-80EC-552F-3639-A84B57C87F4B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E315FEF-4D53-9AC3-7286-1428B137344E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51869337-93A7-C7B7-7D00-D15BD9DECF70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97B44C03-31CC-7482-792A-7C7365FD56FE}"/>
              </a:ext>
            </a:extLst>
          </p:cNvPr>
          <p:cNvSpPr/>
          <p:nvPr/>
        </p:nvSpPr>
        <p:spPr>
          <a:xfrm>
            <a:off x="7450879" y="2338446"/>
            <a:ext cx="1359739" cy="2230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Multiply 161">
            <a:extLst>
              <a:ext uri="{FF2B5EF4-FFF2-40B4-BE49-F238E27FC236}">
                <a16:creationId xmlns:a16="http://schemas.microsoft.com/office/drawing/2014/main" id="{3B3B2BEC-261F-F4B9-E06F-B46492F49B90}"/>
              </a:ext>
            </a:extLst>
          </p:cNvPr>
          <p:cNvSpPr/>
          <p:nvPr/>
        </p:nvSpPr>
        <p:spPr>
          <a:xfrm>
            <a:off x="7093856" y="5051590"/>
            <a:ext cx="1197428" cy="53511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CE4EEFEB-C613-7A4F-42C8-CA42AFB8656F}"/>
              </a:ext>
            </a:extLst>
          </p:cNvPr>
          <p:cNvSpPr txBox="1"/>
          <p:nvPr/>
        </p:nvSpPr>
        <p:spPr>
          <a:xfrm>
            <a:off x="5061582" y="5410954"/>
            <a:ext cx="136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2F8100"/>
                </a:solidFill>
              </a:rPr>
              <a:t>Mapped</a:t>
            </a:r>
            <a:endParaRPr lang="en-US" b="1" dirty="0">
              <a:solidFill>
                <a:srgbClr val="2F8100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95E6298-2300-4EFF-8095-25BC9FBCFB96}"/>
              </a:ext>
            </a:extLst>
          </p:cNvPr>
          <p:cNvSpPr txBox="1"/>
          <p:nvPr/>
        </p:nvSpPr>
        <p:spPr>
          <a:xfrm>
            <a:off x="6975863" y="5430832"/>
            <a:ext cx="136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Unmapped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8" name="Elbow Connector 167">
            <a:extLst>
              <a:ext uri="{FF2B5EF4-FFF2-40B4-BE49-F238E27FC236}">
                <a16:creationId xmlns:a16="http://schemas.microsoft.com/office/drawing/2014/main" id="{83AD7121-7E1F-7FB9-D44B-149C4FD9870B}"/>
              </a:ext>
            </a:extLst>
          </p:cNvPr>
          <p:cNvCxnSpPr>
            <a:cxnSpLocks/>
          </p:cNvCxnSpPr>
          <p:nvPr/>
        </p:nvCxnSpPr>
        <p:spPr>
          <a:xfrm flipH="1">
            <a:off x="8791991" y="1453520"/>
            <a:ext cx="72000" cy="2736000"/>
          </a:xfrm>
          <a:prstGeom prst="bentConnector3">
            <a:avLst>
              <a:gd name="adj1" fmla="val -121004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5E2C9794-39FC-37F2-06D2-B27741A2D67B}"/>
              </a:ext>
            </a:extLst>
          </p:cNvPr>
          <p:cNvCxnSpPr>
            <a:cxnSpLocks/>
          </p:cNvCxnSpPr>
          <p:nvPr/>
        </p:nvCxnSpPr>
        <p:spPr>
          <a:xfrm>
            <a:off x="5112881" y="1480462"/>
            <a:ext cx="195469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Left Arrow 172">
            <a:extLst>
              <a:ext uri="{FF2B5EF4-FFF2-40B4-BE49-F238E27FC236}">
                <a16:creationId xmlns:a16="http://schemas.microsoft.com/office/drawing/2014/main" id="{FC70352F-C36F-7D2C-FD5D-3DC4DA0B7607}"/>
              </a:ext>
            </a:extLst>
          </p:cNvPr>
          <p:cNvSpPr/>
          <p:nvPr/>
        </p:nvSpPr>
        <p:spPr>
          <a:xfrm>
            <a:off x="3125275" y="5011193"/>
            <a:ext cx="277464" cy="261940"/>
          </a:xfrm>
          <a:prstGeom prst="leftArrow">
            <a:avLst/>
          </a:prstGeom>
          <a:solidFill>
            <a:srgbClr val="FE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8EDCCD0D-00C7-BD9A-0507-1B0C2339C65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0959" t="10448" r="26713" b="67472"/>
          <a:stretch/>
        </p:blipFill>
        <p:spPr>
          <a:xfrm>
            <a:off x="1352574" y="4281713"/>
            <a:ext cx="1570464" cy="1551293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DA4D6D7C-E2DE-BE03-8422-6F17EA09AE96}"/>
              </a:ext>
            </a:extLst>
          </p:cNvPr>
          <p:cNvSpPr txBox="1"/>
          <p:nvPr/>
        </p:nvSpPr>
        <p:spPr>
          <a:xfrm>
            <a:off x="1329436" y="5837706"/>
            <a:ext cx="1824526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600" b="1" dirty="0"/>
              <a:t>Scientific </a:t>
            </a:r>
            <a:r>
              <a:rPr lang="en-US" sz="1600" b="1" dirty="0"/>
              <a:t>Discovery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2E7E9A3-0449-B0D7-7364-D13281664C24}"/>
              </a:ext>
            </a:extLst>
          </p:cNvPr>
          <p:cNvGrpSpPr/>
          <p:nvPr/>
        </p:nvGrpSpPr>
        <p:grpSpPr>
          <a:xfrm>
            <a:off x="7437654" y="1910877"/>
            <a:ext cx="1348853" cy="216000"/>
            <a:chOff x="7450879" y="2342612"/>
            <a:chExt cx="1348853" cy="216000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B885E9A-AFFB-BC90-1E5E-9161CD40B7E8}"/>
                </a:ext>
              </a:extLst>
            </p:cNvPr>
            <p:cNvGrpSpPr/>
            <p:nvPr/>
          </p:nvGrpSpPr>
          <p:grpSpPr>
            <a:xfrm>
              <a:off x="7450879" y="2342612"/>
              <a:ext cx="441488" cy="216000"/>
              <a:chOff x="6492340" y="3397489"/>
              <a:chExt cx="441488" cy="216000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3694B4C9-B883-6F7D-D92A-D49452604A6B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</a:t>
                </a:r>
                <a:endParaRPr lang="en-US" b="1" dirty="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BF77B40-F820-D495-BB85-19B7FE01D342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T</a:t>
                </a:r>
                <a:endParaRPr lang="en-US" b="1" dirty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F418CB04-8E8D-EF68-379C-9B3E0F971F50}"/>
                </a:ext>
              </a:extLst>
            </p:cNvPr>
            <p:cNvGrpSpPr/>
            <p:nvPr/>
          </p:nvGrpSpPr>
          <p:grpSpPr>
            <a:xfrm>
              <a:off x="7908666" y="2342612"/>
              <a:ext cx="441488" cy="216000"/>
              <a:chOff x="6492340" y="3397489"/>
              <a:chExt cx="441488" cy="216000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29F5B9D0-79BC-DE02-E1BE-364BD92053BC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G</a:t>
                </a:r>
                <a:endParaRPr lang="en-US" b="1" dirty="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321684DF-3BB4-5575-BB1A-B8C0B4830D9B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G</a:t>
                </a: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00D3627F-ABDC-77A3-5B51-C1EF9E600E2F}"/>
                </a:ext>
              </a:extLst>
            </p:cNvPr>
            <p:cNvGrpSpPr/>
            <p:nvPr/>
          </p:nvGrpSpPr>
          <p:grpSpPr>
            <a:xfrm>
              <a:off x="8358244" y="2342612"/>
              <a:ext cx="441488" cy="216000"/>
              <a:chOff x="6492340" y="3397489"/>
              <a:chExt cx="441488" cy="21600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C8E8B5CB-3466-B7B3-EABB-76D8B98C0237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</a:t>
                </a: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D8DF1FF7-A5C7-A119-E863-4C902AD8CF3B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C</a:t>
                </a:r>
                <a:endParaRPr lang="en-US" b="1" dirty="0"/>
              </a:p>
            </p:txBody>
          </p:sp>
        </p:grp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6D2BB5C-BD82-8D5E-514E-AB20F5CE4563}"/>
              </a:ext>
            </a:extLst>
          </p:cNvPr>
          <p:cNvSpPr/>
          <p:nvPr/>
        </p:nvSpPr>
        <p:spPr>
          <a:xfrm>
            <a:off x="7442032" y="1837713"/>
            <a:ext cx="1359739" cy="3842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4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86 L 0.25747 0.04722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L 0.08715 -0.0379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44 L 0.19636 0.0465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3733 -0.0365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231 L 0.13629 0.04375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92 L 0.1868 -0.03704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7 C -0.07257 0.17477 -0.14583 0.34908 -0.18906 0.42732 C -0.23212 0.50533 -0.24548 0.46297 -0.25798 0.46945 " pathEditMode="relative" rAng="0" ptsTypes="AAA">
                                      <p:cBhvr>
                                        <p:cTn id="10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2.59259E-6 C 0.02188 0.14537 0.02587 0.29097 0.0191 0.35972 C 0.01233 0.42801 -0.02274 0.40903 -0.02274 0.40926 L -0.02274 0.40903 " pathEditMode="relative" rAng="0" ptsTypes="AAAA">
                                      <p:cBhvr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055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53" grpId="0" animBg="1"/>
      <p:bldP spid="54" grpId="0"/>
      <p:bldP spid="82" grpId="0" animBg="1"/>
      <p:bldP spid="117" grpId="0" animBg="1"/>
      <p:bldP spid="128" grpId="0" animBg="1"/>
      <p:bldP spid="162" grpId="1" animBg="1"/>
      <p:bldP spid="163" grpId="0"/>
      <p:bldP spid="164" grpId="0"/>
      <p:bldP spid="173" grpId="0" animBg="1"/>
      <p:bldP spid="176" grpId="0"/>
      <p:bldP spid="1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Real-Time Genome Analysis</a:t>
            </a:r>
            <a:endParaRPr lang="en-US" b="1" dirty="0">
              <a:latin typeface="Garamond" panose="02020404030301010803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184485-3649-CEFC-EB02-CAC8B7EF2B67}"/>
              </a:ext>
            </a:extLst>
          </p:cNvPr>
          <p:cNvGrpSpPr/>
          <p:nvPr/>
        </p:nvGrpSpPr>
        <p:grpSpPr>
          <a:xfrm>
            <a:off x="1561859" y="997806"/>
            <a:ext cx="2614703" cy="2714624"/>
            <a:chOff x="1183710" y="5367790"/>
            <a:chExt cx="4620721" cy="4838975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8811A9CE-8AA7-C4CF-0D35-F64AC50C4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5958" y="5922434"/>
              <a:ext cx="4316224" cy="4284331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6CBD69-CE71-AD71-7897-C1E94DBB9145}"/>
                </a:ext>
              </a:extLst>
            </p:cNvPr>
            <p:cNvSpPr txBox="1"/>
            <p:nvPr/>
          </p:nvSpPr>
          <p:spPr>
            <a:xfrm>
              <a:off x="1183710" y="5367790"/>
              <a:ext cx="4620721" cy="751539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Genome Sequencing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97F162-D6A1-1BB0-F145-09522DFB2C1B}"/>
              </a:ext>
            </a:extLst>
          </p:cNvPr>
          <p:cNvGrpSpPr/>
          <p:nvPr/>
        </p:nvGrpSpPr>
        <p:grpSpPr>
          <a:xfrm>
            <a:off x="5675378" y="1831176"/>
            <a:ext cx="2797618" cy="943053"/>
            <a:chOff x="5239851" y="1791269"/>
            <a:chExt cx="2797618" cy="9430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A74A20-7DD2-3E52-D607-75C7CF568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8092" y="2207249"/>
              <a:ext cx="2541136" cy="527073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34F9B3-916F-2669-7E45-AC01A0D1FE70}"/>
                </a:ext>
              </a:extLst>
            </p:cNvPr>
            <p:cNvSpPr txBox="1"/>
            <p:nvPr/>
          </p:nvSpPr>
          <p:spPr>
            <a:xfrm>
              <a:off x="5239851" y="1791269"/>
              <a:ext cx="2797618" cy="421607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Raw Signal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0D9000-8690-2B98-035D-41B1FDD01761}"/>
              </a:ext>
            </a:extLst>
          </p:cNvPr>
          <p:cNvGrpSpPr/>
          <p:nvPr/>
        </p:nvGrpSpPr>
        <p:grpSpPr>
          <a:xfrm>
            <a:off x="5869906" y="4785301"/>
            <a:ext cx="2427520" cy="1341594"/>
            <a:chOff x="11978327" y="6524479"/>
            <a:chExt cx="4289930" cy="239147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511B3C-5DE7-9D04-0DB7-DE49A7919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039" r="6039"/>
            <a:stretch/>
          </p:blipFill>
          <p:spPr>
            <a:xfrm>
              <a:off x="12193728" y="7164798"/>
              <a:ext cx="3908164" cy="1751151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0E07D7-6826-3454-DF17-E7E6312E7590}"/>
                </a:ext>
              </a:extLst>
            </p:cNvPr>
            <p:cNvSpPr txBox="1"/>
            <p:nvPr/>
          </p:nvSpPr>
          <p:spPr>
            <a:xfrm>
              <a:off x="11978327" y="6524479"/>
              <a:ext cx="4289930" cy="779901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Real-Time Analysis</a:t>
              </a:r>
            </a:p>
          </p:txBody>
        </p:sp>
        <p:pic>
          <p:nvPicPr>
            <p:cNvPr id="20" name="Graphic 19" descr="Processor with solid fill">
              <a:extLst>
                <a:ext uri="{FF2B5EF4-FFF2-40B4-BE49-F238E27FC236}">
                  <a16:creationId xmlns:a16="http://schemas.microsoft.com/office/drawing/2014/main" id="{E021E91B-A409-CF63-490D-7072ACAA2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3324541" y="7259512"/>
              <a:ext cx="1646537" cy="1646537"/>
            </a:xfrm>
            <a:prstGeom prst="rect">
              <a:avLst/>
            </a:prstGeom>
          </p:spPr>
        </p:pic>
      </p:grp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5B6F3BD0-9D33-3FCD-FD36-D2594F2A5A22}"/>
              </a:ext>
            </a:extLst>
          </p:cNvPr>
          <p:cNvSpPr/>
          <p:nvPr/>
        </p:nvSpPr>
        <p:spPr>
          <a:xfrm>
            <a:off x="4413496" y="2414959"/>
            <a:ext cx="1042352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28" name="Striped Right Arrow 27">
            <a:extLst>
              <a:ext uri="{FF2B5EF4-FFF2-40B4-BE49-F238E27FC236}">
                <a16:creationId xmlns:a16="http://schemas.microsoft.com/office/drawing/2014/main" id="{F8D2ECDE-3881-3AE8-BF45-46B20A64D02D}"/>
              </a:ext>
            </a:extLst>
          </p:cNvPr>
          <p:cNvSpPr/>
          <p:nvPr/>
        </p:nvSpPr>
        <p:spPr>
          <a:xfrm rot="5400000">
            <a:off x="6255480" y="3691254"/>
            <a:ext cx="1637414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C39307-078E-EA30-9F65-98612925C207}"/>
              </a:ext>
            </a:extLst>
          </p:cNvPr>
          <p:cNvGrpSpPr/>
          <p:nvPr/>
        </p:nvGrpSpPr>
        <p:grpSpPr>
          <a:xfrm>
            <a:off x="1522494" y="4976626"/>
            <a:ext cx="2797618" cy="943053"/>
            <a:chOff x="1086967" y="4936719"/>
            <a:chExt cx="2797618" cy="94305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D7A173-F28B-FECD-663D-5E87A1BA567E}"/>
                </a:ext>
              </a:extLst>
            </p:cNvPr>
            <p:cNvGrpSpPr/>
            <p:nvPr/>
          </p:nvGrpSpPr>
          <p:grpSpPr>
            <a:xfrm>
              <a:off x="1086967" y="4936719"/>
              <a:ext cx="2797618" cy="943053"/>
              <a:chOff x="6807730" y="5828506"/>
              <a:chExt cx="4943969" cy="168104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9284956-38C8-8999-B6CF-9C7E4BBBD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38014" b="38014"/>
              <a:stretch/>
            </p:blipFill>
            <p:spPr>
              <a:xfrm>
                <a:off x="7034358" y="6570014"/>
                <a:ext cx="4490713" cy="939539"/>
              </a:xfrm>
              <a:prstGeom prst="roundRect">
                <a:avLst>
                  <a:gd name="adj" fmla="val 9373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DC4F61-267C-236B-B914-88DB936BCB76}"/>
                  </a:ext>
                </a:extLst>
              </p:cNvPr>
              <p:cNvSpPr txBox="1"/>
              <p:nvPr/>
            </p:nvSpPr>
            <p:spPr>
              <a:xfrm>
                <a:off x="6807730" y="5828506"/>
                <a:ext cx="4943969" cy="755822"/>
              </a:xfrm>
              <a:prstGeom prst="roundRect">
                <a:avLst>
                  <a:gd name="adj" fmla="val 31184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wrap="square" lIns="190475" tIns="95237" rIns="190475" bIns="95237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Adaptive Sampling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D99264-E3FD-0CE0-DFF6-84059AB67A8B}"/>
                </a:ext>
              </a:extLst>
            </p:cNvPr>
            <p:cNvSpPr/>
            <p:nvPr/>
          </p:nvSpPr>
          <p:spPr>
            <a:xfrm>
              <a:off x="1584525" y="5455423"/>
              <a:ext cx="18025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Avenir Next" panose="020B0503020202020204" pitchFamily="34" charset="0"/>
                  <a:cs typeface="Calibri" panose="020F0502020204030204" pitchFamily="34" charset="0"/>
                </a:rPr>
                <a:t>Keep Sequencing?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B869ABC-C540-8BE3-D60E-54A590EA9928}"/>
              </a:ext>
            </a:extLst>
          </p:cNvPr>
          <p:cNvSpPr/>
          <p:nvPr/>
        </p:nvSpPr>
        <p:spPr>
          <a:xfrm>
            <a:off x="671005" y="3785706"/>
            <a:ext cx="2038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venir Next" panose="020B0503020202020204" pitchFamily="34" charset="0"/>
                <a:cs typeface="Calibri" panose="020F0502020204030204" pitchFamily="34" charset="0"/>
              </a:rPr>
              <a:t>No?: </a:t>
            </a:r>
            <a:r>
              <a:rPr lang="en-US" sz="1600" dirty="0">
                <a:latin typeface="Avenir Next" panose="020B0503020202020204" pitchFamily="34" charset="0"/>
                <a:cs typeface="Calibri" panose="020F0502020204030204" pitchFamily="34" charset="0"/>
              </a:rPr>
              <a:t>Reverse the polarity of electrical field to </a:t>
            </a:r>
            <a:r>
              <a:rPr lang="en-US" sz="1600" b="1" dirty="0">
                <a:latin typeface="Avenir Next" panose="020B0503020202020204" pitchFamily="34" charset="0"/>
                <a:cs typeface="Calibri" panose="020F0502020204030204" pitchFamily="34" charset="0"/>
              </a:rPr>
              <a:t>eject the read</a:t>
            </a:r>
          </a:p>
        </p:txBody>
      </p:sp>
      <p:sp>
        <p:nvSpPr>
          <p:cNvPr id="37" name="Striped Right Arrow 36">
            <a:extLst>
              <a:ext uri="{FF2B5EF4-FFF2-40B4-BE49-F238E27FC236}">
                <a16:creationId xmlns:a16="http://schemas.microsoft.com/office/drawing/2014/main" id="{331743DF-E323-A4C0-5705-FC927DDB84EE}"/>
              </a:ext>
            </a:extLst>
          </p:cNvPr>
          <p:cNvSpPr/>
          <p:nvPr/>
        </p:nvSpPr>
        <p:spPr>
          <a:xfrm rot="10800000">
            <a:off x="4629499" y="5563760"/>
            <a:ext cx="1042352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38" name="Striped Right Arrow 37">
            <a:extLst>
              <a:ext uri="{FF2B5EF4-FFF2-40B4-BE49-F238E27FC236}">
                <a16:creationId xmlns:a16="http://schemas.microsoft.com/office/drawing/2014/main" id="{782A7C16-F3B8-0092-A1ED-E23192553A48}"/>
              </a:ext>
            </a:extLst>
          </p:cNvPr>
          <p:cNvSpPr/>
          <p:nvPr/>
        </p:nvSpPr>
        <p:spPr>
          <a:xfrm rot="16200000">
            <a:off x="1859117" y="3989861"/>
            <a:ext cx="1701209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5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2" grpId="0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Objectives in Real-Time Genome Analysis</a:t>
            </a:r>
            <a:endParaRPr lang="en-US" b="1" dirty="0">
              <a:latin typeface="Garamond" panose="02020404030301010803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96C3D8-D1CD-ECBA-E0B6-BB2F191F2DE8}"/>
              </a:ext>
            </a:extLst>
          </p:cNvPr>
          <p:cNvGrpSpPr/>
          <p:nvPr/>
        </p:nvGrpSpPr>
        <p:grpSpPr>
          <a:xfrm>
            <a:off x="167777" y="784413"/>
            <a:ext cx="8786554" cy="778769"/>
            <a:chOff x="189560" y="1041225"/>
            <a:chExt cx="8786554" cy="7787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6F0E7B-357C-7D26-1989-AC5B52C21513}"/>
                </a:ext>
              </a:extLst>
            </p:cNvPr>
            <p:cNvSpPr txBox="1"/>
            <p:nvPr/>
          </p:nvSpPr>
          <p:spPr>
            <a:xfrm>
              <a:off x="189560" y="1333994"/>
              <a:ext cx="8786554" cy="486000"/>
            </a:xfrm>
            <a:prstGeom prst="roundRect">
              <a:avLst>
                <a:gd name="adj" fmla="val 9377"/>
              </a:avLst>
            </a:prstGeom>
            <a:solidFill>
              <a:srgbClr val="BACEF3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rgbClr val="2E61B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Fast analysis </a:t>
              </a:r>
              <a:r>
                <a:rPr lang="en-US" sz="24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that can match the throughput of sequencer</a:t>
              </a:r>
            </a:p>
          </p:txBody>
        </p:sp>
        <p:pic>
          <p:nvPicPr>
            <p:cNvPr id="4" name="Graphic 3" descr="Gauge with solid fill">
              <a:extLst>
                <a:ext uri="{FF2B5EF4-FFF2-40B4-BE49-F238E27FC236}">
                  <a16:creationId xmlns:a16="http://schemas.microsoft.com/office/drawing/2014/main" id="{BED1CB6F-C674-8C05-3251-6B3C8F24F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0505" y="1041225"/>
              <a:ext cx="390399" cy="39039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CB886E-D3E7-2B51-C7BC-B821FBAC6673}"/>
              </a:ext>
            </a:extLst>
          </p:cNvPr>
          <p:cNvGrpSpPr/>
          <p:nvPr/>
        </p:nvGrpSpPr>
        <p:grpSpPr>
          <a:xfrm>
            <a:off x="178722" y="2043836"/>
            <a:ext cx="8786556" cy="1163780"/>
            <a:chOff x="200505" y="2598024"/>
            <a:chExt cx="8786556" cy="11637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CEA58F-A8B4-A82C-B56A-E957877051C3}"/>
                </a:ext>
              </a:extLst>
            </p:cNvPr>
            <p:cNvSpPr txBox="1"/>
            <p:nvPr/>
          </p:nvSpPr>
          <p:spPr>
            <a:xfrm>
              <a:off x="200505" y="2883404"/>
              <a:ext cx="8786556" cy="878400"/>
            </a:xfrm>
            <a:prstGeom prst="roundRect">
              <a:avLst>
                <a:gd name="adj" fmla="val 9377"/>
              </a:avLst>
            </a:prstGeom>
            <a:solidFill>
              <a:srgbClr val="BACEF3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rgbClr val="2E61B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Fast decision </a:t>
              </a:r>
              <a:r>
                <a:rPr lang="en-US" sz="24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 reduce the sequencing time and cost with effective use of adaptive sampling</a:t>
              </a:r>
            </a:p>
          </p:txBody>
        </p:sp>
        <p:pic>
          <p:nvPicPr>
            <p:cNvPr id="6" name="Graphic 5" descr="Clock with solid fill">
              <a:extLst>
                <a:ext uri="{FF2B5EF4-FFF2-40B4-BE49-F238E27FC236}">
                  <a16:creationId xmlns:a16="http://schemas.microsoft.com/office/drawing/2014/main" id="{FA35FB09-608C-A01B-7457-E88F62B95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11450" y="2598024"/>
              <a:ext cx="390399" cy="39039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E02F904-D081-92BB-02C2-B90D94F1C1E3}"/>
              </a:ext>
            </a:extLst>
          </p:cNvPr>
          <p:cNvGrpSpPr/>
          <p:nvPr/>
        </p:nvGrpSpPr>
        <p:grpSpPr>
          <a:xfrm>
            <a:off x="189667" y="3688270"/>
            <a:ext cx="8786556" cy="764506"/>
            <a:chOff x="211450" y="4009491"/>
            <a:chExt cx="8786556" cy="7630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EC3E9F-7009-3BBF-A33B-985BDB968B46}"/>
                </a:ext>
              </a:extLst>
            </p:cNvPr>
            <p:cNvSpPr txBox="1"/>
            <p:nvPr/>
          </p:nvSpPr>
          <p:spPr>
            <a:xfrm>
              <a:off x="211450" y="4287480"/>
              <a:ext cx="8786556" cy="485098"/>
            </a:xfrm>
            <a:prstGeom prst="roundRect">
              <a:avLst>
                <a:gd name="adj" fmla="val 9377"/>
              </a:avLst>
            </a:prstGeom>
            <a:solidFill>
              <a:srgbClr val="BACEF3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rgbClr val="2E61B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Accurate analysis </a:t>
              </a:r>
              <a:r>
                <a:rPr lang="en-US" sz="24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from noisy raw signal data</a:t>
              </a:r>
            </a:p>
          </p:txBody>
        </p:sp>
        <p:pic>
          <p:nvPicPr>
            <p:cNvPr id="13" name="Graphic 12" descr="Bullseye with solid fill">
              <a:extLst>
                <a:ext uri="{FF2B5EF4-FFF2-40B4-BE49-F238E27FC236}">
                  <a16:creationId xmlns:a16="http://schemas.microsoft.com/office/drawing/2014/main" id="{40817985-2CAF-27AE-3532-1788EC3F8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22395" y="4009491"/>
              <a:ext cx="390399" cy="39039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CF9A2B-096C-5204-281D-E2452D8B1BFB}"/>
              </a:ext>
            </a:extLst>
          </p:cNvPr>
          <p:cNvGrpSpPr/>
          <p:nvPr/>
        </p:nvGrpSpPr>
        <p:grpSpPr>
          <a:xfrm>
            <a:off x="178722" y="4933429"/>
            <a:ext cx="8786556" cy="1140159"/>
            <a:chOff x="200505" y="5190241"/>
            <a:chExt cx="8786556" cy="11401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4C6E6F-DD1C-9267-6CAE-95242E0D3693}"/>
                </a:ext>
              </a:extLst>
            </p:cNvPr>
            <p:cNvSpPr txBox="1"/>
            <p:nvPr/>
          </p:nvSpPr>
          <p:spPr>
            <a:xfrm>
              <a:off x="200505" y="5452000"/>
              <a:ext cx="8786556" cy="878400"/>
            </a:xfrm>
            <a:prstGeom prst="roundRect">
              <a:avLst>
                <a:gd name="adj" fmla="val 9377"/>
              </a:avLst>
            </a:prstGeom>
            <a:solidFill>
              <a:srgbClr val="BACEF3"/>
            </a:solidFill>
            <a:ln w="28575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3600" b="1">
                  <a:solidFill>
                    <a:srgbClr val="FFFF00"/>
                  </a:solidFill>
                  <a:latin typeface="Corbel" panose="020B0503020204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rgbClr val="2E61B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Low-power </a:t>
              </a:r>
              <a:r>
                <a:rPr lang="en-US" sz="2400" b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 enable portable sequencing and better scalability</a:t>
              </a:r>
            </a:p>
          </p:txBody>
        </p:sp>
        <p:pic>
          <p:nvPicPr>
            <p:cNvPr id="18" name="Graphic 17" descr="Battery charging with solid fill">
              <a:extLst>
                <a:ext uri="{FF2B5EF4-FFF2-40B4-BE49-F238E27FC236}">
                  <a16:creationId xmlns:a16="http://schemas.microsoft.com/office/drawing/2014/main" id="{ED2CF6B4-3CD1-A428-EB71-3ECEC546A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 rot="16200000">
              <a:off x="211450" y="5190241"/>
              <a:ext cx="351803" cy="35180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942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Solutions for Real-Time Analysis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9"/>
            <a:ext cx="8874053" cy="823117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deep neural networks (DNNs) to basecall and map reads</a:t>
            </a:r>
            <a:endParaRPr lang="en-US" sz="22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B814E1-9411-B775-5039-0FC6CDD6AE8C}"/>
              </a:ext>
            </a:extLst>
          </p:cNvPr>
          <p:cNvGrpSpPr/>
          <p:nvPr/>
        </p:nvGrpSpPr>
        <p:grpSpPr>
          <a:xfrm>
            <a:off x="3304057" y="3268470"/>
            <a:ext cx="5551185" cy="2762686"/>
            <a:chOff x="3304057" y="3268470"/>
            <a:chExt cx="5551185" cy="276268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8267725-49CD-5C5D-F517-5C2A61821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039" r="6039"/>
            <a:stretch/>
          </p:blipFill>
          <p:spPr>
            <a:xfrm>
              <a:off x="3425946" y="3627683"/>
              <a:ext cx="5304428" cy="2403473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A112DF-61DE-BAC6-7DC9-F7E18A3A0184}"/>
                </a:ext>
              </a:extLst>
            </p:cNvPr>
            <p:cNvSpPr txBox="1"/>
            <p:nvPr/>
          </p:nvSpPr>
          <p:spPr>
            <a:xfrm>
              <a:off x="3304057" y="3268470"/>
              <a:ext cx="5551185" cy="494539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Real-Time Analysis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E05FCB-4D55-D5D6-7506-7F9E640C14F2}"/>
              </a:ext>
            </a:extLst>
          </p:cNvPr>
          <p:cNvGrpSpPr/>
          <p:nvPr/>
        </p:nvGrpSpPr>
        <p:grpSpPr>
          <a:xfrm>
            <a:off x="327474" y="1528852"/>
            <a:ext cx="2614703" cy="2714624"/>
            <a:chOff x="1183710" y="5367790"/>
            <a:chExt cx="4620721" cy="4838975"/>
          </a:xfrm>
        </p:grpSpPr>
        <p:pic>
          <p:nvPicPr>
            <p:cNvPr id="51" name="Picture 50" descr="Diagram&#10;&#10;Description automatically generated">
              <a:extLst>
                <a:ext uri="{FF2B5EF4-FFF2-40B4-BE49-F238E27FC236}">
                  <a16:creationId xmlns:a16="http://schemas.microsoft.com/office/drawing/2014/main" id="{D4614597-E118-9BE7-CE3C-42737E65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958" y="5922434"/>
              <a:ext cx="4316224" cy="4284331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729A502-81E3-2EDC-4B4E-5E33EB7E15D4}"/>
                </a:ext>
              </a:extLst>
            </p:cNvPr>
            <p:cNvSpPr txBox="1"/>
            <p:nvPr/>
          </p:nvSpPr>
          <p:spPr>
            <a:xfrm>
              <a:off x="1183710" y="5367790"/>
              <a:ext cx="4620721" cy="751539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Genome Sequencing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88D99C-9616-57F6-77E7-BE82F411A55C}"/>
              </a:ext>
            </a:extLst>
          </p:cNvPr>
          <p:cNvGrpSpPr/>
          <p:nvPr/>
        </p:nvGrpSpPr>
        <p:grpSpPr>
          <a:xfrm>
            <a:off x="4255725" y="1528853"/>
            <a:ext cx="2797618" cy="943053"/>
            <a:chOff x="6807730" y="5828506"/>
            <a:chExt cx="4943969" cy="168104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423D8E3-B2BE-58D3-FC3B-C92C79D8F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358" y="6570015"/>
              <a:ext cx="4490712" cy="939538"/>
            </a:xfrm>
            <a:prstGeom prst="roundRect">
              <a:avLst>
                <a:gd name="adj" fmla="val 9373"/>
              </a:avLst>
            </a:prstGeom>
            <a:solidFill>
              <a:schemeClr val="bg1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D4A2B2-AEC7-19EC-7450-8DC48FD6AE12}"/>
                </a:ext>
              </a:extLst>
            </p:cNvPr>
            <p:cNvSpPr txBox="1"/>
            <p:nvPr/>
          </p:nvSpPr>
          <p:spPr>
            <a:xfrm>
              <a:off x="6807730" y="5828506"/>
              <a:ext cx="4943969" cy="751539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Raw Nanopore Signal </a:t>
              </a:r>
            </a:p>
          </p:txBody>
        </p:sp>
      </p:grpSp>
      <p:sp>
        <p:nvSpPr>
          <p:cNvPr id="56" name="Striped Right Arrow 55">
            <a:extLst>
              <a:ext uri="{FF2B5EF4-FFF2-40B4-BE49-F238E27FC236}">
                <a16:creationId xmlns:a16="http://schemas.microsoft.com/office/drawing/2014/main" id="{CFFFE3CE-0E35-7D95-3278-4457B4350446}"/>
              </a:ext>
            </a:extLst>
          </p:cNvPr>
          <p:cNvSpPr/>
          <p:nvPr/>
        </p:nvSpPr>
        <p:spPr>
          <a:xfrm>
            <a:off x="3077775" y="1633536"/>
            <a:ext cx="1042352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57" name="Striped Right Arrow 56">
            <a:extLst>
              <a:ext uri="{FF2B5EF4-FFF2-40B4-BE49-F238E27FC236}">
                <a16:creationId xmlns:a16="http://schemas.microsoft.com/office/drawing/2014/main" id="{3E5E7650-F410-BDCC-55BC-21B4CB1F21F9}"/>
              </a:ext>
            </a:extLst>
          </p:cNvPr>
          <p:cNvSpPr/>
          <p:nvPr/>
        </p:nvSpPr>
        <p:spPr>
          <a:xfrm rot="5400000">
            <a:off x="5320210" y="2787873"/>
            <a:ext cx="582777" cy="164630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B4D9FC-66AA-11C7-6312-A308E5D6DF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534"/>
          <a:stretch/>
        </p:blipFill>
        <p:spPr>
          <a:xfrm>
            <a:off x="4810540" y="2005025"/>
            <a:ext cx="594129" cy="4290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BA0650F-6DE4-919E-4DD8-BB9AC470A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4669" y="2005025"/>
            <a:ext cx="602585" cy="3825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97CCA68-07E4-09BD-5667-5433A03FAA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2697" y="2010193"/>
            <a:ext cx="563590" cy="39782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7FDB6A3-A7FB-A2DC-D31F-CBE134F85A45}"/>
              </a:ext>
            </a:extLst>
          </p:cNvPr>
          <p:cNvGrpSpPr/>
          <p:nvPr/>
        </p:nvGrpSpPr>
        <p:grpSpPr>
          <a:xfrm>
            <a:off x="4937326" y="4724909"/>
            <a:ext cx="441488" cy="216000"/>
            <a:chOff x="6492340" y="3397489"/>
            <a:chExt cx="441488" cy="216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F2119B-621D-F90F-C3AA-163D8F279A98}"/>
                </a:ext>
              </a:extLst>
            </p:cNvPr>
            <p:cNvSpPr/>
            <p:nvPr/>
          </p:nvSpPr>
          <p:spPr>
            <a:xfrm>
              <a:off x="6492340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G</a:t>
              </a:r>
              <a:endParaRPr lang="en-US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BAA287-499D-9F85-9298-1401A2C9BE46}"/>
                </a:ext>
              </a:extLst>
            </p:cNvPr>
            <p:cNvSpPr/>
            <p:nvPr/>
          </p:nvSpPr>
          <p:spPr>
            <a:xfrm>
              <a:off x="6717828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G</a:t>
              </a:r>
              <a:endParaRPr lang="en-US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A69295-4631-F1AA-DDDB-AEA01DC276BE}"/>
              </a:ext>
            </a:extLst>
          </p:cNvPr>
          <p:cNvGrpSpPr/>
          <p:nvPr/>
        </p:nvGrpSpPr>
        <p:grpSpPr>
          <a:xfrm>
            <a:off x="3611044" y="3874790"/>
            <a:ext cx="1865335" cy="1927042"/>
            <a:chOff x="5384552" y="1132115"/>
            <a:chExt cx="1865335" cy="192704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C5BEF0-BB4C-61A9-2B83-B4B702AC34A9}"/>
                </a:ext>
              </a:extLst>
            </p:cNvPr>
            <p:cNvGrpSpPr/>
            <p:nvPr/>
          </p:nvGrpSpPr>
          <p:grpSpPr>
            <a:xfrm>
              <a:off x="5444083" y="1319872"/>
              <a:ext cx="1739285" cy="1739285"/>
              <a:chOff x="4952816" y="3595606"/>
              <a:chExt cx="1739285" cy="173928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5EFD9FA-D396-CD7C-7E78-448FE7B9C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2816" y="3595606"/>
                <a:ext cx="1739285" cy="173928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2C473CC-7AB0-5618-60AF-D1BB90A5B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77210" y="4041888"/>
                <a:ext cx="675617" cy="675617"/>
              </a:xfrm>
              <a:prstGeom prst="rect">
                <a:avLst/>
              </a:prstGeom>
            </p:spPr>
          </p:pic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4D74C54-23C3-63AE-008C-A6050D2DD25A}"/>
                </a:ext>
              </a:extLst>
            </p:cNvPr>
            <p:cNvSpPr/>
            <p:nvPr/>
          </p:nvSpPr>
          <p:spPr>
            <a:xfrm>
              <a:off x="5388430" y="1458686"/>
              <a:ext cx="1861457" cy="160047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D07458F-612C-3FB2-DB3A-6BA526DD3340}"/>
                </a:ext>
              </a:extLst>
            </p:cNvPr>
            <p:cNvSpPr/>
            <p:nvPr/>
          </p:nvSpPr>
          <p:spPr>
            <a:xfrm>
              <a:off x="5384552" y="1132115"/>
              <a:ext cx="1861457" cy="326572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Basecalling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AF30913-8DC4-0952-8E7C-D0976E1EDD1F}"/>
              </a:ext>
            </a:extLst>
          </p:cNvPr>
          <p:cNvGrpSpPr/>
          <p:nvPr/>
        </p:nvGrpSpPr>
        <p:grpSpPr>
          <a:xfrm>
            <a:off x="4937326" y="4724909"/>
            <a:ext cx="441488" cy="216000"/>
            <a:chOff x="6492340" y="3397489"/>
            <a:chExt cx="441488" cy="216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4C5955-F9A8-7F2E-6A6C-1D0152D5DD9E}"/>
                </a:ext>
              </a:extLst>
            </p:cNvPr>
            <p:cNvSpPr/>
            <p:nvPr/>
          </p:nvSpPr>
          <p:spPr>
            <a:xfrm>
              <a:off x="6492340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A</a:t>
              </a:r>
              <a:endParaRPr lang="en-US" b="1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83B6D04-9F1D-E484-7FF7-63AF81C5A793}"/>
                </a:ext>
              </a:extLst>
            </p:cNvPr>
            <p:cNvSpPr/>
            <p:nvPr/>
          </p:nvSpPr>
          <p:spPr>
            <a:xfrm>
              <a:off x="6717828" y="3397489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T</a:t>
              </a:r>
              <a:endParaRPr lang="en-US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3E0243E-1227-A475-726A-0771D5B7ED3F}"/>
              </a:ext>
            </a:extLst>
          </p:cNvPr>
          <p:cNvGrpSpPr/>
          <p:nvPr/>
        </p:nvGrpSpPr>
        <p:grpSpPr>
          <a:xfrm>
            <a:off x="6556287" y="3869388"/>
            <a:ext cx="1865335" cy="1927042"/>
            <a:chOff x="5384552" y="1132115"/>
            <a:chExt cx="1865335" cy="192704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EA5E1D2-4324-9052-D268-CE9E29DE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44083" y="1319872"/>
              <a:ext cx="1739285" cy="1739285"/>
            </a:xfrm>
            <a:prstGeom prst="rect">
              <a:avLst/>
            </a:prstGeom>
          </p:spPr>
        </p:pic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5D205D0-7EA4-700D-E6F5-2AD4DE1A3C58}"/>
                </a:ext>
              </a:extLst>
            </p:cNvPr>
            <p:cNvSpPr/>
            <p:nvPr/>
          </p:nvSpPr>
          <p:spPr>
            <a:xfrm>
              <a:off x="5388430" y="1458686"/>
              <a:ext cx="1861457" cy="160047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322ECC5D-E84C-F419-621B-64D241B42C4D}"/>
                </a:ext>
              </a:extLst>
            </p:cNvPr>
            <p:cNvSpPr/>
            <p:nvPr/>
          </p:nvSpPr>
          <p:spPr>
            <a:xfrm>
              <a:off x="5384552" y="1132115"/>
              <a:ext cx="1861457" cy="326572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Read Mapping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DF91A-6F2D-63B5-8C7B-CDED500AB55B}"/>
              </a:ext>
            </a:extLst>
          </p:cNvPr>
          <p:cNvGrpSpPr/>
          <p:nvPr/>
        </p:nvGrpSpPr>
        <p:grpSpPr>
          <a:xfrm>
            <a:off x="118820" y="5032997"/>
            <a:ext cx="2797618" cy="943053"/>
            <a:chOff x="1086967" y="4936719"/>
            <a:chExt cx="2797618" cy="9430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6AB95E-4B8E-6639-82B5-4A2B11552D4E}"/>
                </a:ext>
              </a:extLst>
            </p:cNvPr>
            <p:cNvGrpSpPr/>
            <p:nvPr/>
          </p:nvGrpSpPr>
          <p:grpSpPr>
            <a:xfrm>
              <a:off x="1086967" y="4936719"/>
              <a:ext cx="2797618" cy="943053"/>
              <a:chOff x="6807730" y="5828506"/>
              <a:chExt cx="4943969" cy="168104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9F02BE-C0D7-25F7-6C42-26F98304E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38014" b="38014"/>
              <a:stretch/>
            </p:blipFill>
            <p:spPr>
              <a:xfrm>
                <a:off x="7034358" y="6570014"/>
                <a:ext cx="4490713" cy="939539"/>
              </a:xfrm>
              <a:prstGeom prst="roundRect">
                <a:avLst>
                  <a:gd name="adj" fmla="val 9373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B8FF63-2121-66B4-362E-D6AD5DDA9E25}"/>
                  </a:ext>
                </a:extLst>
              </p:cNvPr>
              <p:cNvSpPr txBox="1"/>
              <p:nvPr/>
            </p:nvSpPr>
            <p:spPr>
              <a:xfrm>
                <a:off x="6807730" y="5828506"/>
                <a:ext cx="4943969" cy="755822"/>
              </a:xfrm>
              <a:prstGeom prst="roundRect">
                <a:avLst>
                  <a:gd name="adj" fmla="val 31184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wrap="square" lIns="190475" tIns="95237" rIns="190475" bIns="95237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Adaptive Sampling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98ECD4-29E3-3278-6C5F-22E577D15382}"/>
                </a:ext>
              </a:extLst>
            </p:cNvPr>
            <p:cNvSpPr/>
            <p:nvPr/>
          </p:nvSpPr>
          <p:spPr>
            <a:xfrm>
              <a:off x="1584525" y="5455423"/>
              <a:ext cx="18025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Avenir Next" panose="020B0503020202020204" pitchFamily="34" charset="0"/>
                  <a:cs typeface="Calibri" panose="020F0502020204030204" pitchFamily="34" charset="0"/>
                </a:rPr>
                <a:t>Keep Sequencing?</a:t>
              </a:r>
            </a:p>
          </p:txBody>
        </p:sp>
      </p:grpSp>
      <p:sp>
        <p:nvSpPr>
          <p:cNvPr id="16" name="Striped Right Arrow 15">
            <a:extLst>
              <a:ext uri="{FF2B5EF4-FFF2-40B4-BE49-F238E27FC236}">
                <a16:creationId xmlns:a16="http://schemas.microsoft.com/office/drawing/2014/main" id="{01DC746A-64C4-FE98-4A14-CBBA413115D4}"/>
              </a:ext>
            </a:extLst>
          </p:cNvPr>
          <p:cNvSpPr/>
          <p:nvPr/>
        </p:nvSpPr>
        <p:spPr>
          <a:xfrm rot="10800000">
            <a:off x="2851666" y="5629703"/>
            <a:ext cx="506452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19" name="Striped Right Arrow 18">
            <a:extLst>
              <a:ext uri="{FF2B5EF4-FFF2-40B4-BE49-F238E27FC236}">
                <a16:creationId xmlns:a16="http://schemas.microsoft.com/office/drawing/2014/main" id="{F544F749-8C52-9BE6-8229-104A3D8DF2BF}"/>
              </a:ext>
            </a:extLst>
          </p:cNvPr>
          <p:cNvSpPr/>
          <p:nvPr/>
        </p:nvSpPr>
        <p:spPr>
          <a:xfrm rot="16200000">
            <a:off x="524263" y="4115052"/>
            <a:ext cx="1563569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20" name="Multiply 19">
            <a:extLst>
              <a:ext uri="{FF2B5EF4-FFF2-40B4-BE49-F238E27FC236}">
                <a16:creationId xmlns:a16="http://schemas.microsoft.com/office/drawing/2014/main" id="{9B4CC70C-7C06-5636-59A7-C316F4266814}"/>
              </a:ext>
            </a:extLst>
          </p:cNvPr>
          <p:cNvSpPr/>
          <p:nvPr/>
        </p:nvSpPr>
        <p:spPr>
          <a:xfrm>
            <a:off x="5683057" y="1916615"/>
            <a:ext cx="1197428" cy="53511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9E0434-2DB7-3A66-171E-8867889D0EE1}"/>
              </a:ext>
            </a:extLst>
          </p:cNvPr>
          <p:cNvGrpSpPr/>
          <p:nvPr/>
        </p:nvGrpSpPr>
        <p:grpSpPr>
          <a:xfrm>
            <a:off x="0" y="2852057"/>
            <a:ext cx="9144000" cy="1153886"/>
            <a:chOff x="0" y="2862467"/>
            <a:chExt cx="9144000" cy="1153886"/>
          </a:xfrm>
        </p:grpSpPr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56D20137-03EF-54A5-B029-33C082FFCA88}"/>
                </a:ext>
              </a:extLst>
            </p:cNvPr>
            <p:cNvSpPr/>
            <p:nvPr/>
          </p:nvSpPr>
          <p:spPr>
            <a:xfrm>
              <a:off x="0" y="2862467"/>
              <a:ext cx="9144000" cy="1153886"/>
            </a:xfrm>
            <a:prstGeom prst="roundRect">
              <a:avLst>
                <a:gd name="adj" fmla="val 111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lnSpc>
                  <a:spcPts val="3500"/>
                </a:lnSpc>
              </a:pPr>
              <a:r>
                <a:rPr lang="en-US" sz="2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Costly and energy-hungry</a:t>
              </a:r>
              <a:r>
                <a:rPr lang="en-US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>
                <a:lnSpc>
                  <a:spcPts val="35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computational resources are required</a:t>
              </a:r>
            </a:p>
          </p:txBody>
        </p:sp>
        <p:pic>
          <p:nvPicPr>
            <p:cNvPr id="25" name="Graphic 24" descr="Battery charging with solid fill">
              <a:extLst>
                <a:ext uri="{FF2B5EF4-FFF2-40B4-BE49-F238E27FC236}">
                  <a16:creationId xmlns:a16="http://schemas.microsoft.com/office/drawing/2014/main" id="{BF64BE00-77DF-572C-A451-EEB7EECDC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 rot="16200000">
              <a:off x="1980582" y="2936792"/>
              <a:ext cx="612346" cy="61234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8782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86 L -0.08854 0.3798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L 0.22622 0.00278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4 L -0.15399 0.3833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46 L 0.27552 0.00278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16" grpId="0" animBg="1"/>
      <p:bldP spid="19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Solutions for Real-Time Analysis</a:t>
            </a:r>
            <a:endParaRPr lang="en-US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9"/>
            <a:ext cx="8874053" cy="823117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signals without basecalling</a:t>
            </a:r>
            <a:endParaRPr lang="en-US" sz="22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5ED2D1-F157-91FD-452A-507E813D264E}"/>
              </a:ext>
            </a:extLst>
          </p:cNvPr>
          <p:cNvGrpSpPr/>
          <p:nvPr/>
        </p:nvGrpSpPr>
        <p:grpSpPr>
          <a:xfrm>
            <a:off x="5124405" y="3268470"/>
            <a:ext cx="3128631" cy="2762686"/>
            <a:chOff x="5124405" y="3268470"/>
            <a:chExt cx="3128631" cy="276268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8267725-49CD-5C5D-F517-5C2A61821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039" r="6039"/>
            <a:stretch/>
          </p:blipFill>
          <p:spPr>
            <a:xfrm>
              <a:off x="5252646" y="3627683"/>
              <a:ext cx="2878076" cy="2403473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CA112DF-61DE-BAC6-7DC9-F7E18A3A0184}"/>
                </a:ext>
              </a:extLst>
            </p:cNvPr>
            <p:cNvSpPr txBox="1"/>
            <p:nvPr/>
          </p:nvSpPr>
          <p:spPr>
            <a:xfrm>
              <a:off x="5124405" y="3268470"/>
              <a:ext cx="3128631" cy="494539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 Real-Time Analysis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E05FCB-4D55-D5D6-7506-7F9E640C14F2}"/>
              </a:ext>
            </a:extLst>
          </p:cNvPr>
          <p:cNvGrpSpPr/>
          <p:nvPr/>
        </p:nvGrpSpPr>
        <p:grpSpPr>
          <a:xfrm>
            <a:off x="1196154" y="1528852"/>
            <a:ext cx="2614703" cy="2714624"/>
            <a:chOff x="1183710" y="5367790"/>
            <a:chExt cx="4620721" cy="4838975"/>
          </a:xfrm>
        </p:grpSpPr>
        <p:pic>
          <p:nvPicPr>
            <p:cNvPr id="51" name="Picture 50" descr="Diagram&#10;&#10;Description automatically generated">
              <a:extLst>
                <a:ext uri="{FF2B5EF4-FFF2-40B4-BE49-F238E27FC236}">
                  <a16:creationId xmlns:a16="http://schemas.microsoft.com/office/drawing/2014/main" id="{D4614597-E118-9BE7-CE3C-42737E65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5958" y="5922434"/>
              <a:ext cx="4316224" cy="4284331"/>
            </a:xfrm>
            <a:prstGeom prst="roundRect">
              <a:avLst>
                <a:gd name="adj" fmla="val 9373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729A502-81E3-2EDC-4B4E-5E33EB7E15D4}"/>
                </a:ext>
              </a:extLst>
            </p:cNvPr>
            <p:cNvSpPr txBox="1"/>
            <p:nvPr/>
          </p:nvSpPr>
          <p:spPr>
            <a:xfrm>
              <a:off x="1183710" y="5367790"/>
              <a:ext cx="4620721" cy="751539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 Genome Sequencing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88D99C-9616-57F6-77E7-BE82F411A55C}"/>
              </a:ext>
            </a:extLst>
          </p:cNvPr>
          <p:cNvGrpSpPr/>
          <p:nvPr/>
        </p:nvGrpSpPr>
        <p:grpSpPr>
          <a:xfrm>
            <a:off x="5124405" y="1528853"/>
            <a:ext cx="2797618" cy="943053"/>
            <a:chOff x="6807730" y="5828506"/>
            <a:chExt cx="4943969" cy="168104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423D8E3-B2BE-58D3-FC3B-C92C79D8F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358" y="6570015"/>
              <a:ext cx="4490712" cy="939538"/>
            </a:xfrm>
            <a:prstGeom prst="roundRect">
              <a:avLst>
                <a:gd name="adj" fmla="val 9373"/>
              </a:avLst>
            </a:prstGeom>
            <a:solidFill>
              <a:schemeClr val="bg1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D4A2B2-AEC7-19EC-7450-8DC48FD6AE12}"/>
                </a:ext>
              </a:extLst>
            </p:cNvPr>
            <p:cNvSpPr txBox="1"/>
            <p:nvPr/>
          </p:nvSpPr>
          <p:spPr>
            <a:xfrm>
              <a:off x="6807730" y="5828506"/>
              <a:ext cx="4943969" cy="751539"/>
            </a:xfrm>
            <a:prstGeom prst="roundRect">
              <a:avLst>
                <a:gd name="adj" fmla="val 31184"/>
              </a:avLst>
            </a:prstGeom>
            <a:solidFill>
              <a:srgbClr val="002060"/>
            </a:solidFill>
            <a:ln>
              <a:noFill/>
            </a:ln>
          </p:spPr>
          <p:txBody>
            <a:bodyPr wrap="square" lIns="190475" tIns="95237" rIns="190475" bIns="95237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 Raw Nanopore Signal </a:t>
              </a:r>
            </a:p>
          </p:txBody>
        </p:sp>
      </p:grpSp>
      <p:sp>
        <p:nvSpPr>
          <p:cNvPr id="56" name="Striped Right Arrow 55">
            <a:extLst>
              <a:ext uri="{FF2B5EF4-FFF2-40B4-BE49-F238E27FC236}">
                <a16:creationId xmlns:a16="http://schemas.microsoft.com/office/drawing/2014/main" id="{CFFFE3CE-0E35-7D95-3278-4457B4350446}"/>
              </a:ext>
            </a:extLst>
          </p:cNvPr>
          <p:cNvSpPr/>
          <p:nvPr/>
        </p:nvSpPr>
        <p:spPr>
          <a:xfrm>
            <a:off x="3946455" y="1633536"/>
            <a:ext cx="1042352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57" name="Striped Right Arrow 56">
            <a:extLst>
              <a:ext uri="{FF2B5EF4-FFF2-40B4-BE49-F238E27FC236}">
                <a16:creationId xmlns:a16="http://schemas.microsoft.com/office/drawing/2014/main" id="{3E5E7650-F410-BDCC-55BC-21B4CB1F21F9}"/>
              </a:ext>
            </a:extLst>
          </p:cNvPr>
          <p:cNvSpPr/>
          <p:nvPr/>
        </p:nvSpPr>
        <p:spPr>
          <a:xfrm rot="5400000">
            <a:off x="6188890" y="2787873"/>
            <a:ext cx="582777" cy="164630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B4D9FC-66AA-11C7-6312-A308E5D6DF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534"/>
          <a:stretch/>
        </p:blipFill>
        <p:spPr>
          <a:xfrm>
            <a:off x="5679220" y="2005025"/>
            <a:ext cx="594129" cy="4290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BA0650F-6DE4-919E-4DD8-BB9AC470A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3349" y="2005025"/>
            <a:ext cx="602585" cy="3825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97CCA68-07E4-09BD-5667-5433A03FAA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377" y="2010193"/>
            <a:ext cx="563590" cy="39782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3E0243E-1227-A475-726A-0771D5B7ED3F}"/>
              </a:ext>
            </a:extLst>
          </p:cNvPr>
          <p:cNvGrpSpPr/>
          <p:nvPr/>
        </p:nvGrpSpPr>
        <p:grpSpPr>
          <a:xfrm>
            <a:off x="5472525" y="3869388"/>
            <a:ext cx="2449498" cy="1927042"/>
            <a:chOff x="5384552" y="1132115"/>
            <a:chExt cx="1865335" cy="192704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EA5E1D2-4324-9052-D268-CE9E29DE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12732" y="1319872"/>
              <a:ext cx="1565880" cy="1739285"/>
            </a:xfrm>
            <a:prstGeom prst="rect">
              <a:avLst/>
            </a:prstGeom>
          </p:spPr>
        </p:pic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5D205D0-7EA4-700D-E6F5-2AD4DE1A3C58}"/>
                </a:ext>
              </a:extLst>
            </p:cNvPr>
            <p:cNvSpPr/>
            <p:nvPr/>
          </p:nvSpPr>
          <p:spPr>
            <a:xfrm>
              <a:off x="5388430" y="1458686"/>
              <a:ext cx="1861457" cy="1600471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322ECC5D-E84C-F419-621B-64D241B42C4D}"/>
                </a:ext>
              </a:extLst>
            </p:cNvPr>
            <p:cNvSpPr/>
            <p:nvPr/>
          </p:nvSpPr>
          <p:spPr>
            <a:xfrm>
              <a:off x="5384552" y="1132115"/>
              <a:ext cx="1861457" cy="326572"/>
            </a:xfrm>
            <a:prstGeom prst="roundRect">
              <a:avLst/>
            </a:prstGeom>
            <a:solidFill>
              <a:srgbClr val="0070C0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Signal Mapping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DF91A-6F2D-63B5-8C7B-CDED500AB55B}"/>
              </a:ext>
            </a:extLst>
          </p:cNvPr>
          <p:cNvGrpSpPr/>
          <p:nvPr/>
        </p:nvGrpSpPr>
        <p:grpSpPr>
          <a:xfrm>
            <a:off x="987500" y="5032997"/>
            <a:ext cx="2797618" cy="943053"/>
            <a:chOff x="1086967" y="4936719"/>
            <a:chExt cx="2797618" cy="9430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6AB95E-4B8E-6639-82B5-4A2B11552D4E}"/>
                </a:ext>
              </a:extLst>
            </p:cNvPr>
            <p:cNvGrpSpPr/>
            <p:nvPr/>
          </p:nvGrpSpPr>
          <p:grpSpPr>
            <a:xfrm>
              <a:off x="1086967" y="4936719"/>
              <a:ext cx="2797618" cy="943053"/>
              <a:chOff x="6807730" y="5828506"/>
              <a:chExt cx="4943969" cy="168104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9F02BE-C0D7-25F7-6C42-26F98304E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38014" b="38014"/>
              <a:stretch/>
            </p:blipFill>
            <p:spPr>
              <a:xfrm>
                <a:off x="7034358" y="6570014"/>
                <a:ext cx="4490713" cy="939539"/>
              </a:xfrm>
              <a:prstGeom prst="roundRect">
                <a:avLst>
                  <a:gd name="adj" fmla="val 9373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/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CB8FF63-2121-66B4-362E-D6AD5DDA9E25}"/>
                  </a:ext>
                </a:extLst>
              </p:cNvPr>
              <p:cNvSpPr txBox="1"/>
              <p:nvPr/>
            </p:nvSpPr>
            <p:spPr>
              <a:xfrm>
                <a:off x="6807730" y="5828506"/>
                <a:ext cx="4943969" cy="755822"/>
              </a:xfrm>
              <a:prstGeom prst="roundRect">
                <a:avLst>
                  <a:gd name="adj" fmla="val 31184"/>
                </a:avLst>
              </a:prstGeom>
              <a:solidFill>
                <a:srgbClr val="002060"/>
              </a:solidFill>
              <a:ln>
                <a:noFill/>
              </a:ln>
            </p:spPr>
            <p:txBody>
              <a:bodyPr wrap="square" lIns="190475" tIns="95237" rIns="190475" bIns="95237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Adaptive Sampling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98ECD4-29E3-3278-6C5F-22E577D15382}"/>
                </a:ext>
              </a:extLst>
            </p:cNvPr>
            <p:cNvSpPr/>
            <p:nvPr/>
          </p:nvSpPr>
          <p:spPr>
            <a:xfrm>
              <a:off x="1584525" y="5455423"/>
              <a:ext cx="18025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Avenir Next" panose="020B0503020202020204" pitchFamily="34" charset="0"/>
                  <a:cs typeface="Calibri" panose="020F0502020204030204" pitchFamily="34" charset="0"/>
                </a:rPr>
                <a:t>Keep Sequencing?</a:t>
              </a:r>
            </a:p>
          </p:txBody>
        </p:sp>
      </p:grpSp>
      <p:sp>
        <p:nvSpPr>
          <p:cNvPr id="16" name="Striped Right Arrow 15">
            <a:extLst>
              <a:ext uri="{FF2B5EF4-FFF2-40B4-BE49-F238E27FC236}">
                <a16:creationId xmlns:a16="http://schemas.microsoft.com/office/drawing/2014/main" id="{01DC746A-64C4-FE98-4A14-CBBA413115D4}"/>
              </a:ext>
            </a:extLst>
          </p:cNvPr>
          <p:cNvSpPr/>
          <p:nvPr/>
        </p:nvSpPr>
        <p:spPr>
          <a:xfrm rot="10800000">
            <a:off x="3720345" y="5629703"/>
            <a:ext cx="1404059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19" name="Striped Right Arrow 18">
            <a:extLst>
              <a:ext uri="{FF2B5EF4-FFF2-40B4-BE49-F238E27FC236}">
                <a16:creationId xmlns:a16="http://schemas.microsoft.com/office/drawing/2014/main" id="{F544F749-8C52-9BE6-8229-104A3D8DF2BF}"/>
              </a:ext>
            </a:extLst>
          </p:cNvPr>
          <p:cNvSpPr/>
          <p:nvPr/>
        </p:nvSpPr>
        <p:spPr>
          <a:xfrm rot="16200000">
            <a:off x="1392943" y="4115052"/>
            <a:ext cx="1563569" cy="191468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Corbel" panose="020B0503020204020204" pitchFamily="34" charset="0"/>
            </a:endParaRPr>
          </a:p>
        </p:txBody>
      </p:sp>
      <p:sp>
        <p:nvSpPr>
          <p:cNvPr id="20" name="Multiply 19">
            <a:extLst>
              <a:ext uri="{FF2B5EF4-FFF2-40B4-BE49-F238E27FC236}">
                <a16:creationId xmlns:a16="http://schemas.microsoft.com/office/drawing/2014/main" id="{9B4CC70C-7C06-5636-59A7-C316F4266814}"/>
              </a:ext>
            </a:extLst>
          </p:cNvPr>
          <p:cNvSpPr/>
          <p:nvPr/>
        </p:nvSpPr>
        <p:spPr>
          <a:xfrm>
            <a:off x="6551737" y="1916615"/>
            <a:ext cx="1197428" cy="53511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307A7A-166C-4FBB-5351-4D7319F44D5B}"/>
              </a:ext>
            </a:extLst>
          </p:cNvPr>
          <p:cNvGrpSpPr/>
          <p:nvPr/>
        </p:nvGrpSpPr>
        <p:grpSpPr>
          <a:xfrm>
            <a:off x="0" y="2634907"/>
            <a:ext cx="9144000" cy="1588187"/>
            <a:chOff x="0" y="2827984"/>
            <a:chExt cx="9144000" cy="1588187"/>
          </a:xfrm>
        </p:grpSpPr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20C49C53-AB9B-8AD9-ED20-32375319D0E8}"/>
                </a:ext>
              </a:extLst>
            </p:cNvPr>
            <p:cNvSpPr/>
            <p:nvPr/>
          </p:nvSpPr>
          <p:spPr>
            <a:xfrm>
              <a:off x="0" y="2862466"/>
              <a:ext cx="9144000" cy="1553705"/>
            </a:xfrm>
            <a:prstGeom prst="roundRect">
              <a:avLst>
                <a:gd name="adj" fmla="val 111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>
                <a:lnSpc>
                  <a:spcPts val="3500"/>
                </a:lnSpc>
              </a:pPr>
              <a:r>
                <a:rPr lang="en-US" sz="2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Low-throughput or</a:t>
              </a:r>
            </a:p>
            <a:p>
              <a:pPr algn="ctr">
                <a:lnSpc>
                  <a:spcPts val="3500"/>
                </a:lnSpc>
              </a:pPr>
              <a:endPara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ts val="3500"/>
                </a:lnSpc>
              </a:pPr>
              <a:r>
                <a:rPr lang="en-US" sz="2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Inaccurate analysis for large genomes</a:t>
              </a:r>
              <a:endPara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Graphic 25" descr="Gauge with solid fill">
              <a:extLst>
                <a:ext uri="{FF2B5EF4-FFF2-40B4-BE49-F238E27FC236}">
                  <a16:creationId xmlns:a16="http://schemas.microsoft.com/office/drawing/2014/main" id="{C6DEAA40-3954-1C2A-60CA-FB29E6622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50377" y="2827984"/>
              <a:ext cx="679526" cy="679526"/>
            </a:xfrm>
            <a:prstGeom prst="rect">
              <a:avLst/>
            </a:prstGeom>
          </p:spPr>
        </p:pic>
        <p:pic>
          <p:nvPicPr>
            <p:cNvPr id="27" name="Graphic 26" descr="Bullseye with solid fill">
              <a:extLst>
                <a:ext uri="{FF2B5EF4-FFF2-40B4-BE49-F238E27FC236}">
                  <a16:creationId xmlns:a16="http://schemas.microsoft.com/office/drawing/2014/main" id="{EDE71CBF-1DBB-0D69-6486-AE620386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878422" y="3709510"/>
              <a:ext cx="679526" cy="67952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60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86 L 0.03959 0.3775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44 L 0.03872 0.37963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16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 and Key Ideas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RawHash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55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Custom 4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432FF"/>
      </a:hlink>
      <a:folHlink>
        <a:srgbClr val="0432FF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44352</TotalTime>
  <Words>2348</Words>
  <Application>Microsoft Macintosh PowerPoint</Application>
  <PresentationFormat>On-screen Show (4:3)</PresentationFormat>
  <Paragraphs>491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Avenir Next</vt:lpstr>
      <vt:lpstr>Calibri</vt:lpstr>
      <vt:lpstr>Calibri Light</vt:lpstr>
      <vt:lpstr>Cambria</vt:lpstr>
      <vt:lpstr>Cambria Math</vt:lpstr>
      <vt:lpstr>Corbel</vt:lpstr>
      <vt:lpstr>Garamond</vt:lpstr>
      <vt:lpstr>Tahoma</vt:lpstr>
      <vt:lpstr>Wingdings</vt:lpstr>
      <vt:lpstr>Office Theme</vt:lpstr>
      <vt:lpstr>Edge</vt:lpstr>
      <vt:lpstr>RawHash Enabling Fast and Accurate Real-Time Analysis of Raw Nanopore Signals for Large Genomes</vt:lpstr>
      <vt:lpstr>Executive Summary</vt:lpstr>
      <vt:lpstr>Genome Analysis</vt:lpstr>
      <vt:lpstr>Traditional Genome Analysis Pipeline</vt:lpstr>
      <vt:lpstr>Real-Time Genome Analysis</vt:lpstr>
      <vt:lpstr>Objectives in Real-Time Genome Analysis</vt:lpstr>
      <vt:lpstr>Solutions for Real-Time Analysis</vt:lpstr>
      <vt:lpstr>Solutions for Real-Time Analysis</vt:lpstr>
      <vt:lpstr>Outline</vt:lpstr>
      <vt:lpstr>Goal</vt:lpstr>
      <vt:lpstr>PowerPoint Presentation</vt:lpstr>
      <vt:lpstr>Outline</vt:lpstr>
      <vt:lpstr>RawHash Overview</vt:lpstr>
      <vt:lpstr>Converting the Reference Sequences to Signals</vt:lpstr>
      <vt:lpstr>Events in Raw Nanopore Signals</vt:lpstr>
      <vt:lpstr>Event Detection in Raw Nanopore Signals</vt:lpstr>
      <vt:lpstr>Quantizing the Event Values</vt:lpstr>
      <vt:lpstr>Hashing for Efficient Search</vt:lpstr>
      <vt:lpstr>Outline</vt:lpstr>
      <vt:lpstr>Evaluation Methodology</vt:lpstr>
      <vt:lpstr>Performance</vt:lpstr>
      <vt:lpstr>Sequencing Time and Cost</vt:lpstr>
      <vt:lpstr>Accuracy of Mapping</vt:lpstr>
      <vt:lpstr>Relative Abundance Estimations</vt:lpstr>
      <vt:lpstr>The Sequence Until Mechanism</vt:lpstr>
      <vt:lpstr>Benefits of Sequence Until</vt:lpstr>
      <vt:lpstr>Outline</vt:lpstr>
      <vt:lpstr>RawHash Summary</vt:lpstr>
      <vt:lpstr>RawHash</vt:lpstr>
      <vt:lpstr>RawHash Source Code</vt:lpstr>
      <vt:lpstr>RawHash Enabling Fast and Accurate Real-Time Analysis of Raw Nanopore Signals for Large Genomes</vt:lpstr>
      <vt:lpstr>PowerPoint Presentation</vt:lpstr>
      <vt:lpstr>Practical Similarity Identification</vt:lpstr>
      <vt:lpstr>Sequencing Time and Cost Reductions</vt:lpstr>
      <vt:lpstr>Profiling the RawHash Steps</vt:lpstr>
      <vt:lpstr>Required Computation Resources in Indexing</vt:lpstr>
      <vt:lpstr>Required Computation Resources in Mapping</vt:lpstr>
      <vt:lpstr>Average Mapping Time per Read</vt:lpstr>
    </vt:vector>
  </TitlesOfParts>
  <Manager/>
  <Company>Razer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Minesh Patel</dc:creator>
  <cp:keywords/>
  <dc:description/>
  <cp:lastModifiedBy>Firtina  Can</cp:lastModifiedBy>
  <cp:revision>595</cp:revision>
  <cp:lastPrinted>2019-02-23T04:26:38Z</cp:lastPrinted>
  <dcterms:created xsi:type="dcterms:W3CDTF">2017-06-05T15:22:10Z</dcterms:created>
  <dcterms:modified xsi:type="dcterms:W3CDTF">2023-06-29T07:55:30Z</dcterms:modified>
  <cp:category/>
</cp:coreProperties>
</file>