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1116" r:id="rId3"/>
    <p:sldId id="1164" r:id="rId4"/>
    <p:sldId id="1166" r:id="rId5"/>
    <p:sldId id="1170" r:id="rId6"/>
    <p:sldId id="1165" r:id="rId7"/>
    <p:sldId id="1203" r:id="rId8"/>
    <p:sldId id="1189" r:id="rId9"/>
    <p:sldId id="1169" r:id="rId10"/>
    <p:sldId id="1204" r:id="rId11"/>
    <p:sldId id="1205" r:id="rId12"/>
    <p:sldId id="1191" r:id="rId13"/>
    <p:sldId id="1172" r:id="rId14"/>
    <p:sldId id="1175" r:id="rId15"/>
    <p:sldId id="1173" r:id="rId16"/>
    <p:sldId id="354" r:id="rId17"/>
    <p:sldId id="1176" r:id="rId18"/>
    <p:sldId id="1193" r:id="rId19"/>
    <p:sldId id="1069" r:id="rId20"/>
    <p:sldId id="1177" r:id="rId21"/>
    <p:sldId id="1182" r:id="rId22"/>
    <p:sldId id="1183" r:id="rId23"/>
    <p:sldId id="1181" r:id="rId24"/>
    <p:sldId id="1197" r:id="rId25"/>
    <p:sldId id="1186" r:id="rId26"/>
    <p:sldId id="1178" r:id="rId27"/>
    <p:sldId id="1091" r:id="rId28"/>
    <p:sldId id="1185" r:id="rId29"/>
    <p:sldId id="1198" r:id="rId30"/>
    <p:sldId id="1199" r:id="rId31"/>
    <p:sldId id="1179" r:id="rId32"/>
    <p:sldId id="1187" r:id="rId33"/>
    <p:sldId id="1200" r:id="rId34"/>
    <p:sldId id="1201" r:id="rId35"/>
    <p:sldId id="1188" r:id="rId36"/>
    <p:sldId id="1202" r:id="rId37"/>
    <p:sldId id="11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9C2706-7B56-0DA1-D36B-5058A166FD8E}" name="Yaglikci  Abdullah Giray" initials="YAG" userId="S::yaglikca@ethz.ch::9d4a6345-5013-481a-aed7-5910ce0bef1f" providerId="AD"/>
  <p188:author id="{25D29E55-6E1B-8098-0CC8-6F8A5879E72E}" name="lois.orosa.nogueira@gmail.com" initials="lo" userId="S::urn:spo:guest#lois.orosa.nogueira@gmail.com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  <p:cmAuthor id="2" name="Microsoft Office User" initials="Office [2]" lastIdx="1" clrIdx="1"/>
  <p:cmAuthor id="3" name="Microsoft Office User" initials="Office [3]" lastIdx="1" clrIdx="2"/>
  <p:cmAuthor id="4" name="ggqd_e6b7e@idethz.onmicrosoft.com" initials="g" lastIdx="3" clrIdx="3">
    <p:extLst>
      <p:ext uri="{19B8F6BF-5375-455C-9EA6-DF929625EA0E}">
        <p15:presenceInfo xmlns:p15="http://schemas.microsoft.com/office/powerpoint/2012/main" userId="S::ggqd_e6b7e@ethz.ch::93ad1454-b441-4862-aa2c-ecbd07735b47" providerId="AD"/>
      </p:ext>
    </p:extLst>
  </p:cmAuthor>
  <p:cmAuthor id="5" name="Patel  Minesh Hamenbhai" initials="PH" lastIdx="2" clrIdx="4">
    <p:extLst>
      <p:ext uri="{19B8F6BF-5375-455C-9EA6-DF929625EA0E}">
        <p15:presenceInfo xmlns:p15="http://schemas.microsoft.com/office/powerpoint/2012/main" userId="S::mpatel@ethz.ch::6a2c18ab-280a-4d17-9acd-93b2f4ff5d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8485"/>
    <a:srgbClr val="C05F60"/>
    <a:srgbClr val="337EBD"/>
    <a:srgbClr val="D62F5D"/>
    <a:srgbClr val="C86207"/>
    <a:srgbClr val="FF5984"/>
    <a:srgbClr val="F69C5C"/>
    <a:srgbClr val="9DC3E7"/>
    <a:srgbClr val="F4B183"/>
    <a:srgbClr val="F49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7"/>
    <p:restoredTop sz="84762"/>
  </p:normalViewPr>
  <p:slideViewPr>
    <p:cSldViewPr snapToGrid="0" snapToObjects="1">
      <p:cViewPr varScale="1">
        <p:scale>
          <a:sx n="107" d="100"/>
          <a:sy n="107" d="100"/>
        </p:scale>
        <p:origin x="2680" y="176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DC3E6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199-5546-BFBE-7AD1405D7EB2}"/>
              </c:ext>
            </c:extLst>
          </c:dPt>
          <c:dPt>
            <c:idx val="1"/>
            <c:bubble3D val="0"/>
            <c:explosion val="10"/>
            <c:spPr>
              <a:solidFill>
                <a:srgbClr val="C00000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99-5546-BFBE-7AD1405D7E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3D-2D48-AF13-323436F871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3D-2D48-AF13-323436F87103}"/>
              </c:ext>
            </c:extLst>
          </c:dPt>
          <c:cat>
            <c:strRef>
              <c:f>Sheet1!$A$2:$A$5</c:f>
              <c:strCache>
                <c:ptCount val="2"/>
                <c:pt idx="0">
                  <c:v>Constant</c:v>
                </c:pt>
                <c:pt idx="1">
                  <c:v>Changed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87.1995</c:v>
                </c:pt>
                <c:pt idx="1">
                  <c:v>12.8005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9-5546-BFBE-7AD1405D7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39BF3-6316-40F5-8F10-980B46B5A86B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76A0-33B1-4B4B-B1AA-B0B917FCA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26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33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2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2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8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4AB11-ED51-4041-ABF3-98774B656127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5196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3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6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9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79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4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2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4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5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8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9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3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6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57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2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45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40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5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9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28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7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2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4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Aft>
                <a:spcPts val="600"/>
              </a:spcAft>
              <a:defRPr sz="3600" b="1">
                <a:solidFill>
                  <a:srgbClr val="0062A0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0" y="978194"/>
            <a:ext cx="8798061" cy="5377521"/>
          </a:xfrm>
          <a:prstGeom prst="rect">
            <a:avLst/>
          </a:prstGeom>
        </p:spPr>
        <p:txBody>
          <a:bodyPr/>
          <a:lstStyle>
            <a:lvl1pPr marL="187200" indent="-187200">
              <a:buClr>
                <a:schemeClr val="tx1"/>
              </a:buClr>
              <a:tabLst/>
              <a:defRPr sz="2800">
                <a:latin typeface="Corbel" panose="020B0503020204020204" pitchFamily="34" charset="0"/>
              </a:defRPr>
            </a:lvl1pPr>
            <a:lvl2pPr marL="311150" indent="-187200">
              <a:buFont typeface="Cambria" panose="02040503050406030204" pitchFamily="18" charset="0"/>
              <a:buChar char="-"/>
              <a:tabLst/>
              <a:defRPr sz="2400">
                <a:latin typeface="Corbel" panose="020B0503020204020204" pitchFamily="34" charset="0"/>
              </a:defRPr>
            </a:lvl2pPr>
            <a:lvl3pPr marL="533400" indent="-187200">
              <a:buClr>
                <a:schemeClr val="tx1"/>
              </a:buClr>
              <a:tabLst/>
              <a:defRPr sz="2400">
                <a:latin typeface="Corbel" panose="020B0503020204020204" pitchFamily="34" charset="0"/>
              </a:defRPr>
            </a:lvl3pPr>
            <a:lvl4pPr indent="-187200">
              <a:defRPr sz="2400">
                <a:latin typeface="Corbel" panose="020B0503020204020204" pitchFamily="34" charset="0"/>
              </a:defRPr>
            </a:lvl4pPr>
            <a:lvl5pPr indent="-187200">
              <a:defRPr sz="2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24800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+mn-lt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13144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0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github.com/CMU-SAFARI/AirLif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hyperlink" Target="https://www.biorxiv.org/content/10.1101/2021.02.16.431517v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3.emf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rxiv.org/content/10.1101/2021.02.16.431517" TargetMode="External"/><Relationship Id="rId3" Type="http://schemas.openxmlformats.org/officeDocument/2006/relationships/hyperlink" Target="https://people.inf.ethz.ch/omutlu/pub/AirLift_genome-remapper_arxiv21.pdf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MU-SAFARI/AirLift" TargetMode="External"/><Relationship Id="rId5" Type="http://schemas.openxmlformats.org/officeDocument/2006/relationships/hyperlink" Target="https://doi.org/10.1101/2021.02.16.431517" TargetMode="External"/><Relationship Id="rId4" Type="http://schemas.openxmlformats.org/officeDocument/2006/relationships/hyperlink" Target="https://arxiv.org/abs/1912.08735" TargetMode="External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MU-SAFARI/AirLift" TargetMode="Externa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github.com/CMU-SAFARI/AirLift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hyperlink" Target="https://www.biorxiv.org/content/10.1101/2021.02.16.431517v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 err="1">
                <a:solidFill>
                  <a:srgbClr val="F5D8B0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AirLift</a:t>
            </a:r>
            <a:r>
              <a:rPr lang="en-US" sz="66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Fast and Comprehensive Technique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Remapping Alignments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Reference Genomes 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444383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Jeremie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 Kim*, </a:t>
            </a:r>
            <a:r>
              <a:rPr lang="en-GB" sz="2000" b="1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Firtina*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Meryem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Banu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Cavlak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Damla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Senol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Cali,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Nastaran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Hajinazar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Mohammed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Can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 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1800" dirty="0"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F75B0F-30C1-96CA-D9E2-DC63E286CD07}"/>
              </a:ext>
            </a:extLst>
          </p:cNvPr>
          <p:cNvGrpSpPr/>
          <p:nvPr/>
        </p:nvGrpSpPr>
        <p:grpSpPr>
          <a:xfrm>
            <a:off x="1836997" y="6009702"/>
            <a:ext cx="6171874" cy="761170"/>
            <a:chOff x="1915403" y="4634515"/>
            <a:chExt cx="6171874" cy="761170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042D771-A919-EA08-4749-947CF5D7A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403" y="4728873"/>
              <a:ext cx="2397512" cy="5664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EB59B2-7CB7-949E-EF8A-0F52667F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1085" y="4634515"/>
              <a:ext cx="3336192" cy="76117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668B9-2CD0-96F5-16FD-680C4C391C30}"/>
              </a:ext>
            </a:extLst>
          </p:cNvPr>
          <p:cNvGrpSpPr/>
          <p:nvPr/>
        </p:nvGrpSpPr>
        <p:grpSpPr>
          <a:xfrm>
            <a:off x="322190" y="5463562"/>
            <a:ext cx="8319767" cy="466786"/>
            <a:chOff x="322190" y="5783957"/>
            <a:chExt cx="8319767" cy="466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3567B8-7041-AA61-4869-E3FFF91A2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553" t="31836" r="15247" b="32270"/>
            <a:stretch/>
          </p:blipFill>
          <p:spPr>
            <a:xfrm>
              <a:off x="3080906" y="5809649"/>
              <a:ext cx="2190541" cy="4154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F73AE7-DC07-F41E-57C3-48B21256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8858" y="5783957"/>
              <a:ext cx="2513099" cy="46678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099C6AE-CFF9-1AAE-7731-87EDC77B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190" y="5834463"/>
              <a:ext cx="1901305" cy="36577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BC6AD4-E540-0B3F-CAD5-BA0C719B1977}"/>
              </a:ext>
            </a:extLst>
          </p:cNvPr>
          <p:cNvGrpSpPr/>
          <p:nvPr/>
        </p:nvGrpSpPr>
        <p:grpSpPr>
          <a:xfrm>
            <a:off x="1272842" y="3722646"/>
            <a:ext cx="2009645" cy="1605771"/>
            <a:chOff x="1638341" y="3735855"/>
            <a:chExt cx="2009645" cy="1605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C665D-8E97-5815-935F-EA9A2E61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601" y="3735855"/>
              <a:ext cx="1323124" cy="1323124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B2EEB9D-CD0D-2FF2-D031-EBA3AD7F7B37}"/>
                </a:ext>
              </a:extLst>
            </p:cNvPr>
            <p:cNvSpPr txBox="1">
              <a:spLocks/>
            </p:cNvSpPr>
            <p:nvPr/>
          </p:nvSpPr>
          <p:spPr>
            <a:xfrm>
              <a:off x="1638341" y="4968774"/>
              <a:ext cx="2009645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 err="1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0"/>
                </a:rPr>
                <a:t>bioRxiv</a:t>
              </a: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0"/>
                </a:rPr>
                <a:t> Preprint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C663A-36F4-FD43-1F61-3D3B08F70177}"/>
              </a:ext>
            </a:extLst>
          </p:cNvPr>
          <p:cNvGrpSpPr/>
          <p:nvPr/>
        </p:nvGrpSpPr>
        <p:grpSpPr>
          <a:xfrm>
            <a:off x="5779800" y="3709437"/>
            <a:ext cx="1748098" cy="1618980"/>
            <a:chOff x="5286327" y="3722646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12" y="3722646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286327" y="4968774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2"/>
                </a:rPr>
                <a:t>Source Code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2" name="Picture 21" descr="A close-up of a water droplet&#10;&#10;Description automatically generated with low confidence">
            <a:extLst>
              <a:ext uri="{FF2B5EF4-FFF2-40B4-BE49-F238E27FC236}">
                <a16:creationId xmlns:a16="http://schemas.microsoft.com/office/drawing/2014/main" id="{01A83C68-CB4A-99D4-F275-621A027C60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" t="-11796" r="1723" b="11336"/>
          <a:stretch/>
        </p:blipFill>
        <p:spPr>
          <a:xfrm>
            <a:off x="1836997" y="60325"/>
            <a:ext cx="1179196" cy="1178511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9651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D5AC-5212-482B-15B1-B34A5A20102F}"/>
              </a:ext>
            </a:extLst>
          </p:cNvPr>
          <p:cNvSpPr txBox="1"/>
          <p:nvPr/>
        </p:nvSpPr>
        <p:spPr>
          <a:xfrm>
            <a:off x="364763" y="3928905"/>
            <a:ext cx="8410073" cy="131785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86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D5AC-5212-482B-15B1-B34A5A20102F}"/>
              </a:ext>
            </a:extLst>
          </p:cNvPr>
          <p:cNvSpPr txBox="1"/>
          <p:nvPr/>
        </p:nvSpPr>
        <p:spPr>
          <a:xfrm>
            <a:off x="473337" y="1326585"/>
            <a:ext cx="8410073" cy="131785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59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Moving the Mapping Locations</a:t>
            </a:r>
            <a:endParaRPr lang="en-US" b="1" dirty="0">
              <a:latin typeface="Avenir Next" panose="020B0503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968007"/>
            <a:ext cx="3059111" cy="593911"/>
            <a:chOff x="3578474" y="2968007"/>
            <a:chExt cx="3059111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Move Locations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69456" y="2976551"/>
              <a:ext cx="568129" cy="568129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422332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561918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12624" b="50297"/>
          <a:stretch/>
        </p:blipFill>
        <p:spPr>
          <a:xfrm>
            <a:off x="483621" y="879073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77923" b="10934"/>
          <a:stretch/>
        </p:blipFill>
        <p:spPr>
          <a:xfrm>
            <a:off x="483621" y="4133706"/>
            <a:ext cx="8176758" cy="2529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80556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AD7A03-0A93-7331-0C62-D195CA7A4B7F}"/>
              </a:ext>
            </a:extLst>
          </p:cNvPr>
          <p:cNvGrpSpPr/>
          <p:nvPr/>
        </p:nvGrpSpPr>
        <p:grpSpPr>
          <a:xfrm>
            <a:off x="3246834" y="1781040"/>
            <a:ext cx="4664958" cy="224846"/>
            <a:chOff x="3246834" y="1781040"/>
            <a:chExt cx="4664958" cy="2248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5D6299-D9FB-E47B-0661-1203ECC3D0EB}"/>
                </a:ext>
              </a:extLst>
            </p:cNvPr>
            <p:cNvSpPr/>
            <p:nvPr/>
          </p:nvSpPr>
          <p:spPr>
            <a:xfrm>
              <a:off x="3246834" y="192708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778F3F-909F-2B02-B4B3-6DE0A2E0FB9B}"/>
                </a:ext>
              </a:extLst>
            </p:cNvPr>
            <p:cNvSpPr/>
            <p:nvPr/>
          </p:nvSpPr>
          <p:spPr>
            <a:xfrm>
              <a:off x="3479239" y="180722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DB85C4-D6AD-947C-EDB1-D49950A8ECAB}"/>
                </a:ext>
              </a:extLst>
            </p:cNvPr>
            <p:cNvSpPr/>
            <p:nvPr/>
          </p:nvSpPr>
          <p:spPr>
            <a:xfrm>
              <a:off x="4057732" y="188136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2BFB35-63A4-541B-E79B-2FD68A70E36E}"/>
                </a:ext>
              </a:extLst>
            </p:cNvPr>
            <p:cNvSpPr/>
            <p:nvPr/>
          </p:nvSpPr>
          <p:spPr>
            <a:xfrm>
              <a:off x="4572000" y="17827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0CEFC1-7EA9-42C5-C9D9-57BCAF5BA533}"/>
                </a:ext>
              </a:extLst>
            </p:cNvPr>
            <p:cNvSpPr/>
            <p:nvPr/>
          </p:nvSpPr>
          <p:spPr>
            <a:xfrm>
              <a:off x="4856059" y="1914448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69582B-179D-176B-4F2F-2E341E2492C5}"/>
                </a:ext>
              </a:extLst>
            </p:cNvPr>
            <p:cNvSpPr/>
            <p:nvPr/>
          </p:nvSpPr>
          <p:spPr>
            <a:xfrm>
              <a:off x="5225094" y="178104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9BB320-1E4A-8714-3600-06F50E995837}"/>
                </a:ext>
              </a:extLst>
            </p:cNvPr>
            <p:cNvSpPr/>
            <p:nvPr/>
          </p:nvSpPr>
          <p:spPr>
            <a:xfrm>
              <a:off x="5619739" y="196016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277E53-ED3A-0B2C-3155-17DBACAFE19D}"/>
                </a:ext>
              </a:extLst>
            </p:cNvPr>
            <p:cNvSpPr/>
            <p:nvPr/>
          </p:nvSpPr>
          <p:spPr>
            <a:xfrm>
              <a:off x="6047382" y="180722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797637-B9CF-DE43-04AB-E9E4E1F4E154}"/>
                </a:ext>
              </a:extLst>
            </p:cNvPr>
            <p:cNvSpPr/>
            <p:nvPr/>
          </p:nvSpPr>
          <p:spPr>
            <a:xfrm>
              <a:off x="6487051" y="193730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C70F84-23E5-A7E7-2EA2-F8C0F2BA5DA9}"/>
                </a:ext>
              </a:extLst>
            </p:cNvPr>
            <p:cNvSpPr/>
            <p:nvPr/>
          </p:nvSpPr>
          <p:spPr>
            <a:xfrm>
              <a:off x="6869670" y="181050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5DDF13-EEA8-3F85-2DBB-F511CFF80AE6}"/>
                </a:ext>
              </a:extLst>
            </p:cNvPr>
            <p:cNvSpPr/>
            <p:nvPr/>
          </p:nvSpPr>
          <p:spPr>
            <a:xfrm>
              <a:off x="7472123" y="179924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733619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2022052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D51067-AA62-3EAB-23FD-65B1A4708908}"/>
              </a:ext>
            </a:extLst>
          </p:cNvPr>
          <p:cNvSpPr/>
          <p:nvPr/>
        </p:nvSpPr>
        <p:spPr>
          <a:xfrm>
            <a:off x="0" y="5684547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en-CH" sz="2800" b="1" dirty="0">
                <a:solidFill>
                  <a:srgbClr val="C00000"/>
                </a:solidFill>
                <a:latin typeface="Corbel" panose="020B0503020204020204" pitchFamily="34" charset="0"/>
              </a:rPr>
              <a:t>Inaccurate Mapping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C44F8A-F31C-22AF-FF14-DFE46D978E4F}"/>
              </a:ext>
            </a:extLst>
          </p:cNvPr>
          <p:cNvSpPr/>
          <p:nvPr/>
        </p:nvSpPr>
        <p:spPr>
          <a:xfrm>
            <a:off x="16590" y="4996580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Corbel" panose="020B0503020204020204" pitchFamily="34" charset="0"/>
              </a:rPr>
              <a:t>Minimal computation overhead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E9F618-9258-5BFD-1E53-CF37DA7A8FC9}"/>
              </a:ext>
            </a:extLst>
          </p:cNvPr>
          <p:cNvSpPr txBox="1"/>
          <p:nvPr/>
        </p:nvSpPr>
        <p:spPr>
          <a:xfrm>
            <a:off x="543121" y="4725806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  <p:pic>
        <p:nvPicPr>
          <p:cNvPr id="37" name="Graphic 36" descr="Close">
            <a:extLst>
              <a:ext uri="{FF2B5EF4-FFF2-40B4-BE49-F238E27FC236}">
                <a16:creationId xmlns:a16="http://schemas.microsoft.com/office/drawing/2014/main" id="{BF8899F1-545A-EFE2-404D-849A8A881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314" y="5633270"/>
            <a:ext cx="670300" cy="670300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AB4E7C1F-ABD1-DCC2-79B3-F54BE92889C2}"/>
              </a:ext>
            </a:extLst>
          </p:cNvPr>
          <p:cNvSpPr/>
          <p:nvPr/>
        </p:nvSpPr>
        <p:spPr>
          <a:xfrm>
            <a:off x="4417017" y="3847812"/>
            <a:ext cx="1642391" cy="895832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5AD0EFF-44D2-FF37-F4DF-660EDA75B164}"/>
              </a:ext>
            </a:extLst>
          </p:cNvPr>
          <p:cNvCxnSpPr>
            <a:cxnSpLocks/>
          </p:cNvCxnSpPr>
          <p:nvPr/>
        </p:nvCxnSpPr>
        <p:spPr>
          <a:xfrm flipH="1">
            <a:off x="2454275" y="1685925"/>
            <a:ext cx="663575" cy="2501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F9031A35-DF65-E5E1-8188-834D99A33183}"/>
              </a:ext>
            </a:extLst>
          </p:cNvPr>
          <p:cNvSpPr/>
          <p:nvPr/>
        </p:nvSpPr>
        <p:spPr>
          <a:xfrm>
            <a:off x="2345843" y="1268786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7FFF66A-EE15-403F-606F-0E7E817FA056}"/>
              </a:ext>
            </a:extLst>
          </p:cNvPr>
          <p:cNvCxnSpPr>
            <a:cxnSpLocks/>
          </p:cNvCxnSpPr>
          <p:nvPr/>
        </p:nvCxnSpPr>
        <p:spPr>
          <a:xfrm flipH="1">
            <a:off x="7395539" y="1685925"/>
            <a:ext cx="663575" cy="2501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8E35E513-A2A3-4985-191D-989D95800C01}"/>
              </a:ext>
            </a:extLst>
          </p:cNvPr>
          <p:cNvSpPr/>
          <p:nvPr/>
        </p:nvSpPr>
        <p:spPr>
          <a:xfrm>
            <a:off x="7309339" y="3847812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0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07656 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48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Moving the Mapping Locations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14" name="Picture 13" descr="Chart, timeline&#10;&#10;Description automatically generated">
            <a:extLst>
              <a:ext uri="{FF2B5EF4-FFF2-40B4-BE49-F238E27FC236}">
                <a16:creationId xmlns:a16="http://schemas.microsoft.com/office/drawing/2014/main" id="{10B104AB-B64B-1FB9-744D-38253760B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5" y="805639"/>
            <a:ext cx="8140269" cy="247815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B97A695-2E1B-5AD3-8CA9-CBF0C982D677}"/>
              </a:ext>
            </a:extLst>
          </p:cNvPr>
          <p:cNvSpPr/>
          <p:nvPr/>
        </p:nvSpPr>
        <p:spPr>
          <a:xfrm>
            <a:off x="2292189" y="805639"/>
            <a:ext cx="2279811" cy="132482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9BDDE4-2B90-07D3-19C3-6BCEA6A4D642}"/>
              </a:ext>
            </a:extLst>
          </p:cNvPr>
          <p:cNvSpPr/>
          <p:nvPr/>
        </p:nvSpPr>
        <p:spPr>
          <a:xfrm>
            <a:off x="6324616" y="773000"/>
            <a:ext cx="1301667" cy="1849074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D4B0E9-9F33-3A6A-F503-8F7B7567EE89}"/>
              </a:ext>
            </a:extLst>
          </p:cNvPr>
          <p:cNvSpPr txBox="1"/>
          <p:nvPr/>
        </p:nvSpPr>
        <p:spPr>
          <a:xfrm>
            <a:off x="229754" y="3400719"/>
            <a:ext cx="86844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indent="-1872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  <a:latin typeface="Avenir Next" panose="020B0503020202020204" pitchFamily="34" charset="0"/>
              </a:rPr>
              <a:t>Cannot Remap:</a:t>
            </a:r>
            <a:r>
              <a:rPr lang="en-GB" sz="2200" dirty="0">
                <a:latin typeface="Avenir Next" panose="020B0503020202020204" pitchFamily="34" charset="0"/>
              </a:rPr>
              <a:t> Reads in the </a:t>
            </a:r>
            <a:r>
              <a:rPr lang="en-GB" sz="2200" b="1" dirty="0">
                <a:latin typeface="Avenir Next" panose="020B0503020202020204" pitchFamily="34" charset="0"/>
              </a:rPr>
              <a:t>deleted regions</a:t>
            </a:r>
            <a:r>
              <a:rPr lang="en-GB" sz="2200" dirty="0">
                <a:latin typeface="Avenir Next" panose="020B0503020202020204" pitchFamily="34" charset="0"/>
              </a:rPr>
              <a:t> are not remapped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0C501-301D-3A0E-D12B-9106B89EC510}"/>
              </a:ext>
            </a:extLst>
          </p:cNvPr>
          <p:cNvSpPr txBox="1"/>
          <p:nvPr/>
        </p:nvSpPr>
        <p:spPr>
          <a:xfrm>
            <a:off x="229753" y="3929676"/>
            <a:ext cx="86844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indent="-1872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C00000"/>
                </a:solidFill>
                <a:latin typeface="Avenir Next" panose="020B0503020202020204" pitchFamily="34" charset="0"/>
              </a:rPr>
              <a:t>Bad Remap:</a:t>
            </a:r>
            <a:r>
              <a:rPr lang="en-GB" sz="2200" b="1" dirty="0">
                <a:latin typeface="Avenir Next" panose="020B0503020202020204" pitchFamily="34" charset="0"/>
              </a:rPr>
              <a:t> </a:t>
            </a:r>
            <a:r>
              <a:rPr lang="en-GB" sz="2200" dirty="0">
                <a:latin typeface="Avenir Next" panose="020B0503020202020204" pitchFamily="34" charset="0"/>
              </a:rPr>
              <a:t>Reads in the </a:t>
            </a:r>
            <a:r>
              <a:rPr lang="en-GB" sz="2200" b="1" dirty="0">
                <a:latin typeface="Avenir Next" panose="020B0503020202020204" pitchFamily="34" charset="0"/>
              </a:rPr>
              <a:t>updated regions</a:t>
            </a:r>
            <a:r>
              <a:rPr lang="en-GB" sz="2200" dirty="0">
                <a:latin typeface="Avenir Next" panose="020B0503020202020204" pitchFamily="34" charset="0"/>
              </a:rPr>
              <a:t> may map other regions better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912DB1-53DF-DA2A-0A96-D4BDA02AEEF5}"/>
              </a:ext>
            </a:extLst>
          </p:cNvPr>
          <p:cNvSpPr/>
          <p:nvPr/>
        </p:nvSpPr>
        <p:spPr>
          <a:xfrm>
            <a:off x="291222" y="4774369"/>
            <a:ext cx="8561554" cy="1206548"/>
          </a:xfrm>
          <a:prstGeom prst="roundRect">
            <a:avLst>
              <a:gd name="adj" fmla="val 68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enir Next" panose="020B0503020202020204" pitchFamily="34" charset="0"/>
              </a:rPr>
              <a:t>A large portion </a:t>
            </a:r>
            <a:r>
              <a:rPr lang="en-US" sz="3000" dirty="0">
                <a:solidFill>
                  <a:schemeClr val="tx1"/>
                </a:solidFill>
                <a:latin typeface="Avenir Next" panose="020B0503020202020204" pitchFamily="34" charset="0"/>
              </a:rPr>
              <a:t>of the </a:t>
            </a:r>
            <a:r>
              <a:rPr lang="en-US" sz="3000" b="1" dirty="0">
                <a:solidFill>
                  <a:srgbClr val="C00000"/>
                </a:solidFill>
                <a:latin typeface="Avenir Next" panose="020B0503020202020204" pitchFamily="34" charset="0"/>
              </a:rPr>
              <a:t>mapping information is lost or inaccurate</a:t>
            </a:r>
            <a:endParaRPr lang="en-US" sz="3000" b="1" dirty="0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5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/>
      <p:bldP spid="5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7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Our Goal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BA20AF9-22AF-8001-B162-CC8CBB2C0855}"/>
              </a:ext>
            </a:extLst>
          </p:cNvPr>
          <p:cNvSpPr/>
          <p:nvPr/>
        </p:nvSpPr>
        <p:spPr>
          <a:xfrm>
            <a:off x="197627" y="2155979"/>
            <a:ext cx="8748746" cy="2546042"/>
          </a:xfrm>
          <a:prstGeom prst="roundRect">
            <a:avLst>
              <a:gd name="adj" fmla="val 6884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Accurately and quickly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remap </a:t>
            </a:r>
            <a:r>
              <a:rPr lang="en-US" sz="3200" b="1" dirty="0">
                <a:solidFill>
                  <a:srgbClr val="C00000"/>
                </a:solidFill>
                <a:latin typeface="Corbel" panose="020B0503020204020204" pitchFamily="34" charset="0"/>
              </a:rPr>
              <a:t>all reads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by either</a:t>
            </a:r>
            <a:r>
              <a:rPr lang="en-US" sz="3200" b="1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mapping or moving </a:t>
            </a:r>
            <a:r>
              <a:rPr lang="en-US" sz="3200" dirty="0">
                <a:solidFill>
                  <a:schemeClr val="tx1"/>
                </a:solidFill>
                <a:latin typeface="Corbel" panose="020B0503020204020204" pitchFamily="34" charset="0"/>
              </a:rPr>
              <a:t>them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from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old reference genome</a:t>
            </a:r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to the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new reference genome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13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757EFC-FADC-335E-B770-D73542DA5C1D}"/>
              </a:ext>
            </a:extLst>
          </p:cNvPr>
          <p:cNvSpPr txBox="1"/>
          <p:nvPr/>
        </p:nvSpPr>
        <p:spPr>
          <a:xfrm>
            <a:off x="-177800" y="2866254"/>
            <a:ext cx="9499596" cy="1177706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>
                <a:solidFill>
                  <a:srgbClr val="2E61BF"/>
                </a:solidFill>
                <a:latin typeface="Avenir Next" panose="020B0503020202020204" pitchFamily="34" charset="0"/>
              </a:rPr>
              <a:t>Avoids redundant read mapping</a:t>
            </a:r>
            <a:r>
              <a:rPr lang="en-US" sz="3200" dirty="0">
                <a:latin typeface="Avenir Next" panose="020B0503020202020204" pitchFamily="34" charset="0"/>
              </a:rPr>
              <a:t> </a:t>
            </a:r>
          </a:p>
          <a:p>
            <a:r>
              <a:rPr lang="en-US" sz="3000" b="0" dirty="0">
                <a:solidFill>
                  <a:schemeClr val="tx1"/>
                </a:solidFill>
                <a:latin typeface="Avenir Next" panose="020B0503020202020204" pitchFamily="34" charset="0"/>
              </a:rPr>
              <a:t>for the constant regions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D37CD-23EF-8331-AA99-F5225B469152}"/>
              </a:ext>
            </a:extLst>
          </p:cNvPr>
          <p:cNvSpPr txBox="1"/>
          <p:nvPr/>
        </p:nvSpPr>
        <p:spPr>
          <a:xfrm>
            <a:off x="-177800" y="4640908"/>
            <a:ext cx="9499596" cy="1601145"/>
          </a:xfrm>
          <a:prstGeom prst="roundRect">
            <a:avLst>
              <a:gd name="adj" fmla="val 9377"/>
            </a:avLst>
          </a:prstGeom>
          <a:solidFill>
            <a:srgbClr val="BACEF3"/>
          </a:solidFill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rgbClr val="FFFF00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000" b="0" dirty="0">
                <a:solidFill>
                  <a:schemeClr val="tx1"/>
                </a:solidFill>
                <a:latin typeface="Avenir Next" panose="020B0503020202020204" pitchFamily="34" charset="0"/>
              </a:rPr>
              <a:t>Quickly</a:t>
            </a:r>
            <a:r>
              <a:rPr lang="en-US" sz="2800" b="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200" dirty="0">
                <a:solidFill>
                  <a:srgbClr val="2E61BF"/>
                </a:solidFill>
                <a:latin typeface="Avenir Next" panose="020B0503020202020204" pitchFamily="34" charset="0"/>
              </a:rPr>
              <a:t>identifies and maps the reads</a:t>
            </a:r>
          </a:p>
          <a:p>
            <a:r>
              <a:rPr lang="en-US" sz="3200" b="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000" b="0" dirty="0">
                <a:solidFill>
                  <a:schemeClr val="tx1"/>
                </a:solidFill>
                <a:latin typeface="Avenir Next" panose="020B0503020202020204" pitchFamily="34" charset="0"/>
              </a:rPr>
              <a:t>that cannot be accurately moved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B98D60B-63AF-9646-DE93-EC71EB6F7C4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8" y="6420547"/>
            <a:ext cx="8894763" cy="292100"/>
          </a:xfr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8A762EE-CC98-2E81-52AC-B4B8D5EE6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79" y="492456"/>
            <a:ext cx="5774359" cy="2373798"/>
          </a:xfrm>
          <a:prstGeom prst="rect">
            <a:avLst/>
          </a:prstGeom>
        </p:spPr>
      </p:pic>
      <p:pic>
        <p:nvPicPr>
          <p:cNvPr id="12" name="Graphic 11" descr="Gauge with solid fill">
            <a:extLst>
              <a:ext uri="{FF2B5EF4-FFF2-40B4-BE49-F238E27FC236}">
                <a16:creationId xmlns:a16="http://schemas.microsoft.com/office/drawing/2014/main" id="{09D077AE-6D76-588F-C958-2AC4BB04C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358" y="2350824"/>
            <a:ext cx="679526" cy="679526"/>
          </a:xfrm>
          <a:prstGeom prst="rect">
            <a:avLst/>
          </a:prstGeom>
        </p:spPr>
      </p:pic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1CFBA964-1BC9-C8AB-F166-DEB11003BA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362" y="4208383"/>
            <a:ext cx="679522" cy="679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56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6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Overview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80556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665DA3-45B4-A0D2-BDC4-D3FE1A847A51}"/>
              </a:ext>
            </a:extLst>
          </p:cNvPr>
          <p:cNvSpPr/>
          <p:nvPr/>
        </p:nvSpPr>
        <p:spPr>
          <a:xfrm>
            <a:off x="16590" y="4996580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Low computation overhead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DA2DD-E773-06D2-DCDB-F1138393A718}"/>
              </a:ext>
            </a:extLst>
          </p:cNvPr>
          <p:cNvSpPr txBox="1"/>
          <p:nvPr/>
        </p:nvSpPr>
        <p:spPr>
          <a:xfrm>
            <a:off x="543121" y="4725806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968007"/>
            <a:ext cx="3049063" cy="593911"/>
            <a:chOff x="3578474" y="2968007"/>
            <a:chExt cx="3049063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AirLift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59408" y="2976551"/>
              <a:ext cx="568129" cy="568129"/>
            </a:xfrm>
            <a:prstGeom prst="rect">
              <a:avLst/>
            </a:prstGeom>
          </p:spPr>
        </p:pic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B86E68A-DEA7-E958-A413-5978D3842444}"/>
              </a:ext>
            </a:extLst>
          </p:cNvPr>
          <p:cNvSpPr/>
          <p:nvPr/>
        </p:nvSpPr>
        <p:spPr>
          <a:xfrm>
            <a:off x="534377" y="2803010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422332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E2F3C5-ABB1-DA55-2B97-C676BD5B69C0}"/>
              </a:ext>
            </a:extLst>
          </p:cNvPr>
          <p:cNvCxnSpPr>
            <a:cxnSpLocks/>
            <a:stCxn id="30" idx="3"/>
            <a:endCxn id="12" idx="1"/>
          </p:cNvCxnSpPr>
          <p:nvPr/>
        </p:nvCxnSpPr>
        <p:spPr>
          <a:xfrm>
            <a:off x="2313420" y="3264962"/>
            <a:ext cx="126505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561918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12624" b="50297"/>
          <a:stretch/>
        </p:blipFill>
        <p:spPr>
          <a:xfrm>
            <a:off x="483621" y="879073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77923" b="10934"/>
          <a:stretch/>
        </p:blipFill>
        <p:spPr>
          <a:xfrm>
            <a:off x="483621" y="4133706"/>
            <a:ext cx="8176758" cy="2529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0CEFC1-7EA9-42C5-C9D9-57BCAF5BA533}"/>
              </a:ext>
            </a:extLst>
          </p:cNvPr>
          <p:cNvSpPr/>
          <p:nvPr/>
        </p:nvSpPr>
        <p:spPr>
          <a:xfrm>
            <a:off x="4856059" y="1914448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69582B-179D-176B-4F2F-2E341E2492C5}"/>
              </a:ext>
            </a:extLst>
          </p:cNvPr>
          <p:cNvSpPr/>
          <p:nvPr/>
        </p:nvSpPr>
        <p:spPr>
          <a:xfrm>
            <a:off x="5225094" y="178104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9BB320-1E4A-8714-3600-06F50E995837}"/>
              </a:ext>
            </a:extLst>
          </p:cNvPr>
          <p:cNvSpPr/>
          <p:nvPr/>
        </p:nvSpPr>
        <p:spPr>
          <a:xfrm>
            <a:off x="5619739" y="196016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277E53-ED3A-0B2C-3155-17DBACAFE19D}"/>
              </a:ext>
            </a:extLst>
          </p:cNvPr>
          <p:cNvSpPr/>
          <p:nvPr/>
        </p:nvSpPr>
        <p:spPr>
          <a:xfrm>
            <a:off x="6047382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797637-B9CF-DE43-04AB-E9E4E1F4E154}"/>
              </a:ext>
            </a:extLst>
          </p:cNvPr>
          <p:cNvSpPr/>
          <p:nvPr/>
        </p:nvSpPr>
        <p:spPr>
          <a:xfrm>
            <a:off x="6487051" y="193730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5D6299-D9FB-E47B-0661-1203ECC3D0EB}"/>
              </a:ext>
            </a:extLst>
          </p:cNvPr>
          <p:cNvSpPr/>
          <p:nvPr/>
        </p:nvSpPr>
        <p:spPr>
          <a:xfrm>
            <a:off x="3246834" y="192708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78F3F-909F-2B02-B4B3-6DE0A2E0FB9B}"/>
              </a:ext>
            </a:extLst>
          </p:cNvPr>
          <p:cNvSpPr/>
          <p:nvPr/>
        </p:nvSpPr>
        <p:spPr>
          <a:xfrm>
            <a:off x="3479239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DB85C4-D6AD-947C-EDB1-D49950A8ECAB}"/>
              </a:ext>
            </a:extLst>
          </p:cNvPr>
          <p:cNvSpPr/>
          <p:nvPr/>
        </p:nvSpPr>
        <p:spPr>
          <a:xfrm>
            <a:off x="4057732" y="1881361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2BFB35-63A4-541B-E79B-2FD68A70E36E}"/>
              </a:ext>
            </a:extLst>
          </p:cNvPr>
          <p:cNvSpPr/>
          <p:nvPr/>
        </p:nvSpPr>
        <p:spPr>
          <a:xfrm>
            <a:off x="4572000" y="178270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70F84-23E5-A7E7-2EA2-F8C0F2BA5DA9}"/>
              </a:ext>
            </a:extLst>
          </p:cNvPr>
          <p:cNvSpPr/>
          <p:nvPr/>
        </p:nvSpPr>
        <p:spPr>
          <a:xfrm>
            <a:off x="6869670" y="1810505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5DDF13-EEA8-3F85-2DBB-F511CFF80AE6}"/>
              </a:ext>
            </a:extLst>
          </p:cNvPr>
          <p:cNvSpPr/>
          <p:nvPr/>
        </p:nvSpPr>
        <p:spPr>
          <a:xfrm>
            <a:off x="7472123" y="1799246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733619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2022052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7810B9-5B3C-80AC-CC26-AB9AF933B711}"/>
              </a:ext>
            </a:extLst>
          </p:cNvPr>
          <p:cNvGrpSpPr/>
          <p:nvPr/>
        </p:nvGrpSpPr>
        <p:grpSpPr>
          <a:xfrm>
            <a:off x="2505083" y="4422135"/>
            <a:ext cx="5552498" cy="286731"/>
            <a:chOff x="2505083" y="4422135"/>
            <a:chExt cx="5552498" cy="28673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DD12B0-F636-6C94-8681-581DFE765923}"/>
                </a:ext>
              </a:extLst>
            </p:cNvPr>
            <p:cNvSpPr/>
            <p:nvPr/>
          </p:nvSpPr>
          <p:spPr>
            <a:xfrm>
              <a:off x="2625649" y="444665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3E0BED-DE9D-925F-7216-0E428F1C932C}"/>
                </a:ext>
              </a:extLst>
            </p:cNvPr>
            <p:cNvSpPr/>
            <p:nvPr/>
          </p:nvSpPr>
          <p:spPr>
            <a:xfrm>
              <a:off x="3008270" y="456817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C15A3-7928-73FD-41FB-E7873316EA7C}"/>
                </a:ext>
              </a:extLst>
            </p:cNvPr>
            <p:cNvSpPr/>
            <p:nvPr/>
          </p:nvSpPr>
          <p:spPr>
            <a:xfrm>
              <a:off x="3447939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3756BE0-09B9-C6FC-9121-12FEB3C0B581}"/>
                </a:ext>
              </a:extLst>
            </p:cNvPr>
            <p:cNvSpPr/>
            <p:nvPr/>
          </p:nvSpPr>
          <p:spPr>
            <a:xfrm>
              <a:off x="4026432" y="452245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5BCB7A-AF07-459C-FC76-13905107A1AF}"/>
                </a:ext>
              </a:extLst>
            </p:cNvPr>
            <p:cNvSpPr/>
            <p:nvPr/>
          </p:nvSpPr>
          <p:spPr>
            <a:xfrm>
              <a:off x="4540700" y="442379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C7DD31-0043-DD55-A0DB-6FD181D647A7}"/>
                </a:ext>
              </a:extLst>
            </p:cNvPr>
            <p:cNvSpPr/>
            <p:nvPr/>
          </p:nvSpPr>
          <p:spPr>
            <a:xfrm>
              <a:off x="4824759" y="455554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A7FEA2-4007-3244-34FD-F8A752870331}"/>
                </a:ext>
              </a:extLst>
            </p:cNvPr>
            <p:cNvSpPr/>
            <p:nvPr/>
          </p:nvSpPr>
          <p:spPr>
            <a:xfrm>
              <a:off x="5193794" y="442213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4D4DF3-1FCF-8DDE-0028-BC1900DDFDC6}"/>
                </a:ext>
              </a:extLst>
            </p:cNvPr>
            <p:cNvSpPr/>
            <p:nvPr/>
          </p:nvSpPr>
          <p:spPr>
            <a:xfrm>
              <a:off x="5454327" y="460126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EDBA522-E609-4E67-8928-161D83B0D9F7}"/>
                </a:ext>
              </a:extLst>
            </p:cNvPr>
            <p:cNvSpPr/>
            <p:nvPr/>
          </p:nvSpPr>
          <p:spPr>
            <a:xfrm>
              <a:off x="6016082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E012B0-E290-04CE-73B2-3148ADE67294}"/>
                </a:ext>
              </a:extLst>
            </p:cNvPr>
            <p:cNvSpPr/>
            <p:nvPr/>
          </p:nvSpPr>
          <p:spPr>
            <a:xfrm>
              <a:off x="6455751" y="45784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A4E4CC3-9CA9-5540-1E0E-DEE13EEEC7B0}"/>
                </a:ext>
              </a:extLst>
            </p:cNvPr>
            <p:cNvSpPr/>
            <p:nvPr/>
          </p:nvSpPr>
          <p:spPr>
            <a:xfrm>
              <a:off x="6838370" y="445160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52DD8-ADF5-BA90-6C48-557FDA18B796}"/>
                </a:ext>
              </a:extLst>
            </p:cNvPr>
            <p:cNvSpPr/>
            <p:nvPr/>
          </p:nvSpPr>
          <p:spPr>
            <a:xfrm>
              <a:off x="7440823" y="444034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67DCBE-CEFD-9FDC-79EE-F6B6392C7727}"/>
                </a:ext>
              </a:extLst>
            </p:cNvPr>
            <p:cNvSpPr/>
            <p:nvPr/>
          </p:nvSpPr>
          <p:spPr>
            <a:xfrm>
              <a:off x="7617912" y="459242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36290E2-7C86-299E-3151-9DBC692246D7}"/>
                </a:ext>
              </a:extLst>
            </p:cNvPr>
            <p:cNvSpPr/>
            <p:nvPr/>
          </p:nvSpPr>
          <p:spPr>
            <a:xfrm>
              <a:off x="3686065" y="466314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846F8A-7CA5-F95C-E9CC-0000DB33D111}"/>
                </a:ext>
              </a:extLst>
            </p:cNvPr>
            <p:cNvSpPr/>
            <p:nvPr/>
          </p:nvSpPr>
          <p:spPr>
            <a:xfrm>
              <a:off x="2505083" y="463235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EE722CB-2B67-12C6-14DC-6A8105A4198A}"/>
              </a:ext>
            </a:extLst>
          </p:cNvPr>
          <p:cNvSpPr/>
          <p:nvPr/>
        </p:nvSpPr>
        <p:spPr>
          <a:xfrm>
            <a:off x="0" y="5684547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Accurate Mapping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CA75A-E737-2ABF-28FD-45E3F33C0F22}"/>
              </a:ext>
            </a:extLst>
          </p:cNvPr>
          <p:cNvSpPr txBox="1"/>
          <p:nvPr/>
        </p:nvSpPr>
        <p:spPr>
          <a:xfrm>
            <a:off x="432497" y="5413773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6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30" grpId="0" animBg="1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0EC-E641-4549-A00B-2879D91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6C8E-3BC8-BB46-8783-21D3D816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9A509-2940-AF40-9D93-40CDBCF4F9D6}"/>
              </a:ext>
            </a:extLst>
          </p:cNvPr>
          <p:cNvSpPr txBox="1"/>
          <p:nvPr/>
        </p:nvSpPr>
        <p:spPr>
          <a:xfrm>
            <a:off x="364765" y="1611241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Indexing (Offline)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91EC6-06D7-EA40-9695-C5559CDEFE9C}"/>
              </a:ext>
            </a:extLst>
          </p:cNvPr>
          <p:cNvSpPr txBox="1"/>
          <p:nvPr/>
        </p:nvSpPr>
        <p:spPr>
          <a:xfrm>
            <a:off x="364764" y="3706836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Mapping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Genome Analysis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1719533"/>
          </a:xfr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Genome analysis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is critical for many applications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Personalized medicine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Outbreak tracing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Evolutionary studies</a:t>
            </a:r>
          </a:p>
          <a:p>
            <a:pPr marL="363538" lvl="1" indent="-185738">
              <a:lnSpc>
                <a:spcPct val="100000"/>
              </a:lnSpc>
              <a:spcBef>
                <a:spcPts val="400"/>
              </a:spcBef>
            </a:pPr>
            <a:endParaRPr lang="en-US" sz="2200" dirty="0">
              <a:latin typeface="Avenir Next" panose="020B0503020202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2200" dirty="0">
              <a:latin typeface="Avenir Next" panose="020B0503020202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815FE1A-BB38-2142-8A4D-60A48A5EF603}"/>
              </a:ext>
            </a:extLst>
          </p:cNvPr>
          <p:cNvSpPr txBox="1">
            <a:spLocks/>
          </p:cNvSpPr>
          <p:nvPr/>
        </p:nvSpPr>
        <p:spPr>
          <a:xfrm>
            <a:off x="189559" y="2760516"/>
            <a:ext cx="8874054" cy="5951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33350" indent="-133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Genome sequencing machines extract smaller fragments of the original DNA sequence, known as </a:t>
            </a:r>
            <a:r>
              <a:rPr lang="en-US" sz="2200" b="1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B9218-7DD0-5845-B052-E2FFA1804358}"/>
              </a:ext>
            </a:extLst>
          </p:cNvPr>
          <p:cNvSpPr/>
          <p:nvPr/>
        </p:nvSpPr>
        <p:spPr>
          <a:xfrm>
            <a:off x="570224" y="480903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B736E1-D666-6747-9664-54E019AB94D5}"/>
              </a:ext>
            </a:extLst>
          </p:cNvPr>
          <p:cNvSpPr/>
          <p:nvPr/>
        </p:nvSpPr>
        <p:spPr>
          <a:xfrm>
            <a:off x="570224" y="506342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42A33C-4BB8-3E43-A6CE-61C369794D9E}"/>
              </a:ext>
            </a:extLst>
          </p:cNvPr>
          <p:cNvSpPr/>
          <p:nvPr/>
        </p:nvSpPr>
        <p:spPr>
          <a:xfrm>
            <a:off x="570224" y="5572209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13979-6503-E049-9F12-5FE9B5A36DD3}"/>
              </a:ext>
            </a:extLst>
          </p:cNvPr>
          <p:cNvSpPr/>
          <p:nvPr/>
        </p:nvSpPr>
        <p:spPr>
          <a:xfrm>
            <a:off x="570224" y="531781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44BF05-2BAB-A648-B788-3BA86E3F8C8C}"/>
              </a:ext>
            </a:extLst>
          </p:cNvPr>
          <p:cNvSpPr/>
          <p:nvPr/>
        </p:nvSpPr>
        <p:spPr>
          <a:xfrm>
            <a:off x="451412" y="4676167"/>
            <a:ext cx="1740799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4E182B-DF51-EA4D-9F3F-0E7845682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5" y="3605258"/>
            <a:ext cx="904357" cy="21418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524454-8CB9-E644-9409-4448FEB49E0C}"/>
              </a:ext>
            </a:extLst>
          </p:cNvPr>
          <p:cNvSpPr/>
          <p:nvPr/>
        </p:nvSpPr>
        <p:spPr>
          <a:xfrm>
            <a:off x="1151525" y="4228818"/>
            <a:ext cx="717518" cy="43491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D92D60-0D12-1A41-8197-821B2A9ABC80}"/>
              </a:ext>
            </a:extLst>
          </p:cNvPr>
          <p:cNvSpPr/>
          <p:nvPr/>
        </p:nvSpPr>
        <p:spPr>
          <a:xfrm>
            <a:off x="1196264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3B4989-5B4B-584A-93F5-ABDDBE3BBB01}"/>
              </a:ext>
            </a:extLst>
          </p:cNvPr>
          <p:cNvSpPr/>
          <p:nvPr/>
        </p:nvSpPr>
        <p:spPr>
          <a:xfrm>
            <a:off x="2448325" y="4984763"/>
            <a:ext cx="177666" cy="97517"/>
          </a:xfrm>
          <a:prstGeom prst="rect">
            <a:avLst/>
          </a:prstGeom>
          <a:solidFill>
            <a:schemeClr val="accent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D306F1-20ED-E849-8967-E6CDB4C006FA}"/>
              </a:ext>
            </a:extLst>
          </p:cNvPr>
          <p:cNvSpPr/>
          <p:nvPr/>
        </p:nvSpPr>
        <p:spPr>
          <a:xfrm>
            <a:off x="1071764" y="4423877"/>
            <a:ext cx="825221" cy="580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E3A6F-9729-8843-A18F-62E730626D30}"/>
              </a:ext>
            </a:extLst>
          </p:cNvPr>
          <p:cNvSpPr/>
          <p:nvPr/>
        </p:nvSpPr>
        <p:spPr>
          <a:xfrm>
            <a:off x="1821422" y="4005331"/>
            <a:ext cx="904357" cy="1000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37FC2-94C2-124F-BDB7-3DB51B150DA9}"/>
              </a:ext>
            </a:extLst>
          </p:cNvPr>
          <p:cNvSpPr/>
          <p:nvPr/>
        </p:nvSpPr>
        <p:spPr>
          <a:xfrm>
            <a:off x="1917974" y="4089227"/>
            <a:ext cx="717518" cy="35562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70E1AB-5CC3-EB41-B2D3-B7A38BC5A709}"/>
              </a:ext>
            </a:extLst>
          </p:cNvPr>
          <p:cNvCxnSpPr>
            <a:cxnSpLocks/>
            <a:stCxn id="18" idx="1"/>
            <a:endCxn id="18" idx="0"/>
          </p:cNvCxnSpPr>
          <p:nvPr/>
        </p:nvCxnSpPr>
        <p:spPr>
          <a:xfrm flipV="1">
            <a:off x="1917974" y="4089227"/>
            <a:ext cx="358759" cy="1778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713C11-9BF9-F749-AC9F-C450F1124070}"/>
              </a:ext>
            </a:extLst>
          </p:cNvPr>
          <p:cNvCxnSpPr>
            <a:cxnSpLocks/>
          </p:cNvCxnSpPr>
          <p:nvPr/>
        </p:nvCxnSpPr>
        <p:spPr>
          <a:xfrm flipV="1">
            <a:off x="1896985" y="4109760"/>
            <a:ext cx="522122" cy="2543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39AAC5-B67B-064E-B4D8-190599F6AB21}"/>
              </a:ext>
            </a:extLst>
          </p:cNvPr>
          <p:cNvCxnSpPr>
            <a:cxnSpLocks/>
          </p:cNvCxnSpPr>
          <p:nvPr/>
        </p:nvCxnSpPr>
        <p:spPr>
          <a:xfrm>
            <a:off x="1821422" y="4540292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4556F1-DA3B-9547-962C-8D39B7B5A173}"/>
              </a:ext>
            </a:extLst>
          </p:cNvPr>
          <p:cNvCxnSpPr>
            <a:cxnSpLocks/>
          </p:cNvCxnSpPr>
          <p:nvPr/>
        </p:nvCxnSpPr>
        <p:spPr>
          <a:xfrm>
            <a:off x="2419107" y="4663734"/>
            <a:ext cx="0" cy="34095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B5F906E-E108-6A47-8529-16104D4FF92B}"/>
              </a:ext>
            </a:extLst>
          </p:cNvPr>
          <p:cNvCxnSpPr>
            <a:cxnSpLocks/>
          </p:cNvCxnSpPr>
          <p:nvPr/>
        </p:nvCxnSpPr>
        <p:spPr>
          <a:xfrm>
            <a:off x="1821422" y="4676167"/>
            <a:ext cx="90435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0F551C3-8A96-B248-8672-E65E34BFAAB0}"/>
              </a:ext>
            </a:extLst>
          </p:cNvPr>
          <p:cNvSpPr/>
          <p:nvPr/>
        </p:nvSpPr>
        <p:spPr>
          <a:xfrm flipV="1">
            <a:off x="1906398" y="4596872"/>
            <a:ext cx="4629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4708D-63ED-D295-ADFB-49AB62EC2A13}"/>
              </a:ext>
            </a:extLst>
          </p:cNvPr>
          <p:cNvSpPr txBox="1"/>
          <p:nvPr/>
        </p:nvSpPr>
        <p:spPr>
          <a:xfrm>
            <a:off x="4626585" y="5102372"/>
            <a:ext cx="1038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Reads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FE2D8C-F4A9-1255-9596-913BBC0BA2E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4731026" y="4809030"/>
            <a:ext cx="414957" cy="293342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97AE26-CC6E-2834-BE08-D1ABD321EDF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145983" y="4642591"/>
            <a:ext cx="839950" cy="45978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32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4444 -0.078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-39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7 L 0.29862 -0.0682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340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3 -0.07222 L 0.56337 -0.18935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23 L 0.5941 -0.1539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5" y="-76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  <p:bldP spid="11" grpId="0" animBg="1"/>
      <p:bldP spid="12" grpId="0" animBg="1"/>
      <p:bldP spid="13" grpId="0" animBg="1"/>
      <p:bldP spid="14" grpId="0" animBg="1"/>
      <p:bldP spid="17" grpId="0" animBg="1"/>
      <p:bldP spid="36" grpId="0" animBg="1"/>
      <p:bldP spid="37" grpId="0" animBg="1"/>
      <p:bldP spid="16" grpId="0" animBg="1"/>
      <p:bldP spid="4" grpId="0" animBg="1"/>
      <p:bldP spid="18" grpId="0" animBg="1"/>
      <p:bldP spid="35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0EC-E641-4549-A00B-2879D91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6C8E-3BC8-BB46-8783-21D3D816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9A509-2940-AF40-9D93-40CDBCF4F9D6}"/>
              </a:ext>
            </a:extLst>
          </p:cNvPr>
          <p:cNvSpPr txBox="1"/>
          <p:nvPr/>
        </p:nvSpPr>
        <p:spPr>
          <a:xfrm>
            <a:off x="364765" y="1611241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Indexing (Offline)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91EC6-06D7-EA40-9695-C5559CDEFE9C}"/>
              </a:ext>
            </a:extLst>
          </p:cNvPr>
          <p:cNvSpPr txBox="1"/>
          <p:nvPr/>
        </p:nvSpPr>
        <p:spPr>
          <a:xfrm>
            <a:off x="364764" y="3706836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Mapping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9B340-31BC-1250-04FA-AC8D007B4A68}"/>
              </a:ext>
            </a:extLst>
          </p:cNvPr>
          <p:cNvSpPr txBox="1"/>
          <p:nvPr/>
        </p:nvSpPr>
        <p:spPr>
          <a:xfrm>
            <a:off x="364763" y="3706835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55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Indexing (Offline)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034A8EB-4B42-A15A-8171-731F38A60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190"/>
            <a:ext cx="9144000" cy="3209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512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Indexing (Offline)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0E585F7-3A11-5917-7E74-DA7632813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190"/>
            <a:ext cx="9144000" cy="32096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427BD7-3BA7-D381-7676-52CD28E6C0F8}"/>
              </a:ext>
            </a:extLst>
          </p:cNvPr>
          <p:cNvSpPr/>
          <p:nvPr/>
        </p:nvSpPr>
        <p:spPr>
          <a:xfrm>
            <a:off x="2555776" y="1824190"/>
            <a:ext cx="2160240" cy="153280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ABF45-B34C-E6DA-EB54-A189184411C0}"/>
              </a:ext>
            </a:extLst>
          </p:cNvPr>
          <p:cNvSpPr/>
          <p:nvPr/>
        </p:nvSpPr>
        <p:spPr>
          <a:xfrm>
            <a:off x="4716016" y="1838957"/>
            <a:ext cx="2160240" cy="153280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117483-BDA5-94FE-317C-2E29A27EBE04}"/>
              </a:ext>
            </a:extLst>
          </p:cNvPr>
          <p:cNvSpPr/>
          <p:nvPr/>
        </p:nvSpPr>
        <p:spPr>
          <a:xfrm>
            <a:off x="6881530" y="1824190"/>
            <a:ext cx="2160240" cy="1532802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94CD3-C7AE-2DE2-0D74-FEAD0A25DE56}"/>
              </a:ext>
            </a:extLst>
          </p:cNvPr>
          <p:cNvSpPr/>
          <p:nvPr/>
        </p:nvSpPr>
        <p:spPr>
          <a:xfrm>
            <a:off x="0" y="3339264"/>
            <a:ext cx="2550502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975AF-0E49-7790-5AAE-7881324548AF}"/>
              </a:ext>
            </a:extLst>
          </p:cNvPr>
          <p:cNvSpPr/>
          <p:nvPr/>
        </p:nvSpPr>
        <p:spPr>
          <a:xfrm>
            <a:off x="2550502" y="3339264"/>
            <a:ext cx="2160240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3E08B-C10B-E353-1CB7-B6749B93E225}"/>
              </a:ext>
            </a:extLst>
          </p:cNvPr>
          <p:cNvSpPr/>
          <p:nvPr/>
        </p:nvSpPr>
        <p:spPr>
          <a:xfrm>
            <a:off x="4705833" y="3339264"/>
            <a:ext cx="2160240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E012A-4FDD-DAC5-00C9-AE5B493DB8CB}"/>
              </a:ext>
            </a:extLst>
          </p:cNvPr>
          <p:cNvSpPr/>
          <p:nvPr/>
        </p:nvSpPr>
        <p:spPr>
          <a:xfrm>
            <a:off x="6881530" y="3339264"/>
            <a:ext cx="2160240" cy="1457888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3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70EC-E641-4549-A00B-2879D911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6C8E-3BC8-BB46-8783-21D3D816B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9A509-2940-AF40-9D93-40CDBCF4F9D6}"/>
              </a:ext>
            </a:extLst>
          </p:cNvPr>
          <p:cNvSpPr txBox="1"/>
          <p:nvPr/>
        </p:nvSpPr>
        <p:spPr>
          <a:xfrm>
            <a:off x="364765" y="1611241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Indexing (Offline)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91EC6-06D7-EA40-9695-C5559CDEFE9C}"/>
              </a:ext>
            </a:extLst>
          </p:cNvPr>
          <p:cNvSpPr txBox="1"/>
          <p:nvPr/>
        </p:nvSpPr>
        <p:spPr>
          <a:xfrm>
            <a:off x="364764" y="3706836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2CC"/>
          </a:solidFill>
          <a:ln w="57150">
            <a:solidFill>
              <a:srgbClr val="1982C3"/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AirLift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venir Next" panose="020B0503020202020204" pitchFamily="34" charset="0"/>
                <a:cs typeface="Calibri" panose="020F0502020204030204" pitchFamily="34" charset="0"/>
              </a:rPr>
              <a:t> Remapping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1CA15-D869-94C6-33AB-04A872BEE58F}"/>
              </a:ext>
            </a:extLst>
          </p:cNvPr>
          <p:cNvSpPr txBox="1"/>
          <p:nvPr/>
        </p:nvSpPr>
        <p:spPr>
          <a:xfrm>
            <a:off x="364762" y="1611240"/>
            <a:ext cx="8410073" cy="153992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8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Remapping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665DA3-45B4-A0D2-BDC4-D3FE1A847A51}"/>
              </a:ext>
            </a:extLst>
          </p:cNvPr>
          <p:cNvSpPr/>
          <p:nvPr/>
        </p:nvSpPr>
        <p:spPr>
          <a:xfrm>
            <a:off x="0" y="4603388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Quickly 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move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reads in the </a:t>
            </a:r>
            <a:r>
              <a:rPr lang="en-CH" sz="2800" b="1" dirty="0">
                <a:solidFill>
                  <a:srgbClr val="337EBD"/>
                </a:solidFill>
                <a:latin typeface="Avenir Next" panose="020B0503020202020204" pitchFamily="34" charset="0"/>
              </a:rPr>
              <a:t>constant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regions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885711"/>
            <a:ext cx="3049063" cy="593911"/>
            <a:chOff x="3578474" y="2968007"/>
            <a:chExt cx="3049063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AirLift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59408" y="2976551"/>
              <a:ext cx="568129" cy="568129"/>
            </a:xfrm>
            <a:prstGeom prst="rect">
              <a:avLst/>
            </a:prstGeom>
          </p:spPr>
        </p:pic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B86E68A-DEA7-E958-A413-5978D3842444}"/>
              </a:ext>
            </a:extLst>
          </p:cNvPr>
          <p:cNvSpPr/>
          <p:nvPr/>
        </p:nvSpPr>
        <p:spPr>
          <a:xfrm>
            <a:off x="534377" y="2720714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340036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E2F3C5-ABB1-DA55-2B97-C676BD5B69C0}"/>
              </a:ext>
            </a:extLst>
          </p:cNvPr>
          <p:cNvCxnSpPr>
            <a:cxnSpLocks/>
            <a:stCxn id="30" idx="3"/>
            <a:endCxn id="12" idx="1"/>
          </p:cNvCxnSpPr>
          <p:nvPr/>
        </p:nvCxnSpPr>
        <p:spPr>
          <a:xfrm>
            <a:off x="2313420" y="3182666"/>
            <a:ext cx="126505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479622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12624" b="50297"/>
          <a:stretch/>
        </p:blipFill>
        <p:spPr>
          <a:xfrm>
            <a:off x="483621" y="796777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86" t="77923" b="10934"/>
          <a:stretch/>
        </p:blipFill>
        <p:spPr>
          <a:xfrm>
            <a:off x="483621" y="4051410"/>
            <a:ext cx="8176758" cy="25293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B0CEFC1-7EA9-42C5-C9D9-57BCAF5BA533}"/>
              </a:ext>
            </a:extLst>
          </p:cNvPr>
          <p:cNvSpPr/>
          <p:nvPr/>
        </p:nvSpPr>
        <p:spPr>
          <a:xfrm>
            <a:off x="4856059" y="1832152"/>
            <a:ext cx="439669" cy="45719"/>
          </a:xfrm>
          <a:prstGeom prst="rect">
            <a:avLst/>
          </a:prstGeom>
          <a:solidFill>
            <a:srgbClr val="F4B18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195B5E-2305-9268-BA4B-90442C2CC99A}"/>
              </a:ext>
            </a:extLst>
          </p:cNvPr>
          <p:cNvGrpSpPr/>
          <p:nvPr/>
        </p:nvGrpSpPr>
        <p:grpSpPr>
          <a:xfrm>
            <a:off x="5225094" y="1698744"/>
            <a:ext cx="1261957" cy="224846"/>
            <a:chOff x="5225094" y="1698744"/>
            <a:chExt cx="1261957" cy="2248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869582B-179D-176B-4F2F-2E341E2492C5}"/>
                </a:ext>
              </a:extLst>
            </p:cNvPr>
            <p:cNvSpPr/>
            <p:nvPr/>
          </p:nvSpPr>
          <p:spPr>
            <a:xfrm>
              <a:off x="5225094" y="1698744"/>
              <a:ext cx="439669" cy="45719"/>
            </a:xfrm>
            <a:prstGeom prst="rect">
              <a:avLst/>
            </a:prstGeom>
            <a:solidFill>
              <a:srgbClr val="F4B183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69BB320-1E4A-8714-3600-06F50E995837}"/>
                </a:ext>
              </a:extLst>
            </p:cNvPr>
            <p:cNvSpPr/>
            <p:nvPr/>
          </p:nvSpPr>
          <p:spPr>
            <a:xfrm>
              <a:off x="5619739" y="1877871"/>
              <a:ext cx="439669" cy="45719"/>
            </a:xfrm>
            <a:prstGeom prst="rect">
              <a:avLst/>
            </a:prstGeom>
            <a:solidFill>
              <a:srgbClr val="F4B183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277E53-ED3A-0B2C-3155-17DBACAFE19D}"/>
                </a:ext>
              </a:extLst>
            </p:cNvPr>
            <p:cNvSpPr/>
            <p:nvPr/>
          </p:nvSpPr>
          <p:spPr>
            <a:xfrm>
              <a:off x="6047382" y="1724931"/>
              <a:ext cx="439669" cy="45719"/>
            </a:xfrm>
            <a:prstGeom prst="rect">
              <a:avLst/>
            </a:prstGeom>
            <a:solidFill>
              <a:srgbClr val="F4B183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44797637-B9CF-DE43-04AB-E9E4E1F4E154}"/>
              </a:ext>
            </a:extLst>
          </p:cNvPr>
          <p:cNvSpPr/>
          <p:nvPr/>
        </p:nvSpPr>
        <p:spPr>
          <a:xfrm>
            <a:off x="6487051" y="1855011"/>
            <a:ext cx="439669" cy="45719"/>
          </a:xfrm>
          <a:prstGeom prst="rect">
            <a:avLst/>
          </a:prstGeom>
          <a:solidFill>
            <a:srgbClr val="F4B183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9526C4-EEB2-6119-0D55-994AE070ADAF}"/>
              </a:ext>
            </a:extLst>
          </p:cNvPr>
          <p:cNvGrpSpPr/>
          <p:nvPr/>
        </p:nvGrpSpPr>
        <p:grpSpPr>
          <a:xfrm>
            <a:off x="3246834" y="1700406"/>
            <a:ext cx="4664958" cy="190097"/>
            <a:chOff x="3246834" y="1782702"/>
            <a:chExt cx="4664958" cy="1900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5D6299-D9FB-E47B-0661-1203ECC3D0EB}"/>
                </a:ext>
              </a:extLst>
            </p:cNvPr>
            <p:cNvSpPr/>
            <p:nvPr/>
          </p:nvSpPr>
          <p:spPr>
            <a:xfrm>
              <a:off x="3246834" y="192708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778F3F-909F-2B02-B4B3-6DE0A2E0FB9B}"/>
                </a:ext>
              </a:extLst>
            </p:cNvPr>
            <p:cNvSpPr/>
            <p:nvPr/>
          </p:nvSpPr>
          <p:spPr>
            <a:xfrm>
              <a:off x="3479239" y="180722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8DB85C4-D6AD-947C-EDB1-D49950A8ECAB}"/>
                </a:ext>
              </a:extLst>
            </p:cNvPr>
            <p:cNvSpPr/>
            <p:nvPr/>
          </p:nvSpPr>
          <p:spPr>
            <a:xfrm>
              <a:off x="4057732" y="188136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2BFB35-63A4-541B-E79B-2FD68A70E36E}"/>
                </a:ext>
              </a:extLst>
            </p:cNvPr>
            <p:cNvSpPr/>
            <p:nvPr/>
          </p:nvSpPr>
          <p:spPr>
            <a:xfrm>
              <a:off x="4572000" y="17827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C70F84-23E5-A7E7-2EA2-F8C0F2BA5DA9}"/>
                </a:ext>
              </a:extLst>
            </p:cNvPr>
            <p:cNvSpPr/>
            <p:nvPr/>
          </p:nvSpPr>
          <p:spPr>
            <a:xfrm>
              <a:off x="6869670" y="181050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D5DDF13-EEA8-3F85-2DBB-F511CFF80AE6}"/>
                </a:ext>
              </a:extLst>
            </p:cNvPr>
            <p:cNvSpPr/>
            <p:nvPr/>
          </p:nvSpPr>
          <p:spPr>
            <a:xfrm>
              <a:off x="7472123" y="179924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651323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1939756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722CB-2B67-12C6-14DC-6A8105A4198A}"/>
              </a:ext>
            </a:extLst>
          </p:cNvPr>
          <p:cNvSpPr/>
          <p:nvPr/>
        </p:nvSpPr>
        <p:spPr>
          <a:xfrm>
            <a:off x="0" y="5218203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Remap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reads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in the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CH" sz="2800" b="1" dirty="0">
                <a:solidFill>
                  <a:srgbClr val="C86207"/>
                </a:solidFill>
                <a:latin typeface="Avenir Next" panose="020B0503020202020204" pitchFamily="34" charset="0"/>
              </a:rPr>
              <a:t>updated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regions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0510AD-1B9F-8346-D8A2-D35AED753C7A}"/>
              </a:ext>
            </a:extLst>
          </p:cNvPr>
          <p:cNvSpPr/>
          <p:nvPr/>
        </p:nvSpPr>
        <p:spPr>
          <a:xfrm>
            <a:off x="16590" y="5833018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Remap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b="1" dirty="0">
                <a:solidFill>
                  <a:srgbClr val="FF5984"/>
                </a:solidFill>
                <a:latin typeface="Avenir Next" panose="020B0503020202020204" pitchFamily="34" charset="0"/>
              </a:rPr>
              <a:t>retired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and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</a:t>
            </a:r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 </a:t>
            </a:r>
            <a:r>
              <a:rPr lang="en-CH" sz="2800" dirty="0">
                <a:solidFill>
                  <a:schemeClr val="tx1"/>
                </a:solidFill>
                <a:latin typeface="Avenir Next" panose="020B0503020202020204" pitchFamily="34" charset="0"/>
              </a:rPr>
              <a:t>reads</a:t>
            </a:r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723266"/>
            <a:ext cx="439669" cy="45719"/>
          </a:xfrm>
          <a:prstGeom prst="rect">
            <a:avLst/>
          </a:prstGeom>
          <a:solidFill>
            <a:srgbClr val="FF7B9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F8BAEB-6451-F7BE-FC05-C43E6148E2D6}"/>
              </a:ext>
            </a:extLst>
          </p:cNvPr>
          <p:cNvSpPr/>
          <p:nvPr/>
        </p:nvSpPr>
        <p:spPr>
          <a:xfrm>
            <a:off x="4540700" y="442379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871521-5439-C227-8546-A6C7A202391D}"/>
              </a:ext>
            </a:extLst>
          </p:cNvPr>
          <p:cNvSpPr/>
          <p:nvPr/>
        </p:nvSpPr>
        <p:spPr>
          <a:xfrm>
            <a:off x="7617912" y="4509295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89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6858 0.3828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19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724 0.3821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34 0.36343 " pathEditMode="relative" ptsTypes="AA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0746 0.37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299 0.39583 " pathEditMode="relative" ptsTypes="AA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 animBg="1"/>
      <p:bldP spid="36" grpId="0" animBg="1"/>
      <p:bldP spid="41" grpId="0" animBg="1"/>
      <p:bldP spid="6" grpId="0" animBg="1"/>
      <p:bldP spid="9" grpId="0" animBg="1"/>
      <p:bldP spid="25" grpId="0" animBg="1"/>
      <p:bldP spid="11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Remapping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D47C76-40F0-6ABF-2E16-522C0BEEDC26}"/>
              </a:ext>
            </a:extLst>
          </p:cNvPr>
          <p:cNvGrpSpPr/>
          <p:nvPr/>
        </p:nvGrpSpPr>
        <p:grpSpPr>
          <a:xfrm>
            <a:off x="0" y="1928046"/>
            <a:ext cx="9144000" cy="1107996"/>
            <a:chOff x="0" y="1928046"/>
            <a:chExt cx="9144000" cy="11079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0922DB-C69E-7639-A019-AD72FE22D207}"/>
                </a:ext>
              </a:extLst>
            </p:cNvPr>
            <p:cNvSpPr/>
            <p:nvPr/>
          </p:nvSpPr>
          <p:spPr>
            <a:xfrm>
              <a:off x="0" y="1928046"/>
              <a:ext cx="9144000" cy="110799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solidFill>
                  <a:schemeClr val="tx1"/>
                </a:solidFill>
                <a:latin typeface="Avenir Next" panose="020B0503020202020204" pitchFamily="34" charset="0"/>
              </a:endParaRP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AirLift fully utilizes all reads </a:t>
              </a: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by either moving or remapping them</a:t>
              </a:r>
            </a:p>
            <a:p>
              <a:pPr algn="ctr"/>
              <a:r>
                <a:rPr lang="en-CH" sz="28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AC2CF7-7F55-9450-3982-9D2E9D2303C8}"/>
                </a:ext>
              </a:extLst>
            </p:cNvPr>
            <p:cNvSpPr txBox="1"/>
            <p:nvPr/>
          </p:nvSpPr>
          <p:spPr>
            <a:xfrm>
              <a:off x="79031" y="1928046"/>
              <a:ext cx="93333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6600" b="1" i="0" u="none" strike="noStrike" dirty="0">
                  <a:solidFill>
                    <a:srgbClr val="629B3C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CH" sz="7200" dirty="0">
                <a:solidFill>
                  <a:srgbClr val="629B3C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5B791A-1C03-E87D-7C27-336EB6C0CD84}"/>
              </a:ext>
            </a:extLst>
          </p:cNvPr>
          <p:cNvGrpSpPr/>
          <p:nvPr/>
        </p:nvGrpSpPr>
        <p:grpSpPr>
          <a:xfrm>
            <a:off x="0" y="3457070"/>
            <a:ext cx="9144000" cy="1472884"/>
            <a:chOff x="0" y="3457070"/>
            <a:chExt cx="9144000" cy="14728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73028F-0B9B-BB2F-A851-826D51F59B5F}"/>
                </a:ext>
              </a:extLst>
            </p:cNvPr>
            <p:cNvSpPr/>
            <p:nvPr/>
          </p:nvSpPr>
          <p:spPr>
            <a:xfrm>
              <a:off x="0" y="3457070"/>
              <a:ext cx="9144000" cy="14728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sz="2800" b="1" dirty="0">
                <a:solidFill>
                  <a:schemeClr val="tx1"/>
                </a:solidFill>
                <a:latin typeface="Avenir Next" panose="020B0503020202020204" pitchFamily="34" charset="0"/>
              </a:endParaRP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AirLift generates an accurate</a:t>
              </a: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alignment file (BAM) that can easily be used </a:t>
              </a:r>
            </a:p>
            <a:p>
              <a:pPr algn="ctr"/>
              <a:r>
                <a:rPr lang="en-CH" sz="2800" b="1" dirty="0">
                  <a:solidFill>
                    <a:srgbClr val="629B3C"/>
                  </a:solidFill>
                  <a:latin typeface="Avenir Next" panose="020B0503020202020204" pitchFamily="34" charset="0"/>
                </a:rPr>
                <a:t>in downstream analysis</a:t>
              </a:r>
            </a:p>
            <a:p>
              <a:pPr algn="ctr"/>
              <a:r>
                <a:rPr lang="en-CH" sz="28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5E3EE5-EBDC-03DE-C3FA-E7607A55FE78}"/>
                </a:ext>
              </a:extLst>
            </p:cNvPr>
            <p:cNvSpPr txBox="1"/>
            <p:nvPr/>
          </p:nvSpPr>
          <p:spPr>
            <a:xfrm>
              <a:off x="79031" y="3669632"/>
              <a:ext cx="93333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H" sz="6600" b="1" i="0" u="none" strike="noStrike" dirty="0">
                  <a:solidFill>
                    <a:srgbClr val="629B3C"/>
                  </a:solidFill>
                  <a:effectLst/>
                  <a:latin typeface="arial" panose="020B0604020202020204" pitchFamily="34" charset="0"/>
                </a:rPr>
                <a:t>✓</a:t>
              </a:r>
              <a:endParaRPr lang="en-CH" sz="7200" dirty="0">
                <a:solidFill>
                  <a:srgbClr val="629B3C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69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4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6272-7027-4443-8E0A-FEF83B355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Avenir Next" panose="020B0503020202020204" pitchFamily="34" charset="0"/>
              </a:rPr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FE194-297D-F64B-87C3-5D0EC9401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  <a:latin typeface="Avenir Next" panose="020B0503020202020204" pitchFamily="34" charset="0"/>
              </a:rPr>
              <a:t>Remapping</a:t>
            </a:r>
          </a:p>
          <a:p>
            <a:pPr>
              <a:spcAft>
                <a:spcPts val="500"/>
              </a:spcAft>
            </a:pPr>
            <a:r>
              <a:rPr lang="en-GB" sz="22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Baseline: </a:t>
            </a:r>
            <a:r>
              <a:rPr lang="en-GB" sz="2200" dirty="0">
                <a:latin typeface="Avenir Next" panose="020B0503020202020204" pitchFamily="34" charset="0"/>
              </a:rPr>
              <a:t>Fully mapping all reads</a:t>
            </a:r>
          </a:p>
          <a:p>
            <a:pPr lvl="1">
              <a:spcAft>
                <a:spcPts val="500"/>
              </a:spcAft>
            </a:pPr>
            <a:r>
              <a:rPr lang="en-GB" sz="2000" dirty="0" err="1">
                <a:solidFill>
                  <a:schemeClr val="accent2"/>
                </a:solidFill>
                <a:latin typeface="Avenir Next" panose="020B0503020202020204" pitchFamily="34" charset="0"/>
              </a:rPr>
              <a:t>CrossMap</a:t>
            </a:r>
            <a:r>
              <a:rPr lang="en-GB" sz="2000" dirty="0">
                <a:solidFill>
                  <a:schemeClr val="accent2"/>
                </a:solidFill>
                <a:latin typeface="Avenir Next" panose="020B0503020202020204" pitchFamily="34" charset="0"/>
              </a:rPr>
              <a:t> </a:t>
            </a:r>
            <a:r>
              <a:rPr lang="en-GB" sz="2000" dirty="0" err="1">
                <a:latin typeface="Avenir Next" panose="020B0503020202020204" pitchFamily="34" charset="0"/>
              </a:rPr>
              <a:t>remapper</a:t>
            </a:r>
            <a:r>
              <a:rPr lang="en-GB" sz="2000" dirty="0">
                <a:latin typeface="Avenir Next" panose="020B0503020202020204" pitchFamily="34" charset="0"/>
              </a:rPr>
              <a:t> that can generate alignment files (BAM)</a:t>
            </a:r>
            <a:endParaRPr lang="en-GB" sz="2000" dirty="0">
              <a:solidFill>
                <a:schemeClr val="accent2"/>
              </a:solidFill>
              <a:latin typeface="Avenir Next" panose="020B0503020202020204" pitchFamily="34" charset="0"/>
            </a:endParaRPr>
          </a:p>
          <a:p>
            <a:pPr lvl="1">
              <a:spcAft>
                <a:spcPts val="500"/>
              </a:spcAft>
            </a:pPr>
            <a:r>
              <a:rPr lang="en-GB" sz="2000" dirty="0" err="1">
                <a:solidFill>
                  <a:schemeClr val="accent2"/>
                </a:solidFill>
                <a:latin typeface="Avenir Next" panose="020B0503020202020204" pitchFamily="34" charset="0"/>
              </a:rPr>
              <a:t>LiftOver</a:t>
            </a:r>
            <a:r>
              <a:rPr lang="en-GB" sz="2000" dirty="0">
                <a:solidFill>
                  <a:schemeClr val="accent2"/>
                </a:solidFill>
                <a:latin typeface="Avenir Next" panose="020B0503020202020204" pitchFamily="34" charset="0"/>
              </a:rPr>
              <a:t> </a:t>
            </a:r>
            <a:r>
              <a:rPr lang="en-GB" sz="2000" dirty="0" err="1">
                <a:latin typeface="Avenir Next" panose="020B0503020202020204" pitchFamily="34" charset="0"/>
              </a:rPr>
              <a:t>remapper</a:t>
            </a:r>
            <a:r>
              <a:rPr lang="en-GB" sz="2000" dirty="0">
                <a:latin typeface="Avenir Next" panose="020B0503020202020204" pitchFamily="34" charset="0"/>
              </a:rPr>
              <a:t> that generates only the updated positions</a:t>
            </a:r>
          </a:p>
          <a:p>
            <a:pPr lvl="1">
              <a:spcAft>
                <a:spcPts val="500"/>
              </a:spcAft>
            </a:pPr>
            <a:endParaRPr lang="en-GB" sz="2000" dirty="0">
              <a:latin typeface="Avenir Next" panose="020B0503020202020204" pitchFamily="34" charset="0"/>
            </a:endParaRPr>
          </a:p>
          <a:p>
            <a:pPr marL="0" indent="0">
              <a:spcAft>
                <a:spcPts val="3000"/>
              </a:spcAft>
              <a:buNone/>
            </a:pP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Accuracy:</a:t>
            </a:r>
            <a:r>
              <a:rPr lang="en-GB" sz="2200" b="1" dirty="0">
                <a:solidFill>
                  <a:schemeClr val="accent2"/>
                </a:solidFill>
                <a:latin typeface="Avenir Next" panose="020B0503020202020204" pitchFamily="34" charset="0"/>
              </a:rPr>
              <a:t> </a:t>
            </a:r>
            <a:r>
              <a:rPr lang="en-GB" sz="2200" b="1" dirty="0">
                <a:latin typeface="Avenir Next" panose="020B0503020202020204" pitchFamily="34" charset="0"/>
              </a:rPr>
              <a:t>Variant calling </a:t>
            </a:r>
            <a:r>
              <a:rPr lang="en-GB" sz="2200" dirty="0">
                <a:latin typeface="Avenir Next" panose="020B0503020202020204" pitchFamily="34" charset="0"/>
              </a:rPr>
              <a:t>using </a:t>
            </a:r>
            <a:r>
              <a:rPr lang="en-GB" sz="2200" dirty="0" err="1">
                <a:latin typeface="Avenir Next" panose="020B0503020202020204" pitchFamily="34" charset="0"/>
              </a:rPr>
              <a:t>AirLift</a:t>
            </a:r>
            <a:r>
              <a:rPr lang="en-GB" sz="2200" dirty="0">
                <a:latin typeface="Avenir Next" panose="020B0503020202020204" pitchFamily="34" charset="0"/>
              </a:rPr>
              <a:t> and full mapping</a:t>
            </a:r>
          </a:p>
          <a:p>
            <a:pPr marL="0" indent="0">
              <a:buNone/>
            </a:pPr>
            <a:r>
              <a:rPr lang="en-GB" b="1" dirty="0">
                <a:solidFill>
                  <a:srgbClr val="7030A0"/>
                </a:solidFill>
                <a:latin typeface="Avenir Next" panose="020B0503020202020204" pitchFamily="34" charset="0"/>
              </a:rPr>
              <a:t>Datasets </a:t>
            </a:r>
          </a:p>
          <a:p>
            <a:pPr>
              <a:spcAft>
                <a:spcPts val="1000"/>
              </a:spcAft>
            </a:pP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Human (hg): </a:t>
            </a:r>
            <a:r>
              <a:rPr lang="en-GB" sz="2200" dirty="0">
                <a:latin typeface="Avenir Next" panose="020B0503020202020204" pitchFamily="34" charset="0"/>
              </a:rPr>
              <a:t>Oldest: HG16 Newest: HG38 (5 versions)</a:t>
            </a:r>
          </a:p>
          <a:p>
            <a:pPr>
              <a:spcAft>
                <a:spcPts val="1000"/>
              </a:spcAft>
            </a:pP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Worm (</a:t>
            </a:r>
            <a:r>
              <a:rPr lang="en-GB" sz="2200" b="1" dirty="0" err="1">
                <a:solidFill>
                  <a:srgbClr val="7030A0"/>
                </a:solidFill>
                <a:latin typeface="Avenir Next" panose="020B0503020202020204" pitchFamily="34" charset="0"/>
              </a:rPr>
              <a:t>ce</a:t>
            </a: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): </a:t>
            </a:r>
            <a:r>
              <a:rPr lang="en-GB" sz="2200" dirty="0">
                <a:latin typeface="Avenir Next" panose="020B0503020202020204" pitchFamily="34" charset="0"/>
              </a:rPr>
              <a:t>Oldest: ce2 Newest: ce11 (5 versions)</a:t>
            </a:r>
          </a:p>
          <a:p>
            <a:pPr>
              <a:spcAft>
                <a:spcPts val="1000"/>
              </a:spcAft>
            </a:pP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Yeast (</a:t>
            </a:r>
            <a:r>
              <a:rPr lang="en-GB" sz="2200" b="1" dirty="0" err="1">
                <a:solidFill>
                  <a:srgbClr val="7030A0"/>
                </a:solidFill>
                <a:latin typeface="Avenir Next" panose="020B0503020202020204" pitchFamily="34" charset="0"/>
              </a:rPr>
              <a:t>sacCer</a:t>
            </a:r>
            <a:r>
              <a:rPr lang="en-GB" sz="2200" b="1" dirty="0">
                <a:solidFill>
                  <a:srgbClr val="7030A0"/>
                </a:solidFill>
                <a:latin typeface="Avenir Next" panose="020B0503020202020204" pitchFamily="34" charset="0"/>
              </a:rPr>
              <a:t>): </a:t>
            </a:r>
            <a:r>
              <a:rPr lang="en-GB" sz="2200" dirty="0">
                <a:latin typeface="Avenir Next" panose="020B0503020202020204" pitchFamily="34" charset="0"/>
              </a:rPr>
              <a:t>Oldest: sacCer1 Newest: sacCer3 (3 versions)</a:t>
            </a:r>
          </a:p>
          <a:p>
            <a:pPr>
              <a:spcAft>
                <a:spcPts val="1000"/>
              </a:spcAft>
            </a:pPr>
            <a:endParaRPr lang="en-GB" sz="2200" dirty="0">
              <a:latin typeface="Avenir Next" panose="020B0503020202020204" pitchFamily="34" charset="0"/>
            </a:endParaRPr>
          </a:p>
          <a:p>
            <a:pPr>
              <a:spcAft>
                <a:spcPts val="1000"/>
              </a:spcAft>
            </a:pPr>
            <a:endParaRPr lang="en-GB" sz="2200" dirty="0">
              <a:latin typeface="Avenir Next" panose="020B0503020202020204" pitchFamily="34" charset="0"/>
            </a:endParaRPr>
          </a:p>
          <a:p>
            <a:pPr>
              <a:spcAft>
                <a:spcPts val="1000"/>
              </a:spcAft>
            </a:pPr>
            <a:endParaRPr lang="en-GB" sz="2200" dirty="0">
              <a:latin typeface="Avenir Next" panose="020B0503020202020204" pitchFamily="34" charset="0"/>
            </a:endParaRPr>
          </a:p>
          <a:p>
            <a:pPr>
              <a:spcAft>
                <a:spcPts val="1000"/>
              </a:spcAft>
            </a:pPr>
            <a:endParaRPr lang="en-CH" sz="22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Performance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D1D509-EA15-7647-8A85-BA4AAC406309}"/>
              </a:ext>
            </a:extLst>
          </p:cNvPr>
          <p:cNvSpPr/>
          <p:nvPr/>
        </p:nvSpPr>
        <p:spPr>
          <a:xfrm>
            <a:off x="0" y="3985781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2.6× – 6.7× </a:t>
            </a:r>
            <a:r>
              <a:rPr lang="en-GB" sz="2400" b="1" dirty="0">
                <a:solidFill>
                  <a:srgbClr val="629B3C"/>
                </a:solidFill>
                <a:latin typeface="Corbel" panose="020B0503020204020204" pitchFamily="34" charset="0"/>
              </a:rPr>
              <a:t>speedup </a:t>
            </a:r>
            <a:r>
              <a:rPr lang="en-GB" sz="2400" b="1" dirty="0">
                <a:solidFill>
                  <a:schemeClr val="tx1"/>
                </a:solidFill>
                <a:latin typeface="Corbel" panose="020B0503020204020204" pitchFamily="34" charset="0"/>
              </a:rPr>
              <a:t>compared to the full mapping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638873-45C1-E949-92B6-0AB9E40979AE}"/>
              </a:ext>
            </a:extLst>
          </p:cNvPr>
          <p:cNvSpPr/>
          <p:nvPr/>
        </p:nvSpPr>
        <p:spPr>
          <a:xfrm>
            <a:off x="0" y="4845914"/>
            <a:ext cx="9144000" cy="1191204"/>
          </a:xfrm>
          <a:prstGeom prst="rect">
            <a:avLst/>
          </a:prstGeom>
          <a:solidFill>
            <a:srgbClr val="E4D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More comprehensive mapping: 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C00000"/>
                </a:solidFill>
              </a:rPr>
              <a:t>Longer execution times than </a:t>
            </a:r>
            <a:r>
              <a:rPr lang="en-GB" sz="2400" b="1" dirty="0" err="1">
                <a:solidFill>
                  <a:srgbClr val="C00000"/>
                </a:solidFill>
              </a:rPr>
              <a:t>CrossMap</a:t>
            </a:r>
            <a:r>
              <a:rPr lang="en-GB" sz="2400" b="1" dirty="0">
                <a:solidFill>
                  <a:srgbClr val="C00000"/>
                </a:solidFill>
              </a:rPr>
              <a:t> and </a:t>
            </a:r>
            <a:r>
              <a:rPr lang="en-GB" sz="2400" b="1" dirty="0" err="1">
                <a:solidFill>
                  <a:srgbClr val="C00000"/>
                </a:solidFill>
              </a:rPr>
              <a:t>LiftOver</a:t>
            </a:r>
            <a:endParaRPr lang="en-GB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17BD0B6E-18D8-EF0F-239A-8F7AA6B61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6" y="1121956"/>
            <a:ext cx="7596336" cy="21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Peak Memory Usage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D1D509-EA15-7647-8A85-BA4AAC406309}"/>
              </a:ext>
            </a:extLst>
          </p:cNvPr>
          <p:cNvSpPr/>
          <p:nvPr/>
        </p:nvSpPr>
        <p:spPr>
          <a:xfrm>
            <a:off x="0" y="4307899"/>
            <a:ext cx="9144000" cy="6043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Peak memory usage similar to full mapping</a:t>
            </a:r>
            <a:endParaRPr lang="en-GB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75FBB2F6-1443-10CA-9ABD-99A11B4C7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2" y="1521277"/>
            <a:ext cx="7596336" cy="21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Reference Genomes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1500849"/>
          </a:xfrm>
        </p:spPr>
        <p:txBody>
          <a:bodyPr lIns="91440" tIns="45720" rIns="91440" bIns="45720" anchor="t">
            <a:noAutofit/>
          </a:bodyPr>
          <a:lstStyle/>
          <a:p>
            <a:pPr marL="185738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F49415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play a crucial role in genome analysis for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Accurately mapping </a:t>
            </a:r>
            <a:r>
              <a:rPr lang="en-US" sz="2200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reads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potential </a:t>
            </a:r>
            <a:r>
              <a:rPr lang="en-US" sz="2200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matching locations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the genome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Identifying </a:t>
            </a:r>
            <a:r>
              <a:rPr lang="en-US" sz="2200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genomic differences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an individual’s genome</a:t>
            </a:r>
            <a:endParaRPr lang="en-US" sz="2200" dirty="0">
              <a:solidFill>
                <a:srgbClr val="00B050"/>
              </a:solidFill>
              <a:latin typeface="Avenir Next" panose="020B0503020202020204" pitchFamily="34" charset="0"/>
              <a:ea typeface="Segoe UI Symbol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586341-02EC-AC40-ADCE-03BE081109A9}"/>
              </a:ext>
            </a:extLst>
          </p:cNvPr>
          <p:cNvSpPr/>
          <p:nvPr/>
        </p:nvSpPr>
        <p:spPr>
          <a:xfrm>
            <a:off x="1461309" y="3089732"/>
            <a:ext cx="6292918" cy="278215"/>
          </a:xfrm>
          <a:prstGeom prst="rect">
            <a:avLst/>
          </a:pr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C5A6-E87F-114E-BB3F-F8E69655CA9A}"/>
              </a:ext>
            </a:extLst>
          </p:cNvPr>
          <p:cNvSpPr txBox="1"/>
          <p:nvPr/>
        </p:nvSpPr>
        <p:spPr>
          <a:xfrm>
            <a:off x="3201900" y="2630105"/>
            <a:ext cx="2811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Reference Genome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FAAB7-34B1-8945-8D1B-47772C2262F5}"/>
              </a:ext>
            </a:extLst>
          </p:cNvPr>
          <p:cNvSpPr txBox="1"/>
          <p:nvPr/>
        </p:nvSpPr>
        <p:spPr>
          <a:xfrm>
            <a:off x="1465235" y="3721090"/>
            <a:ext cx="1761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 b="1" i="1" dirty="0">
                <a:solidFill>
                  <a:srgbClr val="FF0000"/>
                </a:solidFill>
                <a:latin typeface="Avenir Next" panose="020B0503020202020204" pitchFamily="34" charset="0"/>
              </a:rPr>
              <a:t>Differences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6EAFD-8585-5E4A-8CFB-141B10EF7C60}"/>
              </a:ext>
            </a:extLst>
          </p:cNvPr>
          <p:cNvSpPr txBox="1"/>
          <p:nvPr/>
        </p:nvSpPr>
        <p:spPr>
          <a:xfrm>
            <a:off x="6137896" y="3655111"/>
            <a:ext cx="1761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200" b="1" i="1" dirty="0">
                <a:solidFill>
                  <a:srgbClr val="FF0000"/>
                </a:solidFill>
                <a:latin typeface="Avenir Next" panose="020B0503020202020204" pitchFamily="34" charset="0"/>
              </a:rPr>
              <a:t>Differences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9929E7-60DE-634C-943C-4F80ED3403BE}"/>
              </a:ext>
            </a:extLst>
          </p:cNvPr>
          <p:cNvSpPr/>
          <p:nvPr/>
        </p:nvSpPr>
        <p:spPr>
          <a:xfrm>
            <a:off x="2809631" y="4267041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47F58F-34F3-EF41-BD09-B8BE8EEA9B36}"/>
              </a:ext>
            </a:extLst>
          </p:cNvPr>
          <p:cNvSpPr/>
          <p:nvPr/>
        </p:nvSpPr>
        <p:spPr>
          <a:xfrm>
            <a:off x="5999168" y="4517513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49B350-8AC9-FC4B-9C6B-69F5E268C135}"/>
              </a:ext>
            </a:extLst>
          </p:cNvPr>
          <p:cNvSpPr/>
          <p:nvPr/>
        </p:nvSpPr>
        <p:spPr>
          <a:xfrm>
            <a:off x="5722850" y="402309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4DCDC15-47DB-FD44-8C06-B694F378A9C6}"/>
              </a:ext>
            </a:extLst>
          </p:cNvPr>
          <p:cNvSpPr/>
          <p:nvPr/>
        </p:nvSpPr>
        <p:spPr>
          <a:xfrm>
            <a:off x="3304480" y="4596872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0007B5-7D64-6E47-8292-027D8143A371}"/>
              </a:ext>
            </a:extLst>
          </p:cNvPr>
          <p:cNvSpPr txBox="1"/>
          <p:nvPr/>
        </p:nvSpPr>
        <p:spPr>
          <a:xfrm>
            <a:off x="189559" y="4441501"/>
            <a:ext cx="868449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7200" indent="-18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49514"/>
                </a:solidFill>
                <a:latin typeface="Avenir Next" panose="020B0503020202020204" pitchFamily="34" charset="0"/>
              </a:rPr>
              <a:t>Reference genomes </a:t>
            </a:r>
            <a:r>
              <a:rPr lang="en-GB" sz="2200" dirty="0">
                <a:latin typeface="Avenir Next" panose="020B0503020202020204" pitchFamily="34" charset="0"/>
              </a:rPr>
              <a:t>should provide an </a:t>
            </a:r>
            <a:r>
              <a:rPr lang="en-GB" sz="2200" dirty="0">
                <a:solidFill>
                  <a:srgbClr val="00B050"/>
                </a:solidFill>
                <a:latin typeface="Avenir Next" panose="020B0503020202020204" pitchFamily="34" charset="0"/>
              </a:rPr>
              <a:t>accurate</a:t>
            </a:r>
            <a:r>
              <a:rPr lang="en-GB" sz="2200" dirty="0">
                <a:latin typeface="Avenir Next" panose="020B0503020202020204" pitchFamily="34" charset="0"/>
              </a:rPr>
              <a:t> and </a:t>
            </a:r>
            <a:r>
              <a:rPr lang="en-GB" sz="2200" dirty="0">
                <a:solidFill>
                  <a:srgbClr val="00B050"/>
                </a:solidFill>
                <a:latin typeface="Avenir Next" panose="020B0503020202020204" pitchFamily="34" charset="0"/>
              </a:rPr>
              <a:t>complete</a:t>
            </a:r>
            <a:r>
              <a:rPr lang="en-GB" sz="2200" dirty="0">
                <a:latin typeface="Avenir Next" panose="020B0503020202020204" pitchFamily="34" charset="0"/>
              </a:rPr>
              <a:t> representation of a species to </a:t>
            </a:r>
            <a:r>
              <a:rPr lang="en-GB" sz="2200" b="1" dirty="0">
                <a:latin typeface="Avenir Next" panose="020B0503020202020204" pitchFamily="34" charset="0"/>
              </a:rPr>
              <a:t>enable accurate analysis in the later steps of genome analysis:</a:t>
            </a:r>
          </a:p>
          <a:p>
            <a:pPr marL="800100" lvl="1" indent="-342900">
              <a:buFont typeface="System Font Regular"/>
              <a:buChar char="-"/>
            </a:pPr>
            <a:r>
              <a:rPr lang="en-GB" sz="2200" dirty="0">
                <a:latin typeface="Avenir Next" panose="020B0503020202020204" pitchFamily="34" charset="0"/>
              </a:rPr>
              <a:t>Variant calling</a:t>
            </a:r>
          </a:p>
          <a:p>
            <a:pPr marL="800100" lvl="1" indent="-342900">
              <a:buFont typeface="System Font Regular"/>
              <a:buChar char="-"/>
            </a:pPr>
            <a:r>
              <a:rPr lang="en-GB" sz="2200" dirty="0">
                <a:latin typeface="Avenir Next" panose="020B0503020202020204" pitchFamily="34" charset="0"/>
              </a:rPr>
              <a:t>Gene annotation and enrichment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8BFA01-8C57-0242-A02C-63C8B93FE6A8}"/>
              </a:ext>
            </a:extLst>
          </p:cNvPr>
          <p:cNvSpPr/>
          <p:nvPr/>
        </p:nvSpPr>
        <p:spPr>
          <a:xfrm>
            <a:off x="2237364" y="2814992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3017B1-DF1C-C44E-B9E6-93256CBB68C4}"/>
              </a:ext>
            </a:extLst>
          </p:cNvPr>
          <p:cNvSpPr/>
          <p:nvPr/>
        </p:nvSpPr>
        <p:spPr>
          <a:xfrm>
            <a:off x="6907641" y="2814992"/>
            <a:ext cx="196770" cy="9419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5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51 L 0.03958 -0.1009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-47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4 1.85185E-6 L -0.47725 -0.1731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8" y="-86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0.14149 -0.1847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92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342 -0.1365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8" grpId="0"/>
      <p:bldP spid="21" grpId="0"/>
      <p:bldP spid="31" grpId="0" animBg="1"/>
      <p:bldP spid="33" grpId="0" animBg="1"/>
      <p:bldP spid="34" grpId="0" animBg="1"/>
      <p:bldP spid="35" grpId="0" animBg="1"/>
      <p:bldP spid="36" grpId="0"/>
      <p:bldP spid="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BD634A3-E725-2813-6C96-2ECDD515F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8" y="1830682"/>
            <a:ext cx="7308304" cy="2837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Accuracy – Variant Calling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D1D509-EA15-7647-8A85-BA4AAC406309}"/>
              </a:ext>
            </a:extLst>
          </p:cNvPr>
          <p:cNvSpPr/>
          <p:nvPr/>
        </p:nvSpPr>
        <p:spPr>
          <a:xfrm>
            <a:off x="0" y="4873397"/>
            <a:ext cx="9144000" cy="1095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rtlCol="0" anchor="ctr"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629B3C"/>
                </a:solidFill>
              </a:rPr>
              <a:t>Comparable accuracy to full mapping without the significant performance cost</a:t>
            </a:r>
            <a:endParaRPr lang="en-GB" sz="2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310A7-30B5-3360-94E2-371DAA69B694}"/>
              </a:ext>
            </a:extLst>
          </p:cNvPr>
          <p:cNvSpPr txBox="1"/>
          <p:nvPr/>
        </p:nvSpPr>
        <p:spPr>
          <a:xfrm>
            <a:off x="520204" y="922453"/>
            <a:ext cx="768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 dirty="0">
                <a:latin typeface="Avenir Next" panose="020B0503020202020204" pitchFamily="34" charset="0"/>
              </a:rPr>
              <a:t>Precision/Recall </a:t>
            </a:r>
            <a:r>
              <a:rPr lang="en-CH" sz="1600" dirty="0">
                <a:latin typeface="Avenir Next" panose="020B0503020202020204" pitchFamily="34" charset="0"/>
              </a:rPr>
              <a:t>values compard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1600" dirty="0">
                <a:latin typeface="Avenir Next" panose="020B0503020202020204" pitchFamily="34" charset="0"/>
              </a:rPr>
              <a:t>Ground truth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1600" dirty="0">
                <a:latin typeface="Avenir Next" panose="020B0503020202020204" pitchFamily="34" charset="0"/>
              </a:rPr>
              <a:t>Full mapping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88A89-D554-E008-5719-726D487ED4AD}"/>
              </a:ext>
            </a:extLst>
          </p:cNvPr>
          <p:cNvSpPr/>
          <p:nvPr/>
        </p:nvSpPr>
        <p:spPr>
          <a:xfrm>
            <a:off x="934438" y="3195145"/>
            <a:ext cx="7275124" cy="14730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FFFEE-1E2E-6EF0-9D41-860C2B21C9BA}"/>
              </a:ext>
            </a:extLst>
          </p:cNvPr>
          <p:cNvSpPr/>
          <p:nvPr/>
        </p:nvSpPr>
        <p:spPr>
          <a:xfrm>
            <a:off x="3840306" y="2473325"/>
            <a:ext cx="2133601" cy="7026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2929E-8C6A-ABA7-3C83-7AF618063D59}"/>
              </a:ext>
            </a:extLst>
          </p:cNvPr>
          <p:cNvSpPr/>
          <p:nvPr/>
        </p:nvSpPr>
        <p:spPr>
          <a:xfrm>
            <a:off x="934438" y="2473325"/>
            <a:ext cx="7275124" cy="21948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FF9AA1-9F6C-33A6-4D9C-D60EAF1577EE}"/>
              </a:ext>
            </a:extLst>
          </p:cNvPr>
          <p:cNvSpPr/>
          <p:nvPr/>
        </p:nvSpPr>
        <p:spPr>
          <a:xfrm>
            <a:off x="6086147" y="2200828"/>
            <a:ext cx="2015116" cy="341372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C6060-9ACA-9A64-20FB-6C06AAFA78FA}"/>
              </a:ext>
            </a:extLst>
          </p:cNvPr>
          <p:cNvSpPr/>
          <p:nvPr/>
        </p:nvSpPr>
        <p:spPr>
          <a:xfrm>
            <a:off x="6084176" y="2937311"/>
            <a:ext cx="2015116" cy="341372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14C60-557B-4547-8AAA-23C2525BA18D}"/>
              </a:ext>
            </a:extLst>
          </p:cNvPr>
          <p:cNvSpPr txBox="1"/>
          <p:nvPr/>
        </p:nvSpPr>
        <p:spPr>
          <a:xfrm>
            <a:off x="72202" y="2210039"/>
            <a:ext cx="1143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b="1" dirty="0">
                <a:latin typeface="Avenir Next" panose="020B0503020202020204" pitchFamily="34" charset="0"/>
              </a:rPr>
              <a:t>Baseline: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38528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5243582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latin typeface="Avenir Next" panose="020B0503020202020204" pitchFamily="34" charset="0"/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F7C2E8-FACF-A344-B41E-7283F0886952}"/>
              </a:ext>
            </a:extLst>
          </p:cNvPr>
          <p:cNvSpPr/>
          <p:nvPr/>
        </p:nvSpPr>
        <p:spPr>
          <a:xfrm>
            <a:off x="235868" y="86616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Background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F442F-3A35-1441-816F-E719C1E2BEDF}"/>
              </a:ext>
            </a:extLst>
          </p:cNvPr>
          <p:cNvSpPr/>
          <p:nvPr/>
        </p:nvSpPr>
        <p:spPr>
          <a:xfrm>
            <a:off x="235868" y="196051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Goal and Key Idea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63B4B-BB3A-4F49-B060-4F2F9E78B480}"/>
              </a:ext>
            </a:extLst>
          </p:cNvPr>
          <p:cNvSpPr/>
          <p:nvPr/>
        </p:nvSpPr>
        <p:spPr>
          <a:xfrm>
            <a:off x="235868" y="3054874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Avenir Next" panose="020B0503020202020204" pitchFamily="34" charset="0"/>
              </a:rPr>
              <a:t>AirLift</a:t>
            </a:r>
            <a:endParaRPr lang="en-US" sz="3200" dirty="0">
              <a:latin typeface="Avenir Next" panose="020B0503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4C16E8-8CAC-EE46-8433-92ACFE20B5B5}"/>
              </a:ext>
            </a:extLst>
          </p:cNvPr>
          <p:cNvSpPr/>
          <p:nvPr/>
        </p:nvSpPr>
        <p:spPr>
          <a:xfrm>
            <a:off x="235868" y="4149229"/>
            <a:ext cx="8672264" cy="876337"/>
          </a:xfrm>
          <a:prstGeom prst="rect">
            <a:avLst/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venir Next" panose="020B0503020202020204" pitchFamily="34" charset="0"/>
              </a:rPr>
              <a:t>Evaluation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E2A9-4038-194A-AF39-FFE08078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60" y="95697"/>
            <a:ext cx="8798061" cy="770467"/>
          </a:xfrm>
        </p:spPr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Outline</a:t>
            </a:r>
            <a:endParaRPr lang="en-US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5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Summary</a:t>
            </a:r>
            <a:endParaRPr lang="en-US" b="1" dirty="0">
              <a:latin typeface="Avenir Next" panose="020B0503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9A52AE-AE90-D000-E8AD-B4EB4E6E6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69267"/>
              </p:ext>
            </p:extLst>
          </p:nvPr>
        </p:nvGraphicFramePr>
        <p:xfrm>
          <a:off x="0" y="679388"/>
          <a:ext cx="9144000" cy="109728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475464727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09912948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Problem</a:t>
                      </a:r>
                      <a:endParaRPr lang="en-US" sz="1800" dirty="0"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Remapping to a new reference genome is either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costly (full mapping)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 or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" panose="020B0503020202020204" pitchFamily="34" charset="0"/>
                        </a:rPr>
                        <a:t>inaccurate (moving mapping positions)</a:t>
                      </a: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84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227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464159-19FA-CCDF-7DF2-214B29950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02780"/>
              </p:ext>
            </p:extLst>
          </p:nvPr>
        </p:nvGraphicFramePr>
        <p:xfrm>
          <a:off x="0" y="2812988"/>
          <a:ext cx="9144000" cy="1769172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204432340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593049672"/>
                    </a:ext>
                  </a:extLst>
                </a:gridCol>
              </a:tblGrid>
              <a:tr h="176917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venir Next" panose="020B0503020202020204" pitchFamily="34" charset="0"/>
                        </a:rPr>
                        <a:t>AirLift</a:t>
                      </a:r>
                      <a:endParaRPr lang="en-US" sz="18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venir Next" panose="020B0503020202020204" pitchFamily="34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spc="-8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en-US" sz="1800" b="1" spc="-8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AirLift</a:t>
                      </a:r>
                      <a:r>
                        <a:rPr lang="en-US" sz="1800" b="1" spc="-8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Indexing: Accurately categorize and label each region </a:t>
                      </a:r>
                      <a:r>
                        <a:rPr lang="en-US" sz="1800" b="0" spc="-8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in the old reference genome compared to the new reference genome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en-US" sz="1800" b="0" spc="-8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venir Next" panose="020B0503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  <a:r>
                        <a:rPr lang="en-US" sz="1800" b="1" spc="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AirLift</a:t>
                      </a:r>
                      <a:r>
                        <a:rPr lang="en-US" sz="1800" b="1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Remapping:</a:t>
                      </a: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Remap a read to a new reference genome or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0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Quickly move its position based on </a:t>
                      </a:r>
                      <a:r>
                        <a:rPr lang="en-US" sz="1800" b="1" spc="0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AirLift</a:t>
                      </a:r>
                      <a:r>
                        <a:rPr lang="en-US" sz="1800" b="1" spc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venir Next" panose="020B0503020202020204" pitchFamily="34" charset="0"/>
                        </a:rPr>
                        <a:t> index</a:t>
                      </a: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105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A599C2-0AF5-4A92-86E5-D65DB19A7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43745"/>
              </p:ext>
            </p:extLst>
          </p:nvPr>
        </p:nvGraphicFramePr>
        <p:xfrm>
          <a:off x="0" y="4582160"/>
          <a:ext cx="9144000" cy="1794992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3207098936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4091092422"/>
                    </a:ext>
                  </a:extLst>
                </a:gridCol>
              </a:tblGrid>
              <a:tr h="17949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spc="-1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Key Results</a:t>
                      </a:r>
                      <a:endParaRPr lang="en-US" sz="2000" spc="-100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AirLift</a:t>
                      </a: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consistently outperforms full mapping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2.6x – 6.7x speedup</a:t>
                      </a:r>
                      <a:r>
                        <a:rPr lang="en-US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over full mapping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AirLift</a:t>
                      </a:r>
                      <a:r>
                        <a:rPr lang="en-US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Nunito" pitchFamily="2" charset="0"/>
                        </a:rPr>
                        <a:t>identifies SNPs and INDELs with precision and recall similar to full mapping</a:t>
                      </a: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60426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0054A0-5FE5-4534-0CA3-70ECB401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64450"/>
              </p:ext>
            </p:extLst>
          </p:nvPr>
        </p:nvGraphicFramePr>
        <p:xfrm>
          <a:off x="0" y="1776668"/>
          <a:ext cx="9144000" cy="1036320"/>
        </p:xfrm>
        <a:graphic>
          <a:graphicData uri="http://schemas.openxmlformats.org/drawingml/2006/table">
            <a:tbl>
              <a:tblPr/>
              <a:tblGrid>
                <a:gridCol w="1315752">
                  <a:extLst>
                    <a:ext uri="{9D8B030D-6E8A-4147-A177-3AD203B41FA5}">
                      <a16:colId xmlns:a16="http://schemas.microsoft.com/office/drawing/2014/main" val="2820237401"/>
                    </a:ext>
                  </a:extLst>
                </a:gridCol>
                <a:gridCol w="7828248">
                  <a:extLst>
                    <a:ext uri="{9D8B030D-6E8A-4147-A177-3AD203B41FA5}">
                      <a16:colId xmlns:a16="http://schemas.microsoft.com/office/drawing/2014/main" val="2860465790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marL="0" algn="l" defTabSz="6858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  <a:ea typeface="+mn-ea"/>
                          <a:cs typeface="+mn-cs"/>
                        </a:rPr>
                        <a:t>Goal</a:t>
                      </a:r>
                    </a:p>
                  </a:txBody>
                  <a:tcPr marL="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Accurately and quickly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remap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rbel" panose="020B0503020204020204" pitchFamily="34" charset="0"/>
                        </a:rPr>
                        <a:t>all reads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by either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mapping or moving</a:t>
                      </a:r>
                      <a:r>
                        <a:rPr lang="en-US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them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from the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</a:rPr>
                        <a:t>old reference genome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Corbel" panose="020B0503020204020204" pitchFamily="34" charset="0"/>
                        </a:rPr>
                        <a:t> to the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rbel" panose="020B0503020204020204" pitchFamily="34" charset="0"/>
                        </a:rPr>
                        <a:t>new reference genome</a:t>
                      </a:r>
                      <a:endParaRPr lang="en-US" sz="20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45720" marR="0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11216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59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FE908AA-1014-F276-6502-C74FBC8E1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01700"/>
            <a:ext cx="8610600" cy="5479628"/>
          </a:xfrm>
        </p:spPr>
        <p:txBody>
          <a:bodyPr/>
          <a:lstStyle/>
          <a:p>
            <a:r>
              <a:rPr lang="en-US" sz="1800" dirty="0" err="1"/>
              <a:t>Jeremie</a:t>
            </a:r>
            <a:r>
              <a:rPr lang="en-US" sz="1800" dirty="0"/>
              <a:t> S. Kim, </a:t>
            </a:r>
            <a:r>
              <a:rPr lang="en-US" sz="1800" u="sng" dirty="0"/>
              <a:t>Can Firtina</a:t>
            </a:r>
            <a:r>
              <a:rPr lang="en-US" sz="1800" dirty="0"/>
              <a:t>, </a:t>
            </a:r>
            <a:r>
              <a:rPr lang="en-US" sz="1800" dirty="0" err="1"/>
              <a:t>Meryem</a:t>
            </a:r>
            <a:r>
              <a:rPr lang="en-US" sz="1800" dirty="0"/>
              <a:t> Banu </a:t>
            </a:r>
            <a:r>
              <a:rPr lang="en-US" sz="1800" dirty="0" err="1"/>
              <a:t>Cavlak</a:t>
            </a:r>
            <a:r>
              <a:rPr lang="en-US" sz="1800" dirty="0"/>
              <a:t>, </a:t>
            </a:r>
            <a:r>
              <a:rPr lang="en-US" sz="1800" dirty="0" err="1"/>
              <a:t>Damla</a:t>
            </a:r>
            <a:r>
              <a:rPr lang="en-US" sz="1800" dirty="0"/>
              <a:t> </a:t>
            </a:r>
            <a:r>
              <a:rPr lang="en-US" sz="1800" dirty="0" err="1"/>
              <a:t>Senol</a:t>
            </a:r>
            <a:r>
              <a:rPr lang="en-US" sz="1800" dirty="0"/>
              <a:t> Cali, </a:t>
            </a:r>
            <a:r>
              <a:rPr lang="en-US" sz="1800" dirty="0" err="1"/>
              <a:t>Nastaran</a:t>
            </a:r>
            <a:r>
              <a:rPr lang="en-US" sz="1800" dirty="0"/>
              <a:t> </a:t>
            </a:r>
            <a:r>
              <a:rPr lang="en-US" sz="1800" dirty="0" err="1"/>
              <a:t>Hajinazar</a:t>
            </a:r>
            <a:r>
              <a:rPr lang="en-US" sz="1800" dirty="0"/>
              <a:t>, Mohammed </a:t>
            </a:r>
            <a:r>
              <a:rPr lang="en-US" sz="1800" dirty="0" err="1"/>
              <a:t>Alser</a:t>
            </a:r>
            <a:r>
              <a:rPr lang="en-US" sz="1800" dirty="0"/>
              <a:t>, Can </a:t>
            </a:r>
            <a:r>
              <a:rPr lang="en-US" sz="1800" dirty="0" err="1"/>
              <a:t>Alkan</a:t>
            </a:r>
            <a:r>
              <a:rPr lang="en-US" sz="1800" dirty="0"/>
              <a:t>, and </a:t>
            </a:r>
            <a:r>
              <a:rPr lang="en-US" sz="1800" dirty="0" err="1"/>
              <a:t>Onur</a:t>
            </a:r>
            <a:r>
              <a:rPr lang="en-US" sz="1800" dirty="0"/>
              <a:t> </a:t>
            </a:r>
            <a:r>
              <a:rPr lang="en-US" sz="1800" dirty="0" err="1"/>
              <a:t>Mutlu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b="1" dirty="0">
                <a:hlinkClick r:id="rId3"/>
              </a:rPr>
              <a:t>"AirLift: A Fast and Comprehensive Technique for Remapping Alignments between Reference Genomes"</a:t>
            </a:r>
            <a:br>
              <a:rPr lang="en-US" sz="1800" dirty="0"/>
            </a:br>
            <a:r>
              <a:rPr lang="en-US" sz="1800" i="1" dirty="0"/>
              <a:t>Preprint in </a:t>
            </a:r>
            <a:r>
              <a:rPr lang="en-US" sz="1800" b="1" i="1" dirty="0">
                <a:hlinkClick r:id="rId4"/>
              </a:rPr>
              <a:t>arXiv</a:t>
            </a:r>
            <a:r>
              <a:rPr lang="en-US" sz="1800" i="1" dirty="0"/>
              <a:t> and </a:t>
            </a:r>
            <a:r>
              <a:rPr lang="en-US" sz="1800" b="1" i="1" dirty="0">
                <a:hlinkClick r:id="rId5"/>
              </a:rPr>
              <a:t>bioRxiv</a:t>
            </a:r>
            <a:r>
              <a:rPr lang="en-US" sz="1800" dirty="0"/>
              <a:t>, 2022. </a:t>
            </a:r>
            <a:br>
              <a:rPr lang="en-US" sz="1800" dirty="0"/>
            </a:br>
            <a:r>
              <a:rPr lang="en-US" sz="1800" dirty="0"/>
              <a:t>[</a:t>
            </a:r>
            <a:r>
              <a:rPr lang="en-US" sz="1800" dirty="0">
                <a:hlinkClick r:id="rId5"/>
              </a:rPr>
              <a:t>bioRxiv preprint</a:t>
            </a:r>
            <a:r>
              <a:rPr lang="en-US" sz="1800" dirty="0"/>
              <a:t>] </a:t>
            </a:r>
            <a:br>
              <a:rPr lang="en-US" sz="1800" dirty="0"/>
            </a:br>
            <a:r>
              <a:rPr lang="en-US" sz="1800" dirty="0"/>
              <a:t>[</a:t>
            </a:r>
            <a:r>
              <a:rPr lang="en-US" sz="1800" dirty="0">
                <a:hlinkClick r:id="rId4"/>
              </a:rPr>
              <a:t>arXiv preprint</a:t>
            </a:r>
            <a:r>
              <a:rPr lang="en-US" sz="1800" dirty="0"/>
              <a:t>] </a:t>
            </a:r>
            <a:br>
              <a:rPr lang="en-US" sz="1800" dirty="0"/>
            </a:br>
            <a:r>
              <a:rPr lang="en-US" sz="1800" dirty="0"/>
              <a:t>[</a:t>
            </a:r>
            <a:r>
              <a:rPr lang="en-US" sz="1800" dirty="0">
                <a:hlinkClick r:id="rId6"/>
              </a:rPr>
              <a:t>AirLift Source Code and Data</a:t>
            </a:r>
            <a:r>
              <a:rPr lang="en-US" sz="1800" dirty="0"/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8AA8C2-A5BC-8ADC-0113-D7C36EFA3D80}"/>
              </a:ext>
            </a:extLst>
          </p:cNvPr>
          <p:cNvGrpSpPr/>
          <p:nvPr/>
        </p:nvGrpSpPr>
        <p:grpSpPr>
          <a:xfrm>
            <a:off x="6829555" y="1823229"/>
            <a:ext cx="2009645" cy="1605771"/>
            <a:chOff x="1638341" y="3735855"/>
            <a:chExt cx="2009645" cy="160577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DDF702-827F-872B-F477-7C0533FC3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601" y="3735855"/>
              <a:ext cx="1323124" cy="1323124"/>
            </a:xfrm>
            <a:prstGeom prst="rect">
              <a:avLst/>
            </a:prstGeom>
          </p:spPr>
        </p:pic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7F9CB0D1-5BA5-4938-C2AA-0FF10AF061C8}"/>
                </a:ext>
              </a:extLst>
            </p:cNvPr>
            <p:cNvSpPr txBox="1">
              <a:spLocks/>
            </p:cNvSpPr>
            <p:nvPr/>
          </p:nvSpPr>
          <p:spPr>
            <a:xfrm>
              <a:off x="1638341" y="4968774"/>
              <a:ext cx="2009645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8"/>
                </a:rPr>
                <a:t>bioRxiv Preprint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47268D3-25A2-06E4-BDBF-1EED881E15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95689"/>
            <a:ext cx="8399050" cy="18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8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2928A-7153-BA4F-A458-A62E0880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AirLift Source Code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EFB89C-F628-7101-2FF0-14380B38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2" y="1392385"/>
            <a:ext cx="7503988" cy="42432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6FEDA3-CA9B-6675-29A6-AFBB3EF0BC6A}"/>
              </a:ext>
            </a:extLst>
          </p:cNvPr>
          <p:cNvGrpSpPr>
            <a:grpSpLocks noChangeAspect="1"/>
          </p:cNvGrpSpPr>
          <p:nvPr/>
        </p:nvGrpSpPr>
        <p:grpSpPr>
          <a:xfrm>
            <a:off x="7810191" y="0"/>
            <a:ext cx="1431430" cy="1325702"/>
            <a:chOff x="5286327" y="3722646"/>
            <a:chExt cx="1748098" cy="16189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4D5E50-4939-ACE7-75D4-3AE56FED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12" y="3722646"/>
              <a:ext cx="1321728" cy="1321728"/>
            </a:xfrm>
            <a:prstGeom prst="rect">
              <a:avLst/>
            </a:prstGeom>
          </p:spPr>
        </p:pic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B1A58C7A-417C-2BFE-AD7B-43CBA0488613}"/>
                </a:ext>
              </a:extLst>
            </p:cNvPr>
            <p:cNvSpPr txBox="1">
              <a:spLocks/>
            </p:cNvSpPr>
            <p:nvPr/>
          </p:nvSpPr>
          <p:spPr>
            <a:xfrm>
              <a:off x="5286327" y="4968774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16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5"/>
                </a:rPr>
                <a:t>Source Code</a:t>
              </a:r>
              <a:endParaRPr lang="en-US" sz="16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C5F0F4-D097-5AAE-D56F-47AA2CCB1BD3}"/>
              </a:ext>
            </a:extLst>
          </p:cNvPr>
          <p:cNvSpPr txBox="1"/>
          <p:nvPr/>
        </p:nvSpPr>
        <p:spPr>
          <a:xfrm>
            <a:off x="2325852" y="5905500"/>
            <a:ext cx="405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5"/>
              </a:rPr>
              <a:t>https://github.com/CMU-SAFARI/AirLift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C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5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/>
          </p:cNvSpPr>
          <p:nvPr/>
        </p:nvSpPr>
        <p:spPr>
          <a:xfrm>
            <a:off x="0" y="927"/>
            <a:ext cx="9144000" cy="2316615"/>
          </a:xfrm>
          <a:prstGeom prst="rect">
            <a:avLst/>
          </a:prstGeom>
          <a:solidFill>
            <a:srgbClr val="06436E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>
              <a:solidFill>
                <a:srgbClr val="70AD47"/>
              </a:solidFill>
            </a:endParaRPr>
          </a:p>
        </p:txBody>
      </p:sp>
      <p:sp>
        <p:nvSpPr>
          <p:cNvPr id="10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797016"/>
          </a:xfrm>
          <a:prstGeom prst="rect">
            <a:avLst/>
          </a:prstGeom>
          <a:solidFill>
            <a:srgbClr val="06436E"/>
          </a:solidFill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lang="en-US" sz="7200" b="1" dirty="0" err="1">
                <a:solidFill>
                  <a:srgbClr val="F5D8B0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AirLift</a:t>
            </a:r>
            <a:r>
              <a:rPr lang="en-US" sz="66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Fast and Comprehensive Technique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Remapping Alignments </a:t>
            </a:r>
            <a:b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1" dirty="0">
                <a:solidFill>
                  <a:srgbClr val="FFFFFF"/>
                </a:solidFill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between Reference Genomes </a:t>
            </a:r>
            <a:endParaRPr lang="en-US" sz="3100" dirty="0">
              <a:solidFill>
                <a:schemeClr val="accent4">
                  <a:lumMod val="20000"/>
                  <a:lumOff val="80000"/>
                </a:schemeClr>
              </a:solidFill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444383"/>
            <a:ext cx="9144000" cy="17058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Jeremie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S. Kim*, </a:t>
            </a:r>
            <a:r>
              <a:rPr lang="en-GB" sz="2000" b="1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Firtina*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Meryem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Banu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Cavlak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Damla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Senol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Cali, </a:t>
            </a:r>
          </a:p>
          <a:p>
            <a:pPr marL="0" indent="0" algn="ctr">
              <a:lnSpc>
                <a:spcPct val="100000"/>
              </a:lnSpc>
              <a:spcBef>
                <a:spcPts val="500"/>
              </a:spcBef>
              <a:buNone/>
            </a:pP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Nastaran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Hajinazar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Mohammed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Alser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Can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Alkan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 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Onur</a:t>
            </a:r>
            <a:r>
              <a:rPr lang="en-GB" sz="18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err="1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Mutlu</a:t>
            </a:r>
            <a:endParaRPr lang="en-US" sz="1800" dirty="0">
              <a:latin typeface="Avenir Next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F75B0F-30C1-96CA-D9E2-DC63E286CD07}"/>
              </a:ext>
            </a:extLst>
          </p:cNvPr>
          <p:cNvGrpSpPr/>
          <p:nvPr/>
        </p:nvGrpSpPr>
        <p:grpSpPr>
          <a:xfrm>
            <a:off x="1836997" y="6009702"/>
            <a:ext cx="6171874" cy="761170"/>
            <a:chOff x="1915403" y="4634515"/>
            <a:chExt cx="6171874" cy="761170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042D771-A919-EA08-4749-947CF5D7A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5403" y="4728873"/>
              <a:ext cx="2397512" cy="5664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EB59B2-7CB7-949E-EF8A-0F52667F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1085" y="4634515"/>
              <a:ext cx="3336192" cy="76117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3668B9-2CD0-96F5-16FD-680C4C391C30}"/>
              </a:ext>
            </a:extLst>
          </p:cNvPr>
          <p:cNvGrpSpPr/>
          <p:nvPr/>
        </p:nvGrpSpPr>
        <p:grpSpPr>
          <a:xfrm>
            <a:off x="322190" y="5463562"/>
            <a:ext cx="8319767" cy="466786"/>
            <a:chOff x="322190" y="5783957"/>
            <a:chExt cx="8319767" cy="4667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3567B8-7041-AA61-4869-E3FFF91A2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553" t="31836" r="15247" b="32270"/>
            <a:stretch/>
          </p:blipFill>
          <p:spPr>
            <a:xfrm>
              <a:off x="3080906" y="5809649"/>
              <a:ext cx="2190541" cy="4154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4F73AE7-DC07-F41E-57C3-48B212569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8858" y="5783957"/>
              <a:ext cx="2513099" cy="466786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099C6AE-CFF9-1AAE-7731-87EDC77BC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190" y="5834463"/>
              <a:ext cx="1901305" cy="36577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BC6AD4-E540-0B3F-CAD5-BA0C719B1977}"/>
              </a:ext>
            </a:extLst>
          </p:cNvPr>
          <p:cNvGrpSpPr/>
          <p:nvPr/>
        </p:nvGrpSpPr>
        <p:grpSpPr>
          <a:xfrm>
            <a:off x="1272842" y="3722646"/>
            <a:ext cx="2009645" cy="1605771"/>
            <a:chOff x="1638341" y="3735855"/>
            <a:chExt cx="2009645" cy="16057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5C665D-8E97-5815-935F-EA9A2E615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601" y="3735855"/>
              <a:ext cx="1323124" cy="1323124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DB2EEB9D-CD0D-2FF2-D031-EBA3AD7F7B37}"/>
                </a:ext>
              </a:extLst>
            </p:cNvPr>
            <p:cNvSpPr txBox="1">
              <a:spLocks/>
            </p:cNvSpPr>
            <p:nvPr/>
          </p:nvSpPr>
          <p:spPr>
            <a:xfrm>
              <a:off x="1638341" y="4968774"/>
              <a:ext cx="2009645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 err="1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0"/>
                </a:rPr>
                <a:t>bioRxiv</a:t>
              </a: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0"/>
                </a:rPr>
                <a:t> Preprint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8C663A-36F4-FD43-1F61-3D3B08F70177}"/>
              </a:ext>
            </a:extLst>
          </p:cNvPr>
          <p:cNvGrpSpPr/>
          <p:nvPr/>
        </p:nvGrpSpPr>
        <p:grpSpPr>
          <a:xfrm>
            <a:off x="5779800" y="3709437"/>
            <a:ext cx="1748098" cy="1618980"/>
            <a:chOff x="5286327" y="3722646"/>
            <a:chExt cx="1748098" cy="1618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84D34-A227-83B0-75F7-5E4BEE36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512" y="3722646"/>
              <a:ext cx="1321728" cy="132172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4F3D5973-3AF7-8EC8-1B7C-B68FF73FDFEE}"/>
                </a:ext>
              </a:extLst>
            </p:cNvPr>
            <p:cNvSpPr txBox="1">
              <a:spLocks/>
            </p:cNvSpPr>
            <p:nvPr/>
          </p:nvSpPr>
          <p:spPr>
            <a:xfrm>
              <a:off x="5286327" y="4968774"/>
              <a:ext cx="1748098" cy="372852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</a:pPr>
              <a:r>
                <a:rPr lang="en-US" sz="2000" dirty="0">
                  <a:latin typeface="Avenir Next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2"/>
                </a:rPr>
                <a:t>Source Code</a:t>
              </a:r>
              <a:endParaRPr lang="en-US" sz="2000" dirty="0">
                <a:latin typeface="Avenir Next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2" name="Picture 21" descr="A close-up of a water droplet&#10;&#10;Description automatically generated with low confidence">
            <a:extLst>
              <a:ext uri="{FF2B5EF4-FFF2-40B4-BE49-F238E27FC236}">
                <a16:creationId xmlns:a16="http://schemas.microsoft.com/office/drawing/2014/main" id="{01A83C68-CB4A-99D4-F275-621A027C60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7" t="-11796" r="1723" b="11336"/>
          <a:stretch/>
        </p:blipFill>
        <p:spPr>
          <a:xfrm>
            <a:off x="1836997" y="60325"/>
            <a:ext cx="1179196" cy="1178511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96307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91AAD8-8B9E-F441-B3D7-A9A6729D3F61}"/>
              </a:ext>
            </a:extLst>
          </p:cNvPr>
          <p:cNvSpPr/>
          <p:nvPr/>
        </p:nvSpPr>
        <p:spPr>
          <a:xfrm>
            <a:off x="235868" y="2990831"/>
            <a:ext cx="8672264" cy="876337"/>
          </a:xfrm>
          <a:prstGeom prst="rect">
            <a:avLst/>
          </a:prstGeom>
          <a:solidFill>
            <a:srgbClr val="054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venir Next" panose="020B0503020202020204" pitchFamily="34" charset="0"/>
              </a:rPr>
              <a:t>Backup Slides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8E8EDEFF-E6DD-CC47-AE02-196B3AC15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3" y="1038366"/>
            <a:ext cx="8592679" cy="5148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Motivation and Goal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Experimental Methodology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Temperature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Aggressor Row Active Time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Spatial Variation Analysis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Implications on Attacks and Defenses</a:t>
            </a:r>
          </a:p>
          <a:p>
            <a:pPr marL="0" indent="0">
              <a:lnSpc>
                <a:spcPct val="200000"/>
              </a:lnSpc>
              <a:spcBef>
                <a:spcPts val="700"/>
              </a:spcBef>
              <a:buNone/>
            </a:pPr>
            <a:r>
              <a:rPr lang="en-US">
                <a:solidFill>
                  <a:srgbClr val="BFBFBF"/>
                </a:solidFill>
              </a:rPr>
              <a:t>Conclusions</a:t>
            </a:r>
          </a:p>
          <a:p>
            <a:pPr marL="0" indent="0">
              <a:lnSpc>
                <a:spcPct val="200000"/>
              </a:lnSpc>
              <a:buNone/>
            </a:pPr>
            <a:endParaRPr lang="en-US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53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venir Next" panose="020B0503020202020204" pitchFamily="34" charset="0"/>
              </a:rPr>
              <a:t>AirLift</a:t>
            </a:r>
            <a:r>
              <a:rPr lang="en-US" dirty="0">
                <a:latin typeface="Avenir Next" panose="020B0503020202020204" pitchFamily="34" charset="0"/>
              </a:rPr>
              <a:t> Remapping</a:t>
            </a:r>
            <a:endParaRPr lang="en-US" b="1" dirty="0">
              <a:latin typeface="Avenir Next" panose="020B0503020202020204" pitchFamily="34" charset="0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3A57BA-DCE2-10A8-DE60-2858F3B66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19"/>
            <a:ext cx="9144000" cy="44792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Updating the Reference Genomes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59" y="863068"/>
            <a:ext cx="8874053" cy="1222735"/>
          </a:xfrm>
        </p:spPr>
        <p:txBody>
          <a:bodyPr lIns="91440" tIns="45720" rIns="91440" bIns="45720" anchor="t">
            <a:noAutofit/>
          </a:bodyPr>
          <a:lstStyle/>
          <a:p>
            <a:pPr marL="185738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Reference genomes are updated </a:t>
            </a:r>
            <a:r>
              <a:rPr lang="en-US" sz="2200" b="1" dirty="0">
                <a:solidFill>
                  <a:srgbClr val="C0000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regularly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Correct the errors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in the older versions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Fill in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the missing genomic sequences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EE5DD-0B3F-4B04-BAE8-BD835DA017D0}"/>
              </a:ext>
            </a:extLst>
          </p:cNvPr>
          <p:cNvSpPr txBox="1"/>
          <p:nvPr/>
        </p:nvSpPr>
        <p:spPr>
          <a:xfrm>
            <a:off x="2783593" y="2300021"/>
            <a:ext cx="3648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Old Reference Genome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7547C-95A7-BAED-85B2-2B55F620D96C}"/>
              </a:ext>
            </a:extLst>
          </p:cNvPr>
          <p:cNvSpPr/>
          <p:nvPr/>
        </p:nvSpPr>
        <p:spPr>
          <a:xfrm>
            <a:off x="1461309" y="2730908"/>
            <a:ext cx="2507650" cy="278215"/>
          </a:xfrm>
          <a:custGeom>
            <a:avLst/>
            <a:gdLst>
              <a:gd name="connsiteX0" fmla="*/ 0 w 2503020"/>
              <a:gd name="connsiteY0" fmla="*/ 0 h 278215"/>
              <a:gd name="connsiteX1" fmla="*/ 2503020 w 2503020"/>
              <a:gd name="connsiteY1" fmla="*/ 0 h 278215"/>
              <a:gd name="connsiteX2" fmla="*/ 2503020 w 2503020"/>
              <a:gd name="connsiteY2" fmla="*/ 278215 h 278215"/>
              <a:gd name="connsiteX3" fmla="*/ 0 w 2503020"/>
              <a:gd name="connsiteY3" fmla="*/ 278215 h 278215"/>
              <a:gd name="connsiteX4" fmla="*/ 0 w 2503020"/>
              <a:gd name="connsiteY4" fmla="*/ 0 h 278215"/>
              <a:gd name="connsiteX0" fmla="*/ 2503020 w 2594460"/>
              <a:gd name="connsiteY0" fmla="*/ 278215 h 278215"/>
              <a:gd name="connsiteX1" fmla="*/ 0 w 2594460"/>
              <a:gd name="connsiteY1" fmla="*/ 278215 h 278215"/>
              <a:gd name="connsiteX2" fmla="*/ 0 w 2594460"/>
              <a:gd name="connsiteY2" fmla="*/ 0 h 278215"/>
              <a:gd name="connsiteX3" fmla="*/ 2594460 w 2594460"/>
              <a:gd name="connsiteY3" fmla="*/ 91440 h 278215"/>
              <a:gd name="connsiteX0" fmla="*/ 2503020 w 2507650"/>
              <a:gd name="connsiteY0" fmla="*/ 278215 h 278215"/>
              <a:gd name="connsiteX1" fmla="*/ 0 w 2507650"/>
              <a:gd name="connsiteY1" fmla="*/ 278215 h 278215"/>
              <a:gd name="connsiteX2" fmla="*/ 0 w 2507650"/>
              <a:gd name="connsiteY2" fmla="*/ 0 h 278215"/>
              <a:gd name="connsiteX3" fmla="*/ 2507650 w 2507650"/>
              <a:gd name="connsiteY3" fmla="*/ 10418 h 27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7650" h="278215">
                <a:moveTo>
                  <a:pt x="2503020" y="278215"/>
                </a:moveTo>
                <a:lnTo>
                  <a:pt x="0" y="278215"/>
                </a:lnTo>
                <a:lnTo>
                  <a:pt x="0" y="0"/>
                </a:lnTo>
                <a:lnTo>
                  <a:pt x="2507650" y="10418"/>
                </a:lnTo>
              </a:path>
            </a:pathLst>
          </a:cu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24BC0-69CB-892F-F774-E14938A1EC26}"/>
              </a:ext>
            </a:extLst>
          </p:cNvPr>
          <p:cNvSpPr txBox="1"/>
          <p:nvPr/>
        </p:nvSpPr>
        <p:spPr>
          <a:xfrm>
            <a:off x="2123383" y="3396966"/>
            <a:ext cx="5006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200" b="1" dirty="0">
                <a:solidFill>
                  <a:srgbClr val="F49514"/>
                </a:solidFill>
                <a:latin typeface="Avenir Next" panose="020B0503020202020204" pitchFamily="34" charset="0"/>
              </a:rPr>
              <a:t>New (updated) Reference Genome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4FE36-5D2E-CCA7-ED09-30D4D39567B4}"/>
              </a:ext>
            </a:extLst>
          </p:cNvPr>
          <p:cNvSpPr/>
          <p:nvPr/>
        </p:nvSpPr>
        <p:spPr>
          <a:xfrm>
            <a:off x="1461309" y="3782287"/>
            <a:ext cx="6292918" cy="278215"/>
          </a:xfrm>
          <a:prstGeom prst="rect">
            <a:avLst/>
          </a:pr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343100-8DBC-D998-D4BD-60BF868B053D}"/>
              </a:ext>
            </a:extLst>
          </p:cNvPr>
          <p:cNvSpPr/>
          <p:nvPr/>
        </p:nvSpPr>
        <p:spPr>
          <a:xfrm>
            <a:off x="4703214" y="2730907"/>
            <a:ext cx="3051013" cy="280755"/>
          </a:xfrm>
          <a:custGeom>
            <a:avLst/>
            <a:gdLst>
              <a:gd name="connsiteX0" fmla="*/ 0 w 3051013"/>
              <a:gd name="connsiteY0" fmla="*/ 0 h 278215"/>
              <a:gd name="connsiteX1" fmla="*/ 3051013 w 3051013"/>
              <a:gd name="connsiteY1" fmla="*/ 0 h 278215"/>
              <a:gd name="connsiteX2" fmla="*/ 3051013 w 3051013"/>
              <a:gd name="connsiteY2" fmla="*/ 278215 h 278215"/>
              <a:gd name="connsiteX3" fmla="*/ 0 w 3051013"/>
              <a:gd name="connsiteY3" fmla="*/ 278215 h 278215"/>
              <a:gd name="connsiteX4" fmla="*/ 0 w 3051013"/>
              <a:gd name="connsiteY4" fmla="*/ 0 h 278215"/>
              <a:gd name="connsiteX0" fmla="*/ 0 w 3051013"/>
              <a:gd name="connsiteY0" fmla="*/ 0 h 369655"/>
              <a:gd name="connsiteX1" fmla="*/ 3051013 w 3051013"/>
              <a:gd name="connsiteY1" fmla="*/ 0 h 369655"/>
              <a:gd name="connsiteX2" fmla="*/ 3051013 w 3051013"/>
              <a:gd name="connsiteY2" fmla="*/ 278215 h 369655"/>
              <a:gd name="connsiteX3" fmla="*/ 91440 w 3051013"/>
              <a:gd name="connsiteY3" fmla="*/ 369655 h 369655"/>
              <a:gd name="connsiteX0" fmla="*/ 0 w 3051013"/>
              <a:gd name="connsiteY0" fmla="*/ 0 h 283930"/>
              <a:gd name="connsiteX1" fmla="*/ 3051013 w 3051013"/>
              <a:gd name="connsiteY1" fmla="*/ 0 h 283930"/>
              <a:gd name="connsiteX2" fmla="*/ 3051013 w 3051013"/>
              <a:gd name="connsiteY2" fmla="*/ 278215 h 283930"/>
              <a:gd name="connsiteX3" fmla="*/ 12065 w 3051013"/>
              <a:gd name="connsiteY3" fmla="*/ 283930 h 283930"/>
              <a:gd name="connsiteX0" fmla="*/ 0 w 3051013"/>
              <a:gd name="connsiteY0" fmla="*/ 0 h 280755"/>
              <a:gd name="connsiteX1" fmla="*/ 3051013 w 3051013"/>
              <a:gd name="connsiteY1" fmla="*/ 0 h 280755"/>
              <a:gd name="connsiteX2" fmla="*/ 3051013 w 3051013"/>
              <a:gd name="connsiteY2" fmla="*/ 278215 h 280755"/>
              <a:gd name="connsiteX3" fmla="*/ 2540 w 3051013"/>
              <a:gd name="connsiteY3" fmla="*/ 280755 h 28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013" h="280755">
                <a:moveTo>
                  <a:pt x="0" y="0"/>
                </a:moveTo>
                <a:lnTo>
                  <a:pt x="3051013" y="0"/>
                </a:lnTo>
                <a:lnTo>
                  <a:pt x="3051013" y="278215"/>
                </a:lnTo>
                <a:lnTo>
                  <a:pt x="2540" y="280755"/>
                </a:lnTo>
              </a:path>
            </a:pathLst>
          </a:custGeom>
          <a:solidFill>
            <a:schemeClr val="accent6">
              <a:lumMod val="40000"/>
              <a:lumOff val="60000"/>
              <a:alpha val="41176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tx1"/>
                </a:solidFill>
                <a:latin typeface="Corbel" panose="020B0503020204020204" pitchFamily="34" charset="0"/>
              </a:rPr>
              <a:t>…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A673EC7-DF24-D818-532F-FA135CFEF805}"/>
              </a:ext>
            </a:extLst>
          </p:cNvPr>
          <p:cNvSpPr txBox="1">
            <a:spLocks/>
          </p:cNvSpPr>
          <p:nvPr/>
        </p:nvSpPr>
        <p:spPr>
          <a:xfrm>
            <a:off x="170741" y="4686794"/>
            <a:ext cx="8874053" cy="15866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>
              <a:lnSpc>
                <a:spcPct val="100000"/>
              </a:lnSpc>
              <a:spcBef>
                <a:spcPts val="400"/>
              </a:spcBef>
            </a:pPr>
            <a:r>
              <a:rPr lang="en-US" sz="2200" b="1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Remapping the reads</a:t>
            </a:r>
            <a:r>
              <a:rPr lang="en-US" sz="2200" dirty="0">
                <a:solidFill>
                  <a:srgbClr val="F49514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to the updated reference genome can generate </a:t>
            </a:r>
            <a:r>
              <a:rPr lang="en-US" sz="2200" b="1" dirty="0">
                <a:solidFill>
                  <a:srgbClr val="00B05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novel information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due to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More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accurately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identified genomic differences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New reads mapped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updated or completed regions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E5EE64-45D8-22E1-3249-0DDECD68B60F}"/>
              </a:ext>
            </a:extLst>
          </p:cNvPr>
          <p:cNvSpPr/>
          <p:nvPr/>
        </p:nvSpPr>
        <p:spPr>
          <a:xfrm>
            <a:off x="7232366" y="2027928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7232366" y="1675200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562ACF-B16C-094C-FDF4-5C53AD880A1C}"/>
              </a:ext>
            </a:extLst>
          </p:cNvPr>
          <p:cNvSpPr/>
          <p:nvPr/>
        </p:nvSpPr>
        <p:spPr>
          <a:xfrm>
            <a:off x="1612685" y="305200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GG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B68E51-1146-DA14-970F-922AFDB37870}"/>
              </a:ext>
            </a:extLst>
          </p:cNvPr>
          <p:cNvSpPr/>
          <p:nvPr/>
        </p:nvSpPr>
        <p:spPr>
          <a:xfrm>
            <a:off x="3968958" y="2688024"/>
            <a:ext cx="734255" cy="166014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4D29A3-ABE7-3766-2642-F4CCD8A473E2}"/>
              </a:ext>
            </a:extLst>
          </p:cNvPr>
          <p:cNvSpPr/>
          <p:nvPr/>
        </p:nvSpPr>
        <p:spPr>
          <a:xfrm>
            <a:off x="2591375" y="2688025"/>
            <a:ext cx="524486" cy="1660140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143A07-36C8-7111-42EE-942502D75C62}"/>
              </a:ext>
            </a:extLst>
          </p:cNvPr>
          <p:cNvSpPr/>
          <p:nvPr/>
        </p:nvSpPr>
        <p:spPr>
          <a:xfrm>
            <a:off x="6061374" y="3052006"/>
            <a:ext cx="1503176" cy="196772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TT</a:t>
            </a:r>
            <a:r>
              <a:rPr lang="en-CH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CC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  <a:r>
              <a:rPr lang="en-CH" sz="1600" b="1" dirty="0">
                <a:solidFill>
                  <a:srgbClr val="863DBE"/>
                </a:solidFill>
                <a:latin typeface="Corbel" panose="020B0503020204020204" pitchFamily="34" charset="0"/>
              </a:rPr>
              <a:t>AA</a:t>
            </a:r>
            <a:r>
              <a:rPr lang="en-CH" sz="1600" b="1" dirty="0">
                <a:solidFill>
                  <a:srgbClr val="67A042"/>
                </a:solidFill>
                <a:latin typeface="Corbel" panose="020B0503020204020204" pitchFamily="34" charset="0"/>
              </a:rPr>
              <a:t>T</a:t>
            </a:r>
            <a:r>
              <a:rPr lang="en-CH" sz="1600" b="1" dirty="0">
                <a:solidFill>
                  <a:schemeClr val="accent1"/>
                </a:solidFill>
                <a:latin typeface="Corbel" panose="020B0503020204020204" pitchFamily="34" charset="0"/>
              </a:rPr>
              <a:t>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53F80D-1D75-6D71-6759-87C5214F5D61}"/>
              </a:ext>
            </a:extLst>
          </p:cNvPr>
          <p:cNvSpPr/>
          <p:nvPr/>
        </p:nvSpPr>
        <p:spPr>
          <a:xfrm>
            <a:off x="5851496" y="2666245"/>
            <a:ext cx="364603" cy="1681919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83A19C-C073-AEC2-CCBB-C2BBA14C66D1}"/>
              </a:ext>
            </a:extLst>
          </p:cNvPr>
          <p:cNvSpPr/>
          <p:nvPr/>
        </p:nvSpPr>
        <p:spPr>
          <a:xfrm>
            <a:off x="7113555" y="1391021"/>
            <a:ext cx="1740799" cy="121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ED559D-3622-5F22-B707-3688816CCA33}"/>
              </a:ext>
            </a:extLst>
          </p:cNvPr>
          <p:cNvSpPr txBox="1"/>
          <p:nvPr/>
        </p:nvSpPr>
        <p:spPr>
          <a:xfrm>
            <a:off x="3935076" y="2694430"/>
            <a:ext cx="860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 dirty="0">
                <a:solidFill>
                  <a:srgbClr val="C00000"/>
                </a:solidFill>
                <a:latin typeface="Corbel" panose="020B0503020204020204" pitchFamily="34" charset="0"/>
              </a:rPr>
              <a:t>??????</a:t>
            </a:r>
            <a:endParaRPr lang="en-CH" dirty="0">
              <a:solidFill>
                <a:srgbClr val="C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640DF7-E9A4-396A-1C09-6428ABE37782}"/>
              </a:ext>
            </a:extLst>
          </p:cNvPr>
          <p:cNvSpPr/>
          <p:nvPr/>
        </p:nvSpPr>
        <p:spPr>
          <a:xfrm>
            <a:off x="7052685" y="1533653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0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39 L 0.00121 0.1527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75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0509 L 0.00208 0.1513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45191 0.3013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50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28941 0.3527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4" grpId="0" animBg="1"/>
      <p:bldP spid="25" grpId="0" animBg="1"/>
      <p:bldP spid="26" grpId="0" animBg="1"/>
      <p:bldP spid="26" grpId="1" animBg="1"/>
      <p:bldP spid="20" grpId="0" animBg="1"/>
      <p:bldP spid="15" grpId="0" animBg="1"/>
      <p:bldP spid="27" grpId="0" animBg="1"/>
      <p:bldP spid="27" grpId="1" animBg="1"/>
      <p:bldP spid="1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Changes between Reference Genomes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F0DB30-2119-AE66-FC33-01C1A81B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30" y="2693424"/>
            <a:ext cx="8874053" cy="785443"/>
          </a:xfrm>
        </p:spPr>
        <p:txBody>
          <a:bodyPr lIns="91440" tIns="45720" rIns="91440" bIns="4572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200" b="1" dirty="0">
                <a:solidFill>
                  <a:srgbClr val="FF7B9B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Retired Regions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Removed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from the new reference genome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8C475-203C-8E9C-016A-D09B9BB166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6" t="7496" b="10738"/>
          <a:stretch/>
        </p:blipFill>
        <p:spPr>
          <a:xfrm>
            <a:off x="538206" y="645353"/>
            <a:ext cx="8176758" cy="18559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87713C5-A8B1-23AF-4B6F-7AE335E76670}"/>
              </a:ext>
            </a:extLst>
          </p:cNvPr>
          <p:cNvSpPr/>
          <p:nvPr/>
        </p:nvSpPr>
        <p:spPr>
          <a:xfrm rot="3721072">
            <a:off x="3106469" y="533549"/>
            <a:ext cx="1557621" cy="2974807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256EB4-8972-6C59-E996-B6D9D84EAE71}"/>
              </a:ext>
            </a:extLst>
          </p:cNvPr>
          <p:cNvSpPr/>
          <p:nvPr/>
        </p:nvSpPr>
        <p:spPr>
          <a:xfrm rot="3721072">
            <a:off x="6496189" y="888944"/>
            <a:ext cx="1283436" cy="2321706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C7ED-3A53-542B-7F9F-53C2CFD5234A}"/>
              </a:ext>
            </a:extLst>
          </p:cNvPr>
          <p:cNvSpPr txBox="1">
            <a:spLocks/>
          </p:cNvSpPr>
          <p:nvPr/>
        </p:nvSpPr>
        <p:spPr>
          <a:xfrm>
            <a:off x="110030" y="4264310"/>
            <a:ext cx="8874053" cy="122273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3"/>
            </a:pPr>
            <a:r>
              <a:rPr lang="en-US" sz="2200" b="1" dirty="0">
                <a:solidFill>
                  <a:srgbClr val="0070C0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Constant Regions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Exactly the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same sequences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Positions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may change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13D316-1C5B-6303-1C5A-92A45AF8CF75}"/>
              </a:ext>
            </a:extLst>
          </p:cNvPr>
          <p:cNvSpPr/>
          <p:nvPr/>
        </p:nvSpPr>
        <p:spPr>
          <a:xfrm>
            <a:off x="2439980" y="1107575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54EFE9-A6DC-B1C8-50CC-F57964ABAC0B}"/>
              </a:ext>
            </a:extLst>
          </p:cNvPr>
          <p:cNvSpPr txBox="1">
            <a:spLocks/>
          </p:cNvSpPr>
          <p:nvPr/>
        </p:nvSpPr>
        <p:spPr>
          <a:xfrm>
            <a:off x="110030" y="3478867"/>
            <a:ext cx="8874053" cy="78544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en-US" sz="2200" b="1" dirty="0">
                <a:solidFill>
                  <a:srgbClr val="8CAE76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New Regions</a:t>
            </a:r>
          </a:p>
          <a:p>
            <a:pPr marL="309688" lvl="1" indent="-185738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Added</a:t>
            </a: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 to the new reference genome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B0E298-F8C2-A27F-DC34-5B7D4C36CDBC}"/>
              </a:ext>
            </a:extLst>
          </p:cNvPr>
          <p:cNvSpPr txBox="1">
            <a:spLocks/>
          </p:cNvSpPr>
          <p:nvPr/>
        </p:nvSpPr>
        <p:spPr>
          <a:xfrm>
            <a:off x="110030" y="5487045"/>
            <a:ext cx="8874053" cy="122273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187200" indent="-18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1115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33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18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4"/>
            </a:pPr>
            <a:r>
              <a:rPr lang="en-US" sz="2200" b="1" dirty="0">
                <a:solidFill>
                  <a:srgbClr val="F49758"/>
                </a:solidFill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Updated Regions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2200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Mostly the same sequences with </a:t>
            </a:r>
            <a:r>
              <a:rPr lang="en-US" sz="2200" b="1" dirty="0">
                <a:latin typeface="Avenir Next" panose="020B0503020202020204" pitchFamily="34" charset="0"/>
                <a:ea typeface="Segoe UI Symbol" panose="020B0502040204020203" pitchFamily="34" charset="0"/>
                <a:cs typeface="Segoe UI Historic" panose="020B0502040204020203" pitchFamily="34" charset="0"/>
              </a:rPr>
              <a:t>small changes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65FA87-1A4B-5634-3055-26556A969BB2}"/>
              </a:ext>
            </a:extLst>
          </p:cNvPr>
          <p:cNvSpPr/>
          <p:nvPr/>
        </p:nvSpPr>
        <p:spPr>
          <a:xfrm>
            <a:off x="7410890" y="2020952"/>
            <a:ext cx="808077" cy="761424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1DDEFF-509C-A3B6-660E-1992FA328160}"/>
              </a:ext>
            </a:extLst>
          </p:cNvPr>
          <p:cNvSpPr/>
          <p:nvPr/>
        </p:nvSpPr>
        <p:spPr>
          <a:xfrm rot="3721072">
            <a:off x="4868586" y="461281"/>
            <a:ext cx="1557621" cy="2974807"/>
          </a:xfrm>
          <a:prstGeom prst="ellipse">
            <a:avLst/>
          </a:prstGeom>
          <a:noFill/>
          <a:ln w="19050" cap="flat">
            <a:solidFill>
              <a:srgbClr val="FF0000"/>
            </a:solidFill>
          </a:ln>
          <a:effectLst>
            <a:glow rad="63500">
              <a:srgbClr val="FF0000">
                <a:alpha val="37963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58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1" animBg="1"/>
      <p:bldP spid="9" grpId="2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05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F069EF6-96C1-9D90-84CE-15CA357F2D31}"/>
              </a:ext>
            </a:extLst>
          </p:cNvPr>
          <p:cNvSpPr txBox="1"/>
          <p:nvPr/>
        </p:nvSpPr>
        <p:spPr>
          <a:xfrm>
            <a:off x="548641" y="1797747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Map all the reads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from scratch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1B98-2E0A-E67D-FE8C-9370B8201ABB}"/>
              </a:ext>
            </a:extLst>
          </p:cNvPr>
          <p:cNvSpPr txBox="1"/>
          <p:nvPr/>
        </p:nvSpPr>
        <p:spPr>
          <a:xfrm>
            <a:off x="473337" y="1185408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1974-8EF7-2009-199B-CA80D9F929CF}"/>
              </a:ext>
            </a:extLst>
          </p:cNvPr>
          <p:cNvSpPr txBox="1"/>
          <p:nvPr/>
        </p:nvSpPr>
        <p:spPr>
          <a:xfrm>
            <a:off x="543263" y="4253606"/>
            <a:ext cx="8035962" cy="677585"/>
          </a:xfrm>
          <a:prstGeom prst="roundRect">
            <a:avLst>
              <a:gd name="adj" fmla="val 9377"/>
            </a:avLst>
          </a:prstGeom>
          <a:solidFill>
            <a:srgbClr val="AFABA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Move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sz="3600" dirty="0">
                <a:latin typeface="Avenir Next" panose="020B0503020202020204" pitchFamily="34" charset="0"/>
              </a:rPr>
              <a:t>the mapping locations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73EF-39C7-A8C9-0FDE-2DF040134D2B}"/>
              </a:ext>
            </a:extLst>
          </p:cNvPr>
          <p:cNvSpPr txBox="1"/>
          <p:nvPr/>
        </p:nvSpPr>
        <p:spPr>
          <a:xfrm>
            <a:off x="473337" y="3745774"/>
            <a:ext cx="591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Lato Black" panose="020F0502020204030203" pitchFamily="34" charset="77"/>
              </a:rPr>
              <a:t>2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Lato Black" panose="020F0502020204030203" pitchFamily="34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A01EE-AFF8-DEFC-1A00-F44B0EA8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Avenir Next" panose="020B0503020202020204" pitchFamily="34" charset="0"/>
              </a:rPr>
              <a:t>Existing Solutions for Remapping Reads</a:t>
            </a:r>
            <a:endParaRPr lang="en-CH" sz="3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5D5AC-5212-482B-15B1-B34A5A20102F}"/>
              </a:ext>
            </a:extLst>
          </p:cNvPr>
          <p:cNvSpPr txBox="1"/>
          <p:nvPr/>
        </p:nvSpPr>
        <p:spPr>
          <a:xfrm>
            <a:off x="364763" y="3928905"/>
            <a:ext cx="8410073" cy="1317853"/>
          </a:xfrm>
          <a:prstGeom prst="roundRect">
            <a:avLst>
              <a:gd name="adj" fmla="val 4777"/>
            </a:avLst>
          </a:prstGeom>
          <a:solidFill>
            <a:srgbClr val="FFFFFF">
              <a:alpha val="80392"/>
            </a:srgbClr>
          </a:solidFill>
          <a:ln w="57150">
            <a:solidFill>
              <a:srgbClr val="FFFFFF">
                <a:alpha val="76863"/>
              </a:srgbClr>
            </a:solidFill>
          </a:ln>
        </p:spPr>
        <p:txBody>
          <a:bodyPr wrap="square" rtlCol="0" anchor="ctr" anchorCtr="0">
            <a:noAutofit/>
          </a:bodyPr>
          <a:lstStyle/>
          <a:p>
            <a:pPr lvl="0" algn="ctr" defTabSz="457200">
              <a:lnSpc>
                <a:spcPct val="110000"/>
              </a:lnSpc>
              <a:spcAft>
                <a:spcPts val="300"/>
              </a:spcAf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venir Next" panose="020B0503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55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Mapping Reads from Scratch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5E1C12-214E-89C3-2397-2DF6AE7C689D}"/>
              </a:ext>
            </a:extLst>
          </p:cNvPr>
          <p:cNvSpPr/>
          <p:nvPr/>
        </p:nvSpPr>
        <p:spPr>
          <a:xfrm>
            <a:off x="2583797" y="180556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E10A8-BA66-297A-753D-49B5ED397D5F}"/>
              </a:ext>
            </a:extLst>
          </p:cNvPr>
          <p:cNvSpPr/>
          <p:nvPr/>
        </p:nvSpPr>
        <p:spPr>
          <a:xfrm>
            <a:off x="0" y="5684547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C00000"/>
                </a:solidFill>
                <a:latin typeface="Avenir Next" panose="020B0503020202020204" pitchFamily="34" charset="0"/>
              </a:rPr>
              <a:t>Significant computation overhead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665DA3-45B4-A0D2-BDC4-D3FE1A847A51}"/>
              </a:ext>
            </a:extLst>
          </p:cNvPr>
          <p:cNvSpPr/>
          <p:nvPr/>
        </p:nvSpPr>
        <p:spPr>
          <a:xfrm>
            <a:off x="16590" y="4996580"/>
            <a:ext cx="9144000" cy="566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800" b="1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algn="ctr"/>
            <a:r>
              <a:rPr lang="en-CH" sz="2800" b="1" dirty="0">
                <a:solidFill>
                  <a:srgbClr val="629B3C"/>
                </a:solidFill>
                <a:latin typeface="Avenir Next" panose="020B0503020202020204" pitchFamily="34" charset="0"/>
              </a:rPr>
              <a:t>Accurate mapping</a:t>
            </a:r>
          </a:p>
          <a:p>
            <a:pPr algn="ctr"/>
            <a:r>
              <a:rPr lang="en-CH" sz="2800" b="1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6DA2DD-E773-06D2-DCDB-F1138393A718}"/>
              </a:ext>
            </a:extLst>
          </p:cNvPr>
          <p:cNvSpPr txBox="1"/>
          <p:nvPr/>
        </p:nvSpPr>
        <p:spPr>
          <a:xfrm>
            <a:off x="543121" y="4725806"/>
            <a:ext cx="9333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6600" b="1" i="0" u="none" strike="noStrike" dirty="0">
                <a:solidFill>
                  <a:srgbClr val="629B3C"/>
                </a:solidFill>
                <a:effectLst/>
                <a:latin typeface="arial" panose="020B0604020202020204" pitchFamily="34" charset="0"/>
              </a:rPr>
              <a:t>✓</a:t>
            </a:r>
            <a:endParaRPr lang="en-CH" sz="7200" dirty="0">
              <a:solidFill>
                <a:srgbClr val="629B3C"/>
              </a:solidFill>
            </a:endParaRPr>
          </a:p>
        </p:txBody>
      </p:sp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BCDB24CA-5720-FC64-6736-75A06E8A1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314" y="5633270"/>
            <a:ext cx="670300" cy="6703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1A4CE9CE-0EE1-D1D9-0CED-B05D72BA714F}"/>
              </a:ext>
            </a:extLst>
          </p:cNvPr>
          <p:cNvGrpSpPr/>
          <p:nvPr/>
        </p:nvGrpSpPr>
        <p:grpSpPr>
          <a:xfrm>
            <a:off x="3578474" y="2968007"/>
            <a:ext cx="3049063" cy="593911"/>
            <a:chOff x="3578474" y="2968007"/>
            <a:chExt cx="3049063" cy="5939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CDFD2BE-2E8A-AFDB-797A-C1BEF167F197}"/>
                </a:ext>
              </a:extLst>
            </p:cNvPr>
            <p:cNvSpPr/>
            <p:nvPr/>
          </p:nvSpPr>
          <p:spPr>
            <a:xfrm>
              <a:off x="3578474" y="2968007"/>
              <a:ext cx="3023515" cy="593911"/>
            </a:xfrm>
            <a:prstGeom prst="roundRect">
              <a:avLst>
                <a:gd name="adj" fmla="val 711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CH" sz="2200" b="1" dirty="0">
                  <a:solidFill>
                    <a:schemeClr val="tx1"/>
                  </a:solidFill>
                  <a:latin typeface="Avenir Next" panose="020B0503020202020204" pitchFamily="34" charset="0"/>
                </a:rPr>
                <a:t>Read Mapping</a:t>
              </a:r>
            </a:p>
          </p:txBody>
        </p:sp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6A0978E-89FD-496A-D32F-03D3D1830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59408" y="2976551"/>
              <a:ext cx="568129" cy="568129"/>
            </a:xfrm>
            <a:prstGeom prst="rect">
              <a:avLst/>
            </a:prstGeom>
          </p:spPr>
        </p:pic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B86E68A-DEA7-E958-A413-5978D3842444}"/>
              </a:ext>
            </a:extLst>
          </p:cNvPr>
          <p:cNvSpPr/>
          <p:nvPr/>
        </p:nvSpPr>
        <p:spPr>
          <a:xfrm>
            <a:off x="534377" y="2803010"/>
            <a:ext cx="1779043" cy="923904"/>
          </a:xfrm>
          <a:prstGeom prst="roundRect">
            <a:avLst>
              <a:gd name="adj" fmla="val 7116"/>
            </a:avLst>
          </a:prstGeom>
          <a:solidFill>
            <a:srgbClr val="EAECEF"/>
          </a:solidFill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H" sz="2200" b="1" dirty="0">
                <a:solidFill>
                  <a:schemeClr val="tx1"/>
                </a:solidFill>
                <a:latin typeface="Avenir Next" panose="020B0503020202020204" pitchFamily="34" charset="0"/>
              </a:rPr>
              <a:t>Unmapped Reads</a:t>
            </a:r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886331-0BB9-5DD2-E114-22091690213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090232" y="2422332"/>
            <a:ext cx="0" cy="545675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E2F3C5-ABB1-DA55-2B97-C676BD5B69C0}"/>
              </a:ext>
            </a:extLst>
          </p:cNvPr>
          <p:cNvCxnSpPr>
            <a:cxnSpLocks/>
            <a:stCxn id="30" idx="3"/>
            <a:endCxn id="12" idx="1"/>
          </p:cNvCxnSpPr>
          <p:nvPr/>
        </p:nvCxnSpPr>
        <p:spPr>
          <a:xfrm>
            <a:off x="2313420" y="3264962"/>
            <a:ext cx="1265054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F8C39FB-C854-D87C-7A5C-CC3F2563AC72}"/>
              </a:ext>
            </a:extLst>
          </p:cNvPr>
          <p:cNvCxnSpPr>
            <a:cxnSpLocks/>
          </p:cNvCxnSpPr>
          <p:nvPr/>
        </p:nvCxnSpPr>
        <p:spPr>
          <a:xfrm>
            <a:off x="5090231" y="3561918"/>
            <a:ext cx="0" cy="571788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5170B0A-1A41-F1D4-B7C9-3335F895F35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6" t="12624" b="50297"/>
          <a:stretch/>
        </p:blipFill>
        <p:spPr>
          <a:xfrm>
            <a:off x="483621" y="879073"/>
            <a:ext cx="8176758" cy="841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E17E8-A0F4-E5E0-F3D4-69A18C17F65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6" t="77923" b="10934"/>
          <a:stretch/>
        </p:blipFill>
        <p:spPr>
          <a:xfrm>
            <a:off x="483621" y="4133706"/>
            <a:ext cx="8176758" cy="25293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35D6299-D9FB-E47B-0661-1203ECC3D0EB}"/>
              </a:ext>
            </a:extLst>
          </p:cNvPr>
          <p:cNvSpPr/>
          <p:nvPr/>
        </p:nvSpPr>
        <p:spPr>
          <a:xfrm>
            <a:off x="3246834" y="192708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778F3F-909F-2B02-B4B3-6DE0A2E0FB9B}"/>
              </a:ext>
            </a:extLst>
          </p:cNvPr>
          <p:cNvSpPr/>
          <p:nvPr/>
        </p:nvSpPr>
        <p:spPr>
          <a:xfrm>
            <a:off x="3479239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DB85C4-D6AD-947C-EDB1-D49950A8ECAB}"/>
              </a:ext>
            </a:extLst>
          </p:cNvPr>
          <p:cNvSpPr/>
          <p:nvPr/>
        </p:nvSpPr>
        <p:spPr>
          <a:xfrm>
            <a:off x="4057732" y="1881361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2BFB35-63A4-541B-E79B-2FD68A70E36E}"/>
              </a:ext>
            </a:extLst>
          </p:cNvPr>
          <p:cNvSpPr/>
          <p:nvPr/>
        </p:nvSpPr>
        <p:spPr>
          <a:xfrm>
            <a:off x="4572000" y="1782702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0CEFC1-7EA9-42C5-C9D9-57BCAF5BA533}"/>
              </a:ext>
            </a:extLst>
          </p:cNvPr>
          <p:cNvSpPr/>
          <p:nvPr/>
        </p:nvSpPr>
        <p:spPr>
          <a:xfrm>
            <a:off x="4856059" y="1914448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869582B-179D-176B-4F2F-2E341E2492C5}"/>
              </a:ext>
            </a:extLst>
          </p:cNvPr>
          <p:cNvSpPr/>
          <p:nvPr/>
        </p:nvSpPr>
        <p:spPr>
          <a:xfrm>
            <a:off x="5225094" y="1781040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9BB320-1E4A-8714-3600-06F50E995837}"/>
              </a:ext>
            </a:extLst>
          </p:cNvPr>
          <p:cNvSpPr/>
          <p:nvPr/>
        </p:nvSpPr>
        <p:spPr>
          <a:xfrm>
            <a:off x="5619739" y="196016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A277E53-ED3A-0B2C-3155-17DBACAFE19D}"/>
              </a:ext>
            </a:extLst>
          </p:cNvPr>
          <p:cNvSpPr/>
          <p:nvPr/>
        </p:nvSpPr>
        <p:spPr>
          <a:xfrm>
            <a:off x="6047382" y="180722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797637-B9CF-DE43-04AB-E9E4E1F4E154}"/>
              </a:ext>
            </a:extLst>
          </p:cNvPr>
          <p:cNvSpPr/>
          <p:nvPr/>
        </p:nvSpPr>
        <p:spPr>
          <a:xfrm>
            <a:off x="6487051" y="1937307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70F84-23E5-A7E7-2EA2-F8C0F2BA5DA9}"/>
              </a:ext>
            </a:extLst>
          </p:cNvPr>
          <p:cNvSpPr/>
          <p:nvPr/>
        </p:nvSpPr>
        <p:spPr>
          <a:xfrm>
            <a:off x="6869670" y="1810505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5DDF13-EEA8-3F85-2DBB-F511CFF80AE6}"/>
              </a:ext>
            </a:extLst>
          </p:cNvPr>
          <p:cNvSpPr/>
          <p:nvPr/>
        </p:nvSpPr>
        <p:spPr>
          <a:xfrm>
            <a:off x="7472123" y="1799246"/>
            <a:ext cx="439669" cy="45719"/>
          </a:xfrm>
          <a:prstGeom prst="rect">
            <a:avLst/>
          </a:prstGeom>
          <a:solidFill>
            <a:srgbClr val="F8F3E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CH" sz="1600" b="1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F9DF462-2EA2-3861-AF6C-C311D092C81B}"/>
              </a:ext>
            </a:extLst>
          </p:cNvPr>
          <p:cNvSpPr/>
          <p:nvPr/>
        </p:nvSpPr>
        <p:spPr>
          <a:xfrm>
            <a:off x="2432043" y="1733619"/>
            <a:ext cx="5625538" cy="665893"/>
          </a:xfrm>
          <a:prstGeom prst="roundRect">
            <a:avLst>
              <a:gd name="adj" fmla="val 7116"/>
            </a:avLst>
          </a:prstGeom>
          <a:noFill/>
          <a:ln w="38100">
            <a:solidFill>
              <a:srgbClr val="AEB5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2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A8FE0F-F913-67BC-AB58-ACCFACEC9E5B}"/>
              </a:ext>
            </a:extLst>
          </p:cNvPr>
          <p:cNvSpPr txBox="1"/>
          <p:nvPr/>
        </p:nvSpPr>
        <p:spPr>
          <a:xfrm>
            <a:off x="4146781" y="2022052"/>
            <a:ext cx="185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H" sz="1800" b="1" dirty="0">
                <a:solidFill>
                  <a:schemeClr val="tx1"/>
                </a:solidFill>
                <a:latin typeface="Avenir Next" panose="020B0503020202020204" pitchFamily="34" charset="0"/>
              </a:rPr>
              <a:t>Mapped Reads</a:t>
            </a:r>
            <a:endParaRPr lang="en-CH" sz="1800" b="1" dirty="0">
              <a:solidFill>
                <a:schemeClr val="accent5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7810B9-5B3C-80AC-CC26-AB9AF933B711}"/>
              </a:ext>
            </a:extLst>
          </p:cNvPr>
          <p:cNvGrpSpPr/>
          <p:nvPr/>
        </p:nvGrpSpPr>
        <p:grpSpPr>
          <a:xfrm>
            <a:off x="2505083" y="4422135"/>
            <a:ext cx="5552498" cy="286731"/>
            <a:chOff x="2505083" y="4422135"/>
            <a:chExt cx="5552498" cy="28673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5DD12B0-F636-6C94-8681-581DFE765923}"/>
                </a:ext>
              </a:extLst>
            </p:cNvPr>
            <p:cNvSpPr/>
            <p:nvPr/>
          </p:nvSpPr>
          <p:spPr>
            <a:xfrm>
              <a:off x="2625649" y="444665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3E0BED-DE9D-925F-7216-0E428F1C932C}"/>
                </a:ext>
              </a:extLst>
            </p:cNvPr>
            <p:cNvSpPr/>
            <p:nvPr/>
          </p:nvSpPr>
          <p:spPr>
            <a:xfrm>
              <a:off x="3008270" y="456817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FC15A3-7928-73FD-41FB-E7873316EA7C}"/>
                </a:ext>
              </a:extLst>
            </p:cNvPr>
            <p:cNvSpPr/>
            <p:nvPr/>
          </p:nvSpPr>
          <p:spPr>
            <a:xfrm>
              <a:off x="3447939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3756BE0-09B9-C6FC-9121-12FEB3C0B581}"/>
                </a:ext>
              </a:extLst>
            </p:cNvPr>
            <p:cNvSpPr/>
            <p:nvPr/>
          </p:nvSpPr>
          <p:spPr>
            <a:xfrm>
              <a:off x="4026432" y="4522456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C5BCB7A-AF07-459C-FC76-13905107A1AF}"/>
                </a:ext>
              </a:extLst>
            </p:cNvPr>
            <p:cNvSpPr/>
            <p:nvPr/>
          </p:nvSpPr>
          <p:spPr>
            <a:xfrm>
              <a:off x="4540700" y="442379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C7DD31-0043-DD55-A0DB-6FD181D647A7}"/>
                </a:ext>
              </a:extLst>
            </p:cNvPr>
            <p:cNvSpPr/>
            <p:nvPr/>
          </p:nvSpPr>
          <p:spPr>
            <a:xfrm>
              <a:off x="4824759" y="455554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A7FEA2-4007-3244-34FD-F8A752870331}"/>
                </a:ext>
              </a:extLst>
            </p:cNvPr>
            <p:cNvSpPr/>
            <p:nvPr/>
          </p:nvSpPr>
          <p:spPr>
            <a:xfrm>
              <a:off x="5193794" y="4422135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4D4DF3-1FCF-8DDE-0028-BC1900DDFDC6}"/>
                </a:ext>
              </a:extLst>
            </p:cNvPr>
            <p:cNvSpPr/>
            <p:nvPr/>
          </p:nvSpPr>
          <p:spPr>
            <a:xfrm>
              <a:off x="5454327" y="460126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EDBA522-E609-4E67-8928-161D83B0D9F7}"/>
                </a:ext>
              </a:extLst>
            </p:cNvPr>
            <p:cNvSpPr/>
            <p:nvPr/>
          </p:nvSpPr>
          <p:spPr>
            <a:xfrm>
              <a:off x="6016082" y="444832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2E012B0-E290-04CE-73B2-3148ADE67294}"/>
                </a:ext>
              </a:extLst>
            </p:cNvPr>
            <p:cNvSpPr/>
            <p:nvPr/>
          </p:nvSpPr>
          <p:spPr>
            <a:xfrm>
              <a:off x="6455751" y="457840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A4E4CC3-9CA9-5540-1E0E-DEE13EEEC7B0}"/>
                </a:ext>
              </a:extLst>
            </p:cNvPr>
            <p:cNvSpPr/>
            <p:nvPr/>
          </p:nvSpPr>
          <p:spPr>
            <a:xfrm>
              <a:off x="6838370" y="4451600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52DD8-ADF5-BA90-6C48-557FDA18B796}"/>
                </a:ext>
              </a:extLst>
            </p:cNvPr>
            <p:cNvSpPr/>
            <p:nvPr/>
          </p:nvSpPr>
          <p:spPr>
            <a:xfrm>
              <a:off x="7440823" y="4440341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67DCBE-CEFD-9FDC-79EE-F6B6392C7727}"/>
                </a:ext>
              </a:extLst>
            </p:cNvPr>
            <p:cNvSpPr/>
            <p:nvPr/>
          </p:nvSpPr>
          <p:spPr>
            <a:xfrm>
              <a:off x="7617912" y="4592423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36290E2-7C86-299E-3151-9DBC692246D7}"/>
                </a:ext>
              </a:extLst>
            </p:cNvPr>
            <p:cNvSpPr/>
            <p:nvPr/>
          </p:nvSpPr>
          <p:spPr>
            <a:xfrm>
              <a:off x="3686065" y="4663147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846F8A-7CA5-F95C-E9CC-0000DB33D111}"/>
                </a:ext>
              </a:extLst>
            </p:cNvPr>
            <p:cNvSpPr/>
            <p:nvPr/>
          </p:nvSpPr>
          <p:spPr>
            <a:xfrm>
              <a:off x="2505083" y="4632352"/>
              <a:ext cx="439669" cy="45719"/>
            </a:xfrm>
            <a:prstGeom prst="rect">
              <a:avLst/>
            </a:prstGeom>
            <a:solidFill>
              <a:srgbClr val="F8F3E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CH" sz="1600" b="1" dirty="0">
                <a:solidFill>
                  <a:schemeClr val="accent1"/>
                </a:solidFill>
                <a:latin typeface="Corbel" panose="020B05030202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35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" panose="020B0503020202020204" pitchFamily="34" charset="0"/>
              </a:rPr>
              <a:t>Mapping Reads from Scratch</a:t>
            </a: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CE93757-641F-CED5-A431-5EBE4FFED57A}"/>
              </a:ext>
            </a:extLst>
          </p:cNvPr>
          <p:cNvSpPr/>
          <p:nvPr/>
        </p:nvSpPr>
        <p:spPr>
          <a:xfrm>
            <a:off x="335535" y="974787"/>
            <a:ext cx="8561554" cy="1079300"/>
          </a:xfrm>
          <a:prstGeom prst="roundRect">
            <a:avLst>
              <a:gd name="adj" fmla="val 68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venir Next" panose="020B0503020202020204" pitchFamily="34" charset="0"/>
              </a:rPr>
              <a:t>A large portion </a:t>
            </a:r>
            <a:r>
              <a:rPr lang="en-US" sz="3200" dirty="0">
                <a:solidFill>
                  <a:schemeClr val="tx1"/>
                </a:solidFill>
                <a:latin typeface="Avenir Next" panose="020B0503020202020204" pitchFamily="34" charset="0"/>
              </a:rPr>
              <a:t>of the reference genome </a:t>
            </a:r>
            <a:r>
              <a:rPr lang="en-US" sz="3200" b="1" dirty="0">
                <a:solidFill>
                  <a:srgbClr val="7030A0"/>
                </a:solidFill>
                <a:latin typeface="Avenir Next" panose="020B0503020202020204" pitchFamily="34" charset="0"/>
              </a:rPr>
              <a:t>remains unchanged (constant regions)</a:t>
            </a:r>
            <a:endParaRPr lang="en-US" sz="3200" dirty="0">
              <a:solidFill>
                <a:srgbClr val="7030A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97FA6CA-7F16-942C-70D7-D6EAC5BAD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618562"/>
              </p:ext>
            </p:extLst>
          </p:nvPr>
        </p:nvGraphicFramePr>
        <p:xfrm>
          <a:off x="1524000" y="233790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81C7772-4D85-C71E-2A36-0F6A5DAAD54E}"/>
              </a:ext>
            </a:extLst>
          </p:cNvPr>
          <p:cNvSpPr txBox="1"/>
          <p:nvPr/>
        </p:nvSpPr>
        <p:spPr>
          <a:xfrm>
            <a:off x="6379678" y="3134140"/>
            <a:ext cx="2300495" cy="825002"/>
          </a:xfrm>
          <a:prstGeom prst="roundRect">
            <a:avLst>
              <a:gd name="adj" fmla="val 604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  <a:latin typeface="Avenir Next" panose="020B0503020202020204" pitchFamily="34" charset="0"/>
              </a:rPr>
              <a:t>12%</a:t>
            </a:r>
            <a:r>
              <a:rPr lang="en-US" sz="2000" b="0" dirty="0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</a:p>
          <a:p>
            <a:r>
              <a:rPr lang="en-US" sz="2000" b="0" dirty="0">
                <a:solidFill>
                  <a:schemeClr val="tx1"/>
                </a:solidFill>
                <a:latin typeface="Avenir Next" panose="020B0503020202020204" pitchFamily="34" charset="0"/>
              </a:rPr>
              <a:t>Changed Content</a:t>
            </a:r>
            <a:endParaRPr lang="en-US" sz="2000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7FEF8D-7F82-B616-7170-192A53E3499A}"/>
              </a:ext>
            </a:extLst>
          </p:cNvPr>
          <p:cNvSpPr>
            <a:spLocks noChangeAspect="1"/>
          </p:cNvSpPr>
          <p:nvPr/>
        </p:nvSpPr>
        <p:spPr>
          <a:xfrm>
            <a:off x="2671865" y="2472159"/>
            <a:ext cx="3793254" cy="3795489"/>
          </a:xfrm>
          <a:prstGeom prst="ellipse">
            <a:avLst/>
          </a:prstGeom>
          <a:solidFill>
            <a:srgbClr val="9DC3E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F30E4-4B5B-D0CD-DAE8-5B4E4234A287}"/>
              </a:ext>
            </a:extLst>
          </p:cNvPr>
          <p:cNvSpPr txBox="1"/>
          <p:nvPr/>
        </p:nvSpPr>
        <p:spPr>
          <a:xfrm>
            <a:off x="1730123" y="2472159"/>
            <a:ext cx="2300495" cy="1538868"/>
          </a:xfrm>
          <a:prstGeom prst="roundRect">
            <a:avLst>
              <a:gd name="adj" fmla="val 604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latin typeface="Avenir Next" panose="020B0503020202020204" pitchFamily="34" charset="0"/>
              </a:rPr>
              <a:t>Entire Reference Genome</a:t>
            </a:r>
            <a:endParaRPr lang="en-US" sz="2000" b="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9F6E923-0702-FAFD-B1E9-299B2E0EBE6D}"/>
              </a:ext>
            </a:extLst>
          </p:cNvPr>
          <p:cNvSpPr/>
          <p:nvPr/>
        </p:nvSpPr>
        <p:spPr>
          <a:xfrm>
            <a:off x="189560" y="5097520"/>
            <a:ext cx="8561554" cy="1079300"/>
          </a:xfrm>
          <a:prstGeom prst="roundRect">
            <a:avLst>
              <a:gd name="adj" fmla="val 68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venir Next" panose="020B0503020202020204" pitchFamily="34" charset="0"/>
              </a:rPr>
              <a:t>Identifying the differences </a:t>
            </a:r>
            <a:r>
              <a:rPr lang="en-US" sz="3000" dirty="0">
                <a:solidFill>
                  <a:schemeClr val="tx1"/>
                </a:solidFill>
                <a:latin typeface="Avenir Next" panose="020B0503020202020204" pitchFamily="34" charset="0"/>
              </a:rPr>
              <a:t>for reads in the constant regions is </a:t>
            </a:r>
            <a:r>
              <a:rPr lang="en-US" sz="3000" b="1" dirty="0">
                <a:solidFill>
                  <a:srgbClr val="C00000"/>
                </a:solidFill>
                <a:latin typeface="Avenir Next" panose="020B0503020202020204" pitchFamily="34" charset="0"/>
              </a:rPr>
              <a:t>redundant</a:t>
            </a:r>
            <a:endParaRPr lang="en-US" sz="3000" dirty="0">
              <a:solidFill>
                <a:srgbClr val="C00000"/>
              </a:solidFill>
              <a:latin typeface="Avenir Next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Graphic spid="22" grpId="0">
        <p:bldAsOne/>
      </p:bldGraphic>
      <p:bldP spid="23" grpId="0" animBg="1"/>
      <p:bldP spid="5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-3.4|0|0|4.3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5|1.8|2.9|4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36158</TotalTime>
  <Words>1166</Words>
  <Application>Microsoft Macintosh PowerPoint</Application>
  <PresentationFormat>On-screen Show (4:3)</PresentationFormat>
  <Paragraphs>311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</vt:lpstr>
      <vt:lpstr>Avenir Next</vt:lpstr>
      <vt:lpstr>Calibri</vt:lpstr>
      <vt:lpstr>Calibri Light</vt:lpstr>
      <vt:lpstr>Cambria</vt:lpstr>
      <vt:lpstr>Corbel</vt:lpstr>
      <vt:lpstr>Lato Black</vt:lpstr>
      <vt:lpstr>Nunito</vt:lpstr>
      <vt:lpstr>System Font Regular</vt:lpstr>
      <vt:lpstr>Office Theme</vt:lpstr>
      <vt:lpstr>AirLift  A Fast and Comprehensive Technique for Remapping Alignments  between Reference Genomes </vt:lpstr>
      <vt:lpstr>Genome Analysis</vt:lpstr>
      <vt:lpstr>Reference Genomes</vt:lpstr>
      <vt:lpstr>Updating the Reference Genomes</vt:lpstr>
      <vt:lpstr>Changes between Reference Genomes</vt:lpstr>
      <vt:lpstr>Existing Solutions for Remapping Reads</vt:lpstr>
      <vt:lpstr>Existing Solutions for Remapping Reads</vt:lpstr>
      <vt:lpstr>Mapping Reads from Scratch</vt:lpstr>
      <vt:lpstr>Mapping Reads from Scratch</vt:lpstr>
      <vt:lpstr>Existing Solutions for Remapping Reads</vt:lpstr>
      <vt:lpstr>Existing Solutions for Remapping Reads</vt:lpstr>
      <vt:lpstr>Moving the Mapping Locations</vt:lpstr>
      <vt:lpstr>Moving the Mapping Locations</vt:lpstr>
      <vt:lpstr>Outline</vt:lpstr>
      <vt:lpstr>Our Goal</vt:lpstr>
      <vt:lpstr>PowerPoint Presentation</vt:lpstr>
      <vt:lpstr>Outline</vt:lpstr>
      <vt:lpstr>AirLift Overview</vt:lpstr>
      <vt:lpstr>AirLift</vt:lpstr>
      <vt:lpstr>AirLift</vt:lpstr>
      <vt:lpstr>AirLift Indexing (Offline)</vt:lpstr>
      <vt:lpstr>AirLift Indexing (Offline)</vt:lpstr>
      <vt:lpstr>AirLift</vt:lpstr>
      <vt:lpstr>AirLift Remapping</vt:lpstr>
      <vt:lpstr>AirLift Remapping</vt:lpstr>
      <vt:lpstr>Outline</vt:lpstr>
      <vt:lpstr>Evaluation Methodology</vt:lpstr>
      <vt:lpstr>Performance</vt:lpstr>
      <vt:lpstr>Peak Memory Usage</vt:lpstr>
      <vt:lpstr>Accuracy – Variant Calling</vt:lpstr>
      <vt:lpstr>Outline</vt:lpstr>
      <vt:lpstr>AirLift Summary</vt:lpstr>
      <vt:lpstr>AirLift</vt:lpstr>
      <vt:lpstr>AirLift Source Code</vt:lpstr>
      <vt:lpstr>AirLift  A Fast and Comprehensive Technique for Remapping Alignments  between Reference Genomes </vt:lpstr>
      <vt:lpstr>PowerPoint Presentation</vt:lpstr>
      <vt:lpstr>AirLift Remapping</vt:lpstr>
    </vt:vector>
  </TitlesOfParts>
  <Manager/>
  <Company>Razer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Minesh Patel</dc:creator>
  <cp:keywords/>
  <dc:description/>
  <cp:lastModifiedBy>Firtina  Can</cp:lastModifiedBy>
  <cp:revision>307</cp:revision>
  <cp:lastPrinted>2019-02-23T04:26:38Z</cp:lastPrinted>
  <dcterms:created xsi:type="dcterms:W3CDTF">2017-06-05T15:22:10Z</dcterms:created>
  <dcterms:modified xsi:type="dcterms:W3CDTF">2023-05-12T12:17:10Z</dcterms:modified>
  <cp:category/>
</cp:coreProperties>
</file>