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68" r:id="rId2"/>
    <p:sldId id="280" r:id="rId3"/>
    <p:sldId id="281" r:id="rId4"/>
    <p:sldId id="282" r:id="rId5"/>
    <p:sldId id="287" r:id="rId6"/>
    <p:sldId id="288" r:id="rId7"/>
    <p:sldId id="290" r:id="rId8"/>
    <p:sldId id="283" r:id="rId9"/>
    <p:sldId id="286" r:id="rId10"/>
    <p:sldId id="285" r:id="rId11"/>
    <p:sldId id="289" r:id="rId12"/>
    <p:sldId id="284" r:id="rId13"/>
    <p:sldId id="266" r:id="rId14"/>
    <p:sldId id="278" r:id="rId15"/>
    <p:sldId id="279" r:id="rId16"/>
  </p:sldIdLst>
  <p:sldSz cx="12187238" cy="6858000"/>
  <p:notesSz cx="7102475" cy="93884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p15:clr>
            <a:srgbClr val="A4A3A4"/>
          </p15:clr>
        </p15:guide>
        <p15:guide id="2" orient="horz" pos="1275">
          <p15:clr>
            <a:srgbClr val="A4A3A4"/>
          </p15:clr>
        </p15:guide>
        <p15:guide id="3" orient="horz" pos="3929">
          <p15:clr>
            <a:srgbClr val="A4A3A4"/>
          </p15:clr>
        </p15:guide>
        <p15:guide id="4" orient="horz" pos="2160">
          <p15:clr>
            <a:srgbClr val="A4A3A4"/>
          </p15:clr>
        </p15:guide>
        <p15:guide id="5" orient="horz" pos="3045">
          <p15:clr>
            <a:srgbClr val="A4A3A4"/>
          </p15:clr>
        </p15:guide>
        <p15:guide id="6" orient="horz" pos="4269">
          <p15:clr>
            <a:srgbClr val="A4A3A4"/>
          </p15:clr>
        </p15:guide>
        <p15:guide id="7" orient="horz" pos="3997" userDrawn="1">
          <p15:clr>
            <a:srgbClr val="A4A3A4"/>
          </p15:clr>
        </p15:guide>
        <p15:guide id="8" pos="91">
          <p15:clr>
            <a:srgbClr val="A4A3A4"/>
          </p15:clr>
        </p15:guide>
        <p15:guide id="9" pos="7585">
          <p15:clr>
            <a:srgbClr val="A4A3A4"/>
          </p15:clr>
        </p15:guide>
        <p15:guide id="10" pos="3839">
          <p15:clr>
            <a:srgbClr val="A4A3A4"/>
          </p15:clr>
        </p15:guide>
        <p15:guide id="11" pos="204">
          <p15:clr>
            <a:srgbClr val="A4A3A4"/>
          </p15:clr>
        </p15:guide>
        <p15:guide id="12" pos="7472">
          <p15:clr>
            <a:srgbClr val="A4A3A4"/>
          </p15:clr>
        </p15:guide>
        <p15:guide id="13" orient="horz" pos="3067">
          <p15:clr>
            <a:srgbClr val="A4A3A4"/>
          </p15:clr>
        </p15:guide>
        <p15:guide id="14" orient="horz" pos="4247">
          <p15:clr>
            <a:srgbClr val="A4A3A4"/>
          </p15:clr>
        </p15:guide>
        <p15:guide id="15" orient="horz" pos="3974">
          <p15:clr>
            <a:srgbClr val="A4A3A4"/>
          </p15:clr>
        </p15:guide>
        <p15:guide id="16" orient="horz" pos="482">
          <p15:clr>
            <a:srgbClr val="A4A3A4"/>
          </p15:clr>
        </p15:guide>
        <p15:guide id="17" pos="20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9B4"/>
    <a:srgbClr val="1269B0"/>
    <a:srgbClr val="1F4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31" autoAdjust="0"/>
    <p:restoredTop sz="83718" autoAdjust="0"/>
  </p:normalViewPr>
  <p:slideViewPr>
    <p:cSldViewPr snapToObjects="1">
      <p:cViewPr varScale="1">
        <p:scale>
          <a:sx n="77" d="100"/>
          <a:sy n="77" d="100"/>
        </p:scale>
        <p:origin x="900" y="88"/>
      </p:cViewPr>
      <p:guideLst>
        <p:guide orient="horz" pos="391"/>
        <p:guide orient="horz" pos="1275"/>
        <p:guide orient="horz" pos="3929"/>
        <p:guide orient="horz" pos="2160"/>
        <p:guide orient="horz" pos="3045"/>
        <p:guide orient="horz" pos="4269"/>
        <p:guide orient="horz" pos="3997"/>
        <p:guide pos="91"/>
        <p:guide pos="7585"/>
        <p:guide pos="3839"/>
        <p:guide pos="204"/>
        <p:guide pos="7472"/>
        <p:guide orient="horz" pos="3067"/>
        <p:guide orient="horz" pos="4247"/>
        <p:guide orient="horz" pos="3974"/>
        <p:guide orient="horz" pos="482"/>
        <p:guide pos="209"/>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7951" cy="468914"/>
          </a:xfrm>
          <a:prstGeom prst="rect">
            <a:avLst/>
          </a:prstGeom>
        </p:spPr>
        <p:txBody>
          <a:bodyPr vert="horz" lIns="91440" tIns="45720" rIns="91440" bIns="45720" rtlCol="0"/>
          <a:lstStyle>
            <a:lvl1pPr algn="l">
              <a:defRPr sz="1200"/>
            </a:lvl1pPr>
          </a:lstStyle>
          <a:p>
            <a:endParaRPr lang="de-DE" dirty="0">
              <a:latin typeface="Arial" panose="020B0604020202020204" pitchFamily="34" charset="0"/>
            </a:endParaRPr>
          </a:p>
        </p:txBody>
      </p:sp>
      <p:sp>
        <p:nvSpPr>
          <p:cNvPr id="3" name="Datumsplatzhalter 2"/>
          <p:cNvSpPr>
            <a:spLocks noGrp="1"/>
          </p:cNvSpPr>
          <p:nvPr>
            <p:ph type="dt" sz="quarter" idx="1"/>
          </p:nvPr>
        </p:nvSpPr>
        <p:spPr>
          <a:xfrm>
            <a:off x="4022937" y="0"/>
            <a:ext cx="3077951" cy="468914"/>
          </a:xfrm>
          <a:prstGeom prst="rect">
            <a:avLst/>
          </a:prstGeom>
        </p:spPr>
        <p:txBody>
          <a:bodyPr vert="horz" lIns="91440" tIns="45720" rIns="91440" bIns="45720" rtlCol="0"/>
          <a:lstStyle>
            <a:lvl1pPr algn="r">
              <a:defRPr sz="1200"/>
            </a:lvl1pPr>
          </a:lstStyle>
          <a:p>
            <a:fld id="{986A4B46-F6A6-DA4E-8415-64807F0B23D2}" type="datetimeFigureOut">
              <a:rPr lang="de-DE" smtClean="0">
                <a:latin typeface="Arial" panose="020B0604020202020204" pitchFamily="34" charset="0"/>
              </a:rPr>
              <a:t>20.01.2020</a:t>
            </a:fld>
            <a:endParaRPr lang="de-DE" dirty="0">
              <a:latin typeface="Arial" panose="020B0604020202020204" pitchFamily="34" charset="0"/>
            </a:endParaRPr>
          </a:p>
        </p:txBody>
      </p:sp>
      <p:sp>
        <p:nvSpPr>
          <p:cNvPr id="4" name="Fußzeilenplatzhalter 3"/>
          <p:cNvSpPr>
            <a:spLocks noGrp="1"/>
          </p:cNvSpPr>
          <p:nvPr>
            <p:ph type="ftr" sz="quarter" idx="2"/>
          </p:nvPr>
        </p:nvSpPr>
        <p:spPr>
          <a:xfrm>
            <a:off x="0" y="8918105"/>
            <a:ext cx="3077951" cy="468914"/>
          </a:xfrm>
          <a:prstGeom prst="rect">
            <a:avLst/>
          </a:prstGeom>
        </p:spPr>
        <p:txBody>
          <a:bodyPr vert="horz" lIns="91440" tIns="45720" rIns="91440" bIns="45720" rtlCol="0" anchor="b"/>
          <a:lstStyle>
            <a:lvl1pPr algn="l">
              <a:defRPr sz="1200"/>
            </a:lvl1pPr>
          </a:lstStyle>
          <a:p>
            <a:endParaRPr lang="de-DE" dirty="0">
              <a:latin typeface="Arial" panose="020B0604020202020204" pitchFamily="34" charset="0"/>
            </a:endParaRPr>
          </a:p>
        </p:txBody>
      </p:sp>
      <p:sp>
        <p:nvSpPr>
          <p:cNvPr id="5" name="Foliennummernplatzhalter 4"/>
          <p:cNvSpPr>
            <a:spLocks noGrp="1"/>
          </p:cNvSpPr>
          <p:nvPr>
            <p:ph type="sldNum" sz="quarter" idx="3"/>
          </p:nvPr>
        </p:nvSpPr>
        <p:spPr>
          <a:xfrm>
            <a:off x="4022937" y="8918105"/>
            <a:ext cx="3077951" cy="468914"/>
          </a:xfrm>
          <a:prstGeom prst="rect">
            <a:avLst/>
          </a:prstGeom>
        </p:spPr>
        <p:txBody>
          <a:bodyPr vert="horz" lIns="91440" tIns="45720" rIns="91440" bIns="45720" rtlCol="0" anchor="b"/>
          <a:lstStyle>
            <a:lvl1pPr algn="r">
              <a:defRPr sz="1200"/>
            </a:lvl1pPr>
          </a:lstStyle>
          <a:p>
            <a:fld id="{2B048993-9816-0246-B1D2-4028350D98C2}" type="slidenum">
              <a:rPr lang="de-DE" smtClean="0">
                <a:latin typeface="Arial" panose="020B0604020202020204" pitchFamily="34" charset="0"/>
              </a:rPr>
              <a:t>‹#›</a:t>
            </a:fld>
            <a:endParaRPr lang="de-DE" dirty="0">
              <a:latin typeface="Arial" panose="020B0604020202020204" pitchFamily="34" charset="0"/>
            </a:endParaRPr>
          </a:p>
        </p:txBody>
      </p:sp>
    </p:spTree>
    <p:extLst>
      <p:ext uri="{BB962C8B-B14F-4D97-AF65-F5344CB8AC3E}">
        <p14:creationId xmlns:p14="http://schemas.microsoft.com/office/powerpoint/2010/main" val="2195302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7739" cy="469424"/>
          </a:xfrm>
          <a:prstGeom prst="rect">
            <a:avLst/>
          </a:prstGeom>
        </p:spPr>
        <p:txBody>
          <a:bodyPr vert="horz" lIns="99040" tIns="49520" rIns="99040" bIns="49520" rtlCol="0"/>
          <a:lstStyle>
            <a:lvl1pPr algn="l">
              <a:defRPr sz="1300">
                <a:latin typeface="Arial" panose="020B0604020202020204" pitchFamily="34" charset="0"/>
              </a:defRPr>
            </a:lvl1pPr>
          </a:lstStyle>
          <a:p>
            <a:endParaRPr lang="de-CH" dirty="0"/>
          </a:p>
        </p:txBody>
      </p:sp>
      <p:sp>
        <p:nvSpPr>
          <p:cNvPr id="3" name="Datumsplatzhalter 2"/>
          <p:cNvSpPr>
            <a:spLocks noGrp="1"/>
          </p:cNvSpPr>
          <p:nvPr>
            <p:ph type="dt" idx="1"/>
          </p:nvPr>
        </p:nvSpPr>
        <p:spPr>
          <a:xfrm>
            <a:off x="4023094" y="1"/>
            <a:ext cx="3077739" cy="469424"/>
          </a:xfrm>
          <a:prstGeom prst="rect">
            <a:avLst/>
          </a:prstGeom>
        </p:spPr>
        <p:txBody>
          <a:bodyPr vert="horz" lIns="99040" tIns="49520" rIns="99040" bIns="49520" rtlCol="0"/>
          <a:lstStyle>
            <a:lvl1pPr algn="r">
              <a:defRPr sz="1300">
                <a:latin typeface="Arial" panose="020B0604020202020204" pitchFamily="34" charset="0"/>
              </a:defRPr>
            </a:lvl1pPr>
          </a:lstStyle>
          <a:p>
            <a:fld id="{BCDB334D-D17F-49C4-91DD-37BB7E818209}" type="datetimeFigureOut">
              <a:rPr lang="de-CH" smtClean="0"/>
              <a:pPr/>
              <a:t>20.01.2020</a:t>
            </a:fld>
            <a:endParaRPr lang="de-CH" dirty="0"/>
          </a:p>
        </p:txBody>
      </p:sp>
      <p:sp>
        <p:nvSpPr>
          <p:cNvPr id="4" name="Folienbildplatzhalt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9040" tIns="49520" rIns="99040" bIns="49520" rtlCol="0" anchor="ctr"/>
          <a:lstStyle/>
          <a:p>
            <a:endParaRPr lang="de-CH" dirty="0"/>
          </a:p>
        </p:txBody>
      </p:sp>
      <p:sp>
        <p:nvSpPr>
          <p:cNvPr id="5" name="Notizenplatzhalter 4"/>
          <p:cNvSpPr>
            <a:spLocks noGrp="1"/>
          </p:cNvSpPr>
          <p:nvPr>
            <p:ph type="body" sz="quarter" idx="3"/>
          </p:nvPr>
        </p:nvSpPr>
        <p:spPr>
          <a:xfrm>
            <a:off x="710249" y="4459526"/>
            <a:ext cx="5681980" cy="4224814"/>
          </a:xfrm>
          <a:prstGeom prst="rect">
            <a:avLst/>
          </a:prstGeom>
        </p:spPr>
        <p:txBody>
          <a:bodyPr vert="horz" lIns="99040" tIns="49520" rIns="99040" bIns="4952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6" name="Fußzeilenplatzhalter 5"/>
          <p:cNvSpPr>
            <a:spLocks noGrp="1"/>
          </p:cNvSpPr>
          <p:nvPr>
            <p:ph type="ftr" sz="quarter" idx="4"/>
          </p:nvPr>
        </p:nvSpPr>
        <p:spPr>
          <a:xfrm>
            <a:off x="1" y="8917423"/>
            <a:ext cx="3077739" cy="469424"/>
          </a:xfrm>
          <a:prstGeom prst="rect">
            <a:avLst/>
          </a:prstGeom>
        </p:spPr>
        <p:txBody>
          <a:bodyPr vert="horz" lIns="99040" tIns="49520" rIns="99040" bIns="49520" rtlCol="0" anchor="b"/>
          <a:lstStyle>
            <a:lvl1pPr algn="l">
              <a:defRPr sz="1300">
                <a:latin typeface="Arial" panose="020B0604020202020204" pitchFamily="34" charset="0"/>
              </a:defRPr>
            </a:lvl1pPr>
          </a:lstStyle>
          <a:p>
            <a:endParaRPr lang="de-CH" dirty="0"/>
          </a:p>
        </p:txBody>
      </p:sp>
      <p:sp>
        <p:nvSpPr>
          <p:cNvPr id="7" name="Foliennummernplatzhalter 6"/>
          <p:cNvSpPr>
            <a:spLocks noGrp="1"/>
          </p:cNvSpPr>
          <p:nvPr>
            <p:ph type="sldNum" sz="quarter" idx="5"/>
          </p:nvPr>
        </p:nvSpPr>
        <p:spPr>
          <a:xfrm>
            <a:off x="4023094" y="8917423"/>
            <a:ext cx="3077739" cy="469424"/>
          </a:xfrm>
          <a:prstGeom prst="rect">
            <a:avLst/>
          </a:prstGeom>
        </p:spPr>
        <p:txBody>
          <a:bodyPr vert="horz" lIns="99040" tIns="49520" rIns="99040" bIns="49520" rtlCol="0" anchor="b"/>
          <a:lstStyle>
            <a:lvl1pPr algn="r">
              <a:defRPr sz="1300">
                <a:latin typeface="Arial" panose="020B0604020202020204" pitchFamily="34" charset="0"/>
              </a:defRPr>
            </a:lvl1pPr>
          </a:lstStyle>
          <a:p>
            <a:fld id="{A51C0C35-A9A2-4EFD-9BAF-1E52E29E03D1}" type="slidenum">
              <a:rPr lang="de-CH" smtClean="0"/>
              <a:pPr/>
              <a:t>‹#›</a:t>
            </a:fld>
            <a:endParaRPr lang="de-CH" dirty="0"/>
          </a:p>
        </p:txBody>
      </p:sp>
    </p:spTree>
    <p:extLst>
      <p:ext uri="{BB962C8B-B14F-4D97-AF65-F5344CB8AC3E}">
        <p14:creationId xmlns:p14="http://schemas.microsoft.com/office/powerpoint/2010/main" val="2773599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baseline="0" dirty="0" smtClean="0"/>
              <a:t>Welcome </a:t>
            </a:r>
            <a:r>
              <a:rPr lang="de-CH" baseline="0" dirty="0" err="1" smtClean="0"/>
              <a:t>everybody</a:t>
            </a:r>
            <a:r>
              <a:rPr lang="de-CH" baseline="0" dirty="0" smtClean="0"/>
              <a:t> </a:t>
            </a:r>
            <a:r>
              <a:rPr lang="de-CH" baseline="0" dirty="0" err="1" smtClean="0"/>
              <a:t>to</a:t>
            </a:r>
            <a:r>
              <a:rPr lang="de-CH" baseline="0" dirty="0" smtClean="0"/>
              <a:t> </a:t>
            </a:r>
            <a:r>
              <a:rPr lang="de-CH" baseline="0" dirty="0" err="1" smtClean="0"/>
              <a:t>my</a:t>
            </a:r>
            <a:r>
              <a:rPr lang="de-CH" baseline="0" dirty="0" smtClean="0"/>
              <a:t> </a:t>
            </a:r>
            <a:r>
              <a:rPr lang="de-CH" baseline="0" dirty="0" err="1" smtClean="0"/>
              <a:t>presentation</a:t>
            </a:r>
            <a:r>
              <a:rPr lang="de-CH" baseline="0" dirty="0" smtClean="0"/>
              <a:t>. </a:t>
            </a:r>
          </a:p>
          <a:p>
            <a:r>
              <a:rPr lang="de-CH" baseline="0" dirty="0" err="1" smtClean="0"/>
              <a:t>My</a:t>
            </a:r>
            <a:r>
              <a:rPr lang="de-CH" baseline="0" dirty="0" smtClean="0"/>
              <a:t> </a:t>
            </a:r>
            <a:r>
              <a:rPr lang="de-CH" baseline="0" dirty="0" err="1" smtClean="0"/>
              <a:t>name</a:t>
            </a:r>
            <a:r>
              <a:rPr lang="de-CH" baseline="0" dirty="0" smtClean="0"/>
              <a:t> </a:t>
            </a:r>
            <a:r>
              <a:rPr lang="de-CH" baseline="0" dirty="0" err="1" smtClean="0"/>
              <a:t>is</a:t>
            </a:r>
            <a:r>
              <a:rPr lang="de-CH" baseline="0" dirty="0" smtClean="0"/>
              <a:t> Elias </a:t>
            </a:r>
            <a:r>
              <a:rPr lang="de-CH" dirty="0" err="1" smtClean="0"/>
              <a:t>and</a:t>
            </a:r>
            <a:r>
              <a:rPr lang="de-CH" dirty="0" smtClean="0"/>
              <a:t> I m happy</a:t>
            </a:r>
            <a:r>
              <a:rPr lang="de-CH" baseline="0" dirty="0" smtClean="0"/>
              <a:t> </a:t>
            </a:r>
            <a:r>
              <a:rPr lang="de-CH" baseline="0" dirty="0" err="1" smtClean="0"/>
              <a:t>to</a:t>
            </a:r>
            <a:r>
              <a:rPr lang="de-CH" baseline="0" dirty="0" smtClean="0"/>
              <a:t> </a:t>
            </a:r>
            <a:r>
              <a:rPr lang="de-CH" baseline="0" dirty="0" err="1" smtClean="0"/>
              <a:t>give</a:t>
            </a:r>
            <a:r>
              <a:rPr lang="de-CH" baseline="0" dirty="0" smtClean="0"/>
              <a:t> </a:t>
            </a:r>
            <a:r>
              <a:rPr lang="de-CH" baseline="0" dirty="0" err="1" smtClean="0"/>
              <a:t>you</a:t>
            </a:r>
            <a:r>
              <a:rPr lang="de-CH" baseline="0" dirty="0" smtClean="0"/>
              <a:t> </a:t>
            </a:r>
            <a:r>
              <a:rPr lang="de-CH" baseline="0" dirty="0" err="1" smtClean="0"/>
              <a:t>some</a:t>
            </a:r>
            <a:r>
              <a:rPr lang="de-CH" baseline="0" dirty="0" smtClean="0"/>
              <a:t> </a:t>
            </a:r>
            <a:r>
              <a:rPr lang="de-CH" baseline="0" dirty="0" err="1" smtClean="0"/>
              <a:t>insights</a:t>
            </a:r>
            <a:r>
              <a:rPr lang="de-CH" baseline="0" dirty="0" smtClean="0"/>
              <a:t> </a:t>
            </a:r>
            <a:r>
              <a:rPr lang="de-CH" baseline="0" dirty="0" err="1" smtClean="0"/>
              <a:t>into</a:t>
            </a:r>
            <a:r>
              <a:rPr lang="de-CH" baseline="0" dirty="0" smtClean="0"/>
              <a:t> </a:t>
            </a:r>
            <a:r>
              <a:rPr lang="de-CH" baseline="0" dirty="0" err="1" smtClean="0"/>
              <a:t>our</a:t>
            </a:r>
            <a:r>
              <a:rPr lang="de-CH" baseline="0" dirty="0" smtClean="0"/>
              <a:t> </a:t>
            </a:r>
            <a:r>
              <a:rPr lang="de-CH" baseline="0" dirty="0" err="1" smtClean="0"/>
              <a:t>data</a:t>
            </a:r>
            <a:r>
              <a:rPr lang="de-CH" baseline="0" dirty="0" smtClean="0"/>
              <a:t> </a:t>
            </a:r>
            <a:r>
              <a:rPr lang="de-CH" baseline="0" dirty="0" err="1" smtClean="0"/>
              <a:t>platform</a:t>
            </a:r>
            <a:r>
              <a:rPr lang="de-CH" baseline="0" dirty="0" smtClean="0"/>
              <a:t> </a:t>
            </a:r>
            <a:r>
              <a:rPr lang="de-CH" baseline="0" dirty="0" err="1" smtClean="0"/>
              <a:t>for</a:t>
            </a:r>
            <a:r>
              <a:rPr lang="de-CH" baseline="0" dirty="0" smtClean="0"/>
              <a:t> </a:t>
            </a:r>
            <a:r>
              <a:rPr lang="de-CH" baseline="0" dirty="0" err="1" smtClean="0"/>
              <a:t>monitoring</a:t>
            </a:r>
            <a:r>
              <a:rPr lang="de-CH" baseline="0" dirty="0" smtClean="0"/>
              <a:t> </a:t>
            </a:r>
            <a:r>
              <a:rPr lang="de-CH" baseline="0" dirty="0" err="1" smtClean="0"/>
              <a:t>hazardous</a:t>
            </a:r>
            <a:r>
              <a:rPr lang="de-CH" baseline="0" dirty="0" smtClean="0"/>
              <a:t> mass </a:t>
            </a:r>
            <a:r>
              <a:rPr lang="de-CH" baseline="0" dirty="0" err="1" smtClean="0"/>
              <a:t>movements</a:t>
            </a:r>
            <a:r>
              <a:rPr lang="de-CH" baseline="0" dirty="0" smtClean="0"/>
              <a:t> in alpine </a:t>
            </a:r>
            <a:r>
              <a:rPr lang="de-CH" baseline="0" dirty="0" err="1" smtClean="0"/>
              <a:t>terrain</a:t>
            </a:r>
            <a:r>
              <a:rPr lang="de-CH" baseline="0" dirty="0" smtClean="0"/>
              <a:t>.</a:t>
            </a:r>
            <a:endParaRPr lang="de-CH" dirty="0" smtClean="0"/>
          </a:p>
          <a:p>
            <a:endParaRPr lang="de-CH" dirty="0" smtClean="0"/>
          </a:p>
          <a:p>
            <a:r>
              <a:rPr lang="de-CH" dirty="0" err="1" smtClean="0"/>
              <a:t>Let</a:t>
            </a:r>
            <a:r>
              <a:rPr lang="de-CH" dirty="0" smtClean="0"/>
              <a:t> </a:t>
            </a:r>
            <a:r>
              <a:rPr lang="de-CH" dirty="0" err="1" smtClean="0"/>
              <a:t>me</a:t>
            </a:r>
            <a:r>
              <a:rPr lang="de-CH" dirty="0" smtClean="0"/>
              <a:t> </a:t>
            </a:r>
            <a:r>
              <a:rPr lang="de-CH" dirty="0" err="1" smtClean="0"/>
              <a:t>first</a:t>
            </a:r>
            <a:r>
              <a:rPr lang="de-CH" dirty="0" smtClean="0"/>
              <a:t> </a:t>
            </a:r>
            <a:r>
              <a:rPr lang="de-CH" dirty="0" err="1" smtClean="0"/>
              <a:t>give</a:t>
            </a:r>
            <a:r>
              <a:rPr lang="de-CH" baseline="0" dirty="0" smtClean="0"/>
              <a:t> </a:t>
            </a:r>
            <a:r>
              <a:rPr lang="de-CH" baseline="0" dirty="0" err="1" smtClean="0"/>
              <a:t>you</a:t>
            </a:r>
            <a:r>
              <a:rPr lang="de-CH" baseline="0" dirty="0" smtClean="0"/>
              <a:t> </a:t>
            </a:r>
            <a:r>
              <a:rPr lang="de-CH" baseline="0" dirty="0" err="1" smtClean="0"/>
              <a:t>some</a:t>
            </a:r>
            <a:r>
              <a:rPr lang="de-CH" baseline="0" dirty="0" smtClean="0"/>
              <a:t> </a:t>
            </a:r>
            <a:r>
              <a:rPr lang="de-CH" baseline="0" dirty="0" err="1" smtClean="0"/>
              <a:t>background</a:t>
            </a:r>
            <a:r>
              <a:rPr lang="de-CH" baseline="0" dirty="0" smtClean="0"/>
              <a:t> </a:t>
            </a:r>
            <a:r>
              <a:rPr lang="de-CH" baseline="0" dirty="0" err="1" smtClean="0"/>
              <a:t>informatin</a:t>
            </a:r>
            <a:r>
              <a:rPr lang="de-CH" baseline="0" dirty="0" smtClean="0"/>
              <a:t> </a:t>
            </a:r>
            <a:r>
              <a:rPr lang="de-CH" baseline="0" dirty="0" err="1" smtClean="0"/>
              <a:t>about</a:t>
            </a:r>
            <a:r>
              <a:rPr lang="de-CH" baseline="0" dirty="0" smtClean="0"/>
              <a:t> </a:t>
            </a:r>
            <a:r>
              <a:rPr lang="de-CH" baseline="0" dirty="0" err="1" smtClean="0"/>
              <a:t>the</a:t>
            </a:r>
            <a:r>
              <a:rPr lang="de-CH" baseline="0" dirty="0" smtClean="0"/>
              <a:t> </a:t>
            </a:r>
            <a:r>
              <a:rPr lang="de-CH" baseline="0" dirty="0" err="1" smtClean="0"/>
              <a:t>investigation</a:t>
            </a:r>
            <a:r>
              <a:rPr lang="de-CH" baseline="0" dirty="0" smtClean="0"/>
              <a:t> </a:t>
            </a:r>
            <a:r>
              <a:rPr lang="de-CH" baseline="0" dirty="0" err="1" smtClean="0"/>
              <a:t>site</a:t>
            </a:r>
            <a:r>
              <a:rPr lang="de-CH" baseline="0" dirty="0" smtClean="0"/>
              <a:t>, </a:t>
            </a:r>
            <a:r>
              <a:rPr lang="de-CH" baseline="0" dirty="0" err="1" smtClean="0"/>
              <a:t>the</a:t>
            </a:r>
            <a:r>
              <a:rPr lang="de-CH" baseline="0" dirty="0" smtClean="0"/>
              <a:t> </a:t>
            </a:r>
            <a:r>
              <a:rPr lang="de-CH" baseline="0" dirty="0" err="1" smtClean="0"/>
              <a:t>Illgraben</a:t>
            </a:r>
            <a:r>
              <a:rPr lang="de-CH" baseline="0" dirty="0" smtClean="0"/>
              <a:t> </a:t>
            </a:r>
            <a:r>
              <a:rPr lang="de-CH" baseline="0" dirty="0" err="1" smtClean="0"/>
              <a:t>catchment</a:t>
            </a:r>
            <a:r>
              <a:rPr lang="de-CH" baseline="0" dirty="0" smtClean="0"/>
              <a:t> in </a:t>
            </a:r>
            <a:r>
              <a:rPr lang="de-CH" baseline="0" dirty="0" err="1" smtClean="0"/>
              <a:t>the</a:t>
            </a:r>
            <a:r>
              <a:rPr lang="de-CH" baseline="0" dirty="0" smtClean="0"/>
              <a:t> Wallis.</a:t>
            </a:r>
            <a:endParaRPr lang="de-CH"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1</a:t>
            </a:fld>
            <a:endParaRPr lang="de-CH" dirty="0"/>
          </a:p>
        </p:txBody>
      </p:sp>
    </p:spTree>
    <p:extLst>
      <p:ext uri="{BB962C8B-B14F-4D97-AF65-F5344CB8AC3E}">
        <p14:creationId xmlns:p14="http://schemas.microsoft.com/office/powerpoint/2010/main" val="307255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the </a:t>
            </a:r>
            <a:r>
              <a:rPr lang="en-US" baseline="0" dirty="0" err="1" smtClean="0"/>
              <a:t>Meteobase</a:t>
            </a:r>
            <a:r>
              <a:rPr lang="en-US" baseline="0" dirty="0" smtClean="0"/>
              <a:t> drone returned and uploaded the data it is planned that the images are processed automatically. The workflow from single images to digital elevation models and </a:t>
            </a:r>
            <a:r>
              <a:rPr lang="en-US" baseline="0" dirty="0" err="1" smtClean="0"/>
              <a:t>orthophotos</a:t>
            </a:r>
            <a:r>
              <a:rPr lang="en-US" baseline="0" dirty="0" smtClean="0"/>
              <a:t> is nowadays more or less simple and will be implemented in the next months. The calculation of DEM differences and the detection of changes should be integrated as well. The results will be integrated into our </a:t>
            </a:r>
            <a:r>
              <a:rPr lang="en-US" baseline="0" dirty="0" err="1" smtClean="0"/>
              <a:t>IoT</a:t>
            </a:r>
            <a:r>
              <a:rPr lang="en-US" baseline="0" dirty="0" smtClean="0"/>
              <a:t> platform.</a:t>
            </a:r>
            <a:endParaRPr lang="en-US"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10</a:t>
            </a:fld>
            <a:endParaRPr lang="de-CH" dirty="0"/>
          </a:p>
        </p:txBody>
      </p:sp>
    </p:spTree>
    <p:extLst>
      <p:ext uri="{BB962C8B-B14F-4D97-AF65-F5344CB8AC3E}">
        <p14:creationId xmlns:p14="http://schemas.microsoft.com/office/powerpoint/2010/main" val="3892198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I have time I like to explain the</a:t>
            </a:r>
            <a:r>
              <a:rPr lang="en-US" baseline="0" dirty="0" smtClean="0"/>
              <a:t> </a:t>
            </a:r>
            <a:r>
              <a:rPr lang="en-US" baseline="0" dirty="0" err="1" smtClean="0"/>
              <a:t>IoT</a:t>
            </a:r>
            <a:r>
              <a:rPr lang="en-US" baseline="0" dirty="0" smtClean="0"/>
              <a:t> prototype platform of Swisscom broadcast. </a:t>
            </a:r>
            <a:endParaRPr lang="en-US" dirty="0" smtClean="0"/>
          </a:p>
          <a:p>
            <a:endParaRPr lang="en-US"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11</a:t>
            </a:fld>
            <a:endParaRPr lang="de-CH" dirty="0"/>
          </a:p>
        </p:txBody>
      </p:sp>
    </p:spTree>
    <p:extLst>
      <p:ext uri="{BB962C8B-B14F-4D97-AF65-F5344CB8AC3E}">
        <p14:creationId xmlns:p14="http://schemas.microsoft.com/office/powerpoint/2010/main" val="1449546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let me summarize</a:t>
            </a:r>
            <a:r>
              <a:rPr lang="en-US" baseline="0" dirty="0" smtClean="0"/>
              <a:t> some points. We are not yet there where we want to be, but we made some big steps forward. </a:t>
            </a:r>
          </a:p>
          <a:p>
            <a:r>
              <a:rPr lang="en-US" baseline="0" dirty="0" smtClean="0"/>
              <a:t>We are using the winter break for further improvements and the preparation of the next ‘</a:t>
            </a:r>
            <a:r>
              <a:rPr lang="en-US" baseline="0" dirty="0" err="1" smtClean="0"/>
              <a:t>fieldseason</a:t>
            </a:r>
            <a:r>
              <a:rPr lang="en-US" baseline="0" dirty="0" smtClean="0"/>
              <a:t>’ starting spring 2020!</a:t>
            </a:r>
          </a:p>
        </p:txBody>
      </p:sp>
      <p:sp>
        <p:nvSpPr>
          <p:cNvPr id="4" name="Slide Number Placeholder 3"/>
          <p:cNvSpPr>
            <a:spLocks noGrp="1"/>
          </p:cNvSpPr>
          <p:nvPr>
            <p:ph type="sldNum" sz="quarter" idx="10"/>
          </p:nvPr>
        </p:nvSpPr>
        <p:spPr/>
        <p:txBody>
          <a:bodyPr/>
          <a:lstStyle/>
          <a:p>
            <a:fld id="{A51C0C35-A9A2-4EFD-9BAF-1E52E29E03D1}" type="slidenum">
              <a:rPr lang="de-CH" smtClean="0"/>
              <a:pPr/>
              <a:t>12</a:t>
            </a:fld>
            <a:endParaRPr lang="de-CH" dirty="0"/>
          </a:p>
        </p:txBody>
      </p:sp>
    </p:spTree>
    <p:extLst>
      <p:ext uri="{BB962C8B-B14F-4D97-AF65-F5344CB8AC3E}">
        <p14:creationId xmlns:p14="http://schemas.microsoft.com/office/powerpoint/2010/main" val="3399838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very much for listening. </a:t>
            </a:r>
          </a:p>
          <a:p>
            <a:r>
              <a:rPr lang="en-US" baseline="0" dirty="0" smtClean="0"/>
              <a:t>If there is still some time, I m open for questions, </a:t>
            </a:r>
          </a:p>
          <a:p>
            <a:r>
              <a:rPr lang="en-US" baseline="0" dirty="0" smtClean="0"/>
              <a:t>otherwise you can always get in touch with us by the corresponding </a:t>
            </a:r>
            <a:r>
              <a:rPr lang="en-US" baseline="0" dirty="0" err="1" smtClean="0"/>
              <a:t>eMail</a:t>
            </a:r>
            <a:r>
              <a:rPr lang="en-US" baseline="0" dirty="0" smtClean="0"/>
              <a:t>-addresses. </a:t>
            </a:r>
            <a:endParaRPr lang="en-US"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13</a:t>
            </a:fld>
            <a:endParaRPr lang="de-CH" dirty="0"/>
          </a:p>
        </p:txBody>
      </p:sp>
    </p:spTree>
    <p:extLst>
      <p:ext uri="{BB962C8B-B14F-4D97-AF65-F5344CB8AC3E}">
        <p14:creationId xmlns:p14="http://schemas.microsoft.com/office/powerpoint/2010/main" val="2321994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1C0C35-A9A2-4EFD-9BAF-1E52E29E03D1}" type="slidenum">
              <a:rPr lang="de-CH" smtClean="0"/>
              <a:pPr/>
              <a:t>14</a:t>
            </a:fld>
            <a:endParaRPr lang="de-CH" dirty="0"/>
          </a:p>
        </p:txBody>
      </p:sp>
    </p:spTree>
    <p:extLst>
      <p:ext uri="{BB962C8B-B14F-4D97-AF65-F5344CB8AC3E}">
        <p14:creationId xmlns:p14="http://schemas.microsoft.com/office/powerpoint/2010/main" val="23777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the real time analysis of the seismic data in 2018 revealed us two additional challenges. </a:t>
            </a:r>
          </a:p>
          <a:p>
            <a:r>
              <a:rPr lang="en-US" baseline="0" dirty="0" smtClean="0"/>
              <a:t>First that there is a very high false detection rate without any post-processing of the seismic data and </a:t>
            </a:r>
          </a:p>
          <a:p>
            <a:r>
              <a:rPr lang="en-US" baseline="0" dirty="0" smtClean="0"/>
              <a:t>second that the system is weak if certain stations are down or not sending proper data. </a:t>
            </a:r>
          </a:p>
          <a:p>
            <a:r>
              <a:rPr lang="en-US" baseline="0" dirty="0" smtClean="0"/>
              <a:t>The first challenges we try to answer with the integration of additional seismic feature detection as well as machine learning and random forest algorithm.</a:t>
            </a:r>
          </a:p>
          <a:p>
            <a:endParaRPr lang="en-US" baseline="0" dirty="0" smtClean="0"/>
          </a:p>
        </p:txBody>
      </p:sp>
      <p:sp>
        <p:nvSpPr>
          <p:cNvPr id="4" name="Slide Number Placeholder 3"/>
          <p:cNvSpPr>
            <a:spLocks noGrp="1"/>
          </p:cNvSpPr>
          <p:nvPr>
            <p:ph type="sldNum" sz="quarter" idx="10"/>
          </p:nvPr>
        </p:nvSpPr>
        <p:spPr/>
        <p:txBody>
          <a:bodyPr/>
          <a:lstStyle/>
          <a:p>
            <a:fld id="{A51C0C35-A9A2-4EFD-9BAF-1E52E29E03D1}" type="slidenum">
              <a:rPr lang="de-CH" smtClean="0"/>
              <a:pPr/>
              <a:t>15</a:t>
            </a:fld>
            <a:endParaRPr lang="de-CH" dirty="0"/>
          </a:p>
        </p:txBody>
      </p:sp>
    </p:spTree>
    <p:extLst>
      <p:ext uri="{BB962C8B-B14F-4D97-AF65-F5344CB8AC3E}">
        <p14:creationId xmlns:p14="http://schemas.microsoft.com/office/powerpoint/2010/main" val="357931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Illgraben</a:t>
            </a:r>
            <a:r>
              <a:rPr lang="en-US" baseline="0" dirty="0" smtClean="0"/>
              <a:t> catchment is a geomorphological very active area. </a:t>
            </a:r>
          </a:p>
          <a:p>
            <a:r>
              <a:rPr lang="en-US" baseline="0" dirty="0" smtClean="0"/>
              <a:t>Slope erosion and rock falls from the steep flanks of the </a:t>
            </a:r>
            <a:r>
              <a:rPr lang="en-US" baseline="0" dirty="0" err="1" smtClean="0"/>
              <a:t>Illhorn</a:t>
            </a:r>
            <a:r>
              <a:rPr lang="en-US" baseline="0" dirty="0" smtClean="0"/>
              <a:t> feed debris flows which occur during heavy rainfalls up to 5 times a year. </a:t>
            </a:r>
          </a:p>
          <a:p>
            <a:r>
              <a:rPr lang="en-US" baseline="0" dirty="0" smtClean="0"/>
              <a:t>This debris flows threaten the commune of </a:t>
            </a:r>
            <a:r>
              <a:rPr lang="en-US" baseline="0" dirty="0" err="1" smtClean="0"/>
              <a:t>Susten</a:t>
            </a:r>
            <a:r>
              <a:rPr lang="en-US" baseline="0" dirty="0" smtClean="0"/>
              <a:t> and </a:t>
            </a:r>
            <a:r>
              <a:rPr lang="en-US" baseline="0" dirty="0" err="1" smtClean="0"/>
              <a:t>Leuk</a:t>
            </a:r>
            <a:r>
              <a:rPr lang="en-US" baseline="0" dirty="0" smtClean="0"/>
              <a:t>. </a:t>
            </a:r>
          </a:p>
          <a:p>
            <a:r>
              <a:rPr lang="en-US" baseline="0" dirty="0" smtClean="0"/>
              <a:t>Due to the high number of debris flow occurrence this site is very interesting to study the phenomena and also to install a monitoring system.</a:t>
            </a:r>
          </a:p>
          <a:p>
            <a:r>
              <a:rPr lang="en-US" baseline="0" dirty="0" smtClean="0"/>
              <a:t>In this video you see such a debris flow from the year 2000. </a:t>
            </a:r>
          </a:p>
        </p:txBody>
      </p:sp>
      <p:sp>
        <p:nvSpPr>
          <p:cNvPr id="4" name="Slide Number Placeholder 3"/>
          <p:cNvSpPr>
            <a:spLocks noGrp="1"/>
          </p:cNvSpPr>
          <p:nvPr>
            <p:ph type="sldNum" sz="quarter" idx="10"/>
          </p:nvPr>
        </p:nvSpPr>
        <p:spPr/>
        <p:txBody>
          <a:bodyPr/>
          <a:lstStyle/>
          <a:p>
            <a:fld id="{A51C0C35-A9A2-4EFD-9BAF-1E52E29E03D1}" type="slidenum">
              <a:rPr lang="de-CH" smtClean="0"/>
              <a:pPr/>
              <a:t>2</a:t>
            </a:fld>
            <a:endParaRPr lang="de-CH" dirty="0"/>
          </a:p>
        </p:txBody>
      </p:sp>
    </p:spTree>
    <p:extLst>
      <p:ext uri="{BB962C8B-B14F-4D97-AF65-F5344CB8AC3E}">
        <p14:creationId xmlns:p14="http://schemas.microsoft.com/office/powerpoint/2010/main" val="20638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2000 there have</a:t>
            </a:r>
            <a:r>
              <a:rPr lang="en-US" baseline="0" dirty="0" smtClean="0"/>
              <a:t> been many research projects in the </a:t>
            </a:r>
            <a:r>
              <a:rPr lang="en-US" baseline="0" dirty="0" err="1" smtClean="0"/>
              <a:t>Illgraben</a:t>
            </a:r>
            <a:r>
              <a:rPr lang="en-US" baseline="0" dirty="0" smtClean="0"/>
              <a:t> catchment and there are still ongoing investigations.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Swiss Federal Institute for Forest, Snow and Landscape Research WSL installed Geophones and Flow depth measurements,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Emmanuel </a:t>
            </a:r>
            <a:r>
              <a:rPr lang="en-US" baseline="0" dirty="0" err="1" smtClean="0"/>
              <a:t>Marchetti</a:t>
            </a:r>
            <a:r>
              <a:rPr lang="en-US" baseline="0" dirty="0" smtClean="0"/>
              <a:t> from </a:t>
            </a:r>
            <a:r>
              <a:rPr lang="en-US" baseline="0" dirty="0" err="1" smtClean="0"/>
              <a:t>Unversity</a:t>
            </a:r>
            <a:r>
              <a:rPr lang="en-US" baseline="0" dirty="0" smtClean="0"/>
              <a:t> of Firenze installed a Infrasound experiment, just to name few.  </a:t>
            </a:r>
          </a:p>
          <a:p>
            <a:r>
              <a:rPr lang="en-US" baseline="0" dirty="0" smtClean="0"/>
              <a:t>Together with the early warning system their main focus is on the lower part of the </a:t>
            </a:r>
            <a:r>
              <a:rPr lang="en-US" baseline="0" dirty="0" err="1" smtClean="0"/>
              <a:t>Illgraben</a:t>
            </a:r>
            <a:r>
              <a:rPr lang="en-US" baseline="0" dirty="0" smtClean="0"/>
              <a:t>.</a:t>
            </a:r>
          </a:p>
        </p:txBody>
      </p:sp>
      <p:sp>
        <p:nvSpPr>
          <p:cNvPr id="4" name="Slide Number Placeholder 3"/>
          <p:cNvSpPr>
            <a:spLocks noGrp="1"/>
          </p:cNvSpPr>
          <p:nvPr>
            <p:ph type="sldNum" sz="quarter" idx="10"/>
          </p:nvPr>
        </p:nvSpPr>
        <p:spPr/>
        <p:txBody>
          <a:bodyPr/>
          <a:lstStyle/>
          <a:p>
            <a:fld id="{A51C0C35-A9A2-4EFD-9BAF-1E52E29E03D1}" type="slidenum">
              <a:rPr lang="de-CH" smtClean="0"/>
              <a:pPr/>
              <a:t>3</a:t>
            </a:fld>
            <a:endParaRPr lang="de-CH" dirty="0"/>
          </a:p>
        </p:txBody>
      </p:sp>
    </p:spTree>
    <p:extLst>
      <p:ext uri="{BB962C8B-B14F-4D97-AF65-F5344CB8AC3E}">
        <p14:creationId xmlns:p14="http://schemas.microsoft.com/office/powerpoint/2010/main" val="115201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more critical area of the </a:t>
            </a:r>
            <a:r>
              <a:rPr lang="en-US" baseline="0" dirty="0" err="1" smtClean="0"/>
              <a:t>Illgraben</a:t>
            </a:r>
            <a:r>
              <a:rPr lang="en-US" baseline="0" dirty="0" smtClean="0"/>
              <a:t> is the upper part, where lose material is deposited and the debris flows starts.</a:t>
            </a:r>
          </a:p>
          <a:p>
            <a:r>
              <a:rPr lang="en-US" baseline="0" dirty="0" smtClean="0"/>
              <a:t>Unfortunately this area is very dangerous and therefore poorly accessible.</a:t>
            </a:r>
            <a:r>
              <a:rPr lang="en-US" dirty="0" smtClean="0"/>
              <a:t> </a:t>
            </a:r>
            <a:r>
              <a:rPr lang="en-US" baseline="0" dirty="0" smtClean="0"/>
              <a:t>That</a:t>
            </a:r>
            <a:r>
              <a:rPr lang="en-CH" baseline="0" dirty="0" smtClean="0"/>
              <a:t>’</a:t>
            </a:r>
            <a:r>
              <a:rPr lang="en-US" baseline="0" dirty="0" smtClean="0"/>
              <a:t>s also why there is no instrumentation yet.</a:t>
            </a:r>
          </a:p>
          <a:p>
            <a:r>
              <a:rPr lang="en-US" baseline="0" dirty="0" smtClean="0"/>
              <a:t>But to get more insights in the origin of debris flows, the potential danger and to increase the time for early warning we need to monitor exactly this area.</a:t>
            </a:r>
          </a:p>
          <a:p>
            <a:endParaRPr lang="en-US" baseline="0" dirty="0" smtClean="0"/>
          </a:p>
          <a:p>
            <a:r>
              <a:rPr lang="en-US" baseline="0" dirty="0" smtClean="0"/>
              <a:t>Our idea: Setup of an autonomous monitoring system using seismometers for signal detection and an autonomous flying drone which gets triggered by them.</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A51C0C35-A9A2-4EFD-9BAF-1E52E29E03D1}" type="slidenum">
              <a:rPr lang="de-CH" smtClean="0"/>
              <a:pPr/>
              <a:t>4</a:t>
            </a:fld>
            <a:endParaRPr lang="de-CH" dirty="0"/>
          </a:p>
        </p:txBody>
      </p:sp>
    </p:spTree>
    <p:extLst>
      <p:ext uri="{BB962C8B-B14F-4D97-AF65-F5344CB8AC3E}">
        <p14:creationId xmlns:p14="http://schemas.microsoft.com/office/powerpoint/2010/main" val="29924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with Swisscom Broadcast we developed an Internet of things platform.</a:t>
            </a:r>
            <a:r>
              <a:rPr lang="en-US" baseline="0" dirty="0" smtClean="0"/>
              <a:t> </a:t>
            </a:r>
          </a:p>
          <a:p>
            <a:r>
              <a:rPr lang="en-US" baseline="0" dirty="0" smtClean="0"/>
              <a:t>We feed this platform with real-time data from various sources such as meteorological, analyzed seismic and infrasound data. </a:t>
            </a:r>
          </a:p>
          <a:p>
            <a:r>
              <a:rPr lang="en-US" baseline="0" dirty="0" smtClean="0"/>
              <a:t>With the help of this platform we record measured events and combine the different datasets. </a:t>
            </a:r>
          </a:p>
          <a:p>
            <a:r>
              <a:rPr lang="en-US" baseline="0" dirty="0" smtClean="0"/>
              <a:t>Besides this we additionally focused on the development of an autonomous drone and the seismic detector that should trigger its start. About this I will talk next before I come back to the </a:t>
            </a:r>
            <a:r>
              <a:rPr lang="en-US" baseline="0" dirty="0" err="1" smtClean="0"/>
              <a:t>IoT</a:t>
            </a:r>
            <a:r>
              <a:rPr lang="en-US" baseline="0" dirty="0" smtClean="0"/>
              <a:t> platform.</a:t>
            </a:r>
          </a:p>
          <a:p>
            <a:endParaRPr lang="en-US" baseline="0" dirty="0" smtClean="0"/>
          </a:p>
        </p:txBody>
      </p:sp>
      <p:sp>
        <p:nvSpPr>
          <p:cNvPr id="4" name="Slide Number Placeholder 3"/>
          <p:cNvSpPr>
            <a:spLocks noGrp="1"/>
          </p:cNvSpPr>
          <p:nvPr>
            <p:ph type="sldNum" sz="quarter" idx="10"/>
          </p:nvPr>
        </p:nvSpPr>
        <p:spPr/>
        <p:txBody>
          <a:bodyPr/>
          <a:lstStyle/>
          <a:p>
            <a:fld id="{A51C0C35-A9A2-4EFD-9BAF-1E52E29E03D1}" type="slidenum">
              <a:rPr lang="de-CH" smtClean="0"/>
              <a:pPr/>
              <a:t>5</a:t>
            </a:fld>
            <a:endParaRPr lang="de-CH" dirty="0"/>
          </a:p>
        </p:txBody>
      </p:sp>
    </p:spTree>
    <p:extLst>
      <p:ext uri="{BB962C8B-B14F-4D97-AF65-F5344CB8AC3E}">
        <p14:creationId xmlns:p14="http://schemas.microsoft.com/office/powerpoint/2010/main" val="380313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preliminary study showed that we can detect debris flow movements in the upper part of </a:t>
            </a:r>
            <a:r>
              <a:rPr lang="en-US" baseline="0" dirty="0" err="1" smtClean="0"/>
              <a:t>Illgraben</a:t>
            </a:r>
            <a:r>
              <a:rPr lang="en-US" baseline="0" dirty="0" smtClean="0"/>
              <a:t> using Amplitude Source Location by Seismometer.</a:t>
            </a:r>
          </a:p>
          <a:p>
            <a:r>
              <a:rPr lang="en-US" baseline="0" dirty="0" smtClean="0"/>
              <a:t>Without going into detail, we basically detect the amplitude of the incoming seismic signal at several locations in order to derive the probable origin of a seismic signal. </a:t>
            </a:r>
          </a:p>
          <a:p>
            <a:r>
              <a:rPr lang="en-US" baseline="0" dirty="0" smtClean="0"/>
              <a:t>The example here shows how we could detect the front of a debris flow. The different colors represent the probabilities whereas red corresponds with the highest one.</a:t>
            </a:r>
          </a:p>
          <a:p>
            <a:r>
              <a:rPr lang="en-US" baseline="0" dirty="0" smtClean="0"/>
              <a:t>It also reveals that the detection of debris flow movement in the upper part of </a:t>
            </a:r>
            <a:r>
              <a:rPr lang="en-US" baseline="0" dirty="0" err="1" smtClean="0"/>
              <a:t>Illgraben</a:t>
            </a:r>
            <a:r>
              <a:rPr lang="en-US" baseline="0" dirty="0" smtClean="0"/>
              <a:t> could increase the early warning time by more than 20 minutes.</a:t>
            </a:r>
          </a:p>
          <a:p>
            <a:r>
              <a:rPr lang="en-US" baseline="0" dirty="0" smtClean="0"/>
              <a:t>A similar method is meant to be used as a trigger for the autonomous drone. But this is an ongoing challenge, we still have too many false detections.</a:t>
            </a:r>
          </a:p>
        </p:txBody>
      </p:sp>
      <p:sp>
        <p:nvSpPr>
          <p:cNvPr id="4" name="Slide Number Placeholder 3"/>
          <p:cNvSpPr>
            <a:spLocks noGrp="1"/>
          </p:cNvSpPr>
          <p:nvPr>
            <p:ph type="sldNum" sz="quarter" idx="10"/>
          </p:nvPr>
        </p:nvSpPr>
        <p:spPr/>
        <p:txBody>
          <a:bodyPr/>
          <a:lstStyle/>
          <a:p>
            <a:fld id="{A51C0C35-A9A2-4EFD-9BAF-1E52E29E03D1}" type="slidenum">
              <a:rPr lang="de-CH" smtClean="0"/>
              <a:pPr/>
              <a:t>6</a:t>
            </a:fld>
            <a:endParaRPr lang="de-CH" dirty="0"/>
          </a:p>
        </p:txBody>
      </p:sp>
    </p:spTree>
    <p:extLst>
      <p:ext uri="{BB962C8B-B14F-4D97-AF65-F5344CB8AC3E}">
        <p14:creationId xmlns:p14="http://schemas.microsoft.com/office/powerpoint/2010/main" val="181591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would also</a:t>
            </a:r>
            <a:r>
              <a:rPr lang="en-US" baseline="0" dirty="0" smtClean="0"/>
              <a:t> like to mention that we do not intent to capture debris flows only. Moreover, we are also interested in detecting other mass movements that do not lead directly to debris flows. But they increase the availability of loose material and therefore also the hazardous potential. For example as you can see here the blocking of the main channel by a debris flow from the side. Changes in the topography like areas of erosion and deposition are for this reasons important to detect too as we can see here.</a:t>
            </a:r>
            <a:endParaRPr lang="en-US"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7</a:t>
            </a:fld>
            <a:endParaRPr lang="de-CH" dirty="0"/>
          </a:p>
        </p:txBody>
      </p:sp>
    </p:spTree>
    <p:extLst>
      <p:ext uri="{BB962C8B-B14F-4D97-AF65-F5344CB8AC3E}">
        <p14:creationId xmlns:p14="http://schemas.microsoft.com/office/powerpoint/2010/main" val="1896839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 an autonomous drone system we intend to capture these</a:t>
            </a:r>
            <a:r>
              <a:rPr lang="en-US" baseline="0" dirty="0" smtClean="0"/>
              <a:t> changes in the poorly accessible upper part of the </a:t>
            </a:r>
            <a:r>
              <a:rPr lang="en-US" baseline="0" dirty="0" err="1" smtClean="0"/>
              <a:t>Illgraben</a:t>
            </a:r>
            <a:r>
              <a:rPr lang="en-US" baseline="0" dirty="0" smtClean="0"/>
              <a:t>. </a:t>
            </a:r>
          </a:p>
          <a:p>
            <a:r>
              <a:rPr lang="en-US" baseline="0" dirty="0" smtClean="0"/>
              <a:t>The requirements for such a system are quite high. The drone must be for instance weatherproof, very powerful, self charging and able to upload the recorded data immediately. </a:t>
            </a:r>
          </a:p>
          <a:p>
            <a:r>
              <a:rPr lang="en-US" baseline="0" dirty="0" smtClean="0"/>
              <a:t>Additionally, such a system needs special permissions and a specific operation risk assessment. Here we could count on the help of our partner SBB.</a:t>
            </a:r>
            <a:endParaRPr lang="en-US"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8</a:t>
            </a:fld>
            <a:endParaRPr lang="de-CH" dirty="0"/>
          </a:p>
        </p:txBody>
      </p:sp>
    </p:spTree>
    <p:extLst>
      <p:ext uri="{BB962C8B-B14F-4D97-AF65-F5344CB8AC3E}">
        <p14:creationId xmlns:p14="http://schemas.microsoft.com/office/powerpoint/2010/main" val="2758059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Meteomatics</a:t>
            </a:r>
            <a:r>
              <a:rPr lang="en-US" baseline="0" dirty="0" smtClean="0"/>
              <a:t>, another partner of the project, developed based on these requirements an autonomous drone system called </a:t>
            </a:r>
            <a:r>
              <a:rPr lang="en-US" baseline="0" dirty="0" err="1" smtClean="0"/>
              <a:t>Meteobase</a:t>
            </a:r>
            <a:r>
              <a:rPr lang="en-US" baseline="0" dirty="0" smtClean="0"/>
              <a:t>. </a:t>
            </a:r>
          </a:p>
          <a:p>
            <a:r>
              <a:rPr lang="en-US" baseline="0" dirty="0" smtClean="0"/>
              <a:t>The first autonomous take-off and landing happened early September this year. </a:t>
            </a:r>
          </a:p>
          <a:p>
            <a:r>
              <a:rPr lang="en-US" baseline="0" dirty="0" smtClean="0"/>
              <a:t>Since than we made step by step improvements.</a:t>
            </a:r>
          </a:p>
          <a:p>
            <a:r>
              <a:rPr lang="en-US" baseline="0" dirty="0" smtClean="0"/>
              <a:t>We increased flight distances and optimized the route for example.</a:t>
            </a:r>
          </a:p>
          <a:p>
            <a:r>
              <a:rPr lang="en-US" baseline="0" dirty="0" smtClean="0"/>
              <a:t>Daily and triggered autonomous flights are planned for summer 2020.</a:t>
            </a:r>
            <a:endParaRPr lang="en-US"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9</a:t>
            </a:fld>
            <a:endParaRPr lang="de-CH" dirty="0"/>
          </a:p>
        </p:txBody>
      </p:sp>
    </p:spTree>
    <p:extLst>
      <p:ext uri="{BB962C8B-B14F-4D97-AF65-F5344CB8AC3E}">
        <p14:creationId xmlns:p14="http://schemas.microsoft.com/office/powerpoint/2010/main" val="3928144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page Version 1">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rgbClr val="0069B4"/>
          </a:solidFill>
        </p:spPr>
        <p:txBody>
          <a:bodyPr lIns="144000" tIns="108000" bIns="0" anchor="t" anchorCtr="0"/>
          <a:lstStyle>
            <a:lvl1pPr marL="0" indent="0" algn="l">
              <a:lnSpc>
                <a:spcPct val="100000"/>
              </a:lnSpc>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smtClean="0"/>
              <a:t>Name</a:t>
            </a:r>
            <a:br>
              <a:rPr lang="de-CH" dirty="0" smtClean="0"/>
            </a:br>
            <a:r>
              <a:rPr lang="de-CH" dirty="0" smtClean="0"/>
              <a:t>Event</a:t>
            </a:r>
            <a:br>
              <a:rPr lang="de-CH" dirty="0" smtClean="0"/>
            </a:br>
            <a:r>
              <a:rPr lang="de-CH" dirty="0" smtClean="0"/>
              <a:t>Date</a:t>
            </a:r>
          </a:p>
        </p:txBody>
      </p:sp>
      <p:sp>
        <p:nvSpPr>
          <p:cNvPr id="6" name="Foliennummernplatzhalter 5"/>
          <p:cNvSpPr>
            <a:spLocks noGrp="1"/>
          </p:cNvSpPr>
          <p:nvPr>
            <p:ph type="sldNum" sz="quarter" idx="12"/>
          </p:nvPr>
        </p:nvSpPr>
        <p:spPr/>
        <p:txBody>
          <a:bodyPr/>
          <a:lstStyle/>
          <a:p>
            <a:fld id="{6C6AE60A-B69C-4790-82F7-3882EDF23186}" type="slidenum">
              <a:rPr lang="de-CH" smtClean="0"/>
              <a:t>‹#›</a:t>
            </a:fld>
            <a:endParaRPr lang="de-CH" dirty="0"/>
          </a:p>
        </p:txBody>
      </p:sp>
      <p:sp>
        <p:nvSpPr>
          <p:cNvPr id="2" name="Titel 1"/>
          <p:cNvSpPr>
            <a:spLocks noGrp="1"/>
          </p:cNvSpPr>
          <p:nvPr>
            <p:ph type="ctrTitle" hasCustomPrompt="1"/>
          </p:nvPr>
        </p:nvSpPr>
        <p:spPr>
          <a:xfrm>
            <a:off x="323850" y="3429000"/>
            <a:ext cx="11537949" cy="1152128"/>
          </a:xfrm>
          <a:solidFill>
            <a:srgbClr val="0069B4"/>
          </a:solidFill>
        </p:spPr>
        <p:txBody>
          <a:bodyPr wrap="square" lIns="144000" tIns="72000" anchor="t" anchorCtr="0"/>
          <a:lstStyle>
            <a:lvl1pPr>
              <a:lnSpc>
                <a:spcPct val="100000"/>
              </a:lnSpc>
              <a:spcBef>
                <a:spcPts val="0"/>
              </a:spcBef>
              <a:defRPr sz="3200">
                <a:solidFill>
                  <a:schemeClr val="bg1"/>
                </a:solidFill>
              </a:defRPr>
            </a:lvl1pPr>
          </a:lstStyle>
          <a:p>
            <a:r>
              <a:rPr lang="de-CH" dirty="0" smtClean="0"/>
              <a:t>Title</a:t>
            </a:r>
            <a:endParaRPr lang="de-CH" dirty="0"/>
          </a:p>
        </p:txBody>
      </p:sp>
      <p:sp>
        <p:nvSpPr>
          <p:cNvPr id="9" name="Bildplatzhalter 8"/>
          <p:cNvSpPr>
            <a:spLocks noGrp="1"/>
          </p:cNvSpPr>
          <p:nvPr>
            <p:ph type="pic" sz="quarter" idx="14" hasCustomPrompt="1"/>
          </p:nvPr>
        </p:nvSpPr>
        <p:spPr>
          <a:xfrm>
            <a:off x="323850" y="619200"/>
            <a:ext cx="11537950" cy="2809800"/>
          </a:xfrm>
        </p:spPr>
        <p:txBody>
          <a:bodyPr/>
          <a:lstStyle>
            <a:lvl1pPr marL="0" indent="0">
              <a:buNone/>
              <a:defRPr>
                <a:latin typeface="+mn-lt"/>
              </a:defRPr>
            </a:lvl1pPr>
          </a:lstStyle>
          <a:p>
            <a:r>
              <a:rPr lang="de-CH" dirty="0" smtClean="0"/>
              <a:t>Startpage Version 1 </a:t>
            </a:r>
            <a:r>
              <a:rPr lang="de-CH" dirty="0" err="1" smtClean="0"/>
              <a:t>with</a:t>
            </a:r>
            <a:r>
              <a:rPr lang="de-CH" dirty="0" smtClean="0"/>
              <a:t> </a:t>
            </a:r>
            <a:r>
              <a:rPr lang="de-CH" dirty="0" err="1" smtClean="0"/>
              <a:t>picture</a:t>
            </a:r>
            <a:r>
              <a:rPr lang="de-CH" dirty="0" smtClean="0"/>
              <a:t/>
            </a:r>
            <a:br>
              <a:rPr lang="de-CH" dirty="0" smtClean="0"/>
            </a:br>
            <a:r>
              <a:rPr lang="de-CH" dirty="0" err="1" smtClean="0"/>
              <a:t>click</a:t>
            </a:r>
            <a:r>
              <a:rPr lang="de-CH" dirty="0" smtClean="0"/>
              <a:t> on </a:t>
            </a:r>
            <a:r>
              <a:rPr lang="de-CH" dirty="0" err="1" smtClean="0"/>
              <a:t>symbol</a:t>
            </a:r>
            <a:r>
              <a:rPr lang="de-CH" dirty="0" smtClean="0"/>
              <a:t> </a:t>
            </a:r>
            <a:r>
              <a:rPr lang="de-CH" dirty="0" err="1" smtClean="0"/>
              <a:t>to</a:t>
            </a:r>
            <a:r>
              <a:rPr lang="de-CH" dirty="0" smtClean="0"/>
              <a:t> </a:t>
            </a:r>
            <a:r>
              <a:rPr lang="de-CH" dirty="0" err="1" smtClean="0"/>
              <a:t>insert</a:t>
            </a:r>
            <a:r>
              <a:rPr lang="de-CH" dirty="0" smtClean="0"/>
              <a:t> a </a:t>
            </a:r>
            <a:r>
              <a:rPr lang="de-CH" dirty="0" err="1" smtClean="0"/>
              <a:t>picture</a:t>
            </a:r>
            <a:r>
              <a:rPr lang="de-CH" dirty="0" smtClean="0"/>
              <a:t/>
            </a:r>
            <a:br>
              <a:rPr lang="de-CH" dirty="0" smtClean="0"/>
            </a:br>
            <a:r>
              <a:rPr lang="de-CH" dirty="0" smtClean="0"/>
              <a:t>(</a:t>
            </a:r>
            <a:r>
              <a:rPr lang="de-CH" dirty="0" err="1" smtClean="0"/>
              <a:t>example</a:t>
            </a:r>
            <a:r>
              <a:rPr lang="de-CH" dirty="0" smtClean="0"/>
              <a:t> at </a:t>
            </a:r>
            <a:r>
              <a:rPr lang="de-CH" dirty="0" err="1" smtClean="0"/>
              <a:t>the</a:t>
            </a:r>
            <a:r>
              <a:rPr lang="de-CH" dirty="0" smtClean="0"/>
              <a:t> end)</a:t>
            </a:r>
            <a:br>
              <a:rPr lang="de-CH" dirty="0" smtClean="0"/>
            </a:br>
            <a:endParaRPr lang="de-CH" dirty="0"/>
          </a:p>
        </p:txBody>
      </p:sp>
      <p:sp>
        <p:nvSpPr>
          <p:cNvPr id="8" name="Textfeld 10"/>
          <p:cNvSpPr txBox="1"/>
          <p:nvPr userDrawn="1"/>
        </p:nvSpPr>
        <p:spPr>
          <a:xfrm>
            <a:off x="323850" y="6957490"/>
            <a:ext cx="8496298" cy="215444"/>
          </a:xfrm>
          <a:prstGeom prst="rect">
            <a:avLst/>
          </a:prstGeom>
          <a:noFill/>
        </p:spPr>
        <p:txBody>
          <a:bodyPr wrap="square" lIns="0" tIns="0" rIns="0" bIns="0" rtlCol="0">
            <a:spAutoFit/>
          </a:bodyPr>
          <a:lstStyle/>
          <a:p>
            <a:r>
              <a:rPr lang="de-CH" sz="1400" dirty="0" smtClean="0">
                <a:solidFill>
                  <a:schemeClr val="tx1"/>
                </a:solidFill>
              </a:rPr>
              <a:t>Startpage</a:t>
            </a:r>
            <a:r>
              <a:rPr lang="de-CH" sz="1400" baseline="0" dirty="0" smtClean="0">
                <a:solidFill>
                  <a:schemeClr val="tx1"/>
                </a:solidFill>
              </a:rPr>
              <a:t> Version 1</a:t>
            </a:r>
            <a:endParaRPr lang="de-CH" sz="1400" dirty="0">
              <a:solidFill>
                <a:schemeClr val="tx1"/>
              </a:solidFill>
            </a:endParaRPr>
          </a:p>
        </p:txBody>
      </p:sp>
      <p:grpSp>
        <p:nvGrpSpPr>
          <p:cNvPr id="13" name="Group 12"/>
          <p:cNvGrpSpPr/>
          <p:nvPr userDrawn="1"/>
        </p:nvGrpSpPr>
        <p:grpSpPr>
          <a:xfrm>
            <a:off x="323851" y="6345239"/>
            <a:ext cx="5295478" cy="475392"/>
            <a:chOff x="366093" y="6345239"/>
            <a:chExt cx="5295478" cy="475392"/>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2830" y="6351193"/>
              <a:ext cx="2408741" cy="468366"/>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7235" y="6345239"/>
              <a:ext cx="473568" cy="47356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6093" y="6345239"/>
              <a:ext cx="2132417" cy="475392"/>
            </a:xfrm>
            <a:prstGeom prst="rect">
              <a:avLst/>
            </a:prstGeom>
          </p:spPr>
        </p:pic>
      </p:grpSp>
    </p:spTree>
    <p:extLst>
      <p:ext uri="{BB962C8B-B14F-4D97-AF65-F5344CB8AC3E}">
        <p14:creationId xmlns:p14="http://schemas.microsoft.com/office/powerpoint/2010/main" val="82600996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page Version 2">
    <p:spTree>
      <p:nvGrpSpPr>
        <p:cNvPr id="1" name=""/>
        <p:cNvGrpSpPr/>
        <p:nvPr/>
      </p:nvGrpSpPr>
      <p:grpSpPr>
        <a:xfrm>
          <a:off x="0" y="0"/>
          <a:ext cx="0" cy="0"/>
          <a:chOff x="0" y="0"/>
          <a:chExt cx="0" cy="0"/>
        </a:xfrm>
      </p:grpSpPr>
      <p:sp>
        <p:nvSpPr>
          <p:cNvPr id="23" name="Text Placeholder 22"/>
          <p:cNvSpPr>
            <a:spLocks noGrp="1"/>
          </p:cNvSpPr>
          <p:nvPr>
            <p:ph type="body" sz="quarter" idx="15" hasCustomPrompt="1"/>
          </p:nvPr>
        </p:nvSpPr>
        <p:spPr>
          <a:xfrm>
            <a:off x="331788" y="620713"/>
            <a:ext cx="11530012" cy="432023"/>
          </a:xfrm>
        </p:spPr>
        <p:txBody>
          <a:bodyPr/>
          <a:lstStyle>
            <a:lvl1pPr marL="0" indent="0">
              <a:buNone/>
              <a:defRPr/>
            </a:lvl1pPr>
          </a:lstStyle>
          <a:p>
            <a:pPr lvl="0"/>
            <a:r>
              <a:rPr lang="de-CH" dirty="0" smtClean="0"/>
              <a:t>Startpage Version 2 </a:t>
            </a:r>
            <a:r>
              <a:rPr lang="de-CH" dirty="0" err="1" smtClean="0"/>
              <a:t>without</a:t>
            </a:r>
            <a:r>
              <a:rPr lang="de-CH" dirty="0" smtClean="0"/>
              <a:t> </a:t>
            </a:r>
            <a:r>
              <a:rPr lang="de-CH" dirty="0" err="1" smtClean="0"/>
              <a:t>picture</a:t>
            </a:r>
            <a:endParaRPr lang="de-CH" dirty="0"/>
          </a:p>
        </p:txBody>
      </p:sp>
      <p:sp>
        <p:nvSpPr>
          <p:cNvPr id="13" name="Foliennummernplatzhalter 5"/>
          <p:cNvSpPr>
            <a:spLocks noGrp="1"/>
          </p:cNvSpPr>
          <p:nvPr>
            <p:ph type="sldNum" sz="quarter" idx="12"/>
          </p:nvPr>
        </p:nvSpPr>
        <p:spPr>
          <a:xfrm>
            <a:off x="11624905" y="6308726"/>
            <a:ext cx="355461" cy="468312"/>
          </a:xfrm>
        </p:spPr>
        <p:txBody>
          <a:bodyPr/>
          <a:lstStyle/>
          <a:p>
            <a:fld id="{6C6AE60A-B69C-4790-82F7-3882EDF23186}" type="slidenum">
              <a:rPr lang="de-CH" smtClean="0"/>
              <a:t>‹#›</a:t>
            </a:fld>
            <a:endParaRPr lang="de-CH" dirty="0"/>
          </a:p>
        </p:txBody>
      </p:sp>
      <p:sp>
        <p:nvSpPr>
          <p:cNvPr id="15" name="Textfeld 10"/>
          <p:cNvSpPr txBox="1"/>
          <p:nvPr userDrawn="1"/>
        </p:nvSpPr>
        <p:spPr>
          <a:xfrm>
            <a:off x="323850" y="6957490"/>
            <a:ext cx="8496298" cy="215444"/>
          </a:xfrm>
          <a:prstGeom prst="rect">
            <a:avLst/>
          </a:prstGeom>
          <a:noFill/>
        </p:spPr>
        <p:txBody>
          <a:bodyPr wrap="square" lIns="0" tIns="0" rIns="0" bIns="0" rtlCol="0">
            <a:spAutoFit/>
          </a:bodyPr>
          <a:lstStyle/>
          <a:p>
            <a:r>
              <a:rPr lang="de-CH" sz="1400" dirty="0" smtClean="0">
                <a:solidFill>
                  <a:schemeClr val="tx1"/>
                </a:solidFill>
              </a:rPr>
              <a:t>Startpage</a:t>
            </a:r>
            <a:r>
              <a:rPr lang="de-CH" sz="1400" baseline="0" dirty="0" smtClean="0">
                <a:solidFill>
                  <a:schemeClr val="tx1"/>
                </a:solidFill>
              </a:rPr>
              <a:t> Version 2</a:t>
            </a:r>
            <a:endParaRPr lang="de-CH" sz="1400" dirty="0">
              <a:solidFill>
                <a:schemeClr val="tx1"/>
              </a:solidFill>
            </a:endParaRPr>
          </a:p>
        </p:txBody>
      </p:sp>
      <p:sp>
        <p:nvSpPr>
          <p:cNvPr id="12" name="Untertitel 2"/>
          <p:cNvSpPr>
            <a:spLocks noGrp="1"/>
          </p:cNvSpPr>
          <p:nvPr>
            <p:ph type="subTitle" idx="1" hasCustomPrompt="1"/>
          </p:nvPr>
        </p:nvSpPr>
        <p:spPr>
          <a:xfrm>
            <a:off x="323850" y="2030939"/>
            <a:ext cx="11537950" cy="1152000"/>
          </a:xfrm>
          <a:noFill/>
        </p:spPr>
        <p:txBody>
          <a:bodyPr lIns="144000" bIns="108000" anchor="t" anchorCtr="0">
            <a:noAutofit/>
          </a:bodyPr>
          <a:lstStyle>
            <a:lvl1pPr marL="0" indent="0" algn="l">
              <a:lnSpc>
                <a:spcPct val="100000"/>
              </a:lnSpc>
              <a:buNone/>
              <a:defRPr sz="32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smtClean="0"/>
              <a:t>Title</a:t>
            </a:r>
          </a:p>
          <a:p>
            <a:endParaRPr lang="de-CH" dirty="0"/>
          </a:p>
        </p:txBody>
      </p:sp>
      <p:sp>
        <p:nvSpPr>
          <p:cNvPr id="5" name="Text Placeholder 4"/>
          <p:cNvSpPr>
            <a:spLocks noGrp="1"/>
          </p:cNvSpPr>
          <p:nvPr>
            <p:ph type="body" sz="quarter" idx="14" hasCustomPrompt="1"/>
          </p:nvPr>
        </p:nvSpPr>
        <p:spPr>
          <a:xfrm>
            <a:off x="331788" y="3197358"/>
            <a:ext cx="11530012" cy="3039930"/>
          </a:xfrm>
          <a:noFill/>
        </p:spPr>
        <p:txBody>
          <a:bodyPr/>
          <a:lstStyle>
            <a:lvl1pPr marL="0" indent="0" algn="l">
              <a:buNone/>
              <a:defRPr sz="1800"/>
            </a:lvl1pPr>
          </a:lstStyle>
          <a:p>
            <a:pPr lvl="0"/>
            <a:r>
              <a:rPr lang="en-US" dirty="0" smtClean="0"/>
              <a:t>Name</a:t>
            </a:r>
            <a:br>
              <a:rPr lang="en-US" dirty="0" smtClean="0"/>
            </a:br>
            <a:r>
              <a:rPr lang="en-US" dirty="0" smtClean="0"/>
              <a:t>Event</a:t>
            </a:r>
            <a:br>
              <a:rPr lang="en-US" dirty="0" smtClean="0"/>
            </a:br>
            <a:r>
              <a:rPr lang="en-US" dirty="0" smtClean="0"/>
              <a:t>Date</a:t>
            </a:r>
            <a:endParaRPr lang="de-CH" dirty="0"/>
          </a:p>
        </p:txBody>
      </p:sp>
      <p:grpSp>
        <p:nvGrpSpPr>
          <p:cNvPr id="14" name="Group 13"/>
          <p:cNvGrpSpPr/>
          <p:nvPr userDrawn="1"/>
        </p:nvGrpSpPr>
        <p:grpSpPr>
          <a:xfrm>
            <a:off x="323851" y="6345239"/>
            <a:ext cx="5295478" cy="475392"/>
            <a:chOff x="366093" y="6345239"/>
            <a:chExt cx="5295478" cy="475392"/>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2830" y="6351193"/>
              <a:ext cx="2408741" cy="468366"/>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7235" y="6345239"/>
              <a:ext cx="473568" cy="473568"/>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6093" y="6345239"/>
              <a:ext cx="2132417" cy="475392"/>
            </a:xfrm>
            <a:prstGeom prst="rect">
              <a:avLst/>
            </a:prstGeom>
          </p:spPr>
        </p:pic>
      </p:grpSp>
    </p:spTree>
    <p:extLst>
      <p:ext uri="{BB962C8B-B14F-4D97-AF65-F5344CB8AC3E}">
        <p14:creationId xmlns:p14="http://schemas.microsoft.com/office/powerpoint/2010/main" val="82600996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1-row">
    <p:spTree>
      <p:nvGrpSpPr>
        <p:cNvPr id="1" name=""/>
        <p:cNvGrpSpPr/>
        <p:nvPr/>
      </p:nvGrpSpPr>
      <p:grpSpPr>
        <a:xfrm>
          <a:off x="0" y="0"/>
          <a:ext cx="0" cy="0"/>
          <a:chOff x="0" y="0"/>
          <a:chExt cx="0" cy="0"/>
        </a:xfrm>
      </p:grpSpPr>
      <p:sp>
        <p:nvSpPr>
          <p:cNvPr id="12" name="Text Placeholder 3"/>
          <p:cNvSpPr>
            <a:spLocks noGrp="1"/>
          </p:cNvSpPr>
          <p:nvPr>
            <p:ph type="body" sz="quarter" idx="14" hasCustomPrompt="1"/>
          </p:nvPr>
        </p:nvSpPr>
        <p:spPr>
          <a:xfrm>
            <a:off x="7953017" y="6308727"/>
            <a:ext cx="3671888" cy="468312"/>
          </a:xfrm>
        </p:spPr>
        <p:txBody>
          <a:bodyPr anchor="ctr" anchorCtr="0"/>
          <a:lstStyle>
            <a:lvl1pPr marL="0" indent="0" algn="r">
              <a:buNone/>
              <a:defRPr sz="800" baseline="0"/>
            </a:lvl1pPr>
          </a:lstStyle>
          <a:p>
            <a:pPr lvl="0"/>
            <a:r>
              <a:rPr lang="en-US" dirty="0" smtClean="0"/>
              <a:t>Elias Hodel, Swiss Geoscience Meeting, Fribourg </a:t>
            </a:r>
            <a:r>
              <a:rPr lang="en-CH" dirty="0" smtClean="0"/>
              <a:t>–</a:t>
            </a:r>
            <a:r>
              <a:rPr lang="en-US" dirty="0" smtClean="0"/>
              <a:t> 23.11.2019</a:t>
            </a:r>
            <a:endParaRPr lang="de-CH" dirty="0"/>
          </a:p>
        </p:txBody>
      </p:sp>
      <p:sp>
        <p:nvSpPr>
          <p:cNvPr id="6" name="Foliennummernplatzhalter 5"/>
          <p:cNvSpPr>
            <a:spLocks noGrp="1"/>
          </p:cNvSpPr>
          <p:nvPr>
            <p:ph type="sldNum" sz="quarter" idx="12"/>
          </p:nvPr>
        </p:nvSpPr>
        <p:spPr/>
        <p:txBody>
          <a:bodyPr/>
          <a:lstStyle/>
          <a:p>
            <a:fld id="{6C6AE60A-B69C-4790-82F7-3882EDF23186}" type="slidenum">
              <a:rPr lang="de-CH" smtClean="0"/>
              <a:t>‹#›</a:t>
            </a:fld>
            <a:endParaRPr lang="de-CH"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de-CH" dirty="0" smtClean="0"/>
              <a:t>Summary</a:t>
            </a:r>
            <a:endParaRPr lang="de-CH" dirty="0"/>
          </a:p>
        </p:txBody>
      </p:sp>
      <p:sp>
        <p:nvSpPr>
          <p:cNvPr id="8" name="Inhaltsplatzhalter 2"/>
          <p:cNvSpPr>
            <a:spLocks noGrp="1"/>
          </p:cNvSpPr>
          <p:nvPr>
            <p:ph idx="15" hasCustomPrompt="1"/>
          </p:nvPr>
        </p:nvSpPr>
        <p:spPr>
          <a:xfrm>
            <a:off x="334497" y="2024708"/>
            <a:ext cx="11537950" cy="4210046"/>
          </a:xfrm>
        </p:spPr>
        <p:txBody>
          <a:bodyPr/>
          <a:lstStyle>
            <a:lvl1pPr>
              <a:defRPr/>
            </a:lvl1pPr>
          </a:lstStyle>
          <a:p>
            <a:pPr lvl="0"/>
            <a:r>
              <a:rPr lang="en-GB" dirty="0" smtClean="0"/>
              <a:t>Content 1-row</a:t>
            </a:r>
          </a:p>
          <a:p>
            <a:pPr lvl="1"/>
            <a:r>
              <a:rPr lang="en-GB" dirty="0" smtClean="0"/>
              <a:t>Second level</a:t>
            </a:r>
          </a:p>
          <a:p>
            <a:pPr lvl="2"/>
            <a:r>
              <a:rPr lang="en-GB" dirty="0" smtClean="0"/>
              <a:t>Third level</a:t>
            </a:r>
          </a:p>
          <a:p>
            <a:pPr lvl="3"/>
            <a:r>
              <a:rPr lang="en-GB" dirty="0" smtClean="0"/>
              <a:t>Fourth level</a:t>
            </a:r>
          </a:p>
        </p:txBody>
      </p:sp>
      <p:grpSp>
        <p:nvGrpSpPr>
          <p:cNvPr id="11" name="Group 10"/>
          <p:cNvGrpSpPr/>
          <p:nvPr userDrawn="1"/>
        </p:nvGrpSpPr>
        <p:grpSpPr>
          <a:xfrm>
            <a:off x="323851" y="6345239"/>
            <a:ext cx="5295478" cy="475392"/>
            <a:chOff x="366093" y="6345239"/>
            <a:chExt cx="5295478" cy="475392"/>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2830" y="6351193"/>
              <a:ext cx="2408741" cy="46836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7235" y="6345239"/>
              <a:ext cx="473568" cy="473568"/>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6093" y="6345239"/>
              <a:ext cx="2132417" cy="475392"/>
            </a:xfrm>
            <a:prstGeom prst="rect">
              <a:avLst/>
            </a:prstGeom>
          </p:spPr>
        </p:pic>
      </p:gr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row">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850" y="2024064"/>
            <a:ext cx="11537950" cy="4210046"/>
          </a:xfrm>
        </p:spPr>
        <p:txBody>
          <a:bodyPr/>
          <a:lstStyle>
            <a:lvl1pPr>
              <a:defRPr/>
            </a:lvl1pPr>
          </a:lstStyle>
          <a:p>
            <a:pPr lvl="0"/>
            <a:r>
              <a:rPr lang="en-GB" dirty="0" smtClean="0"/>
              <a:t>Content 1-row</a:t>
            </a:r>
          </a:p>
          <a:p>
            <a:pPr lvl="1"/>
            <a:r>
              <a:rPr lang="en-GB" dirty="0" smtClean="0"/>
              <a:t>Second level</a:t>
            </a:r>
          </a:p>
          <a:p>
            <a:pPr lvl="2"/>
            <a:r>
              <a:rPr lang="en-GB" dirty="0" smtClean="0"/>
              <a:t>Third level</a:t>
            </a:r>
          </a:p>
          <a:p>
            <a:pPr lvl="3"/>
            <a:r>
              <a:rPr lang="en-GB" dirty="0" smtClean="0"/>
              <a:t>Fourth level</a:t>
            </a:r>
          </a:p>
        </p:txBody>
      </p:sp>
      <p:sp>
        <p:nvSpPr>
          <p:cNvPr id="6" name="Foliennummernplatzhalter 5"/>
          <p:cNvSpPr>
            <a:spLocks noGrp="1"/>
          </p:cNvSpPr>
          <p:nvPr>
            <p:ph type="sldNum" sz="quarter" idx="12"/>
          </p:nvPr>
        </p:nvSpPr>
        <p:spPr/>
        <p:txBody>
          <a:bodyPr/>
          <a:lstStyle/>
          <a:p>
            <a:fld id="{6C6AE60A-B69C-4790-82F7-3882EDF23186}" type="slidenum">
              <a:rPr lang="de-CH" smtClean="0"/>
              <a:t>‹#›</a:t>
            </a:fld>
            <a:endParaRPr lang="de-CH" dirty="0"/>
          </a:p>
        </p:txBody>
      </p:sp>
      <p:sp>
        <p:nvSpPr>
          <p:cNvPr id="7" name="Titel 6"/>
          <p:cNvSpPr>
            <a:spLocks noGrp="1"/>
          </p:cNvSpPr>
          <p:nvPr>
            <p:ph type="title" hasCustomPrompt="1"/>
          </p:nvPr>
        </p:nvSpPr>
        <p:spPr>
          <a:xfrm>
            <a:off x="323850" y="620714"/>
            <a:ext cx="11537950" cy="972000"/>
          </a:xfrm>
          <a:solidFill>
            <a:schemeClr val="bg1"/>
          </a:solidFill>
        </p:spPr>
        <p:txBody>
          <a:bodyPr/>
          <a:lstStyle>
            <a:lvl1pPr>
              <a:defRPr/>
            </a:lvl1pPr>
          </a:lstStyle>
          <a:p>
            <a:r>
              <a:rPr lang="de-CH" dirty="0" smtClean="0"/>
              <a:t>Click </a:t>
            </a:r>
            <a:r>
              <a:rPr lang="de-CH" dirty="0" err="1" smtClean="0"/>
              <a:t>here</a:t>
            </a:r>
            <a:r>
              <a:rPr lang="de-CH" dirty="0" smtClean="0"/>
              <a:t> </a:t>
            </a:r>
            <a:r>
              <a:rPr lang="de-CH" dirty="0" err="1" smtClean="0"/>
              <a:t>to</a:t>
            </a:r>
            <a:r>
              <a:rPr lang="de-CH" dirty="0" smtClean="0"/>
              <a:t> </a:t>
            </a:r>
            <a:r>
              <a:rPr lang="de-CH" dirty="0" err="1" smtClean="0"/>
              <a:t>insert</a:t>
            </a:r>
            <a:r>
              <a:rPr lang="de-CH" dirty="0" smtClean="0"/>
              <a:t> Title</a:t>
            </a:r>
            <a:endParaRPr lang="de-CH" dirty="0"/>
          </a:p>
        </p:txBody>
      </p:sp>
      <p:sp>
        <p:nvSpPr>
          <p:cNvPr id="8" name="Text Placeholder 3"/>
          <p:cNvSpPr>
            <a:spLocks noGrp="1"/>
          </p:cNvSpPr>
          <p:nvPr>
            <p:ph type="body" sz="quarter" idx="14" hasCustomPrompt="1"/>
          </p:nvPr>
        </p:nvSpPr>
        <p:spPr>
          <a:xfrm>
            <a:off x="7953017" y="6308727"/>
            <a:ext cx="3671888" cy="468312"/>
          </a:xfrm>
        </p:spPr>
        <p:txBody>
          <a:bodyPr anchor="ctr" anchorCtr="0"/>
          <a:lstStyle>
            <a:lvl1pPr marL="0" indent="0" algn="r">
              <a:buNone/>
              <a:defRPr sz="800" baseline="0"/>
            </a:lvl1pPr>
          </a:lstStyle>
          <a:p>
            <a:pPr lvl="0"/>
            <a:r>
              <a:rPr lang="en-US" dirty="0" smtClean="0"/>
              <a:t>Elias Hodel, Swiss Geoscience Meeting, Fribourg </a:t>
            </a:r>
            <a:r>
              <a:rPr lang="en-CH" dirty="0" smtClean="0"/>
              <a:t>–</a:t>
            </a:r>
            <a:r>
              <a:rPr lang="en-US" dirty="0" smtClean="0"/>
              <a:t> 23.11.2019</a:t>
            </a:r>
            <a:endParaRPr lang="de-CH" dirty="0"/>
          </a:p>
        </p:txBody>
      </p:sp>
      <p:grpSp>
        <p:nvGrpSpPr>
          <p:cNvPr id="15" name="Group 14"/>
          <p:cNvGrpSpPr/>
          <p:nvPr userDrawn="1"/>
        </p:nvGrpSpPr>
        <p:grpSpPr>
          <a:xfrm>
            <a:off x="323851" y="6345239"/>
            <a:ext cx="5295478" cy="475392"/>
            <a:chOff x="366093" y="6345239"/>
            <a:chExt cx="5295478" cy="475392"/>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2830" y="6351193"/>
              <a:ext cx="2408741" cy="468366"/>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7235" y="6345239"/>
              <a:ext cx="473568" cy="473568"/>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6093" y="6345239"/>
              <a:ext cx="2132417" cy="475392"/>
            </a:xfrm>
            <a:prstGeom prst="rect">
              <a:avLst/>
            </a:prstGeom>
          </p:spPr>
        </p:pic>
      </p:grpSp>
    </p:spTree>
    <p:extLst>
      <p:ext uri="{BB962C8B-B14F-4D97-AF65-F5344CB8AC3E}">
        <p14:creationId xmlns:p14="http://schemas.microsoft.com/office/powerpoint/2010/main" val="261787321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row">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1" y="2024064"/>
            <a:ext cx="5577644"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smtClean="0"/>
              <a:t>Content 2-row</a:t>
            </a:r>
          </a:p>
          <a:p>
            <a:pPr lvl="1"/>
            <a:r>
              <a:rPr lang="en-GB" dirty="0" smtClean="0"/>
              <a:t>Second level</a:t>
            </a:r>
          </a:p>
          <a:p>
            <a:pPr lvl="2"/>
            <a:r>
              <a:rPr lang="en-GB" dirty="0" smtClean="0"/>
              <a:t>Third level</a:t>
            </a:r>
          </a:p>
          <a:p>
            <a:pPr lvl="3"/>
            <a:r>
              <a:rPr lang="en-GB" dirty="0" smtClean="0"/>
              <a:t>Fourth level</a:t>
            </a:r>
          </a:p>
        </p:txBody>
      </p:sp>
      <p:sp>
        <p:nvSpPr>
          <p:cNvPr id="4" name="Inhaltsplatzhalter 3"/>
          <p:cNvSpPr>
            <a:spLocks noGrp="1"/>
          </p:cNvSpPr>
          <p:nvPr>
            <p:ph sz="half" idx="2" hasCustomPrompt="1"/>
          </p:nvPr>
        </p:nvSpPr>
        <p:spPr>
          <a:xfrm>
            <a:off x="6285565" y="2024064"/>
            <a:ext cx="5567205"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en-GB" dirty="0" smtClean="0"/>
              <a:t>Content 2-row</a:t>
            </a:r>
          </a:p>
          <a:p>
            <a:pPr lvl="1"/>
            <a:r>
              <a:rPr lang="de-CH" dirty="0" smtClean="0"/>
              <a:t>Zweite Ebene</a:t>
            </a:r>
          </a:p>
          <a:p>
            <a:pPr lvl="2"/>
            <a:r>
              <a:rPr lang="de-CH" dirty="0" smtClean="0"/>
              <a:t>Dritte Ebene</a:t>
            </a:r>
          </a:p>
          <a:p>
            <a:pPr lvl="3"/>
            <a:r>
              <a:rPr lang="de-CH" dirty="0" smtClean="0"/>
              <a:t>Vierte Ebene</a:t>
            </a:r>
          </a:p>
        </p:txBody>
      </p:sp>
      <p:sp>
        <p:nvSpPr>
          <p:cNvPr id="7" name="Foliennummernplatzhalter 6"/>
          <p:cNvSpPr>
            <a:spLocks noGrp="1"/>
          </p:cNvSpPr>
          <p:nvPr>
            <p:ph type="sldNum" sz="quarter" idx="12"/>
          </p:nvPr>
        </p:nvSpPr>
        <p:spPr/>
        <p:txBody>
          <a:bodyPr/>
          <a:lstStyle/>
          <a:p>
            <a:fld id="{6C6AE60A-B69C-4790-82F7-3882EDF23186}" type="slidenum">
              <a:rPr lang="de-CH" smtClean="0"/>
              <a:t>‹#›</a:t>
            </a:fld>
            <a:endParaRPr lang="de-CH" dirty="0"/>
          </a:p>
        </p:txBody>
      </p:sp>
      <p:sp>
        <p:nvSpPr>
          <p:cNvPr id="8" name="Titel 7"/>
          <p:cNvSpPr>
            <a:spLocks noGrp="1"/>
          </p:cNvSpPr>
          <p:nvPr>
            <p:ph type="title" hasCustomPrompt="1"/>
          </p:nvPr>
        </p:nvSpPr>
        <p:spPr>
          <a:xfrm>
            <a:off x="323850" y="620714"/>
            <a:ext cx="11537950" cy="972000"/>
          </a:xfrm>
          <a:solidFill>
            <a:schemeClr val="bg1"/>
          </a:solidFill>
        </p:spPr>
        <p:txBody>
          <a:bodyPr/>
          <a:lstStyle/>
          <a:p>
            <a:r>
              <a:rPr lang="de-CH" dirty="0" smtClean="0"/>
              <a:t>Click </a:t>
            </a:r>
            <a:r>
              <a:rPr lang="de-CH" dirty="0" err="1" smtClean="0"/>
              <a:t>here</a:t>
            </a:r>
            <a:r>
              <a:rPr lang="de-CH" dirty="0" smtClean="0"/>
              <a:t> </a:t>
            </a:r>
            <a:r>
              <a:rPr lang="de-CH" dirty="0" err="1" smtClean="0"/>
              <a:t>to</a:t>
            </a:r>
            <a:r>
              <a:rPr lang="de-CH" dirty="0" smtClean="0"/>
              <a:t> </a:t>
            </a:r>
            <a:r>
              <a:rPr lang="de-CH" dirty="0" err="1" smtClean="0"/>
              <a:t>insert</a:t>
            </a:r>
            <a:r>
              <a:rPr lang="de-CH" dirty="0" smtClean="0"/>
              <a:t> Title</a:t>
            </a:r>
            <a:endParaRPr lang="de-CH" dirty="0"/>
          </a:p>
        </p:txBody>
      </p:sp>
      <p:sp>
        <p:nvSpPr>
          <p:cNvPr id="9" name="Text Placeholder 3"/>
          <p:cNvSpPr>
            <a:spLocks noGrp="1"/>
          </p:cNvSpPr>
          <p:nvPr>
            <p:ph type="body" sz="quarter" idx="14" hasCustomPrompt="1"/>
          </p:nvPr>
        </p:nvSpPr>
        <p:spPr>
          <a:xfrm>
            <a:off x="7953017" y="6308727"/>
            <a:ext cx="3671888" cy="468312"/>
          </a:xfrm>
        </p:spPr>
        <p:txBody>
          <a:bodyPr anchor="ctr" anchorCtr="0"/>
          <a:lstStyle>
            <a:lvl1pPr marL="0" indent="0" algn="r">
              <a:buNone/>
              <a:defRPr sz="800" baseline="0"/>
            </a:lvl1pPr>
          </a:lstStyle>
          <a:p>
            <a:pPr lvl="0"/>
            <a:r>
              <a:rPr lang="en-US" dirty="0" smtClean="0"/>
              <a:t>Elias Hodel, Swiss Geoscience Meeting, Fribourg </a:t>
            </a:r>
            <a:r>
              <a:rPr lang="en-CH" dirty="0" smtClean="0"/>
              <a:t>–</a:t>
            </a:r>
            <a:r>
              <a:rPr lang="en-US" dirty="0" smtClean="0"/>
              <a:t> 23.11.2019</a:t>
            </a:r>
            <a:endParaRPr lang="de-CH" dirty="0"/>
          </a:p>
        </p:txBody>
      </p:sp>
      <p:grpSp>
        <p:nvGrpSpPr>
          <p:cNvPr id="6" name="Group 5"/>
          <p:cNvGrpSpPr/>
          <p:nvPr userDrawn="1"/>
        </p:nvGrpSpPr>
        <p:grpSpPr>
          <a:xfrm>
            <a:off x="323851" y="6345239"/>
            <a:ext cx="5295478" cy="475392"/>
            <a:chOff x="366093" y="6345239"/>
            <a:chExt cx="5295478" cy="475392"/>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2830" y="6351193"/>
              <a:ext cx="2408741" cy="468366"/>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7235" y="6345239"/>
              <a:ext cx="473568" cy="473568"/>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6093" y="6345239"/>
              <a:ext cx="2132417" cy="475392"/>
            </a:xfrm>
            <a:prstGeom prst="rect">
              <a:avLst/>
            </a:prstGeom>
          </p:spPr>
        </p:pic>
      </p:gr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free area">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6C6AE60A-B69C-4790-82F7-3882EDF23186}" type="slidenum">
              <a:rPr lang="de-CH" smtClean="0"/>
              <a:t>‹#›</a:t>
            </a:fld>
            <a:endParaRPr lang="de-CH" dirty="0"/>
          </a:p>
        </p:txBody>
      </p:sp>
      <p:sp>
        <p:nvSpPr>
          <p:cNvPr id="5" name="Titel 4"/>
          <p:cNvSpPr>
            <a:spLocks noGrp="1"/>
          </p:cNvSpPr>
          <p:nvPr>
            <p:ph type="title" hasCustomPrompt="1"/>
          </p:nvPr>
        </p:nvSpPr>
        <p:spPr>
          <a:xfrm>
            <a:off x="323850" y="620714"/>
            <a:ext cx="11537950" cy="972000"/>
          </a:xfrm>
        </p:spPr>
        <p:txBody>
          <a:bodyPr/>
          <a:lstStyle/>
          <a:p>
            <a:r>
              <a:rPr lang="de-CH" dirty="0" smtClean="0"/>
              <a:t>Click </a:t>
            </a:r>
            <a:r>
              <a:rPr lang="de-CH" dirty="0" err="1" smtClean="0"/>
              <a:t>here</a:t>
            </a:r>
            <a:r>
              <a:rPr lang="de-CH" dirty="0" smtClean="0"/>
              <a:t> </a:t>
            </a:r>
            <a:r>
              <a:rPr lang="de-CH" dirty="0" err="1" smtClean="0"/>
              <a:t>to</a:t>
            </a:r>
            <a:r>
              <a:rPr lang="de-CH" dirty="0" smtClean="0"/>
              <a:t> </a:t>
            </a:r>
            <a:r>
              <a:rPr lang="de-CH" dirty="0" err="1" smtClean="0"/>
              <a:t>insert</a:t>
            </a:r>
            <a:r>
              <a:rPr lang="de-CH" dirty="0" smtClean="0"/>
              <a:t> Title</a:t>
            </a:r>
            <a:endParaRPr lang="de-CH" dirty="0"/>
          </a:p>
        </p:txBody>
      </p:sp>
      <p:sp>
        <p:nvSpPr>
          <p:cNvPr id="6" name="Text Placeholder 3"/>
          <p:cNvSpPr>
            <a:spLocks noGrp="1"/>
          </p:cNvSpPr>
          <p:nvPr>
            <p:ph type="body" sz="quarter" idx="14" hasCustomPrompt="1"/>
          </p:nvPr>
        </p:nvSpPr>
        <p:spPr>
          <a:xfrm>
            <a:off x="7953017" y="6308727"/>
            <a:ext cx="3671888" cy="468312"/>
          </a:xfrm>
        </p:spPr>
        <p:txBody>
          <a:bodyPr anchor="ctr" anchorCtr="0"/>
          <a:lstStyle>
            <a:lvl1pPr marL="0" indent="0" algn="r">
              <a:buNone/>
              <a:defRPr sz="800" baseline="0"/>
            </a:lvl1pPr>
          </a:lstStyle>
          <a:p>
            <a:pPr lvl="0"/>
            <a:r>
              <a:rPr lang="en-US" dirty="0" smtClean="0"/>
              <a:t>Elias Hodel, Swiss Geoscience Meeting, Fribourg </a:t>
            </a:r>
            <a:r>
              <a:rPr lang="en-CH" dirty="0" smtClean="0"/>
              <a:t>–</a:t>
            </a:r>
            <a:r>
              <a:rPr lang="en-US" dirty="0" smtClean="0"/>
              <a:t> 23.11.2019</a:t>
            </a:r>
            <a:endParaRPr lang="de-CH" dirty="0"/>
          </a:p>
        </p:txBody>
      </p:sp>
      <p:grpSp>
        <p:nvGrpSpPr>
          <p:cNvPr id="7" name="Group 6"/>
          <p:cNvGrpSpPr/>
          <p:nvPr userDrawn="1"/>
        </p:nvGrpSpPr>
        <p:grpSpPr>
          <a:xfrm>
            <a:off x="323851" y="6345239"/>
            <a:ext cx="5295478" cy="475392"/>
            <a:chOff x="366093" y="6345239"/>
            <a:chExt cx="5295478" cy="475392"/>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2830" y="6351193"/>
              <a:ext cx="2408741" cy="46836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7235" y="6345239"/>
              <a:ext cx="473568" cy="47356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6093" y="6345239"/>
              <a:ext cx="2132417" cy="475392"/>
            </a:xfrm>
            <a:prstGeom prst="rect">
              <a:avLst/>
            </a:prstGeom>
          </p:spPr>
        </p:pic>
      </p:gr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fullscreen">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6C6AE60A-B69C-4790-82F7-3882EDF23186}" type="slidenum">
              <a:rPr lang="de-CH" smtClean="0"/>
              <a:t>‹#›</a:t>
            </a:fld>
            <a:endParaRPr lang="de-CH" dirty="0"/>
          </a:p>
        </p:txBody>
      </p:sp>
      <p:sp>
        <p:nvSpPr>
          <p:cNvPr id="10" name="Bildplatzhalter 9"/>
          <p:cNvSpPr>
            <a:spLocks noGrp="1"/>
          </p:cNvSpPr>
          <p:nvPr>
            <p:ph type="pic" sz="quarter" idx="13" hasCustomPrompt="1"/>
          </p:nvPr>
        </p:nvSpPr>
        <p:spPr>
          <a:xfrm>
            <a:off x="323850" y="620713"/>
            <a:ext cx="11537950" cy="5607860"/>
          </a:xfrm>
          <a:noFill/>
        </p:spPr>
        <p:txBody>
          <a:bodyPr/>
          <a:lstStyle>
            <a:lvl1pPr marL="0" indent="0">
              <a:buNone/>
              <a:defRPr/>
            </a:lvl1pPr>
          </a:lstStyle>
          <a:p>
            <a:r>
              <a:rPr lang="de-CH" dirty="0" err="1" smtClean="0"/>
              <a:t>click</a:t>
            </a:r>
            <a:r>
              <a:rPr lang="de-CH" dirty="0" smtClean="0"/>
              <a:t> on </a:t>
            </a:r>
            <a:r>
              <a:rPr lang="de-CH" dirty="0" err="1" smtClean="0"/>
              <a:t>symbol</a:t>
            </a:r>
            <a:r>
              <a:rPr lang="de-CH" dirty="0" smtClean="0"/>
              <a:t>, </a:t>
            </a:r>
            <a:r>
              <a:rPr lang="de-CH" dirty="0" err="1" smtClean="0"/>
              <a:t>to</a:t>
            </a:r>
            <a:r>
              <a:rPr lang="de-CH" dirty="0" smtClean="0"/>
              <a:t> </a:t>
            </a:r>
            <a:r>
              <a:rPr lang="de-CH" dirty="0" err="1" smtClean="0"/>
              <a:t>insert</a:t>
            </a:r>
            <a:r>
              <a:rPr lang="de-CH" dirty="0" smtClean="0"/>
              <a:t> a </a:t>
            </a:r>
            <a:r>
              <a:rPr lang="de-CH" dirty="0" err="1" smtClean="0"/>
              <a:t>picture</a:t>
            </a:r>
            <a:endParaRPr lang="de-CH" dirty="0"/>
          </a:p>
        </p:txBody>
      </p:sp>
      <p:sp>
        <p:nvSpPr>
          <p:cNvPr id="5" name="Text Placeholder 3"/>
          <p:cNvSpPr>
            <a:spLocks noGrp="1"/>
          </p:cNvSpPr>
          <p:nvPr>
            <p:ph type="body" sz="quarter" idx="14" hasCustomPrompt="1"/>
          </p:nvPr>
        </p:nvSpPr>
        <p:spPr>
          <a:xfrm>
            <a:off x="7953017" y="6308727"/>
            <a:ext cx="3671888" cy="468312"/>
          </a:xfrm>
        </p:spPr>
        <p:txBody>
          <a:bodyPr anchor="ctr" anchorCtr="0"/>
          <a:lstStyle>
            <a:lvl1pPr marL="0" indent="0" algn="r">
              <a:buNone/>
              <a:defRPr sz="800" baseline="0"/>
            </a:lvl1pPr>
          </a:lstStyle>
          <a:p>
            <a:pPr lvl="0"/>
            <a:r>
              <a:rPr lang="en-US" dirty="0" smtClean="0"/>
              <a:t>Elias Hodel, Swiss Geoscience Meeting, Fribourg </a:t>
            </a:r>
            <a:r>
              <a:rPr lang="en-CH" dirty="0" smtClean="0"/>
              <a:t>–</a:t>
            </a:r>
            <a:r>
              <a:rPr lang="en-US" dirty="0" smtClean="0"/>
              <a:t> 23.11.2019</a:t>
            </a:r>
            <a:endParaRPr lang="de-CH" dirty="0"/>
          </a:p>
        </p:txBody>
      </p:sp>
      <p:grpSp>
        <p:nvGrpSpPr>
          <p:cNvPr id="11" name="Group 10"/>
          <p:cNvGrpSpPr/>
          <p:nvPr userDrawn="1"/>
        </p:nvGrpSpPr>
        <p:grpSpPr>
          <a:xfrm>
            <a:off x="323851" y="6345239"/>
            <a:ext cx="5295478" cy="475392"/>
            <a:chOff x="366093" y="6345239"/>
            <a:chExt cx="5295478" cy="475392"/>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2830" y="6351193"/>
              <a:ext cx="2408741" cy="468366"/>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7235" y="6345239"/>
              <a:ext cx="473568" cy="473568"/>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6093" y="6345239"/>
              <a:ext cx="2132417" cy="475392"/>
            </a:xfrm>
            <a:prstGeom prst="rect">
              <a:avLst/>
            </a:prstGeom>
          </p:spPr>
        </p:pic>
      </p:grpSp>
    </p:spTree>
    <p:extLst>
      <p:ext uri="{BB962C8B-B14F-4D97-AF65-F5344CB8AC3E}">
        <p14:creationId xmlns:p14="http://schemas.microsoft.com/office/powerpoint/2010/main" val="1353896245"/>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page 1 (exampl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323850" y="4563876"/>
            <a:ext cx="11537949" cy="1673412"/>
          </a:xfrm>
          <a:solidFill>
            <a:srgbClr val="0069B4"/>
          </a:solidFill>
        </p:spPr>
        <p:txBody>
          <a:bodyPr lIns="144000" tIns="108000" bIns="0" anchor="t" anchorCtr="0"/>
          <a:lstStyle>
            <a:lvl1pPr marL="0" indent="0" algn="l">
              <a:lnSpc>
                <a:spcPct val="100000"/>
              </a:lnSpc>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dirty="0" smtClean="0"/>
              <a:t>Name</a:t>
            </a:r>
            <a:br>
              <a:rPr lang="de-CH" dirty="0" smtClean="0"/>
            </a:br>
            <a:r>
              <a:rPr lang="de-CH" dirty="0" smtClean="0"/>
              <a:t>Event</a:t>
            </a:r>
            <a:br>
              <a:rPr lang="de-CH" dirty="0" smtClean="0"/>
            </a:br>
            <a:r>
              <a:rPr lang="de-CH" dirty="0" smtClean="0"/>
              <a:t>Date</a:t>
            </a:r>
          </a:p>
        </p:txBody>
      </p:sp>
      <p:sp>
        <p:nvSpPr>
          <p:cNvPr id="6" name="Foliennummernplatzhalter 5"/>
          <p:cNvSpPr>
            <a:spLocks noGrp="1"/>
          </p:cNvSpPr>
          <p:nvPr>
            <p:ph type="sldNum" sz="quarter" idx="12"/>
          </p:nvPr>
        </p:nvSpPr>
        <p:spPr/>
        <p:txBody>
          <a:bodyPr/>
          <a:lstStyle/>
          <a:p>
            <a:fld id="{6C6AE60A-B69C-4790-82F7-3882EDF23186}" type="slidenum">
              <a:rPr lang="de-CH" smtClean="0"/>
              <a:t>‹#›</a:t>
            </a:fld>
            <a:endParaRPr lang="de-CH" dirty="0"/>
          </a:p>
        </p:txBody>
      </p:sp>
      <p:sp>
        <p:nvSpPr>
          <p:cNvPr id="2" name="Titel 1"/>
          <p:cNvSpPr>
            <a:spLocks noGrp="1"/>
          </p:cNvSpPr>
          <p:nvPr>
            <p:ph type="ctrTitle" hasCustomPrompt="1"/>
          </p:nvPr>
        </p:nvSpPr>
        <p:spPr>
          <a:xfrm>
            <a:off x="323850" y="3429000"/>
            <a:ext cx="11537949" cy="1152128"/>
          </a:xfrm>
          <a:solidFill>
            <a:srgbClr val="0069B4"/>
          </a:solidFill>
        </p:spPr>
        <p:txBody>
          <a:bodyPr wrap="square" lIns="144000" tIns="72000" anchor="t" anchorCtr="0"/>
          <a:lstStyle>
            <a:lvl1pPr>
              <a:lnSpc>
                <a:spcPct val="100000"/>
              </a:lnSpc>
              <a:spcBef>
                <a:spcPts val="0"/>
              </a:spcBef>
              <a:defRPr sz="3200">
                <a:solidFill>
                  <a:schemeClr val="bg1"/>
                </a:solidFill>
              </a:defRPr>
            </a:lvl1pPr>
          </a:lstStyle>
          <a:p>
            <a:r>
              <a:rPr lang="de-CH" dirty="0" smtClean="0"/>
              <a:t>Title</a:t>
            </a:r>
            <a:endParaRPr lang="de-CH" dirty="0"/>
          </a:p>
        </p:txBody>
      </p:sp>
      <p:sp>
        <p:nvSpPr>
          <p:cNvPr id="9" name="Bildplatzhalter 8"/>
          <p:cNvSpPr>
            <a:spLocks noGrp="1"/>
          </p:cNvSpPr>
          <p:nvPr>
            <p:ph type="pic" sz="quarter" idx="14" hasCustomPrompt="1"/>
          </p:nvPr>
        </p:nvSpPr>
        <p:spPr>
          <a:xfrm>
            <a:off x="323850" y="619200"/>
            <a:ext cx="11537950" cy="2809800"/>
          </a:xfrm>
        </p:spPr>
        <p:txBody>
          <a:bodyPr/>
          <a:lstStyle>
            <a:lvl1pPr marL="0" indent="0">
              <a:buNone/>
              <a:defRPr lang="de-CH" dirty="0"/>
            </a:lvl1pPr>
          </a:lstStyle>
          <a:p>
            <a:r>
              <a:rPr lang="de-CH" dirty="0" smtClean="0"/>
              <a:t>Startpage Version 1 </a:t>
            </a:r>
            <a:r>
              <a:rPr lang="de-CH" dirty="0" err="1" smtClean="0"/>
              <a:t>with</a:t>
            </a:r>
            <a:r>
              <a:rPr lang="de-CH" dirty="0" smtClean="0"/>
              <a:t> </a:t>
            </a:r>
            <a:r>
              <a:rPr lang="de-CH" dirty="0" err="1" smtClean="0"/>
              <a:t>picture</a:t>
            </a:r>
            <a:endParaRPr lang="de-CH" dirty="0"/>
          </a:p>
        </p:txBody>
      </p:sp>
      <p:sp>
        <p:nvSpPr>
          <p:cNvPr id="8" name="Textfeld 10"/>
          <p:cNvSpPr txBox="1"/>
          <p:nvPr userDrawn="1"/>
        </p:nvSpPr>
        <p:spPr>
          <a:xfrm>
            <a:off x="323850" y="6957490"/>
            <a:ext cx="8496298" cy="215444"/>
          </a:xfrm>
          <a:prstGeom prst="rect">
            <a:avLst/>
          </a:prstGeom>
          <a:noFill/>
        </p:spPr>
        <p:txBody>
          <a:bodyPr wrap="square" lIns="0" tIns="0" rIns="0" bIns="0" rtlCol="0">
            <a:spAutoFit/>
          </a:bodyPr>
          <a:lstStyle/>
          <a:p>
            <a:r>
              <a:rPr lang="de-CH" sz="1400" dirty="0" smtClean="0">
                <a:solidFill>
                  <a:schemeClr val="tx1"/>
                </a:solidFill>
              </a:rPr>
              <a:t>Startpage</a:t>
            </a:r>
            <a:r>
              <a:rPr lang="de-CH" sz="1400" baseline="0" dirty="0" smtClean="0">
                <a:solidFill>
                  <a:schemeClr val="tx1"/>
                </a:solidFill>
              </a:rPr>
              <a:t> Version 1 </a:t>
            </a:r>
            <a:r>
              <a:rPr lang="de-CH" sz="1400" baseline="0" dirty="0" err="1" smtClean="0">
                <a:solidFill>
                  <a:schemeClr val="tx1"/>
                </a:solidFill>
              </a:rPr>
              <a:t>with</a:t>
            </a:r>
            <a:r>
              <a:rPr lang="de-CH" sz="1400" baseline="0" dirty="0" smtClean="0">
                <a:solidFill>
                  <a:schemeClr val="tx1"/>
                </a:solidFill>
              </a:rPr>
              <a:t> </a:t>
            </a:r>
            <a:r>
              <a:rPr lang="de-CH" sz="1400" baseline="0" dirty="0" err="1" smtClean="0">
                <a:solidFill>
                  <a:schemeClr val="tx1"/>
                </a:solidFill>
              </a:rPr>
              <a:t>inserted</a:t>
            </a:r>
            <a:r>
              <a:rPr lang="de-CH" sz="1400" baseline="0" dirty="0" smtClean="0">
                <a:solidFill>
                  <a:schemeClr val="tx1"/>
                </a:solidFill>
              </a:rPr>
              <a:t> </a:t>
            </a:r>
            <a:r>
              <a:rPr lang="de-CH" sz="1400" baseline="0" dirty="0" err="1" smtClean="0">
                <a:solidFill>
                  <a:schemeClr val="tx1"/>
                </a:solidFill>
              </a:rPr>
              <a:t>picture</a:t>
            </a:r>
            <a:endParaRPr lang="de-CH" sz="1400" dirty="0">
              <a:solidFill>
                <a:schemeClr val="tx1"/>
              </a:solidFill>
            </a:endParaRPr>
          </a:p>
        </p:txBody>
      </p:sp>
    </p:spTree>
    <p:extLst>
      <p:ext uri="{BB962C8B-B14F-4D97-AF65-F5344CB8AC3E}">
        <p14:creationId xmlns:p14="http://schemas.microsoft.com/office/powerpoint/2010/main" val="262199284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uppieren 7"/>
          <p:cNvGrpSpPr/>
          <p:nvPr/>
        </p:nvGrpSpPr>
        <p:grpSpPr>
          <a:xfrm>
            <a:off x="-377675" y="-385093"/>
            <a:ext cx="12418863" cy="7159750"/>
            <a:chOff x="-377675" y="-385093"/>
            <a:chExt cx="12418863" cy="7159750"/>
          </a:xfrm>
        </p:grpSpPr>
        <p:cxnSp>
          <p:nvCxnSpPr>
            <p:cNvPr id="19" name="Gerade Verbindung 18"/>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a:off x="1172813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5" name="Gerade Verbindung 24"/>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6" name="Gerade Verbindung 25"/>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8" name="Gerade Verbindung 27"/>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29" name="Gerade Verbindung 28"/>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0" name="Gerade Verbindung 29"/>
            <p:cNvCxnSpPr/>
            <p:nvPr/>
          </p:nvCxnSpPr>
          <p:spPr>
            <a:xfrm rot="5400000">
              <a:off x="596352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Gerade Verbindung 30"/>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2" name="Gerade Verbindung 31"/>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3" name="Gerade Verbindung 32"/>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34" name="Gerade Verbindung 33"/>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userDrawn="1"/>
          </p:nvCxnSpPr>
          <p:spPr>
            <a:xfrm rot="5400000">
              <a:off x="11909273"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20" name="Gruppieren 19"/>
          <p:cNvGrpSpPr/>
          <p:nvPr/>
        </p:nvGrpSpPr>
        <p:grpSpPr>
          <a:xfrm>
            <a:off x="144463" y="152401"/>
            <a:ext cx="11897959" cy="612775"/>
            <a:chOff x="144463" y="152401"/>
            <a:chExt cx="11897959" cy="612775"/>
          </a:xfrm>
          <a:solidFill>
            <a:srgbClr val="0069B4"/>
          </a:solidFill>
        </p:grpSpPr>
        <p:sp>
          <p:nvSpPr>
            <p:cNvPr id="22" name="Rechteck 21"/>
            <p:cNvSpPr/>
            <p:nvPr userDrawn="1"/>
          </p:nvSpPr>
          <p:spPr>
            <a:xfrm>
              <a:off x="144463" y="152401"/>
              <a:ext cx="11896725"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3" name="Rechteck 22"/>
            <p:cNvSpPr/>
            <p:nvPr userDrawn="1"/>
          </p:nvSpPr>
          <p:spPr>
            <a:xfrm>
              <a:off x="144463" y="597695"/>
              <a:ext cx="186361"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7" name="Rechteck 26"/>
            <p:cNvSpPr/>
            <p:nvPr userDrawn="1"/>
          </p:nvSpPr>
          <p:spPr>
            <a:xfrm>
              <a:off x="11855222"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6" name="Foliennummernplatzhalter 5"/>
          <p:cNvSpPr>
            <a:spLocks noGrp="1"/>
          </p:cNvSpPr>
          <p:nvPr>
            <p:ph type="sldNum" sz="quarter" idx="4"/>
          </p:nvPr>
        </p:nvSpPr>
        <p:spPr>
          <a:xfrm>
            <a:off x="11624905" y="6308726"/>
            <a:ext cx="355461"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de-CH" smtClean="0"/>
              <a:pPr/>
              <a:t>‹#›</a:t>
            </a:fld>
            <a:endParaRPr lang="de-CH" dirty="0"/>
          </a:p>
        </p:txBody>
      </p:sp>
      <p:sp>
        <p:nvSpPr>
          <p:cNvPr id="3" name="Textplatzhalter 2"/>
          <p:cNvSpPr>
            <a:spLocks noGrp="1"/>
          </p:cNvSpPr>
          <p:nvPr>
            <p:ph type="body" idx="1"/>
          </p:nvPr>
        </p:nvSpPr>
        <p:spPr>
          <a:xfrm>
            <a:off x="323850" y="2024064"/>
            <a:ext cx="11528919" cy="4213224"/>
          </a:xfrm>
          <a:prstGeom prst="rect">
            <a:avLst/>
          </a:prstGeom>
        </p:spPr>
        <p:txBody>
          <a:bodyPr vert="horz" lIns="140400" tIns="0" rIns="144000" bIns="0" rtlCol="0">
            <a:noAutofit/>
          </a:bodyPr>
          <a:lstStyle/>
          <a:p>
            <a:pPr lvl="0"/>
            <a:r>
              <a:rPr lang="de-CH" dirty="0" smtClean="0"/>
              <a:t>Erste Ebene</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endParaRPr lang="de-CH" dirty="0"/>
          </a:p>
        </p:txBody>
      </p:sp>
      <p:sp>
        <p:nvSpPr>
          <p:cNvPr id="2" name="Titelplatzhalter 1"/>
          <p:cNvSpPr>
            <a:spLocks noGrp="1"/>
          </p:cNvSpPr>
          <p:nvPr>
            <p:ph type="title"/>
          </p:nvPr>
        </p:nvSpPr>
        <p:spPr bwMode="gray">
          <a:xfrm>
            <a:off x="323850" y="620714"/>
            <a:ext cx="11528920" cy="972000"/>
          </a:xfrm>
          <a:prstGeom prst="rect">
            <a:avLst/>
          </a:prstGeom>
          <a:solidFill>
            <a:schemeClr val="bg1"/>
          </a:solidFill>
        </p:spPr>
        <p:txBody>
          <a:bodyPr vert="horz" lIns="144000" tIns="54000" rIns="144000" bIns="0" rtlCol="0" anchor="t" anchorCtr="0">
            <a:noAutofit/>
          </a:bodyPr>
          <a:lstStyle/>
          <a:p>
            <a:r>
              <a:rPr lang="de-CH" dirty="0" smtClean="0"/>
              <a:t>Titelmasterformat durch Klicken bearbeiten</a:t>
            </a:r>
            <a:endParaRPr lang="de-CH" dirty="0"/>
          </a:p>
        </p:txBody>
      </p:sp>
      <p:pic>
        <p:nvPicPr>
          <p:cNvPr id="17" name="Bild 18" descr="g_eth_logo_kurz_neg_Schutzraum.ep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000" y="306000"/>
            <a:ext cx="971061" cy="158400"/>
          </a:xfrm>
          <a:prstGeom prst="rect">
            <a:avLst/>
          </a:prstGeom>
        </p:spPr>
      </p:pic>
      <p:sp>
        <p:nvSpPr>
          <p:cNvPr id="5" name="TextBox 4"/>
          <p:cNvSpPr txBox="1"/>
          <p:nvPr userDrawn="1"/>
        </p:nvSpPr>
        <p:spPr>
          <a:xfrm>
            <a:off x="11569843" y="6300501"/>
            <a:ext cx="140400" cy="468000"/>
          </a:xfrm>
          <a:prstGeom prst="rect">
            <a:avLst/>
          </a:prstGeom>
          <a:noFill/>
        </p:spPr>
        <p:txBody>
          <a:bodyPr wrap="square"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800" dirty="0" smtClean="0"/>
              <a:t>|</a:t>
            </a:r>
          </a:p>
        </p:txBody>
      </p:sp>
      <p:grpSp>
        <p:nvGrpSpPr>
          <p:cNvPr id="36" name="Group 35"/>
          <p:cNvGrpSpPr/>
          <p:nvPr userDrawn="1"/>
        </p:nvGrpSpPr>
        <p:grpSpPr>
          <a:xfrm>
            <a:off x="323851" y="6345239"/>
            <a:ext cx="5295478" cy="475392"/>
            <a:chOff x="366093" y="6345239"/>
            <a:chExt cx="5295478" cy="475392"/>
          </a:xfrm>
        </p:grpSpPr>
        <p:pic>
          <p:nvPicPr>
            <p:cNvPr id="37" name="Picture 3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252830" y="6351193"/>
              <a:ext cx="2408741" cy="468366"/>
            </a:xfrm>
            <a:prstGeom prst="rect">
              <a:avLst/>
            </a:prstGeom>
          </p:spPr>
        </p:pic>
        <p:pic>
          <p:nvPicPr>
            <p:cNvPr id="38" name="Picture 3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37235" y="6345239"/>
              <a:ext cx="473568" cy="473568"/>
            </a:xfrm>
            <a:prstGeom prst="rect">
              <a:avLst/>
            </a:prstGeom>
          </p:spPr>
        </p:pic>
        <p:pic>
          <p:nvPicPr>
            <p:cNvPr id="39" name="Picture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6093" y="6345239"/>
              <a:ext cx="2132417" cy="475392"/>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50" r:id="rId3"/>
    <p:sldLayoutId id="2147483669" r:id="rId4"/>
    <p:sldLayoutId id="2147483652" r:id="rId5"/>
    <p:sldLayoutId id="2147483655" r:id="rId6"/>
    <p:sldLayoutId id="2147483665" r:id="rId7"/>
    <p:sldLayoutId id="2147483670" r:id="rId8"/>
  </p:sldLayoutIdLst>
  <p:transition>
    <p:fade/>
  </p:transition>
  <p:timing>
    <p:tnLst>
      <p:par>
        <p:cTn id="1" dur="indefinite" restart="never" nodeType="tmRoot"/>
      </p:par>
    </p:tnLst>
  </p:timing>
  <p:hf hd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rgbClr val="1269B0"/>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rgbClr val="1269B0"/>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rgbClr val="1269B0"/>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rgbClr val="1269B0"/>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rgbClr val="1269B0"/>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2" userDrawn="1">
          <p15:clr>
            <a:srgbClr val="F26B43"/>
          </p15:clr>
        </p15:guide>
        <p15:guide id="2" orient="horz" pos="2160" userDrawn="1">
          <p15:clr>
            <a:srgbClr val="F26B43"/>
          </p15:clr>
        </p15:guide>
        <p15:guide id="3" orient="horz" pos="1275" userDrawn="1">
          <p15:clr>
            <a:srgbClr val="F26B43"/>
          </p15:clr>
        </p15:guide>
        <p15:guide id="4" orient="horz" pos="391" userDrawn="1">
          <p15:clr>
            <a:srgbClr val="F26B43"/>
          </p15:clr>
        </p15:guide>
        <p15:guide id="5" orient="horz" pos="3045" userDrawn="1">
          <p15:clr>
            <a:srgbClr val="F26B43"/>
          </p15:clr>
        </p15:guide>
        <p15:guide id="6" orient="horz" pos="3929" userDrawn="1">
          <p15:clr>
            <a:srgbClr val="F26B43"/>
          </p15:clr>
        </p15:guide>
        <p15:guide id="7" pos="204" userDrawn="1">
          <p15:clr>
            <a:srgbClr val="F26B43"/>
          </p15:clr>
        </p15:guide>
        <p15:guide id="8" pos="7467" userDrawn="1">
          <p15:clr>
            <a:srgbClr val="F26B43"/>
          </p15:clr>
        </p15:guide>
        <p15:guide id="9" pos="7581" userDrawn="1">
          <p15:clr>
            <a:srgbClr val="F26B43"/>
          </p15:clr>
        </p15:guide>
        <p15:guide id="10" orient="horz" pos="3997" userDrawn="1">
          <p15:clr>
            <a:srgbClr val="F26B43"/>
          </p15:clr>
        </p15:guide>
        <p15:guide id="11" orient="horz" pos="42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mailto:hodel@vaw.baug.ethz.ch" TargetMode="External"/><Relationship Id="rId5" Type="http://schemas.openxmlformats.org/officeDocument/2006/relationships/hyperlink" Target="mailto:walter@vaw.baug.ethz.ch"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e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2.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4"/><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p:cNvSpPr>
            <a:spLocks noGrp="1"/>
          </p:cNvSpPr>
          <p:nvPr>
            <p:ph type="subTitle" idx="1"/>
          </p:nvPr>
        </p:nvSpPr>
        <p:spPr/>
        <p:txBody>
          <a:bodyPr/>
          <a:lstStyle/>
          <a:p>
            <a:r>
              <a:rPr lang="de-CH" b="1" dirty="0" smtClean="0"/>
              <a:t>Elias Hodel, VAW / ETH </a:t>
            </a:r>
            <a:r>
              <a:rPr lang="de-CH" b="1" dirty="0" err="1" smtClean="0"/>
              <a:t>Zurich</a:t>
            </a:r>
            <a:endParaRPr lang="de-CH" b="1" dirty="0" smtClean="0"/>
          </a:p>
          <a:p>
            <a:r>
              <a:rPr lang="en-US" dirty="0" err="1">
                <a:solidFill>
                  <a:schemeClr val="accent4">
                    <a:lumMod val="40000"/>
                    <a:lumOff val="60000"/>
                  </a:schemeClr>
                </a:solidFill>
              </a:rPr>
              <a:t>F.Walter</a:t>
            </a:r>
            <a:r>
              <a:rPr lang="en-US" dirty="0">
                <a:solidFill>
                  <a:schemeClr val="accent4">
                    <a:lumMod val="40000"/>
                    <a:lumOff val="60000"/>
                  </a:schemeClr>
                </a:solidFill>
              </a:rPr>
              <a:t>, M. </a:t>
            </a:r>
            <a:r>
              <a:rPr lang="en-US" dirty="0" err="1">
                <a:solidFill>
                  <a:schemeClr val="accent4">
                    <a:lumMod val="40000"/>
                    <a:lumOff val="60000"/>
                  </a:schemeClr>
                </a:solidFill>
              </a:rPr>
              <a:t>Wenner</a:t>
            </a:r>
            <a:r>
              <a:rPr lang="en-US" dirty="0">
                <a:solidFill>
                  <a:schemeClr val="accent4">
                    <a:lumMod val="40000"/>
                    <a:lumOff val="60000"/>
                  </a:schemeClr>
                </a:solidFill>
              </a:rPr>
              <a:t>, E. </a:t>
            </a:r>
            <a:r>
              <a:rPr lang="en-US" dirty="0" err="1">
                <a:solidFill>
                  <a:schemeClr val="accent4">
                    <a:lumMod val="40000"/>
                    <a:lumOff val="60000"/>
                  </a:schemeClr>
                </a:solidFill>
              </a:rPr>
              <a:t>Marchetti</a:t>
            </a:r>
            <a:r>
              <a:rPr lang="en-US" dirty="0">
                <a:solidFill>
                  <a:schemeClr val="accent4">
                    <a:lumMod val="40000"/>
                    <a:lumOff val="60000"/>
                  </a:schemeClr>
                </a:solidFill>
              </a:rPr>
              <a:t>, M. </a:t>
            </a:r>
            <a:r>
              <a:rPr lang="en-US" dirty="0" err="1">
                <a:solidFill>
                  <a:schemeClr val="accent4">
                    <a:lumMod val="40000"/>
                    <a:lumOff val="60000"/>
                  </a:schemeClr>
                </a:solidFill>
              </a:rPr>
              <a:t>Fengler</a:t>
            </a:r>
            <a:r>
              <a:rPr lang="en-US" dirty="0">
                <a:solidFill>
                  <a:schemeClr val="accent4">
                    <a:lumMod val="40000"/>
                    <a:lumOff val="60000"/>
                  </a:schemeClr>
                </a:solidFill>
              </a:rPr>
              <a:t>, D. </a:t>
            </a:r>
            <a:r>
              <a:rPr lang="en-US" dirty="0" err="1">
                <a:solidFill>
                  <a:schemeClr val="accent4">
                    <a:lumMod val="40000"/>
                    <a:lumOff val="60000"/>
                  </a:schemeClr>
                </a:solidFill>
              </a:rPr>
              <a:t>Farinotti</a:t>
            </a:r>
            <a:endParaRPr lang="en-GB" sz="1200" dirty="0"/>
          </a:p>
          <a:p>
            <a:r>
              <a:rPr lang="de-CH" dirty="0" smtClean="0"/>
              <a:t>Swiss </a:t>
            </a:r>
            <a:r>
              <a:rPr lang="de-CH" dirty="0" err="1" smtClean="0"/>
              <a:t>Geoscience</a:t>
            </a:r>
            <a:r>
              <a:rPr lang="de-CH" dirty="0" smtClean="0"/>
              <a:t> Meeting, Fribourg</a:t>
            </a:r>
          </a:p>
          <a:p>
            <a:r>
              <a:rPr lang="de-CH" dirty="0"/>
              <a:t>23.11.2019</a:t>
            </a:r>
          </a:p>
        </p:txBody>
      </p:sp>
      <p:sp>
        <p:nvSpPr>
          <p:cNvPr id="5" name="Foliennummernplatzhalter 4"/>
          <p:cNvSpPr>
            <a:spLocks noGrp="1"/>
          </p:cNvSpPr>
          <p:nvPr>
            <p:ph type="sldNum" sz="quarter" idx="12"/>
          </p:nvPr>
        </p:nvSpPr>
        <p:spPr/>
        <p:txBody>
          <a:bodyPr/>
          <a:lstStyle/>
          <a:p>
            <a:fld id="{6C6AE60A-B69C-4790-82F7-3882EDF23186}" type="slidenum">
              <a:rPr lang="de-CH" smtClean="0"/>
              <a:pPr/>
              <a:t>1</a:t>
            </a:fld>
            <a:endParaRPr lang="de-CH" dirty="0"/>
          </a:p>
        </p:txBody>
      </p:sp>
      <p:sp>
        <p:nvSpPr>
          <p:cNvPr id="12" name="Title 11"/>
          <p:cNvSpPr>
            <a:spLocks noGrp="1"/>
          </p:cNvSpPr>
          <p:nvPr>
            <p:ph type="ctrTitle"/>
          </p:nvPr>
        </p:nvSpPr>
        <p:spPr/>
        <p:txBody>
          <a:bodyPr/>
          <a:lstStyle/>
          <a:p>
            <a:r>
              <a:rPr lang="en-US" dirty="0"/>
              <a:t>A data platform for monitoring hazardous mass movements in Alpine terrain</a:t>
            </a:r>
            <a:endParaRPr lang="de-CH" dirty="0"/>
          </a:p>
        </p:txBody>
      </p:sp>
      <p:pic>
        <p:nvPicPr>
          <p:cNvPr id="2" name="Picture Placeholder 1"/>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 t="49478" r="10" b="14094"/>
          <a:stretch/>
        </p:blipFill>
        <p:spPr>
          <a:xfrm>
            <a:off x="331788" y="620713"/>
            <a:ext cx="11530012" cy="2809875"/>
          </a:xfrm>
        </p:spPr>
      </p:pic>
      <p:pic>
        <p:nvPicPr>
          <p:cNvPr id="3" name="Picture 2"/>
          <p:cNvPicPr>
            <a:picLocks noChangeAspect="1"/>
          </p:cNvPicPr>
          <p:nvPr/>
        </p:nvPicPr>
        <p:blipFill>
          <a:blip r:embed="rId4"/>
          <a:stretch>
            <a:fillRect/>
          </a:stretch>
        </p:blipFill>
        <p:spPr>
          <a:xfrm>
            <a:off x="10474039" y="4581127"/>
            <a:ext cx="1236203" cy="1505819"/>
          </a:xfrm>
          <a:prstGeom prst="rect">
            <a:avLst/>
          </a:prstGeom>
        </p:spPr>
      </p:pic>
    </p:spTree>
    <p:extLst>
      <p:ext uri="{BB962C8B-B14F-4D97-AF65-F5344CB8AC3E}">
        <p14:creationId xmlns:p14="http://schemas.microsoft.com/office/powerpoint/2010/main" val="403890633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7706505" y="1424303"/>
            <a:ext cx="3835908" cy="2322879"/>
            <a:chOff x="7706505" y="1424303"/>
            <a:chExt cx="3835908" cy="2322879"/>
          </a:xfrm>
        </p:grpSpPr>
        <p:pic>
          <p:nvPicPr>
            <p:cNvPr id="26"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6505" y="1424303"/>
              <a:ext cx="3371391" cy="1800000"/>
            </a:xfrm>
            <a:prstGeom prst="rect">
              <a:avLst/>
            </a:prstGeom>
          </p:spPr>
        </p:pic>
        <p:pic>
          <p:nvPicPr>
            <p:cNvPr id="25"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344" y="1598596"/>
              <a:ext cx="3371391" cy="1800000"/>
            </a:xfrm>
            <a:prstGeom prst="rect">
              <a:avLst/>
            </a:prstGeom>
          </p:spPr>
        </p:pic>
        <p:pic>
          <p:nvPicPr>
            <p:cNvPr id="24"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183" y="1772889"/>
              <a:ext cx="3371391" cy="1800000"/>
            </a:xfrm>
            <a:prstGeom prst="rect">
              <a:avLst/>
            </a:prstGeom>
          </p:spPr>
        </p:pic>
        <p:pic>
          <p:nvPicPr>
            <p:cNvPr id="23"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1022" y="1947182"/>
              <a:ext cx="3371391" cy="1800000"/>
            </a:xfrm>
            <a:prstGeom prst="rect">
              <a:avLst/>
            </a:prstGeom>
          </p:spPr>
        </p:pic>
      </p:grpSp>
      <p:pic>
        <p:nvPicPr>
          <p:cNvPr id="7" name="Content Placeholder 6"/>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62000" b="25636"/>
          <a:stretch/>
        </p:blipFill>
        <p:spPr>
          <a:xfrm>
            <a:off x="1629123" y="1916832"/>
            <a:ext cx="1368152" cy="4313298"/>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325860" y="2121475"/>
            <a:ext cx="3371391" cy="1800000"/>
          </a:xfrm>
        </p:spPr>
      </p:pic>
      <p:sp>
        <p:nvSpPr>
          <p:cNvPr id="4" name="Slide Number Placeholder 3"/>
          <p:cNvSpPr>
            <a:spLocks noGrp="1"/>
          </p:cNvSpPr>
          <p:nvPr>
            <p:ph type="sldNum" sz="quarter" idx="12"/>
          </p:nvPr>
        </p:nvSpPr>
        <p:spPr/>
        <p:txBody>
          <a:bodyPr/>
          <a:lstStyle/>
          <a:p>
            <a:fld id="{6C6AE60A-B69C-4790-82F7-3882EDF23186}" type="slidenum">
              <a:rPr lang="de-CH" smtClean="0"/>
              <a:t>10</a:t>
            </a:fld>
            <a:endParaRPr lang="de-CH" dirty="0"/>
          </a:p>
        </p:txBody>
      </p:sp>
      <p:sp>
        <p:nvSpPr>
          <p:cNvPr id="5" name="Title 4"/>
          <p:cNvSpPr>
            <a:spLocks noGrp="1"/>
          </p:cNvSpPr>
          <p:nvPr>
            <p:ph type="title"/>
          </p:nvPr>
        </p:nvSpPr>
        <p:spPr/>
        <p:txBody>
          <a:bodyPr/>
          <a:lstStyle/>
          <a:p>
            <a:r>
              <a:rPr lang="en-US" dirty="0" smtClean="0"/>
              <a:t>Photogrammetric analysis (</a:t>
            </a:r>
            <a:r>
              <a:rPr lang="en-US" dirty="0" err="1" smtClean="0"/>
              <a:t>Agisoft</a:t>
            </a:r>
            <a:r>
              <a:rPr lang="en-US" dirty="0" smtClean="0"/>
              <a:t> </a:t>
            </a:r>
            <a:r>
              <a:rPr lang="en-US" dirty="0" err="1" smtClean="0"/>
              <a:t>Metashape</a:t>
            </a:r>
            <a:r>
              <a:rPr lang="en-US" dirty="0" smtClean="0"/>
              <a:t>)</a:t>
            </a:r>
            <a:br>
              <a:rPr lang="en-US" dirty="0" smtClean="0"/>
            </a:br>
            <a:r>
              <a:rPr lang="en-US" b="0" dirty="0" smtClean="0"/>
              <a:t>from manual to automated processing</a:t>
            </a:r>
            <a:r>
              <a:rPr lang="en-US" dirty="0" smtClean="0"/>
              <a:t> </a:t>
            </a:r>
            <a:endParaRPr lang="en-US" dirty="0"/>
          </a:p>
        </p:txBody>
      </p:sp>
      <p:sp>
        <p:nvSpPr>
          <p:cNvPr id="6" name="Text Placeholder 5"/>
          <p:cNvSpPr>
            <a:spLocks noGrp="1"/>
          </p:cNvSpPr>
          <p:nvPr>
            <p:ph type="body" sz="quarter" idx="14"/>
          </p:nvPr>
        </p:nvSpPr>
        <p:spPr/>
        <p:txBody>
          <a:bodyPr/>
          <a:lstStyle/>
          <a:p>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5864" y="4077039"/>
            <a:ext cx="3371390" cy="1800000"/>
          </a:xfrm>
          <a:prstGeom prst="rect">
            <a:avLst/>
          </a:prstGeom>
        </p:spPr>
      </p:pic>
      <p:pic>
        <p:nvPicPr>
          <p:cNvPr id="10" name="Content Placeholder 6"/>
          <p:cNvPicPr>
            <a:picLocks noChangeAspect="1"/>
          </p:cNvPicPr>
          <p:nvPr/>
        </p:nvPicPr>
        <p:blipFill rotWithShape="1">
          <a:blip r:embed="rId4">
            <a:extLst>
              <a:ext uri="{28A0092B-C50C-407E-A947-70E740481C1C}">
                <a14:useLocalDpi xmlns:a14="http://schemas.microsoft.com/office/drawing/2010/main" val="0"/>
              </a:ext>
            </a:extLst>
          </a:blip>
          <a:srcRect r="62000" b="25636"/>
          <a:stretch/>
        </p:blipFill>
        <p:spPr>
          <a:xfrm>
            <a:off x="260971" y="1916832"/>
            <a:ext cx="1368152" cy="4313298"/>
          </a:xfrm>
          <a:prstGeom prst="rect">
            <a:avLst/>
          </a:prstGeom>
        </p:spPr>
      </p:pic>
      <p:sp>
        <p:nvSpPr>
          <p:cNvPr id="11" name="TextBox 10"/>
          <p:cNvSpPr txBox="1"/>
          <p:nvPr/>
        </p:nvSpPr>
        <p:spPr>
          <a:xfrm>
            <a:off x="8325860" y="2116440"/>
            <a:ext cx="3249608" cy="369332"/>
          </a:xfrm>
          <a:prstGeom prst="rect">
            <a:avLst/>
          </a:prstGeom>
          <a:noFill/>
        </p:spPr>
        <p:txBody>
          <a:bodyPr wrap="none" rtlCol="0">
            <a:spAutoFit/>
          </a:bodyPr>
          <a:lstStyle/>
          <a:p>
            <a:r>
              <a:rPr lang="en-US" dirty="0" smtClean="0">
                <a:solidFill>
                  <a:schemeClr val="bg2"/>
                </a:solidFill>
              </a:rPr>
              <a:t>DEM - Digital Elevation Model</a:t>
            </a:r>
            <a:endParaRPr lang="en-US" dirty="0">
              <a:solidFill>
                <a:schemeClr val="bg2"/>
              </a:solidFill>
            </a:endParaRPr>
          </a:p>
        </p:txBody>
      </p:sp>
      <p:sp>
        <p:nvSpPr>
          <p:cNvPr id="12" name="TextBox 11"/>
          <p:cNvSpPr txBox="1"/>
          <p:nvPr/>
        </p:nvSpPr>
        <p:spPr>
          <a:xfrm>
            <a:off x="8325860" y="4085159"/>
            <a:ext cx="2745303" cy="369332"/>
          </a:xfrm>
          <a:prstGeom prst="rect">
            <a:avLst/>
          </a:prstGeom>
          <a:noFill/>
        </p:spPr>
        <p:txBody>
          <a:bodyPr wrap="none" rtlCol="0">
            <a:spAutoFit/>
          </a:bodyPr>
          <a:lstStyle/>
          <a:p>
            <a:r>
              <a:rPr lang="en-US" dirty="0" smtClean="0">
                <a:solidFill>
                  <a:schemeClr val="bg2"/>
                </a:solidFill>
              </a:rPr>
              <a:t>DOP - Digital </a:t>
            </a:r>
            <a:r>
              <a:rPr lang="en-US" dirty="0" err="1" smtClean="0">
                <a:solidFill>
                  <a:schemeClr val="bg2"/>
                </a:solidFill>
              </a:rPr>
              <a:t>Orthophoto</a:t>
            </a:r>
            <a:endParaRPr lang="en-US" dirty="0">
              <a:solidFill>
                <a:schemeClr val="bg2"/>
              </a:solidFill>
            </a:endParaRPr>
          </a:p>
        </p:txBody>
      </p:sp>
      <p:grpSp>
        <p:nvGrpSpPr>
          <p:cNvPr id="19" name="Group 18"/>
          <p:cNvGrpSpPr/>
          <p:nvPr/>
        </p:nvGrpSpPr>
        <p:grpSpPr>
          <a:xfrm>
            <a:off x="4319668" y="1872597"/>
            <a:ext cx="2697115" cy="4401768"/>
            <a:chOff x="4313012" y="1725825"/>
            <a:chExt cx="2697115" cy="4401768"/>
          </a:xfrm>
        </p:grpSpPr>
        <p:grpSp>
          <p:nvGrpSpPr>
            <p:cNvPr id="18" name="Group 17"/>
            <p:cNvGrpSpPr/>
            <p:nvPr/>
          </p:nvGrpSpPr>
          <p:grpSpPr>
            <a:xfrm>
              <a:off x="4313012" y="1725825"/>
              <a:ext cx="2697114" cy="2920884"/>
              <a:chOff x="4313012" y="1725825"/>
              <a:chExt cx="2697114" cy="2920884"/>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3013" y="3206709"/>
                <a:ext cx="2697113" cy="14400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3012" y="1725825"/>
                <a:ext cx="2697113" cy="1440000"/>
              </a:xfrm>
              <a:prstGeom prst="rect">
                <a:avLst/>
              </a:prstGeom>
            </p:spPr>
          </p:pic>
        </p:gr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3014" y="4687593"/>
              <a:ext cx="2697113" cy="1440000"/>
            </a:xfrm>
            <a:prstGeom prst="rect">
              <a:avLst/>
            </a:prstGeom>
          </p:spPr>
        </p:pic>
      </p:grpSp>
      <p:sp>
        <p:nvSpPr>
          <p:cNvPr id="16" name="Right Arrow 15"/>
          <p:cNvSpPr/>
          <p:nvPr/>
        </p:nvSpPr>
        <p:spPr>
          <a:xfrm>
            <a:off x="3252446" y="3431753"/>
            <a:ext cx="720080" cy="11608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7317938" y="3431753"/>
            <a:ext cx="720080" cy="11608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319670" y="2924944"/>
            <a:ext cx="1201996" cy="369332"/>
          </a:xfrm>
          <a:prstGeom prst="rect">
            <a:avLst/>
          </a:prstGeom>
          <a:noFill/>
        </p:spPr>
        <p:txBody>
          <a:bodyPr wrap="none" rtlCol="0">
            <a:spAutoFit/>
          </a:bodyPr>
          <a:lstStyle/>
          <a:p>
            <a:r>
              <a:rPr lang="en-US" dirty="0" smtClean="0">
                <a:solidFill>
                  <a:schemeClr val="bg2"/>
                </a:solidFill>
              </a:rPr>
              <a:t>Tie Points</a:t>
            </a:r>
            <a:endParaRPr lang="en-US" dirty="0">
              <a:solidFill>
                <a:schemeClr val="bg2"/>
              </a:solidFill>
            </a:endParaRPr>
          </a:p>
        </p:txBody>
      </p:sp>
      <p:sp>
        <p:nvSpPr>
          <p:cNvPr id="21" name="TextBox 20"/>
          <p:cNvSpPr txBox="1"/>
          <p:nvPr/>
        </p:nvSpPr>
        <p:spPr>
          <a:xfrm>
            <a:off x="4319668" y="4407887"/>
            <a:ext cx="2031325" cy="369332"/>
          </a:xfrm>
          <a:prstGeom prst="rect">
            <a:avLst/>
          </a:prstGeom>
          <a:noFill/>
        </p:spPr>
        <p:txBody>
          <a:bodyPr wrap="none" rtlCol="0">
            <a:spAutoFit/>
          </a:bodyPr>
          <a:lstStyle/>
          <a:p>
            <a:r>
              <a:rPr lang="en-US" dirty="0" smtClean="0">
                <a:solidFill>
                  <a:schemeClr val="bg2"/>
                </a:solidFill>
              </a:rPr>
              <a:t>Dense point cloud</a:t>
            </a:r>
            <a:endParaRPr lang="en-US" dirty="0">
              <a:solidFill>
                <a:schemeClr val="bg2"/>
              </a:solidFill>
            </a:endParaRPr>
          </a:p>
        </p:txBody>
      </p:sp>
      <p:sp>
        <p:nvSpPr>
          <p:cNvPr id="22" name="TextBox 21"/>
          <p:cNvSpPr txBox="1"/>
          <p:nvPr/>
        </p:nvSpPr>
        <p:spPr>
          <a:xfrm>
            <a:off x="4306356" y="5893965"/>
            <a:ext cx="1172116" cy="369332"/>
          </a:xfrm>
          <a:prstGeom prst="rect">
            <a:avLst/>
          </a:prstGeom>
          <a:noFill/>
        </p:spPr>
        <p:txBody>
          <a:bodyPr wrap="none" rtlCol="0">
            <a:spAutoFit/>
          </a:bodyPr>
          <a:lstStyle/>
          <a:p>
            <a:r>
              <a:rPr lang="en-US" dirty="0" smtClean="0">
                <a:solidFill>
                  <a:schemeClr val="bg2"/>
                </a:solidFill>
              </a:rPr>
              <a:t>3D Model</a:t>
            </a:r>
            <a:endParaRPr lang="en-US" dirty="0">
              <a:solidFill>
                <a:schemeClr val="bg2"/>
              </a:solidFill>
            </a:endParaRPr>
          </a:p>
        </p:txBody>
      </p:sp>
      <p:sp>
        <p:nvSpPr>
          <p:cNvPr id="28" name="TextBox 27"/>
          <p:cNvSpPr txBox="1"/>
          <p:nvPr/>
        </p:nvSpPr>
        <p:spPr>
          <a:xfrm>
            <a:off x="7730229" y="1610303"/>
            <a:ext cx="3617337" cy="369332"/>
          </a:xfrm>
          <a:prstGeom prst="rect">
            <a:avLst/>
          </a:prstGeom>
          <a:noFill/>
        </p:spPr>
        <p:txBody>
          <a:bodyPr wrap="none" rtlCol="0">
            <a:spAutoFit/>
          </a:bodyPr>
          <a:lstStyle/>
          <a:p>
            <a:r>
              <a:rPr lang="en-US" dirty="0" smtClean="0">
                <a:solidFill>
                  <a:schemeClr val="bg2"/>
                </a:solidFill>
              </a:rPr>
              <a:t>Differences and change detection</a:t>
            </a:r>
            <a:endParaRPr lang="en-US" dirty="0">
              <a:solidFill>
                <a:schemeClr val="bg2"/>
              </a:solidFill>
            </a:endParaRPr>
          </a:p>
        </p:txBody>
      </p:sp>
    </p:spTree>
    <p:extLst>
      <p:ext uri="{BB962C8B-B14F-4D97-AF65-F5344CB8AC3E}">
        <p14:creationId xmlns:p14="http://schemas.microsoft.com/office/powerpoint/2010/main" val="827252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Prototyp</a:t>
            </a:r>
            <a:r>
              <a:rPr lang="en-US" dirty="0" smtClean="0"/>
              <a:t>: </a:t>
            </a:r>
            <a:r>
              <a:rPr lang="en-US" dirty="0" err="1" smtClean="0"/>
              <a:t>IoT</a:t>
            </a:r>
            <a:r>
              <a:rPr lang="en-US" dirty="0" smtClean="0"/>
              <a:t> platform by Swisscom Broadcast</a:t>
            </a:r>
            <a:endParaRPr lang="en-US" dirty="0"/>
          </a:p>
        </p:txBody>
      </p:sp>
      <p:sp>
        <p:nvSpPr>
          <p:cNvPr id="2" name="Content Placeholder 1"/>
          <p:cNvSpPr>
            <a:spLocks noGrp="1"/>
          </p:cNvSpPr>
          <p:nvPr>
            <p:ph sz="half" idx="1"/>
          </p:nvPr>
        </p:nvSpPr>
        <p:spPr>
          <a:xfrm>
            <a:off x="323852" y="1592714"/>
            <a:ext cx="2601416" cy="4644576"/>
          </a:xfrm>
        </p:spPr>
        <p:txBody>
          <a:bodyPr/>
          <a:lstStyle/>
          <a:p>
            <a:pPr marL="0" indent="0">
              <a:buNone/>
            </a:pPr>
            <a:r>
              <a:rPr lang="en-US" dirty="0" err="1" smtClean="0"/>
              <a:t>Heatmap</a:t>
            </a:r>
            <a:r>
              <a:rPr lang="en-US" dirty="0" smtClean="0"/>
              <a:t>: </a:t>
            </a:r>
          </a:p>
          <a:p>
            <a:r>
              <a:rPr lang="en-US" dirty="0"/>
              <a:t>S</a:t>
            </a:r>
            <a:r>
              <a:rPr lang="en-US" dirty="0" smtClean="0"/>
              <a:t>eismic source </a:t>
            </a:r>
          </a:p>
          <a:p>
            <a:pPr marL="0" indent="0">
              <a:buNone/>
            </a:pPr>
            <a:r>
              <a:rPr lang="en-US" dirty="0" smtClean="0"/>
              <a:t>Stationary data:</a:t>
            </a:r>
          </a:p>
          <a:p>
            <a:r>
              <a:rPr lang="en-US" dirty="0" smtClean="0"/>
              <a:t>Seismic</a:t>
            </a:r>
          </a:p>
          <a:p>
            <a:r>
              <a:rPr lang="en-US" dirty="0" smtClean="0"/>
              <a:t>Infrasound</a:t>
            </a:r>
            <a:endParaRPr lang="en-US" dirty="0"/>
          </a:p>
          <a:p>
            <a:pPr marL="0" indent="0">
              <a:buNone/>
            </a:pPr>
            <a:r>
              <a:rPr lang="en-US" dirty="0" smtClean="0"/>
              <a:t>Weather API</a:t>
            </a:r>
          </a:p>
          <a:p>
            <a:r>
              <a:rPr lang="en-US" dirty="0" smtClean="0"/>
              <a:t>Precipitation </a:t>
            </a:r>
            <a:r>
              <a:rPr lang="en-US" dirty="0" err="1" smtClean="0"/>
              <a:t>nowcasting</a:t>
            </a:r>
            <a:endParaRPr lang="en-US" dirty="0" smtClean="0"/>
          </a:p>
          <a:p>
            <a:pPr marL="0" indent="0">
              <a:buNone/>
            </a:pPr>
            <a:endParaRPr lang="en-US" dirty="0" smtClean="0"/>
          </a:p>
          <a:p>
            <a:pPr marL="0" indent="0">
              <a:buNone/>
            </a:pPr>
            <a:r>
              <a:rPr lang="en-US" dirty="0" smtClean="0"/>
              <a:t>Detailed Information, time slider, data layers</a:t>
            </a:r>
            <a:endParaRPr lang="en-US" dirty="0"/>
          </a:p>
        </p:txBody>
      </p:sp>
      <p:sp>
        <p:nvSpPr>
          <p:cNvPr id="4" name="Slide Number Placeholder 3"/>
          <p:cNvSpPr>
            <a:spLocks noGrp="1"/>
          </p:cNvSpPr>
          <p:nvPr>
            <p:ph type="sldNum" sz="quarter" idx="12"/>
          </p:nvPr>
        </p:nvSpPr>
        <p:spPr/>
        <p:txBody>
          <a:bodyPr/>
          <a:lstStyle/>
          <a:p>
            <a:fld id="{6C6AE60A-B69C-4790-82F7-3882EDF23186}" type="slidenum">
              <a:rPr lang="de-CH" smtClean="0"/>
              <a:t>11</a:t>
            </a:fld>
            <a:endParaRPr lang="de-CH" dirty="0"/>
          </a:p>
        </p:txBody>
      </p:sp>
      <p:sp>
        <p:nvSpPr>
          <p:cNvPr id="6" name="Text Placeholder 5"/>
          <p:cNvSpPr>
            <a:spLocks noGrp="1"/>
          </p:cNvSpPr>
          <p:nvPr>
            <p:ph type="body" sz="quarter" idx="14"/>
          </p:nvPr>
        </p:nvSpPr>
        <p:spPr/>
        <p:txBody>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462" y="1196753"/>
            <a:ext cx="9010206" cy="4968552"/>
          </a:xfrm>
          <a:prstGeom prst="rect">
            <a:avLst/>
          </a:prstGeom>
        </p:spPr>
      </p:pic>
    </p:spTree>
    <p:extLst>
      <p:ext uri="{BB962C8B-B14F-4D97-AF65-F5344CB8AC3E}">
        <p14:creationId xmlns:p14="http://schemas.microsoft.com/office/powerpoint/2010/main" val="265552796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US" b="1" dirty="0" smtClean="0"/>
              <a:t>Achievements</a:t>
            </a:r>
          </a:p>
          <a:p>
            <a:r>
              <a:rPr lang="en-US" dirty="0" smtClean="0"/>
              <a:t>Development of automatic seismic detector</a:t>
            </a:r>
          </a:p>
          <a:p>
            <a:r>
              <a:rPr lang="en-US" dirty="0" smtClean="0"/>
              <a:t>Legal permission (BVLOS, SORA)</a:t>
            </a:r>
          </a:p>
          <a:p>
            <a:r>
              <a:rPr lang="en-US" dirty="0" smtClean="0"/>
              <a:t>First autonomous drone flights</a:t>
            </a:r>
            <a:endParaRPr lang="en-US" dirty="0"/>
          </a:p>
          <a:p>
            <a:r>
              <a:rPr lang="en-US" dirty="0" smtClean="0"/>
              <a:t>Real-time integration </a:t>
            </a:r>
            <a:r>
              <a:rPr lang="en-US" dirty="0"/>
              <a:t>of </a:t>
            </a:r>
            <a:r>
              <a:rPr lang="en-US" dirty="0" smtClean="0"/>
              <a:t>already available </a:t>
            </a:r>
            <a:r>
              <a:rPr lang="en-US" dirty="0"/>
              <a:t>data </a:t>
            </a:r>
            <a:r>
              <a:rPr lang="en-US" dirty="0" smtClean="0"/>
              <a:t>streams into </a:t>
            </a:r>
            <a:r>
              <a:rPr lang="en-US" dirty="0" err="1" smtClean="0"/>
              <a:t>IoT</a:t>
            </a:r>
            <a:r>
              <a:rPr lang="en-US" dirty="0" smtClean="0"/>
              <a:t> platform:</a:t>
            </a:r>
            <a:endParaRPr lang="en-US" dirty="0"/>
          </a:p>
          <a:p>
            <a:pPr lvl="1"/>
            <a:r>
              <a:rPr lang="en-US" dirty="0" err="1" smtClean="0"/>
              <a:t>Meteo</a:t>
            </a:r>
            <a:r>
              <a:rPr lang="en-US" dirty="0" smtClean="0"/>
              <a:t> data (</a:t>
            </a:r>
            <a:r>
              <a:rPr lang="en-US" dirty="0" err="1" smtClean="0"/>
              <a:t>Meteomatics</a:t>
            </a:r>
            <a:r>
              <a:rPr lang="en-US" dirty="0" smtClean="0"/>
              <a:t> Weather API)</a:t>
            </a:r>
            <a:endParaRPr lang="en-US" dirty="0"/>
          </a:p>
          <a:p>
            <a:pPr lvl="1"/>
            <a:r>
              <a:rPr lang="en-US" dirty="0"/>
              <a:t>Seismic </a:t>
            </a:r>
            <a:r>
              <a:rPr lang="en-US" dirty="0" smtClean="0"/>
              <a:t>data (data network)</a:t>
            </a:r>
            <a:endParaRPr lang="en-US" dirty="0"/>
          </a:p>
          <a:p>
            <a:pPr lvl="1"/>
            <a:r>
              <a:rPr lang="en-US" dirty="0"/>
              <a:t>Infrasound </a:t>
            </a:r>
            <a:r>
              <a:rPr lang="en-US" dirty="0" smtClean="0"/>
              <a:t>data </a:t>
            </a:r>
            <a:r>
              <a:rPr lang="en-US" dirty="0"/>
              <a:t>(data network</a:t>
            </a:r>
            <a:r>
              <a:rPr lang="en-US" dirty="0" smtClean="0"/>
              <a:t>)</a:t>
            </a:r>
            <a:endParaRPr lang="en-US" b="1" dirty="0" smtClean="0"/>
          </a:p>
        </p:txBody>
      </p:sp>
      <p:sp>
        <p:nvSpPr>
          <p:cNvPr id="3" name="Content Placeholder 2"/>
          <p:cNvSpPr>
            <a:spLocks noGrp="1"/>
          </p:cNvSpPr>
          <p:nvPr>
            <p:ph sz="half" idx="2"/>
          </p:nvPr>
        </p:nvSpPr>
        <p:spPr/>
        <p:txBody>
          <a:bodyPr/>
          <a:lstStyle/>
          <a:p>
            <a:pPr marL="0" indent="0">
              <a:buNone/>
            </a:pPr>
            <a:r>
              <a:rPr lang="en-US" b="1" dirty="0" smtClean="0"/>
              <a:t>Outlook</a:t>
            </a:r>
          </a:p>
          <a:p>
            <a:pPr marL="0" indent="0">
              <a:buNone/>
            </a:pPr>
            <a:r>
              <a:rPr lang="en-US" dirty="0" smtClean="0"/>
              <a:t>Use ‘winter break’ for improvements of each component:</a:t>
            </a:r>
          </a:p>
          <a:p>
            <a:r>
              <a:rPr lang="en-US" dirty="0" smtClean="0"/>
              <a:t>Implement machine learning algorithms to catch false alarms</a:t>
            </a:r>
          </a:p>
          <a:p>
            <a:r>
              <a:rPr lang="en-US" dirty="0" smtClean="0"/>
              <a:t>Prepare for daily and triggered flights in summer 2020</a:t>
            </a:r>
          </a:p>
          <a:p>
            <a:r>
              <a:rPr lang="en-US" dirty="0" smtClean="0"/>
              <a:t>Automate photogrammetric processing</a:t>
            </a:r>
          </a:p>
          <a:p>
            <a:r>
              <a:rPr lang="en-US" dirty="0" smtClean="0"/>
              <a:t>Extend </a:t>
            </a:r>
            <a:r>
              <a:rPr lang="en-US" dirty="0" err="1" smtClean="0"/>
              <a:t>IoT</a:t>
            </a:r>
            <a:r>
              <a:rPr lang="en-US" dirty="0" smtClean="0"/>
              <a:t> platform with other data sources</a:t>
            </a:r>
          </a:p>
          <a:p>
            <a:pPr marL="0" indent="0">
              <a:buNone/>
            </a:pPr>
            <a:endParaRPr lang="en-US" dirty="0"/>
          </a:p>
          <a:p>
            <a:pPr marL="0" indent="0">
              <a:buNone/>
            </a:pPr>
            <a:r>
              <a:rPr lang="en-US" b="1" dirty="0" smtClean="0"/>
              <a:t>Back to </a:t>
            </a:r>
            <a:r>
              <a:rPr lang="en-US" b="1" dirty="0" err="1" smtClean="0"/>
              <a:t>Illgraben</a:t>
            </a:r>
            <a:r>
              <a:rPr lang="en-US" b="1" dirty="0" smtClean="0"/>
              <a:t>: spring 2020 </a:t>
            </a:r>
            <a:r>
              <a:rPr lang="en-CH" b="1" dirty="0" smtClean="0">
                <a:sym typeface="Wingdings" panose="05000000000000000000" pitchFamily="2" charset="2"/>
              </a:rPr>
              <a:t></a:t>
            </a:r>
            <a:endParaRPr lang="en-US" b="1" dirty="0"/>
          </a:p>
        </p:txBody>
      </p:sp>
      <p:sp>
        <p:nvSpPr>
          <p:cNvPr id="4" name="Slide Number Placeholder 3"/>
          <p:cNvSpPr>
            <a:spLocks noGrp="1"/>
          </p:cNvSpPr>
          <p:nvPr>
            <p:ph type="sldNum" sz="quarter" idx="12"/>
          </p:nvPr>
        </p:nvSpPr>
        <p:spPr/>
        <p:txBody>
          <a:bodyPr/>
          <a:lstStyle/>
          <a:p>
            <a:fld id="{6C6AE60A-B69C-4790-82F7-3882EDF23186}" type="slidenum">
              <a:rPr lang="de-CH" smtClean="0"/>
              <a:t>12</a:t>
            </a:fld>
            <a:endParaRPr lang="de-CH" dirty="0"/>
          </a:p>
        </p:txBody>
      </p:sp>
      <p:sp>
        <p:nvSpPr>
          <p:cNvPr id="5" name="Title 4"/>
          <p:cNvSpPr>
            <a:spLocks noGrp="1"/>
          </p:cNvSpPr>
          <p:nvPr>
            <p:ph type="title"/>
          </p:nvPr>
        </p:nvSpPr>
        <p:spPr/>
        <p:txBody>
          <a:bodyPr/>
          <a:lstStyle/>
          <a:p>
            <a:r>
              <a:rPr lang="en-US" dirty="0" smtClean="0"/>
              <a:t>Achievements and outlook</a:t>
            </a:r>
            <a:endParaRPr lang="en-US" dirty="0"/>
          </a:p>
        </p:txBody>
      </p:sp>
      <p:sp>
        <p:nvSpPr>
          <p:cNvPr id="6" name="Text Placeholder 5"/>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28641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500"/>
                                        <p:tgtEl>
                                          <p:spTgt spid="3">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4"/>
          </p:nvPr>
        </p:nvSpPr>
        <p:spPr/>
        <p:txBody>
          <a:bodyPr/>
          <a:lstStyle/>
          <a:p>
            <a:endParaRPr lang="de-CH"/>
          </a:p>
        </p:txBody>
      </p:sp>
      <p:sp>
        <p:nvSpPr>
          <p:cNvPr id="4" name="Foliennummernplatzhalter 3"/>
          <p:cNvSpPr>
            <a:spLocks noGrp="1"/>
          </p:cNvSpPr>
          <p:nvPr>
            <p:ph type="sldNum" sz="quarter" idx="12"/>
          </p:nvPr>
        </p:nvSpPr>
        <p:spPr/>
        <p:txBody>
          <a:bodyPr/>
          <a:lstStyle/>
          <a:p>
            <a:fld id="{6C6AE60A-B69C-4790-82F7-3882EDF23186}" type="slidenum">
              <a:rPr lang="de-CH" smtClean="0"/>
              <a:pPr/>
              <a:t>13</a:t>
            </a:fld>
            <a:endParaRPr lang="de-CH" dirty="0"/>
          </a:p>
        </p:txBody>
      </p:sp>
      <p:sp>
        <p:nvSpPr>
          <p:cNvPr id="23" name="Inhaltsplatzhalter 6"/>
          <p:cNvSpPr>
            <a:spLocks noGrp="1"/>
          </p:cNvSpPr>
          <p:nvPr>
            <p:ph idx="4294967295"/>
          </p:nvPr>
        </p:nvSpPr>
        <p:spPr>
          <a:xfrm>
            <a:off x="182097" y="1879606"/>
            <a:ext cx="11537950" cy="4210046"/>
          </a:xfrm>
        </p:spPr>
        <p:txBody>
          <a:bodyPr>
            <a:normAutofit/>
          </a:bodyPr>
          <a:lstStyle/>
          <a:p>
            <a:pPr marL="0" indent="0">
              <a:buNone/>
            </a:pPr>
            <a:r>
              <a:rPr lang="de-CH" sz="3200" b="1" dirty="0" err="1" smtClean="0"/>
              <a:t>Thank</a:t>
            </a:r>
            <a:r>
              <a:rPr lang="de-CH" sz="3200" b="1" dirty="0" smtClean="0"/>
              <a:t> </a:t>
            </a:r>
            <a:r>
              <a:rPr lang="de-CH" sz="3200" b="1" dirty="0" err="1" smtClean="0"/>
              <a:t>you</a:t>
            </a:r>
            <a:endParaRPr lang="de-CH" sz="3200" b="1" dirty="0" smtClean="0"/>
          </a:p>
          <a:p>
            <a:pPr marL="0" indent="0">
              <a:buNone/>
            </a:pPr>
            <a:endParaRPr lang="de-CH" sz="3200" dirty="0" smtClean="0"/>
          </a:p>
          <a:p>
            <a:pPr marL="0" indent="0">
              <a:buNone/>
            </a:pPr>
            <a:r>
              <a:rPr lang="de-CH" sz="1800" dirty="0" smtClean="0"/>
              <a:t>Prof. Dr. Fabian Walter</a:t>
            </a:r>
          </a:p>
          <a:p>
            <a:pPr marL="0" indent="0">
              <a:buNone/>
            </a:pPr>
            <a:r>
              <a:rPr lang="de-CH" sz="1800" dirty="0" smtClean="0">
                <a:hlinkClick r:id="rId5"/>
              </a:rPr>
              <a:t>walter@vaw.baug.ethz.ch</a:t>
            </a:r>
            <a:endParaRPr lang="de-CH" sz="1800" dirty="0" smtClean="0"/>
          </a:p>
          <a:p>
            <a:pPr marL="0" indent="0">
              <a:buNone/>
            </a:pPr>
            <a:r>
              <a:rPr lang="de-CH" sz="1800" dirty="0" smtClean="0"/>
              <a:t>Elias Hodel</a:t>
            </a:r>
          </a:p>
          <a:p>
            <a:pPr marL="0" indent="0">
              <a:buNone/>
            </a:pPr>
            <a:r>
              <a:rPr lang="de-CH" sz="1800" dirty="0" smtClean="0">
                <a:hlinkClick r:id="rId6"/>
              </a:rPr>
              <a:t>hodel@vaw.baug.ethz.ch</a:t>
            </a:r>
            <a:endParaRPr lang="de-CH" sz="1800" dirty="0" smtClean="0"/>
          </a:p>
          <a:p>
            <a:pPr marL="0" indent="0">
              <a:buNone/>
            </a:pPr>
            <a:endParaRPr lang="de-CH" sz="1800" dirty="0" smtClean="0"/>
          </a:p>
          <a:p>
            <a:pPr marL="0" indent="0">
              <a:buNone/>
            </a:pPr>
            <a:endParaRPr lang="de-CH" sz="1800" dirty="0" smtClean="0"/>
          </a:p>
          <a:p>
            <a:pPr marL="0" indent="0">
              <a:buNone/>
            </a:pPr>
            <a:r>
              <a:rPr lang="de-CH" sz="1800" dirty="0" smtClean="0"/>
              <a:t>www.ethz.ch</a:t>
            </a:r>
          </a:p>
          <a:p>
            <a:pPr marL="0" indent="0">
              <a:buNone/>
            </a:pPr>
            <a:r>
              <a:rPr lang="de-CH" sz="1800" dirty="0" smtClean="0"/>
              <a:t>www.vaw.ethz.ch</a:t>
            </a:r>
          </a:p>
          <a:p>
            <a:pPr marL="0" indent="0">
              <a:buNone/>
            </a:pPr>
            <a:endParaRPr lang="de-CH" sz="1800" dirty="0" smtClean="0"/>
          </a:p>
        </p:txBody>
      </p:sp>
      <p:pic>
        <p:nvPicPr>
          <p:cNvPr id="5" name="mm_drone_airti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34098" y="1340768"/>
            <a:ext cx="7885949" cy="4435525"/>
          </a:xfrm>
          <a:prstGeom prst="rect">
            <a:avLst/>
          </a:prstGeom>
        </p:spPr>
      </p:pic>
    </p:spTree>
    <p:extLst>
      <p:ext uri="{BB962C8B-B14F-4D97-AF65-F5344CB8AC3E}">
        <p14:creationId xmlns:p14="http://schemas.microsoft.com/office/powerpoint/2010/main" val="94975362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de-CH"/>
          </a:p>
        </p:txBody>
      </p:sp>
      <p:sp>
        <p:nvSpPr>
          <p:cNvPr id="2" name="Slide Number Placeholder 1"/>
          <p:cNvSpPr>
            <a:spLocks noGrp="1"/>
          </p:cNvSpPr>
          <p:nvPr>
            <p:ph type="sldNum" sz="quarter" idx="12"/>
          </p:nvPr>
        </p:nvSpPr>
        <p:spPr/>
        <p:txBody>
          <a:bodyPr/>
          <a:lstStyle/>
          <a:p>
            <a:fld id="{6C6AE60A-B69C-4790-82F7-3882EDF23186}" type="slidenum">
              <a:rPr lang="de-CH" smtClean="0"/>
              <a:pPr/>
              <a:t>14</a:t>
            </a:fld>
            <a:endParaRPr lang="de-CH" dirty="0"/>
          </a:p>
        </p:txBody>
      </p:sp>
      <p:sp>
        <p:nvSpPr>
          <p:cNvPr id="5" name="Title 4"/>
          <p:cNvSpPr>
            <a:spLocks noGrp="1"/>
          </p:cNvSpPr>
          <p:nvPr>
            <p:ph type="ctrTitle"/>
          </p:nvPr>
        </p:nvSpPr>
        <p:spPr/>
        <p:txBody>
          <a:bodyPr/>
          <a:lstStyle/>
          <a:p>
            <a:endParaRPr lang="de-CH"/>
          </a:p>
        </p:txBody>
      </p:sp>
      <p:pic>
        <p:nvPicPr>
          <p:cNvPr id="6" name="Bildplatzhalter 1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0" r="30"/>
          <a:stretch>
            <a:fillRect/>
          </a:stretch>
        </p:blipFill>
        <p:spPr/>
      </p:pic>
    </p:spTree>
    <p:extLst>
      <p:ext uri="{BB962C8B-B14F-4D97-AF65-F5344CB8AC3E}">
        <p14:creationId xmlns:p14="http://schemas.microsoft.com/office/powerpoint/2010/main" val="211711696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Slide Number Placeholder 2"/>
          <p:cNvSpPr>
            <a:spLocks noGrp="1"/>
          </p:cNvSpPr>
          <p:nvPr>
            <p:ph type="sldNum" sz="quarter" idx="12"/>
          </p:nvPr>
        </p:nvSpPr>
        <p:spPr/>
        <p:txBody>
          <a:bodyPr/>
          <a:lstStyle/>
          <a:p>
            <a:fld id="{6C6AE60A-B69C-4790-82F7-3882EDF23186}" type="slidenum">
              <a:rPr lang="de-CH" smtClean="0"/>
              <a:t>15</a:t>
            </a:fld>
            <a:endParaRPr lang="de-CH" dirty="0"/>
          </a:p>
        </p:txBody>
      </p:sp>
      <p:sp>
        <p:nvSpPr>
          <p:cNvPr id="4" name="Title 3"/>
          <p:cNvSpPr>
            <a:spLocks noGrp="1"/>
          </p:cNvSpPr>
          <p:nvPr>
            <p:ph type="title"/>
          </p:nvPr>
        </p:nvSpPr>
        <p:spPr/>
        <p:txBody>
          <a:bodyPr/>
          <a:lstStyle/>
          <a:p>
            <a:r>
              <a:rPr lang="de-CH" dirty="0">
                <a:solidFill>
                  <a:prstClr val="black"/>
                </a:solidFill>
              </a:rPr>
              <a:t>Amplitude Source Location </a:t>
            </a:r>
            <a:r>
              <a:rPr lang="de-CH" dirty="0" err="1" smtClean="0">
                <a:solidFill>
                  <a:prstClr val="black"/>
                </a:solidFill>
              </a:rPr>
              <a:t>Challenges</a:t>
            </a:r>
            <a:endParaRPr lang="en-US" dirty="0"/>
          </a:p>
        </p:txBody>
      </p:sp>
      <p:sp>
        <p:nvSpPr>
          <p:cNvPr id="27" name="TextBox 26"/>
          <p:cNvSpPr txBox="1"/>
          <p:nvPr/>
        </p:nvSpPr>
        <p:spPr>
          <a:xfrm>
            <a:off x="323850" y="1641665"/>
            <a:ext cx="4558476" cy="369331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ym typeface="Wingdings" panose="05000000000000000000" pitchFamily="2" charset="2"/>
              </a:rPr>
              <a:t>BUT: </a:t>
            </a:r>
          </a:p>
          <a:p>
            <a:pPr marL="285750" indent="-285750">
              <a:buFont typeface="Wingdings" panose="05000000000000000000" pitchFamily="2" charset="2"/>
              <a:buChar char="à"/>
            </a:pPr>
            <a:r>
              <a:rPr lang="en-US" dirty="0">
                <a:sym typeface="Wingdings" panose="05000000000000000000" pitchFamily="2" charset="2"/>
              </a:rPr>
              <a:t>without additional post-processing many false </a:t>
            </a:r>
            <a:r>
              <a:rPr lang="en-US" dirty="0" smtClean="0">
                <a:sym typeface="Wingdings" panose="05000000000000000000" pitchFamily="2" charset="2"/>
              </a:rPr>
              <a:t>detections</a:t>
            </a:r>
            <a:endParaRPr lang="en-US" dirty="0">
              <a:sym typeface="Wingdings" panose="05000000000000000000" pitchFamily="2" charset="2"/>
            </a:endParaRPr>
          </a:p>
          <a:p>
            <a:pPr marL="285750" indent="-285750">
              <a:buFont typeface="Wingdings" panose="05000000000000000000" pitchFamily="2" charset="2"/>
              <a:buChar char="à"/>
            </a:pPr>
            <a:r>
              <a:rPr lang="en-US" dirty="0" smtClean="0">
                <a:sym typeface="Wingdings" panose="05000000000000000000" pitchFamily="2" charset="2"/>
              </a:rPr>
              <a:t>Problems if certain stations are down</a:t>
            </a:r>
          </a:p>
          <a:p>
            <a:pPr marL="285750" indent="-285750">
              <a:buFont typeface="Wingdings" panose="05000000000000000000" pitchFamily="2" charset="2"/>
              <a:buChar char="à"/>
            </a:pPr>
            <a:endParaRPr lang="en-US" dirty="0" smtClean="0">
              <a:sym typeface="Wingdings" panose="05000000000000000000" pitchFamily="2" charset="2"/>
            </a:endParaRPr>
          </a:p>
          <a:p>
            <a:pPr marL="285750" indent="-285750">
              <a:buFont typeface="Wingdings" panose="05000000000000000000" pitchFamily="2" charset="2"/>
              <a:buChar char="à"/>
            </a:pPr>
            <a:endParaRPr lang="en-US" dirty="0">
              <a:sym typeface="Wingdings" panose="05000000000000000000" pitchFamily="2" charset="2"/>
            </a:endParaRPr>
          </a:p>
          <a:p>
            <a:r>
              <a:rPr lang="de-CH" b="1" dirty="0" smtClean="0"/>
              <a:t>NEEDED: </a:t>
            </a:r>
          </a:p>
          <a:p>
            <a:r>
              <a:rPr lang="en-CH" dirty="0" smtClean="0">
                <a:sym typeface="Wingdings" panose="05000000000000000000" pitchFamily="2" charset="2"/>
              </a:rPr>
              <a:t></a:t>
            </a:r>
            <a:r>
              <a:rPr lang="en-US" dirty="0" smtClean="0">
                <a:sym typeface="Wingdings" panose="05000000000000000000" pitchFamily="2" charset="2"/>
              </a:rPr>
              <a:t> </a:t>
            </a:r>
            <a:r>
              <a:rPr lang="de-CH" dirty="0" smtClean="0"/>
              <a:t>Additional </a:t>
            </a:r>
            <a:r>
              <a:rPr lang="de-CH" dirty="0" err="1" smtClean="0"/>
              <a:t>integration</a:t>
            </a:r>
            <a:r>
              <a:rPr lang="de-CH" dirty="0" smtClean="0"/>
              <a:t> </a:t>
            </a:r>
            <a:r>
              <a:rPr lang="de-CH" dirty="0" err="1" smtClean="0"/>
              <a:t>of</a:t>
            </a:r>
            <a:r>
              <a:rPr lang="de-CH" dirty="0" smtClean="0"/>
              <a:t> </a:t>
            </a:r>
          </a:p>
          <a:p>
            <a:pPr marL="742950" lvl="1" indent="-285750">
              <a:buFont typeface="Arial" panose="020B0604020202020204" pitchFamily="34" charset="0"/>
              <a:buChar char="•"/>
            </a:pPr>
            <a:r>
              <a:rPr lang="de-CH" dirty="0" err="1" smtClean="0"/>
              <a:t>Seismic</a:t>
            </a:r>
            <a:r>
              <a:rPr lang="de-CH" dirty="0" smtClean="0"/>
              <a:t> </a:t>
            </a:r>
            <a:r>
              <a:rPr lang="de-CH" dirty="0" err="1" smtClean="0"/>
              <a:t>feature</a:t>
            </a:r>
            <a:r>
              <a:rPr lang="de-CH" dirty="0" smtClean="0"/>
              <a:t> </a:t>
            </a:r>
            <a:r>
              <a:rPr lang="de-CH" dirty="0" err="1" smtClean="0"/>
              <a:t>detection</a:t>
            </a:r>
            <a:endParaRPr lang="de-CH" dirty="0" smtClean="0"/>
          </a:p>
          <a:p>
            <a:pPr marL="742950" lvl="1" indent="-285750">
              <a:buFont typeface="Arial" panose="020B0604020202020204" pitchFamily="34" charset="0"/>
              <a:buChar char="•"/>
            </a:pPr>
            <a:r>
              <a:rPr lang="de-CH" dirty="0" err="1" smtClean="0"/>
              <a:t>Machine</a:t>
            </a:r>
            <a:r>
              <a:rPr lang="de-CH" dirty="0" smtClean="0"/>
              <a:t> </a:t>
            </a:r>
            <a:r>
              <a:rPr lang="de-CH" dirty="0" err="1" smtClean="0"/>
              <a:t>learning</a:t>
            </a:r>
            <a:r>
              <a:rPr lang="de-CH" dirty="0" smtClean="0"/>
              <a:t> </a:t>
            </a:r>
            <a:r>
              <a:rPr lang="de-CH" dirty="0" err="1" smtClean="0"/>
              <a:t>and</a:t>
            </a:r>
            <a:endParaRPr lang="de-CH" dirty="0"/>
          </a:p>
          <a:p>
            <a:pPr marL="742950" lvl="1" indent="-285750">
              <a:buFont typeface="Arial" panose="020B0604020202020204" pitchFamily="34" charset="0"/>
              <a:buChar char="•"/>
            </a:pPr>
            <a:r>
              <a:rPr lang="de-CH" dirty="0" smtClean="0"/>
              <a:t>Random </a:t>
            </a:r>
            <a:r>
              <a:rPr lang="de-CH" dirty="0" err="1" smtClean="0"/>
              <a:t>forest</a:t>
            </a:r>
            <a:r>
              <a:rPr lang="de-CH" dirty="0" smtClean="0"/>
              <a:t> </a:t>
            </a:r>
            <a:r>
              <a:rPr lang="de-CH" dirty="0" err="1" smtClean="0"/>
              <a:t>algorithm</a:t>
            </a:r>
            <a:endParaRPr lang="de-CH" dirty="0" smtClean="0"/>
          </a:p>
          <a:p>
            <a:r>
              <a:rPr lang="en-CH" dirty="0" smtClean="0">
                <a:sym typeface="Wingdings" panose="05000000000000000000" pitchFamily="2" charset="2"/>
              </a:rPr>
              <a:t></a:t>
            </a:r>
            <a:r>
              <a:rPr lang="en-US" dirty="0" smtClean="0">
                <a:sym typeface="Wingdings" panose="05000000000000000000" pitchFamily="2" charset="2"/>
              </a:rPr>
              <a:t> Increasing reliability of station</a:t>
            </a:r>
            <a:endParaRPr lang="de-CH" dirty="0"/>
          </a:p>
          <a:p>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3462336709"/>
              </p:ext>
            </p:extLst>
          </p:nvPr>
        </p:nvGraphicFramePr>
        <p:xfrm>
          <a:off x="5157515" y="1340768"/>
          <a:ext cx="6429096" cy="2522019"/>
        </p:xfrm>
        <a:graphic>
          <a:graphicData uri="http://schemas.openxmlformats.org/presentationml/2006/ole">
            <mc:AlternateContent xmlns:mc="http://schemas.openxmlformats.org/markup-compatibility/2006">
              <mc:Choice xmlns:v="urn:schemas-microsoft-com:vml" Requires="v">
                <p:oleObj spid="_x0000_s2122" name="Acrobat Document" r:id="rId4" imgW="2933501" imgH="1150561" progId="AcroExch.Document.DC">
                  <p:embed/>
                </p:oleObj>
              </mc:Choice>
              <mc:Fallback>
                <p:oleObj name="Acrobat Document" r:id="rId4" imgW="2933501" imgH="1150561" progId="AcroExch.Document.DC">
                  <p:embed/>
                  <p:pic>
                    <p:nvPicPr>
                      <p:cNvPr id="7" name="Object 6"/>
                      <p:cNvPicPr/>
                      <p:nvPr/>
                    </p:nvPicPr>
                    <p:blipFill>
                      <a:blip r:embed="rId5"/>
                      <a:stretch>
                        <a:fillRect/>
                      </a:stretch>
                    </p:blipFill>
                    <p:spPr>
                      <a:xfrm>
                        <a:off x="5157515" y="1340768"/>
                        <a:ext cx="6429096" cy="2522019"/>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13066062"/>
              </p:ext>
            </p:extLst>
          </p:nvPr>
        </p:nvGraphicFramePr>
        <p:xfrm>
          <a:off x="5158069" y="3759367"/>
          <a:ext cx="6428542" cy="2522019"/>
        </p:xfrm>
        <a:graphic>
          <a:graphicData uri="http://schemas.openxmlformats.org/presentationml/2006/ole">
            <mc:AlternateContent xmlns:mc="http://schemas.openxmlformats.org/markup-compatibility/2006">
              <mc:Choice xmlns:v="urn:schemas-microsoft-com:vml" Requires="v">
                <p:oleObj spid="_x0000_s2123" name="Acrobat Document" r:id="rId6" imgW="2933501" imgH="1150561" progId="AcroExch.Document.DC">
                  <p:embed/>
                </p:oleObj>
              </mc:Choice>
              <mc:Fallback>
                <p:oleObj name="Acrobat Document" r:id="rId6" imgW="2933501" imgH="1150561" progId="AcroExch.Document.DC">
                  <p:embed/>
                  <p:pic>
                    <p:nvPicPr>
                      <p:cNvPr id="7" name="Object 6"/>
                      <p:cNvPicPr/>
                      <p:nvPr/>
                    </p:nvPicPr>
                    <p:blipFill>
                      <a:blip r:embed="rId7"/>
                      <a:stretch>
                        <a:fillRect/>
                      </a:stretch>
                    </p:blipFill>
                    <p:spPr>
                      <a:xfrm>
                        <a:off x="5158069" y="3759367"/>
                        <a:ext cx="6428542" cy="2522019"/>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772851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Effect transition="in" filter="fade">
                                      <p:cBhvr>
                                        <p:cTn id="15" dur="500"/>
                                        <p:tgtEl>
                                          <p:spTgt spid="2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xEl>
                                              <p:pRg st="5" end="5"/>
                                            </p:txEl>
                                          </p:spTgt>
                                        </p:tgtEl>
                                        <p:attrNameLst>
                                          <p:attrName>style.visibility</p:attrName>
                                        </p:attrNameLst>
                                      </p:cBhvr>
                                      <p:to>
                                        <p:strVal val="visible"/>
                                      </p:to>
                                    </p:set>
                                    <p:animEffect transition="in" filter="fade">
                                      <p:cBhvr>
                                        <p:cTn id="18" dur="500"/>
                                        <p:tgtEl>
                                          <p:spTgt spid="2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xEl>
                                              <p:pRg st="6" end="6"/>
                                            </p:txEl>
                                          </p:spTgt>
                                        </p:tgtEl>
                                        <p:attrNameLst>
                                          <p:attrName>style.visibility</p:attrName>
                                        </p:attrNameLst>
                                      </p:cBhvr>
                                      <p:to>
                                        <p:strVal val="visible"/>
                                      </p:to>
                                    </p:set>
                                    <p:animEffect transition="in" filter="fade">
                                      <p:cBhvr>
                                        <p:cTn id="21" dur="500"/>
                                        <p:tgtEl>
                                          <p:spTgt spid="27">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xEl>
                                              <p:pRg st="7" end="7"/>
                                            </p:txEl>
                                          </p:spTgt>
                                        </p:tgtEl>
                                        <p:attrNameLst>
                                          <p:attrName>style.visibility</p:attrName>
                                        </p:attrNameLst>
                                      </p:cBhvr>
                                      <p:to>
                                        <p:strVal val="visible"/>
                                      </p:to>
                                    </p:set>
                                    <p:animEffect transition="in" filter="fade">
                                      <p:cBhvr>
                                        <p:cTn id="24" dur="500"/>
                                        <p:tgtEl>
                                          <p:spTgt spid="27">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xEl>
                                              <p:pRg st="8" end="8"/>
                                            </p:txEl>
                                          </p:spTgt>
                                        </p:tgtEl>
                                        <p:attrNameLst>
                                          <p:attrName>style.visibility</p:attrName>
                                        </p:attrNameLst>
                                      </p:cBhvr>
                                      <p:to>
                                        <p:strVal val="visible"/>
                                      </p:to>
                                    </p:set>
                                    <p:animEffect transition="in" filter="fade">
                                      <p:cBhvr>
                                        <p:cTn id="27" dur="500"/>
                                        <p:tgtEl>
                                          <p:spTgt spid="27">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fade">
                                      <p:cBhvr>
                                        <p:cTn id="30" dur="500"/>
                                        <p:tgtEl>
                                          <p:spTgt spid="27">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xEl>
                                              <p:pRg st="10" end="10"/>
                                            </p:txEl>
                                          </p:spTgt>
                                        </p:tgtEl>
                                        <p:attrNameLst>
                                          <p:attrName>style.visibility</p:attrName>
                                        </p:attrNameLst>
                                      </p:cBhvr>
                                      <p:to>
                                        <p:strVal val="visible"/>
                                      </p:to>
                                    </p:set>
                                    <p:animEffect transition="in" filter="fade">
                                      <p:cBhvr>
                                        <p:cTn id="33"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C6AE60A-B69C-4790-82F7-3882EDF23186}" type="slidenum">
              <a:rPr lang="de-CH" smtClean="0"/>
              <a:t>2</a:t>
            </a:fld>
            <a:endParaRPr lang="de-CH" dirty="0"/>
          </a:p>
        </p:txBody>
      </p:sp>
      <p:sp>
        <p:nvSpPr>
          <p:cNvPr id="6" name="Title 5"/>
          <p:cNvSpPr>
            <a:spLocks noGrp="1"/>
          </p:cNvSpPr>
          <p:nvPr>
            <p:ph type="title"/>
          </p:nvPr>
        </p:nvSpPr>
        <p:spPr/>
        <p:txBody>
          <a:bodyPr/>
          <a:lstStyle/>
          <a:p>
            <a:r>
              <a:rPr lang="en-US" dirty="0" smtClean="0"/>
              <a:t>Investigation site: </a:t>
            </a:r>
            <a:r>
              <a:rPr lang="en-US" dirty="0" err="1" smtClean="0"/>
              <a:t>Illgraben</a:t>
            </a:r>
            <a:r>
              <a:rPr lang="en-US" dirty="0" smtClean="0"/>
              <a:t> (Valais, CH)</a:t>
            </a:r>
            <a:endParaRPr lang="en-US" dirty="0"/>
          </a:p>
        </p:txBody>
      </p:sp>
      <p:sp>
        <p:nvSpPr>
          <p:cNvPr id="9" name="Text Placeholder 8"/>
          <p:cNvSpPr>
            <a:spLocks noGrp="1"/>
          </p:cNvSpPr>
          <p:nvPr>
            <p:ph type="body" sz="quarter" idx="14"/>
          </p:nvPr>
        </p:nvSpPr>
        <p:spPr/>
        <p:txBody>
          <a:bodyPr/>
          <a:lstStyle/>
          <a:p>
            <a:endParaRPr lang="en-US"/>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432" t="9776" r="4412" b="4556"/>
          <a:stretch/>
        </p:blipFill>
        <p:spPr>
          <a:xfrm>
            <a:off x="332515" y="2024064"/>
            <a:ext cx="5614781" cy="4194174"/>
          </a:xfrm>
          <a:prstGeom prst="rect">
            <a:avLst/>
          </a:prstGeom>
        </p:spPr>
      </p:pic>
      <p:grpSp>
        <p:nvGrpSpPr>
          <p:cNvPr id="12" name="Group 11"/>
          <p:cNvGrpSpPr/>
          <p:nvPr/>
        </p:nvGrpSpPr>
        <p:grpSpPr>
          <a:xfrm>
            <a:off x="2816456" y="1790596"/>
            <a:ext cx="3391873" cy="1606351"/>
            <a:chOff x="3497703" y="1262869"/>
            <a:chExt cx="4159080" cy="1969692"/>
          </a:xfrm>
        </p:grpSpPr>
        <p:grpSp>
          <p:nvGrpSpPr>
            <p:cNvPr id="13" name="Group 12"/>
            <p:cNvGrpSpPr/>
            <p:nvPr/>
          </p:nvGrpSpPr>
          <p:grpSpPr>
            <a:xfrm>
              <a:off x="3497703" y="1946091"/>
              <a:ext cx="1166412" cy="1286470"/>
              <a:chOff x="3497703" y="1946091"/>
              <a:chExt cx="1166412" cy="1286470"/>
            </a:xfrm>
          </p:grpSpPr>
          <p:sp>
            <p:nvSpPr>
              <p:cNvPr id="15" name="Right Arrow 14"/>
              <p:cNvSpPr/>
              <p:nvPr/>
            </p:nvSpPr>
            <p:spPr>
              <a:xfrm rot="2356628">
                <a:off x="3497703" y="1946091"/>
                <a:ext cx="296579" cy="32185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6907562">
                <a:off x="4069231" y="2136941"/>
                <a:ext cx="296579" cy="32185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8871844">
                <a:off x="4351361" y="2481287"/>
                <a:ext cx="296579" cy="32185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8943879">
                <a:off x="4367536" y="2910705"/>
                <a:ext cx="296579" cy="32185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594006" y="1262869"/>
              <a:ext cx="3062777" cy="717045"/>
            </a:xfrm>
            <a:prstGeom prst="rect">
              <a:avLst/>
            </a:prstGeom>
            <a:noFill/>
            <a:ln w="38100">
              <a:solidFill>
                <a:srgbClr val="FFC000"/>
              </a:solidFill>
            </a:ln>
          </p:spPr>
          <p:txBody>
            <a:bodyPr wrap="none" rtlCol="0">
              <a:spAutoFit/>
            </a:bodyPr>
            <a:lstStyle/>
            <a:p>
              <a:pPr algn="ctr"/>
              <a:r>
                <a:rPr lang="de-CH" sz="1600" dirty="0" err="1" smtClean="0"/>
                <a:t>Slope</a:t>
              </a:r>
              <a:r>
                <a:rPr lang="de-CH" sz="1600" dirty="0" smtClean="0"/>
                <a:t> </a:t>
              </a:r>
              <a:r>
                <a:rPr lang="de-CH" sz="1600" dirty="0" err="1" smtClean="0"/>
                <a:t>erosion</a:t>
              </a:r>
              <a:r>
                <a:rPr lang="de-CH" sz="1600" dirty="0" smtClean="0"/>
                <a:t> / Rock falls</a:t>
              </a:r>
            </a:p>
            <a:p>
              <a:pPr algn="ctr"/>
              <a:r>
                <a:rPr lang="de-CH" sz="1600" dirty="0" smtClean="0"/>
                <a:t>(Quarzit </a:t>
              </a:r>
              <a:r>
                <a:rPr lang="de-CH" sz="1600" dirty="0" err="1" smtClean="0"/>
                <a:t>and</a:t>
              </a:r>
              <a:r>
                <a:rPr lang="de-CH" sz="1600" dirty="0" smtClean="0"/>
                <a:t> Limestone)</a:t>
              </a:r>
              <a:endParaRPr lang="en-US" sz="1600" dirty="0"/>
            </a:p>
          </p:txBody>
        </p:sp>
      </p:grpSp>
      <p:grpSp>
        <p:nvGrpSpPr>
          <p:cNvPr id="19" name="Group 18"/>
          <p:cNvGrpSpPr/>
          <p:nvPr/>
        </p:nvGrpSpPr>
        <p:grpSpPr>
          <a:xfrm>
            <a:off x="3001834" y="3127254"/>
            <a:ext cx="3418624" cy="2763358"/>
            <a:chOff x="3821952" y="2777938"/>
            <a:chExt cx="3886461" cy="3424836"/>
          </a:xfrm>
        </p:grpSpPr>
        <p:grpSp>
          <p:nvGrpSpPr>
            <p:cNvPr id="20" name="Group 19"/>
            <p:cNvGrpSpPr/>
            <p:nvPr/>
          </p:nvGrpSpPr>
          <p:grpSpPr>
            <a:xfrm>
              <a:off x="3821952" y="2777938"/>
              <a:ext cx="1568950" cy="2782559"/>
              <a:chOff x="3821952" y="2777938"/>
              <a:chExt cx="1568950" cy="2782559"/>
            </a:xfrm>
          </p:grpSpPr>
          <p:sp>
            <p:nvSpPr>
              <p:cNvPr id="22" name="Right Arrow 21"/>
              <p:cNvSpPr/>
              <p:nvPr/>
            </p:nvSpPr>
            <p:spPr>
              <a:xfrm rot="6844006">
                <a:off x="4097013" y="2765300"/>
                <a:ext cx="296579" cy="3218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6402820">
                <a:off x="3978991" y="3167352"/>
                <a:ext cx="296579" cy="3218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6410997">
                <a:off x="3834590" y="3647300"/>
                <a:ext cx="296579" cy="3218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3649377">
                <a:off x="3844997" y="4149665"/>
                <a:ext cx="296579" cy="3218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2800662">
                <a:off x="4105934" y="4609008"/>
                <a:ext cx="296579" cy="3218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2018397">
                <a:off x="4659835" y="5022516"/>
                <a:ext cx="296579" cy="3218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Right Arrow 27"/>
              <p:cNvSpPr/>
              <p:nvPr/>
            </p:nvSpPr>
            <p:spPr>
              <a:xfrm rot="2488143">
                <a:off x="5094323" y="5238641"/>
                <a:ext cx="296579" cy="3218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5517555" y="5478019"/>
              <a:ext cx="2190858" cy="724755"/>
            </a:xfrm>
            <a:prstGeom prst="rect">
              <a:avLst/>
            </a:prstGeom>
            <a:noFill/>
            <a:ln w="38100">
              <a:solidFill>
                <a:srgbClr val="FF0000"/>
              </a:solidFill>
            </a:ln>
          </p:spPr>
          <p:txBody>
            <a:bodyPr wrap="none" rtlCol="0">
              <a:spAutoFit/>
            </a:bodyPr>
            <a:lstStyle/>
            <a:p>
              <a:r>
                <a:rPr lang="de-CH" sz="1600" dirty="0" smtClean="0"/>
                <a:t>Debris flows during</a:t>
              </a:r>
            </a:p>
            <a:p>
              <a:r>
                <a:rPr lang="de-CH" sz="1600" dirty="0"/>
                <a:t>h</a:t>
              </a:r>
              <a:r>
                <a:rPr lang="de-CH" sz="1600" dirty="0" smtClean="0"/>
                <a:t>eavy precipitation</a:t>
              </a:r>
              <a:endParaRPr lang="en-US" sz="1600" dirty="0"/>
            </a:p>
          </p:txBody>
        </p:sp>
      </p:grpSp>
      <p:sp>
        <p:nvSpPr>
          <p:cNvPr id="29" name="Content Placeholder 9"/>
          <p:cNvSpPr txBox="1">
            <a:spLocks/>
          </p:cNvSpPr>
          <p:nvPr/>
        </p:nvSpPr>
        <p:spPr>
          <a:xfrm>
            <a:off x="6285566" y="2024064"/>
            <a:ext cx="5784718" cy="4213225"/>
          </a:xfrm>
          <a:prstGeom prst="rect">
            <a:avLst/>
          </a:prstGeom>
        </p:spPr>
        <p:txBody>
          <a:bodyPr vert="horz" lIns="140400" tIns="0" rIns="0" bIns="0" rtlCol="0">
            <a:noAutofit/>
          </a:bodyPr>
          <a:lstStyle>
            <a:lvl1pPr marL="361950" indent="-361950" algn="l" defTabSz="914400" rtl="0" eaLnBrk="1" latinLnBrk="0" hangingPunct="1">
              <a:lnSpc>
                <a:spcPct val="100000"/>
              </a:lnSpc>
              <a:spcBef>
                <a:spcPts val="500"/>
              </a:spcBef>
              <a:buClr>
                <a:srgbClr val="1269B0"/>
              </a:buClr>
              <a:buFont typeface="Wingdings" pitchFamily="2" charset="2"/>
              <a:buChar char="§"/>
              <a:defRPr sz="20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rgbClr val="1269B0"/>
              </a:buClr>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rgbClr val="1269B0"/>
              </a:buClr>
              <a:buFont typeface="Wingdings" pitchFamily="2" charset="2"/>
              <a:buChar char="§"/>
              <a:defRPr sz="16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rgbClr val="1269B0"/>
              </a:buClr>
              <a:buFont typeface="Wingdings" pitchFamily="2" charset="2"/>
              <a:buChar char="§"/>
              <a:defRPr sz="14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rgbClr val="1269B0"/>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Highly active area: up to 5 (!) debris flows </a:t>
            </a:r>
          </a:p>
          <a:p>
            <a:r>
              <a:rPr lang="en-US" dirty="0" smtClean="0"/>
              <a:t>Threatening the commune of </a:t>
            </a:r>
            <a:r>
              <a:rPr lang="en-US" dirty="0" err="1" smtClean="0"/>
              <a:t>Susten</a:t>
            </a:r>
            <a:r>
              <a:rPr lang="en-US" dirty="0" smtClean="0"/>
              <a:t>/</a:t>
            </a:r>
            <a:r>
              <a:rPr lang="en-US" dirty="0" err="1" smtClean="0"/>
              <a:t>Leuk</a:t>
            </a:r>
            <a:endParaRPr lang="en-US" dirty="0" smtClean="0"/>
          </a:p>
          <a:p>
            <a:r>
              <a:rPr lang="en-US" dirty="0" smtClean="0"/>
              <a:t>Example of debris flow at </a:t>
            </a:r>
            <a:r>
              <a:rPr lang="en-US" dirty="0" err="1" smtClean="0"/>
              <a:t>Illgraben</a:t>
            </a:r>
            <a:r>
              <a:rPr lang="en-US" dirty="0" smtClean="0"/>
              <a:t>: 28.6.2000</a:t>
            </a:r>
            <a:endParaRPr lang="en-US" dirty="0"/>
          </a:p>
        </p:txBody>
      </p:sp>
      <p:sp>
        <p:nvSpPr>
          <p:cNvPr id="30" name="Rectangle 29"/>
          <p:cNvSpPr/>
          <p:nvPr/>
        </p:nvSpPr>
        <p:spPr>
          <a:xfrm>
            <a:off x="3751808" y="4189679"/>
            <a:ext cx="1851673" cy="580362"/>
          </a:xfrm>
          <a:prstGeom prst="rect">
            <a:avLst/>
          </a:prstGeom>
          <a:solidFill>
            <a:schemeClr val="l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solidFill>
                  <a:schemeClr val="tx1"/>
                </a:solidFill>
              </a:rPr>
              <a:t>Susten</a:t>
            </a:r>
            <a:r>
              <a:rPr lang="en-US" dirty="0" smtClean="0">
                <a:solidFill>
                  <a:schemeClr val="tx1"/>
                </a:solidFill>
              </a:rPr>
              <a:t>/</a:t>
            </a:r>
            <a:r>
              <a:rPr lang="en-US" dirty="0" err="1" smtClean="0">
                <a:solidFill>
                  <a:schemeClr val="tx1"/>
                </a:solidFill>
              </a:rPr>
              <a:t>Leuk</a:t>
            </a:r>
            <a:endParaRPr lang="en-US" dirty="0" smtClean="0">
              <a:solidFill>
                <a:schemeClr val="tx1"/>
              </a:solidFill>
            </a:endParaRPr>
          </a:p>
          <a:p>
            <a:pPr algn="ctr"/>
            <a:r>
              <a:rPr lang="en-US" dirty="0" smtClean="0">
                <a:solidFill>
                  <a:schemeClr val="tx1"/>
                </a:solidFill>
              </a:rPr>
              <a:t>(Rhone Valley)</a:t>
            </a:r>
            <a:endParaRPr lang="en-US" dirty="0">
              <a:solidFill>
                <a:schemeClr val="tx1"/>
              </a:solidFill>
            </a:endParaRPr>
          </a:p>
        </p:txBody>
      </p:sp>
      <p:sp>
        <p:nvSpPr>
          <p:cNvPr id="31" name="Rectangle 30"/>
          <p:cNvSpPr/>
          <p:nvPr/>
        </p:nvSpPr>
        <p:spPr>
          <a:xfrm>
            <a:off x="981051" y="1615891"/>
            <a:ext cx="1161311" cy="389122"/>
          </a:xfrm>
          <a:prstGeom prst="rect">
            <a:avLst/>
          </a:prstGeom>
          <a:solidFill>
            <a:schemeClr val="l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solidFill>
                  <a:schemeClr val="tx1"/>
                </a:solidFill>
              </a:rPr>
              <a:t>Illhorn</a:t>
            </a:r>
            <a:endParaRPr lang="en-US" dirty="0">
              <a:solidFill>
                <a:schemeClr val="tx1"/>
              </a:solidFill>
            </a:endParaRPr>
          </a:p>
        </p:txBody>
      </p:sp>
      <p:sp>
        <p:nvSpPr>
          <p:cNvPr id="32" name="Rectangle 31"/>
          <p:cNvSpPr/>
          <p:nvPr/>
        </p:nvSpPr>
        <p:spPr>
          <a:xfrm>
            <a:off x="6837923" y="3090962"/>
            <a:ext cx="4320480" cy="321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illgrab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37923" y="3175468"/>
            <a:ext cx="4082431" cy="3061823"/>
          </a:xfrm>
          <a:prstGeom prst="rect">
            <a:avLst/>
          </a:prstGeom>
        </p:spPr>
      </p:pic>
      <p:cxnSp>
        <p:nvCxnSpPr>
          <p:cNvPr id="5" name="Straight Connector 4"/>
          <p:cNvCxnSpPr/>
          <p:nvPr/>
        </p:nvCxnSpPr>
        <p:spPr>
          <a:xfrm>
            <a:off x="11158403" y="4770041"/>
            <a:ext cx="0" cy="656173"/>
          </a:xfrm>
          <a:prstGeom prst="line">
            <a:avLst/>
          </a:prstGeom>
          <a:ln w="5715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142733" y="4918681"/>
            <a:ext cx="505267" cy="369332"/>
          </a:xfrm>
          <a:prstGeom prst="rect">
            <a:avLst/>
          </a:prstGeom>
          <a:noFill/>
        </p:spPr>
        <p:txBody>
          <a:bodyPr wrap="none" rtlCol="0">
            <a:spAutoFit/>
          </a:bodyPr>
          <a:lstStyle/>
          <a:p>
            <a:r>
              <a:rPr lang="en-US" dirty="0" smtClean="0"/>
              <a:t>2m</a:t>
            </a:r>
            <a:endParaRPr lang="en-US" dirty="0"/>
          </a:p>
        </p:txBody>
      </p:sp>
      <p:sp>
        <p:nvSpPr>
          <p:cNvPr id="2" name="Rectangle 1"/>
          <p:cNvSpPr/>
          <p:nvPr/>
        </p:nvSpPr>
        <p:spPr>
          <a:xfrm>
            <a:off x="6741691" y="3079928"/>
            <a:ext cx="4968552" cy="32287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11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2"/>
                                        </p:tgtEl>
                                      </p:cBhvr>
                                    </p:animEffect>
                                    <p:set>
                                      <p:cBhvr>
                                        <p:cTn id="1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4"/>
                                        </p:tgtEl>
                                      </p:cBhvr>
                                    </p:cmd>
                                  </p:childTnLst>
                                </p:cTn>
                              </p:par>
                            </p:childTnLst>
                          </p:cTn>
                        </p:par>
                      </p:childTnLst>
                    </p:cTn>
                  </p:par>
                </p:childTnLst>
              </p:cTn>
              <p:nextCondLst>
                <p:cond evt="onClick" delay="0">
                  <p:tgtEl>
                    <p:spTgt spid="34"/>
                  </p:tgtEl>
                </p:cond>
              </p:nextCondLst>
            </p:seq>
            <p:video>
              <p:cMediaNode vol="80000">
                <p:cTn id="21" fill="hold" display="0">
                  <p:stCondLst>
                    <p:cond delay="indefinite"/>
                  </p:stCondLst>
                </p:cTn>
                <p:tgtEl>
                  <p:spTgt spid="34"/>
                </p:tgtEl>
              </p:cMediaNode>
            </p:video>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432" t="9776" r="4412" b="4556"/>
          <a:stretch/>
        </p:blipFill>
        <p:spPr>
          <a:xfrm>
            <a:off x="332515" y="2024064"/>
            <a:ext cx="5614781" cy="4194174"/>
          </a:xfrm>
          <a:prstGeom prst="rect">
            <a:avLst/>
          </a:prstGeom>
        </p:spPr>
      </p:pic>
      <p:sp>
        <p:nvSpPr>
          <p:cNvPr id="2" name="Content Placeholder 1"/>
          <p:cNvSpPr>
            <a:spLocks noGrp="1"/>
          </p:cNvSpPr>
          <p:nvPr>
            <p:ph sz="half" idx="2"/>
          </p:nvPr>
        </p:nvSpPr>
        <p:spPr/>
        <p:txBody>
          <a:bodyPr/>
          <a:lstStyle/>
          <a:p>
            <a:pPr marL="0" indent="0">
              <a:buNone/>
            </a:pPr>
            <a:r>
              <a:rPr lang="en-US" dirty="0" smtClean="0"/>
              <a:t>Ongoing research since 2000</a:t>
            </a:r>
          </a:p>
          <a:p>
            <a:pPr marL="0" indent="0">
              <a:buNone/>
            </a:pPr>
            <a:r>
              <a:rPr lang="en-US" dirty="0" smtClean="0"/>
              <a:t>Operational early warning system for the commune of </a:t>
            </a:r>
            <a:r>
              <a:rPr lang="en-US" dirty="0" err="1"/>
              <a:t>S</a:t>
            </a:r>
            <a:r>
              <a:rPr lang="en-US" dirty="0" err="1" smtClean="0"/>
              <a:t>usten</a:t>
            </a:r>
            <a:r>
              <a:rPr lang="en-US" dirty="0" smtClean="0"/>
              <a:t>/</a:t>
            </a:r>
            <a:r>
              <a:rPr lang="en-US" dirty="0" err="1" smtClean="0"/>
              <a:t>Leuk</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6C6AE60A-B69C-4790-82F7-3882EDF23186}" type="slidenum">
              <a:rPr lang="de-CH" smtClean="0"/>
              <a:t>3</a:t>
            </a:fld>
            <a:endParaRPr lang="de-CH" dirty="0"/>
          </a:p>
        </p:txBody>
      </p:sp>
      <p:sp>
        <p:nvSpPr>
          <p:cNvPr id="6" name="Title 5"/>
          <p:cNvSpPr>
            <a:spLocks noGrp="1"/>
          </p:cNvSpPr>
          <p:nvPr>
            <p:ph type="title"/>
          </p:nvPr>
        </p:nvSpPr>
        <p:spPr/>
        <p:txBody>
          <a:bodyPr/>
          <a:lstStyle/>
          <a:p>
            <a:r>
              <a:rPr lang="en-US" dirty="0" smtClean="0"/>
              <a:t>Operational in-torrent instrumentation</a:t>
            </a:r>
            <a:endParaRPr lang="en-US" dirty="0"/>
          </a:p>
        </p:txBody>
      </p:sp>
      <p:sp>
        <p:nvSpPr>
          <p:cNvPr id="9" name="Text Placeholder 8"/>
          <p:cNvSpPr>
            <a:spLocks noGrp="1"/>
          </p:cNvSpPr>
          <p:nvPr>
            <p:ph type="body" sz="quarter" idx="14"/>
          </p:nvPr>
        </p:nvSpPr>
        <p:spPr/>
        <p:txBody>
          <a:bodyPr/>
          <a:lstStyle/>
          <a:p>
            <a:endParaRPr lang="en-US"/>
          </a:p>
        </p:txBody>
      </p:sp>
      <p:sp>
        <p:nvSpPr>
          <p:cNvPr id="4" name="Oval 3"/>
          <p:cNvSpPr/>
          <p:nvPr/>
        </p:nvSpPr>
        <p:spPr>
          <a:xfrm rot="2186667">
            <a:off x="2987449" y="4771275"/>
            <a:ext cx="1851416" cy="288032"/>
          </a:xfrm>
          <a:prstGeom prst="ellipse">
            <a:avLst/>
          </a:prstGeom>
          <a:solidFill>
            <a:srgbClr val="FFC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382185" y="2844454"/>
            <a:ext cx="5735698" cy="3450999"/>
            <a:chOff x="6886366" y="2930329"/>
            <a:chExt cx="5735698" cy="3450999"/>
          </a:xfrm>
        </p:grpSpPr>
        <p:grpSp>
          <p:nvGrpSpPr>
            <p:cNvPr id="32" name="Group 31"/>
            <p:cNvGrpSpPr>
              <a:grpSpLocks noChangeAspect="1"/>
            </p:cNvGrpSpPr>
            <p:nvPr/>
          </p:nvGrpSpPr>
          <p:grpSpPr>
            <a:xfrm>
              <a:off x="6886366" y="3433788"/>
              <a:ext cx="3858258" cy="2586475"/>
              <a:chOff x="837035" y="935654"/>
              <a:chExt cx="4967889" cy="3330343"/>
            </a:xfrm>
          </p:grpSpPr>
          <p:pic>
            <p:nvPicPr>
              <p:cNvPr id="42" name="Picture 41" descr="mm_carto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035" y="1844823"/>
                <a:ext cx="4967889" cy="2421174"/>
              </a:xfrm>
              <a:prstGeom prst="rect">
                <a:avLst/>
              </a:prstGeom>
            </p:spPr>
          </p:pic>
          <p:sp>
            <p:nvSpPr>
              <p:cNvPr id="43" name="TextBox 9"/>
              <p:cNvSpPr txBox="1"/>
              <p:nvPr/>
            </p:nvSpPr>
            <p:spPr>
              <a:xfrm>
                <a:off x="3034212" y="935654"/>
                <a:ext cx="2021093" cy="832215"/>
              </a:xfrm>
              <a:prstGeom prst="rect">
                <a:avLst/>
              </a:prstGeom>
              <a:noFill/>
            </p:spPr>
            <p:txBody>
              <a:bodyPr wrap="non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Infrasound</a:t>
                </a:r>
              </a:p>
              <a:p>
                <a:r>
                  <a:rPr lang="de-CH" dirty="0" smtClean="0"/>
                  <a:t>(E. Marchetti)</a:t>
                </a:r>
                <a:endParaRPr lang="en-US" dirty="0"/>
              </a:p>
            </p:txBody>
          </p:sp>
        </p:grpSp>
        <p:grpSp>
          <p:nvGrpSpPr>
            <p:cNvPr id="33" name="Group 32"/>
            <p:cNvGrpSpPr/>
            <p:nvPr/>
          </p:nvGrpSpPr>
          <p:grpSpPr>
            <a:xfrm>
              <a:off x="10846147" y="3284984"/>
              <a:ext cx="1263343" cy="3096344"/>
              <a:chOff x="10913999" y="3068960"/>
              <a:chExt cx="1263343" cy="3096344"/>
            </a:xfrm>
          </p:grpSpPr>
          <p:sp>
            <p:nvSpPr>
              <p:cNvPr id="37" name="Rectangle 36"/>
              <p:cNvSpPr/>
              <p:nvPr/>
            </p:nvSpPr>
            <p:spPr>
              <a:xfrm>
                <a:off x="10913999" y="3068960"/>
                <a:ext cx="144016" cy="2520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2033326" y="3645024"/>
                <a:ext cx="144016" cy="2520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flipH="1" flipV="1">
                <a:off x="10986007" y="3177306"/>
                <a:ext cx="1119327" cy="611734"/>
              </a:xfrm>
              <a:prstGeom prst="line">
                <a:avLst/>
              </a:prstGeom>
              <a:ln w="762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634079" y="3543967"/>
                <a:ext cx="0" cy="821137"/>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a:off x="11526067" y="4106121"/>
                <a:ext cx="216024" cy="4750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11308884" y="2930329"/>
              <a:ext cx="1313180" cy="646331"/>
            </a:xfrm>
            <a:prstGeom prst="rect">
              <a:avLst/>
            </a:prstGeom>
            <a:noFill/>
          </p:spPr>
          <p:txBody>
            <a:bodyPr wrap="none" rtlCol="0">
              <a:spAutoFit/>
            </a:bodyPr>
            <a:lstStyle/>
            <a:p>
              <a:r>
                <a:rPr lang="de-CH" dirty="0" smtClean="0"/>
                <a:t>Flow depth</a:t>
              </a:r>
            </a:p>
            <a:p>
              <a:r>
                <a:rPr lang="de-CH" dirty="0" smtClean="0"/>
                <a:t>(WSL)</a:t>
              </a:r>
              <a:endParaRPr lang="en-US" dirty="0"/>
            </a:p>
          </p:txBody>
        </p:sp>
        <p:sp>
          <p:nvSpPr>
            <p:cNvPr id="35" name="TextBox 34"/>
            <p:cNvSpPr txBox="1"/>
            <p:nvPr/>
          </p:nvSpPr>
          <p:spPr>
            <a:xfrm>
              <a:off x="6994917" y="5302949"/>
              <a:ext cx="1377300" cy="646331"/>
            </a:xfrm>
            <a:prstGeom prst="rect">
              <a:avLst/>
            </a:prstGeom>
            <a:noFill/>
          </p:spPr>
          <p:txBody>
            <a:bodyPr wrap="none" rtlCol="0">
              <a:spAutoFit/>
            </a:bodyPr>
            <a:lstStyle/>
            <a:p>
              <a:r>
                <a:rPr lang="de-CH" dirty="0" smtClean="0"/>
                <a:t>Geophones</a:t>
              </a:r>
            </a:p>
            <a:p>
              <a:r>
                <a:rPr lang="de-CH" dirty="0" smtClean="0"/>
                <a:t>(WSL)</a:t>
              </a:r>
              <a:endParaRPr lang="en-US" dirty="0"/>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075950" y="3381383"/>
              <a:ext cx="371872" cy="743744"/>
            </a:xfrm>
            <a:prstGeom prst="rect">
              <a:avLst/>
            </a:prstGeom>
          </p:spPr>
        </p:pic>
      </p:grpSp>
      <p:sp>
        <p:nvSpPr>
          <p:cNvPr id="30" name="Rectangle 29"/>
          <p:cNvSpPr/>
          <p:nvPr/>
        </p:nvSpPr>
        <p:spPr>
          <a:xfrm>
            <a:off x="3751808" y="4189679"/>
            <a:ext cx="1851673" cy="580362"/>
          </a:xfrm>
          <a:prstGeom prst="rect">
            <a:avLst/>
          </a:prstGeom>
          <a:solidFill>
            <a:schemeClr val="l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solidFill>
                  <a:schemeClr val="tx1"/>
                </a:solidFill>
              </a:rPr>
              <a:t>Susten</a:t>
            </a:r>
            <a:r>
              <a:rPr lang="en-US" dirty="0" smtClean="0">
                <a:solidFill>
                  <a:schemeClr val="tx1"/>
                </a:solidFill>
              </a:rPr>
              <a:t>/</a:t>
            </a:r>
            <a:r>
              <a:rPr lang="en-US" dirty="0" err="1" smtClean="0">
                <a:solidFill>
                  <a:schemeClr val="tx1"/>
                </a:solidFill>
              </a:rPr>
              <a:t>Leuk</a:t>
            </a:r>
            <a:endParaRPr lang="en-US" dirty="0" smtClean="0">
              <a:solidFill>
                <a:schemeClr val="tx1"/>
              </a:solidFill>
            </a:endParaRPr>
          </a:p>
          <a:p>
            <a:pPr algn="ctr"/>
            <a:r>
              <a:rPr lang="en-US" dirty="0" smtClean="0">
                <a:solidFill>
                  <a:schemeClr val="tx1"/>
                </a:solidFill>
              </a:rPr>
              <a:t>(Rhone Valley)</a:t>
            </a:r>
            <a:endParaRPr lang="en-US" dirty="0">
              <a:solidFill>
                <a:schemeClr val="tx1"/>
              </a:solidFill>
            </a:endParaRPr>
          </a:p>
        </p:txBody>
      </p:sp>
      <p:sp>
        <p:nvSpPr>
          <p:cNvPr id="44" name="Rectangle 43"/>
          <p:cNvSpPr/>
          <p:nvPr/>
        </p:nvSpPr>
        <p:spPr>
          <a:xfrm>
            <a:off x="981051" y="1615891"/>
            <a:ext cx="1161311" cy="389122"/>
          </a:xfrm>
          <a:prstGeom prst="rect">
            <a:avLst/>
          </a:prstGeom>
          <a:solidFill>
            <a:schemeClr val="l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solidFill>
                  <a:schemeClr val="tx1"/>
                </a:solidFill>
              </a:rPr>
              <a:t>Illhorn</a:t>
            </a:r>
            <a:endParaRPr lang="en-US" dirty="0">
              <a:solidFill>
                <a:schemeClr val="tx1"/>
              </a:solidFill>
            </a:endParaRPr>
          </a:p>
        </p:txBody>
      </p:sp>
    </p:spTree>
    <p:extLst>
      <p:ext uri="{BB962C8B-B14F-4D97-AF65-F5344CB8AC3E}">
        <p14:creationId xmlns:p14="http://schemas.microsoft.com/office/powerpoint/2010/main" val="2059828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432" t="9776" r="4412" b="4556"/>
          <a:stretch/>
        </p:blipFill>
        <p:spPr>
          <a:xfrm>
            <a:off x="332515" y="2024064"/>
            <a:ext cx="5614781" cy="4194174"/>
          </a:xfrm>
          <a:prstGeom prst="rect">
            <a:avLst/>
          </a:prstGeom>
        </p:spPr>
      </p:pic>
      <p:sp>
        <p:nvSpPr>
          <p:cNvPr id="3" name="Slide Number Placeholder 2"/>
          <p:cNvSpPr>
            <a:spLocks noGrp="1"/>
          </p:cNvSpPr>
          <p:nvPr>
            <p:ph type="sldNum" sz="quarter" idx="12"/>
          </p:nvPr>
        </p:nvSpPr>
        <p:spPr/>
        <p:txBody>
          <a:bodyPr/>
          <a:lstStyle/>
          <a:p>
            <a:fld id="{6C6AE60A-B69C-4790-82F7-3882EDF23186}" type="slidenum">
              <a:rPr lang="de-CH" smtClean="0"/>
              <a:t>4</a:t>
            </a:fld>
            <a:endParaRPr lang="de-CH" dirty="0"/>
          </a:p>
        </p:txBody>
      </p:sp>
      <p:sp>
        <p:nvSpPr>
          <p:cNvPr id="6" name="Title 5"/>
          <p:cNvSpPr>
            <a:spLocks noGrp="1"/>
          </p:cNvSpPr>
          <p:nvPr>
            <p:ph type="title"/>
          </p:nvPr>
        </p:nvSpPr>
        <p:spPr/>
        <p:txBody>
          <a:bodyPr/>
          <a:lstStyle/>
          <a:p>
            <a:r>
              <a:rPr lang="en-US" dirty="0" smtClean="0"/>
              <a:t>Critical area: Upper part of </a:t>
            </a:r>
            <a:r>
              <a:rPr lang="en-US" dirty="0" err="1" smtClean="0"/>
              <a:t>Illgraben</a:t>
            </a:r>
            <a:endParaRPr lang="en-US" dirty="0"/>
          </a:p>
        </p:txBody>
      </p:sp>
      <p:sp>
        <p:nvSpPr>
          <p:cNvPr id="9" name="Text Placeholder 8"/>
          <p:cNvSpPr>
            <a:spLocks noGrp="1"/>
          </p:cNvSpPr>
          <p:nvPr>
            <p:ph type="body" sz="quarter" idx="14"/>
          </p:nvPr>
        </p:nvSpPr>
        <p:spPr/>
        <p:txBody>
          <a:bodyPr/>
          <a:lstStyle/>
          <a:p>
            <a:endParaRPr lang="en-US" dirty="0"/>
          </a:p>
        </p:txBody>
      </p:sp>
      <p:sp>
        <p:nvSpPr>
          <p:cNvPr id="2" name="Content Placeholder 1"/>
          <p:cNvSpPr>
            <a:spLocks noGrp="1"/>
          </p:cNvSpPr>
          <p:nvPr>
            <p:ph sz="half" idx="2"/>
          </p:nvPr>
        </p:nvSpPr>
        <p:spPr>
          <a:xfrm>
            <a:off x="6285565" y="1615892"/>
            <a:ext cx="5567205" cy="4621398"/>
          </a:xfrm>
        </p:spPr>
        <p:txBody>
          <a:bodyPr/>
          <a:lstStyle/>
          <a:p>
            <a:r>
              <a:rPr lang="en-US" dirty="0" smtClean="0"/>
              <a:t>Poorly accessible, no instrumentation</a:t>
            </a:r>
          </a:p>
          <a:p>
            <a:r>
              <a:rPr lang="en-US" dirty="0" smtClean="0"/>
              <a:t>Origin of debris flows, potential danger</a:t>
            </a:r>
          </a:p>
          <a:p>
            <a:r>
              <a:rPr lang="en-US" dirty="0" smtClean="0"/>
              <a:t>Increase the time for early warning</a:t>
            </a:r>
          </a:p>
          <a:p>
            <a:pPr marL="0" indent="0">
              <a:buNone/>
            </a:pPr>
            <a:r>
              <a:rPr lang="en-US" b="1" dirty="0" smtClean="0">
                <a:solidFill>
                  <a:srgbClr val="FF0000"/>
                </a:solidFill>
                <a:sym typeface="Wingdings" panose="05000000000000000000" pitchFamily="2" charset="2"/>
              </a:rPr>
              <a:t>Autonomous monitoring system </a:t>
            </a:r>
            <a:r>
              <a:rPr lang="en-US" dirty="0" smtClean="0">
                <a:sym typeface="Wingdings" panose="05000000000000000000" pitchFamily="2" charset="2"/>
              </a:rPr>
              <a:t>using </a:t>
            </a:r>
          </a:p>
          <a:p>
            <a:pPr>
              <a:buFont typeface="Wingdings" panose="05000000000000000000" pitchFamily="2" charset="2"/>
              <a:buChar char="à"/>
            </a:pPr>
            <a:r>
              <a:rPr lang="en-US" b="1" dirty="0" smtClean="0">
                <a:sym typeface="Wingdings" panose="05000000000000000000" pitchFamily="2" charset="2"/>
              </a:rPr>
              <a:t>Seismometers </a:t>
            </a:r>
            <a:r>
              <a:rPr lang="en-US" dirty="0" smtClean="0">
                <a:sym typeface="Wingdings" panose="05000000000000000000" pitchFamily="2" charset="2"/>
              </a:rPr>
              <a:t>and </a:t>
            </a:r>
          </a:p>
          <a:p>
            <a:pPr>
              <a:buFont typeface="Wingdings" panose="05000000000000000000" pitchFamily="2" charset="2"/>
              <a:buChar char="à"/>
            </a:pPr>
            <a:r>
              <a:rPr lang="en-US" b="1" dirty="0">
                <a:sym typeface="Wingdings" panose="05000000000000000000" pitchFamily="2" charset="2"/>
              </a:rPr>
              <a:t>a</a:t>
            </a:r>
            <a:r>
              <a:rPr lang="en-US" b="1" dirty="0" smtClean="0">
                <a:sym typeface="Wingdings" panose="05000000000000000000" pitchFamily="2" charset="2"/>
              </a:rPr>
              <a:t>n autonomous flying UAV (drone)</a:t>
            </a:r>
            <a:endParaRPr lang="en-US" b="1" dirty="0"/>
          </a:p>
        </p:txBody>
      </p:sp>
      <p:sp>
        <p:nvSpPr>
          <p:cNvPr id="4" name="Oval 3"/>
          <p:cNvSpPr/>
          <p:nvPr/>
        </p:nvSpPr>
        <p:spPr>
          <a:xfrm rot="2186667">
            <a:off x="2987449" y="4771275"/>
            <a:ext cx="1851416" cy="288032"/>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751808" y="4189679"/>
            <a:ext cx="1851673" cy="580362"/>
          </a:xfrm>
          <a:prstGeom prst="rect">
            <a:avLst/>
          </a:prstGeom>
          <a:solidFill>
            <a:schemeClr val="l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solidFill>
                  <a:schemeClr val="tx1"/>
                </a:solidFill>
              </a:rPr>
              <a:t>Susten</a:t>
            </a:r>
            <a:r>
              <a:rPr lang="en-US" dirty="0" smtClean="0">
                <a:solidFill>
                  <a:schemeClr val="tx1"/>
                </a:solidFill>
              </a:rPr>
              <a:t>/</a:t>
            </a:r>
            <a:r>
              <a:rPr lang="en-US" dirty="0" err="1" smtClean="0">
                <a:solidFill>
                  <a:schemeClr val="tx1"/>
                </a:solidFill>
              </a:rPr>
              <a:t>Leuk</a:t>
            </a:r>
            <a:endParaRPr lang="en-US" dirty="0" smtClean="0">
              <a:solidFill>
                <a:schemeClr val="tx1"/>
              </a:solidFill>
            </a:endParaRPr>
          </a:p>
          <a:p>
            <a:pPr algn="ctr"/>
            <a:r>
              <a:rPr lang="en-US" dirty="0" smtClean="0">
                <a:solidFill>
                  <a:schemeClr val="tx1"/>
                </a:solidFill>
              </a:rPr>
              <a:t>(Rhone Valley)</a:t>
            </a:r>
            <a:endParaRPr lang="en-US" dirty="0">
              <a:solidFill>
                <a:schemeClr val="tx1"/>
              </a:solidFill>
            </a:endParaRPr>
          </a:p>
        </p:txBody>
      </p:sp>
      <p:sp>
        <p:nvSpPr>
          <p:cNvPr id="24" name="Oval 23"/>
          <p:cNvSpPr/>
          <p:nvPr/>
        </p:nvSpPr>
        <p:spPr>
          <a:xfrm rot="5729851">
            <a:off x="2413720" y="2988509"/>
            <a:ext cx="1851416" cy="830706"/>
          </a:xfrm>
          <a:prstGeom prst="ellipse">
            <a:avLst/>
          </a:prstGeom>
          <a:solidFill>
            <a:srgbClr val="FFC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329274160"/>
              </p:ext>
            </p:extLst>
          </p:nvPr>
        </p:nvGraphicFramePr>
        <p:xfrm>
          <a:off x="6185097" y="4158628"/>
          <a:ext cx="5836069" cy="2150692"/>
        </p:xfrm>
        <a:graphic>
          <a:graphicData uri="http://schemas.openxmlformats.org/presentationml/2006/ole">
            <mc:AlternateContent xmlns:mc="http://schemas.openxmlformats.org/markup-compatibility/2006">
              <mc:Choice xmlns:v="urn:schemas-microsoft-com:vml" Requires="v">
                <p:oleObj spid="_x0000_s1074" name="Acrobat Document" r:id="rId5" imgW="1744516" imgH="643597" progId="AcroExch.Document.DC">
                  <p:embed/>
                </p:oleObj>
              </mc:Choice>
              <mc:Fallback>
                <p:oleObj name="Acrobat Document" r:id="rId5" imgW="1744516" imgH="643597" progId="AcroExch.Document.DC">
                  <p:embed/>
                  <p:pic>
                    <p:nvPicPr>
                      <p:cNvPr id="16" name="Object 15"/>
                      <p:cNvPicPr/>
                      <p:nvPr/>
                    </p:nvPicPr>
                    <p:blipFill>
                      <a:blip r:embed="rId6"/>
                      <a:stretch>
                        <a:fillRect/>
                      </a:stretch>
                    </p:blipFill>
                    <p:spPr>
                      <a:xfrm>
                        <a:off x="6185097" y="4158628"/>
                        <a:ext cx="5836069" cy="2150692"/>
                      </a:xfrm>
                      <a:prstGeom prst="rect">
                        <a:avLst/>
                      </a:prstGeom>
                    </p:spPr>
                  </p:pic>
                </p:oleObj>
              </mc:Fallback>
            </mc:AlternateContent>
          </a:graphicData>
        </a:graphic>
      </p:graphicFrame>
      <p:grpSp>
        <p:nvGrpSpPr>
          <p:cNvPr id="5" name="Group 4"/>
          <p:cNvGrpSpPr/>
          <p:nvPr/>
        </p:nvGrpSpPr>
        <p:grpSpPr>
          <a:xfrm>
            <a:off x="1751570" y="2237854"/>
            <a:ext cx="2655376" cy="1977816"/>
            <a:chOff x="1751570" y="2237854"/>
            <a:chExt cx="2655376" cy="1977816"/>
          </a:xfrm>
        </p:grpSpPr>
        <p:sp>
          <p:nvSpPr>
            <p:cNvPr id="26" name="Isosceles Triangle 25"/>
            <p:cNvSpPr/>
            <p:nvPr/>
          </p:nvSpPr>
          <p:spPr>
            <a:xfrm>
              <a:off x="1751570" y="2463847"/>
              <a:ext cx="367814" cy="31708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4</a:t>
              </a:r>
              <a:endParaRPr lang="en-US" dirty="0">
                <a:solidFill>
                  <a:schemeClr val="tx1"/>
                </a:solidFill>
              </a:endParaRPr>
            </a:p>
          </p:txBody>
        </p:sp>
        <p:sp>
          <p:nvSpPr>
            <p:cNvPr id="27" name="Isosceles Triangle 26"/>
            <p:cNvSpPr/>
            <p:nvPr/>
          </p:nvSpPr>
          <p:spPr>
            <a:xfrm>
              <a:off x="2816016" y="2924944"/>
              <a:ext cx="367814" cy="31708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8</a:t>
              </a:r>
              <a:endParaRPr lang="en-US" sz="1200" dirty="0">
                <a:solidFill>
                  <a:schemeClr val="tx1"/>
                </a:solidFill>
              </a:endParaRPr>
            </a:p>
          </p:txBody>
        </p:sp>
        <p:sp>
          <p:nvSpPr>
            <p:cNvPr id="28" name="Isosceles Triangle 27"/>
            <p:cNvSpPr/>
            <p:nvPr/>
          </p:nvSpPr>
          <p:spPr>
            <a:xfrm>
              <a:off x="3183830" y="2237854"/>
              <a:ext cx="367814" cy="31708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6</a:t>
              </a:r>
              <a:endParaRPr lang="en-US" sz="1400" dirty="0">
                <a:solidFill>
                  <a:schemeClr val="tx1"/>
                </a:solidFill>
              </a:endParaRPr>
            </a:p>
          </p:txBody>
        </p:sp>
        <p:sp>
          <p:nvSpPr>
            <p:cNvPr id="44" name="Isosceles Triangle 43"/>
            <p:cNvSpPr/>
            <p:nvPr/>
          </p:nvSpPr>
          <p:spPr>
            <a:xfrm>
              <a:off x="2865651" y="3898589"/>
              <a:ext cx="367814" cy="31708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2</a:t>
              </a:r>
              <a:endParaRPr lang="en-US" dirty="0">
                <a:solidFill>
                  <a:schemeClr val="tx1"/>
                </a:solidFill>
              </a:endParaRPr>
            </a:p>
          </p:txBody>
        </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7101" y="3061212"/>
              <a:ext cx="929845" cy="491282"/>
            </a:xfrm>
            <a:prstGeom prst="rect">
              <a:avLst/>
            </a:prstGeom>
            <a:ln>
              <a:solidFill>
                <a:schemeClr val="tx1"/>
              </a:solidFill>
            </a:ln>
          </p:spPr>
        </p:pic>
      </p:grpSp>
      <p:sp>
        <p:nvSpPr>
          <p:cNvPr id="17" name="Rectangle 16"/>
          <p:cNvSpPr/>
          <p:nvPr/>
        </p:nvSpPr>
        <p:spPr>
          <a:xfrm>
            <a:off x="981051" y="1615891"/>
            <a:ext cx="1161311" cy="389122"/>
          </a:xfrm>
          <a:prstGeom prst="rect">
            <a:avLst/>
          </a:prstGeom>
          <a:solidFill>
            <a:schemeClr val="l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smtClean="0">
                <a:solidFill>
                  <a:schemeClr val="tx1"/>
                </a:solidFill>
              </a:rPr>
              <a:t>Illhorn</a:t>
            </a:r>
            <a:endParaRPr lang="en-US" dirty="0">
              <a:solidFill>
                <a:schemeClr val="tx1"/>
              </a:solidFill>
            </a:endParaRPr>
          </a:p>
        </p:txBody>
      </p:sp>
    </p:spTree>
    <p:extLst>
      <p:ext uri="{BB962C8B-B14F-4D97-AF65-F5344CB8AC3E}">
        <p14:creationId xmlns:p14="http://schemas.microsoft.com/office/powerpoint/2010/main" val="459421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p:cNvSpPr/>
          <p:nvPr/>
        </p:nvSpPr>
        <p:spPr>
          <a:xfrm>
            <a:off x="0" y="6120707"/>
            <a:ext cx="6381651" cy="7372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01479" y="2944650"/>
            <a:ext cx="5568280" cy="3832388"/>
          </a:xfrm>
          <a:prstGeom prst="rect">
            <a:avLst/>
          </a:prstGeom>
          <a:solidFill>
            <a:srgbClr val="FFC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5807" y="2318968"/>
            <a:ext cx="5803211" cy="3200099"/>
          </a:xfrm>
          <a:prstGeom prst="rect">
            <a:avLst/>
          </a:prstGeom>
        </p:spPr>
      </p:pic>
      <p:sp>
        <p:nvSpPr>
          <p:cNvPr id="4" name="Slide Number Placeholder 3"/>
          <p:cNvSpPr>
            <a:spLocks noGrp="1"/>
          </p:cNvSpPr>
          <p:nvPr>
            <p:ph type="sldNum" sz="quarter" idx="12"/>
          </p:nvPr>
        </p:nvSpPr>
        <p:spPr/>
        <p:txBody>
          <a:bodyPr/>
          <a:lstStyle/>
          <a:p>
            <a:fld id="{6C6AE60A-B69C-4790-82F7-3882EDF23186}" type="slidenum">
              <a:rPr lang="de-CH" smtClean="0"/>
              <a:t>5</a:t>
            </a:fld>
            <a:endParaRPr lang="de-CH" dirty="0"/>
          </a:p>
        </p:txBody>
      </p:sp>
      <p:sp>
        <p:nvSpPr>
          <p:cNvPr id="5" name="Title 4"/>
          <p:cNvSpPr>
            <a:spLocks noGrp="1"/>
          </p:cNvSpPr>
          <p:nvPr>
            <p:ph type="title"/>
          </p:nvPr>
        </p:nvSpPr>
        <p:spPr/>
        <p:txBody>
          <a:bodyPr/>
          <a:lstStyle/>
          <a:p>
            <a:r>
              <a:rPr lang="en-US" dirty="0" smtClean="0"/>
              <a:t>Towards autonomous monitoring of alpine mass movements</a:t>
            </a:r>
            <a:endParaRPr lang="en-US" dirty="0"/>
          </a:p>
        </p:txBody>
      </p:sp>
      <p:sp>
        <p:nvSpPr>
          <p:cNvPr id="6" name="Text Placeholder 5"/>
          <p:cNvSpPr>
            <a:spLocks noGrp="1"/>
          </p:cNvSpPr>
          <p:nvPr>
            <p:ph type="body" sz="quarter" idx="14"/>
          </p:nvPr>
        </p:nvSpPr>
        <p:spPr/>
        <p:txBody>
          <a:bodyPr/>
          <a:lstStyle/>
          <a:p>
            <a:endParaRPr lang="en-US"/>
          </a:p>
        </p:txBody>
      </p:sp>
      <p:sp>
        <p:nvSpPr>
          <p:cNvPr id="10" name="TextBox 9"/>
          <p:cNvSpPr txBox="1"/>
          <p:nvPr/>
        </p:nvSpPr>
        <p:spPr>
          <a:xfrm>
            <a:off x="7385798" y="4093603"/>
            <a:ext cx="3343227" cy="1077218"/>
          </a:xfrm>
          <a:prstGeom prst="rect">
            <a:avLst/>
          </a:prstGeom>
          <a:solidFill>
            <a:schemeClr val="bg2">
              <a:alpha val="80000"/>
            </a:schemeClr>
          </a:solidFill>
          <a:ln>
            <a:solidFill>
              <a:schemeClr val="tx1"/>
            </a:solidFill>
          </a:ln>
        </p:spPr>
        <p:txBody>
          <a:bodyPr wrap="square" rtlCol="0">
            <a:spAutoFit/>
          </a:bodyPr>
          <a:lstStyle/>
          <a:p>
            <a:pPr algn="ctr"/>
            <a:r>
              <a:rPr lang="en-US" sz="2800" b="1" dirty="0" err="1" smtClean="0"/>
              <a:t>IoT</a:t>
            </a:r>
            <a:r>
              <a:rPr lang="en-US" sz="2800" b="1" dirty="0" smtClean="0"/>
              <a:t> data platform</a:t>
            </a:r>
          </a:p>
          <a:p>
            <a:pPr algn="ctr"/>
            <a:r>
              <a:rPr lang="en-US" dirty="0" smtClean="0"/>
              <a:t>Swisscom Broadcast</a:t>
            </a:r>
          </a:p>
          <a:p>
            <a:pPr algn="ctr"/>
            <a:r>
              <a:rPr lang="en-US" dirty="0" smtClean="0"/>
              <a:t>(Prototype)</a:t>
            </a:r>
            <a:endParaRPr lang="en-US" dirty="0"/>
          </a:p>
        </p:txBody>
      </p:sp>
      <p:sp>
        <p:nvSpPr>
          <p:cNvPr id="12" name="TextBox 11"/>
          <p:cNvSpPr txBox="1"/>
          <p:nvPr/>
        </p:nvSpPr>
        <p:spPr>
          <a:xfrm>
            <a:off x="338591" y="5474376"/>
            <a:ext cx="2569935" cy="646331"/>
          </a:xfrm>
          <a:prstGeom prst="rect">
            <a:avLst/>
          </a:prstGeom>
          <a:noFill/>
          <a:ln>
            <a:solidFill>
              <a:schemeClr val="tx1"/>
            </a:solidFill>
          </a:ln>
        </p:spPr>
        <p:txBody>
          <a:bodyPr wrap="none" rtlCol="0">
            <a:spAutoFit/>
          </a:bodyPr>
          <a:lstStyle/>
          <a:p>
            <a:pPr algn="ctr"/>
            <a:r>
              <a:rPr lang="en-US" dirty="0" smtClean="0"/>
              <a:t>Stationary and gridded </a:t>
            </a:r>
          </a:p>
          <a:p>
            <a:pPr algn="ctr"/>
            <a:r>
              <a:rPr lang="en-US" dirty="0"/>
              <a:t>meteorological </a:t>
            </a:r>
            <a:r>
              <a:rPr lang="en-US" dirty="0" smtClean="0"/>
              <a:t>data</a:t>
            </a:r>
            <a:endParaRPr lang="en-US" dirty="0"/>
          </a:p>
        </p:txBody>
      </p:sp>
      <p:sp>
        <p:nvSpPr>
          <p:cNvPr id="13" name="TextBox 12"/>
          <p:cNvSpPr txBox="1"/>
          <p:nvPr/>
        </p:nvSpPr>
        <p:spPr>
          <a:xfrm>
            <a:off x="825905" y="4693768"/>
            <a:ext cx="2082621" cy="646331"/>
          </a:xfrm>
          <a:prstGeom prst="rect">
            <a:avLst/>
          </a:prstGeom>
          <a:noFill/>
          <a:ln>
            <a:solidFill>
              <a:schemeClr val="tx1"/>
            </a:solidFill>
          </a:ln>
        </p:spPr>
        <p:txBody>
          <a:bodyPr wrap="none" rtlCol="0">
            <a:spAutoFit/>
          </a:bodyPr>
          <a:lstStyle/>
          <a:p>
            <a:pPr algn="ctr"/>
            <a:r>
              <a:rPr lang="en-US" dirty="0" smtClean="0"/>
              <a:t>Terrestrial </a:t>
            </a:r>
          </a:p>
          <a:p>
            <a:pPr algn="ctr"/>
            <a:r>
              <a:rPr lang="en-US" dirty="0"/>
              <a:t>p</a:t>
            </a:r>
            <a:r>
              <a:rPr lang="en-US" dirty="0" smtClean="0"/>
              <a:t>hotographs/video</a:t>
            </a:r>
            <a:endParaRPr lang="en-US" dirty="0"/>
          </a:p>
        </p:txBody>
      </p:sp>
      <p:sp>
        <p:nvSpPr>
          <p:cNvPr id="14" name="TextBox 13"/>
          <p:cNvSpPr txBox="1"/>
          <p:nvPr/>
        </p:nvSpPr>
        <p:spPr>
          <a:xfrm>
            <a:off x="1445667" y="3919018"/>
            <a:ext cx="1120820" cy="646331"/>
          </a:xfrm>
          <a:prstGeom prst="rect">
            <a:avLst/>
          </a:prstGeom>
          <a:noFill/>
          <a:ln>
            <a:solidFill>
              <a:schemeClr val="tx1"/>
            </a:solidFill>
          </a:ln>
        </p:spPr>
        <p:txBody>
          <a:bodyPr wrap="none" rtlCol="0">
            <a:spAutoFit/>
          </a:bodyPr>
          <a:lstStyle/>
          <a:p>
            <a:pPr algn="ctr"/>
            <a:r>
              <a:rPr lang="en-US" b="1" dirty="0" smtClean="0"/>
              <a:t>Seismic</a:t>
            </a:r>
            <a:r>
              <a:rPr lang="en-US" dirty="0" smtClean="0"/>
              <a:t> </a:t>
            </a:r>
          </a:p>
          <a:p>
            <a:pPr algn="ctr"/>
            <a:r>
              <a:rPr lang="en-US" dirty="0" smtClean="0"/>
              <a:t>data</a:t>
            </a:r>
            <a:endParaRPr lang="en-US" dirty="0"/>
          </a:p>
        </p:txBody>
      </p:sp>
      <p:sp>
        <p:nvSpPr>
          <p:cNvPr id="16" name="TextBox 15"/>
          <p:cNvSpPr txBox="1"/>
          <p:nvPr/>
        </p:nvSpPr>
        <p:spPr>
          <a:xfrm>
            <a:off x="981051" y="1622350"/>
            <a:ext cx="2081019" cy="830997"/>
          </a:xfrm>
          <a:prstGeom prst="rect">
            <a:avLst/>
          </a:prstGeom>
          <a:noFill/>
          <a:ln>
            <a:solidFill>
              <a:schemeClr val="tx1"/>
            </a:solidFill>
          </a:ln>
        </p:spPr>
        <p:txBody>
          <a:bodyPr wrap="none" rtlCol="0">
            <a:spAutoFit/>
          </a:bodyPr>
          <a:lstStyle/>
          <a:p>
            <a:pPr algn="ctr"/>
            <a:r>
              <a:rPr lang="en-US" sz="2400" b="1" dirty="0" smtClean="0"/>
              <a:t>Autonomous</a:t>
            </a:r>
            <a:endParaRPr lang="en-US" sz="2400" b="1" dirty="0"/>
          </a:p>
          <a:p>
            <a:pPr algn="ctr"/>
            <a:r>
              <a:rPr lang="en-US" sz="2400" b="1" dirty="0" smtClean="0"/>
              <a:t>drone</a:t>
            </a:r>
            <a:endParaRPr lang="en-US" sz="2400" b="1" dirty="0"/>
          </a:p>
        </p:txBody>
      </p:sp>
      <p:sp>
        <p:nvSpPr>
          <p:cNvPr id="18" name="TextBox 17"/>
          <p:cNvSpPr txBox="1"/>
          <p:nvPr/>
        </p:nvSpPr>
        <p:spPr>
          <a:xfrm>
            <a:off x="3936012" y="1576184"/>
            <a:ext cx="1924565" cy="923330"/>
          </a:xfrm>
          <a:prstGeom prst="rect">
            <a:avLst/>
          </a:prstGeom>
          <a:noFill/>
          <a:ln>
            <a:solidFill>
              <a:schemeClr val="tx1"/>
            </a:solidFill>
          </a:ln>
        </p:spPr>
        <p:txBody>
          <a:bodyPr wrap="none" rtlCol="0">
            <a:spAutoFit/>
          </a:bodyPr>
          <a:lstStyle/>
          <a:p>
            <a:pPr algn="ctr"/>
            <a:r>
              <a:rPr lang="en-US" dirty="0" smtClean="0"/>
              <a:t>DEM </a:t>
            </a:r>
          </a:p>
          <a:p>
            <a:pPr algn="ctr"/>
            <a:r>
              <a:rPr lang="en-US" dirty="0" smtClean="0"/>
              <a:t>DEM Differences</a:t>
            </a:r>
          </a:p>
          <a:p>
            <a:pPr algn="ctr"/>
            <a:r>
              <a:rPr lang="en-US" dirty="0" err="1" smtClean="0"/>
              <a:t>Orthophotos</a:t>
            </a:r>
            <a:endParaRPr lang="en-US" dirty="0"/>
          </a:p>
        </p:txBody>
      </p:sp>
      <p:sp>
        <p:nvSpPr>
          <p:cNvPr id="20" name="TextBox 19"/>
          <p:cNvSpPr txBox="1"/>
          <p:nvPr/>
        </p:nvSpPr>
        <p:spPr>
          <a:xfrm>
            <a:off x="2113332" y="6253818"/>
            <a:ext cx="1787670" cy="369332"/>
          </a:xfrm>
          <a:prstGeom prst="rect">
            <a:avLst/>
          </a:prstGeom>
          <a:noFill/>
          <a:ln>
            <a:solidFill>
              <a:schemeClr val="tx1"/>
            </a:solidFill>
          </a:ln>
        </p:spPr>
        <p:txBody>
          <a:bodyPr wrap="none" rtlCol="0">
            <a:spAutoFit/>
          </a:bodyPr>
          <a:lstStyle/>
          <a:p>
            <a:pPr algn="ctr"/>
            <a:r>
              <a:rPr lang="en-US" dirty="0" smtClean="0"/>
              <a:t>Infrasound data</a:t>
            </a:r>
          </a:p>
        </p:txBody>
      </p:sp>
      <p:cxnSp>
        <p:nvCxnSpPr>
          <p:cNvPr id="22" name="Straight Connector 21"/>
          <p:cNvCxnSpPr>
            <a:stCxn id="14" idx="3"/>
            <a:endCxn id="10" idx="1"/>
          </p:cNvCxnSpPr>
          <p:nvPr/>
        </p:nvCxnSpPr>
        <p:spPr>
          <a:xfrm>
            <a:off x="2566487" y="4242184"/>
            <a:ext cx="4819311" cy="390028"/>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3" idx="3"/>
            <a:endCxn id="10" idx="1"/>
          </p:cNvCxnSpPr>
          <p:nvPr/>
        </p:nvCxnSpPr>
        <p:spPr>
          <a:xfrm flipV="1">
            <a:off x="2908526" y="4632212"/>
            <a:ext cx="4477272" cy="384722"/>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 idx="3"/>
            <a:endCxn id="10" idx="1"/>
          </p:cNvCxnSpPr>
          <p:nvPr/>
        </p:nvCxnSpPr>
        <p:spPr>
          <a:xfrm flipV="1">
            <a:off x="2908526" y="4632212"/>
            <a:ext cx="4477272" cy="1165330"/>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0" idx="0"/>
            <a:endCxn id="10" idx="1"/>
          </p:cNvCxnSpPr>
          <p:nvPr/>
        </p:nvCxnSpPr>
        <p:spPr>
          <a:xfrm flipV="1">
            <a:off x="3007167" y="4632212"/>
            <a:ext cx="4378631" cy="1621606"/>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4" idx="0"/>
            <a:endCxn id="16" idx="2"/>
          </p:cNvCxnSpPr>
          <p:nvPr/>
        </p:nvCxnSpPr>
        <p:spPr>
          <a:xfrm flipV="1">
            <a:off x="2006077" y="2453347"/>
            <a:ext cx="15484" cy="1465671"/>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915" y="3007458"/>
            <a:ext cx="563145" cy="632102"/>
          </a:xfrm>
          <a:prstGeom prst="rect">
            <a:avLst/>
          </a:prstGeom>
        </p:spPr>
      </p:pic>
      <p:sp>
        <p:nvSpPr>
          <p:cNvPr id="36" name="TextBox 35"/>
          <p:cNvSpPr txBox="1"/>
          <p:nvPr/>
        </p:nvSpPr>
        <p:spPr>
          <a:xfrm rot="16200000">
            <a:off x="1189346" y="3174055"/>
            <a:ext cx="743858" cy="307777"/>
          </a:xfrm>
          <a:prstGeom prst="rect">
            <a:avLst/>
          </a:prstGeom>
          <a:noFill/>
        </p:spPr>
        <p:txBody>
          <a:bodyPr wrap="none" rtlCol="0">
            <a:spAutoFit/>
          </a:bodyPr>
          <a:lstStyle/>
          <a:p>
            <a:pPr algn="ctr"/>
            <a:r>
              <a:rPr lang="en-US" sz="1400" dirty="0" smtClean="0"/>
              <a:t>Trigger</a:t>
            </a:r>
            <a:endParaRPr lang="en-US" dirty="0"/>
          </a:p>
        </p:txBody>
      </p:sp>
      <p:cxnSp>
        <p:nvCxnSpPr>
          <p:cNvPr id="41" name="Straight Connector 40"/>
          <p:cNvCxnSpPr>
            <a:stCxn id="16" idx="3"/>
            <a:endCxn id="18" idx="1"/>
          </p:cNvCxnSpPr>
          <p:nvPr/>
        </p:nvCxnSpPr>
        <p:spPr>
          <a:xfrm>
            <a:off x="3062070" y="2037849"/>
            <a:ext cx="873942" cy="0"/>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18" idx="3"/>
            <a:endCxn id="10" idx="1"/>
          </p:cNvCxnSpPr>
          <p:nvPr/>
        </p:nvCxnSpPr>
        <p:spPr>
          <a:xfrm>
            <a:off x="5860577" y="2037849"/>
            <a:ext cx="1525221" cy="2594363"/>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485498" y="3307049"/>
            <a:ext cx="2069797" cy="646331"/>
          </a:xfrm>
          <a:prstGeom prst="rect">
            <a:avLst/>
          </a:prstGeom>
          <a:noFill/>
          <a:ln>
            <a:solidFill>
              <a:schemeClr val="tx1"/>
            </a:solidFill>
          </a:ln>
        </p:spPr>
        <p:txBody>
          <a:bodyPr wrap="none" rtlCol="0">
            <a:spAutoFit/>
          </a:bodyPr>
          <a:lstStyle/>
          <a:p>
            <a:pPr algn="ctr"/>
            <a:r>
              <a:rPr lang="en-US" dirty="0" smtClean="0"/>
              <a:t>Position</a:t>
            </a:r>
          </a:p>
          <a:p>
            <a:pPr algn="ctr"/>
            <a:r>
              <a:rPr lang="en-US" dirty="0" smtClean="0"/>
              <a:t>(video live stream)</a:t>
            </a:r>
          </a:p>
        </p:txBody>
      </p:sp>
      <p:sp>
        <p:nvSpPr>
          <p:cNvPr id="79" name="TextBox 78"/>
          <p:cNvSpPr txBox="1"/>
          <p:nvPr/>
        </p:nvSpPr>
        <p:spPr>
          <a:xfrm rot="16200000">
            <a:off x="-217420" y="3528187"/>
            <a:ext cx="1585690" cy="523220"/>
          </a:xfrm>
          <a:prstGeom prst="rect">
            <a:avLst/>
          </a:prstGeom>
          <a:noFill/>
        </p:spPr>
        <p:txBody>
          <a:bodyPr wrap="none" rtlCol="0">
            <a:spAutoFit/>
          </a:bodyPr>
          <a:lstStyle/>
          <a:p>
            <a:r>
              <a:rPr lang="en-US" sz="2800" dirty="0" smtClean="0">
                <a:solidFill>
                  <a:srgbClr val="FFC000"/>
                </a:solidFill>
              </a:rPr>
              <a:t>real-time</a:t>
            </a:r>
            <a:endParaRPr lang="en-US" sz="2800" dirty="0">
              <a:solidFill>
                <a:srgbClr val="FFC000"/>
              </a:solidFill>
            </a:endParaRPr>
          </a:p>
        </p:txBody>
      </p:sp>
      <p:cxnSp>
        <p:nvCxnSpPr>
          <p:cNvPr id="81" name="Straight Connector 80"/>
          <p:cNvCxnSpPr>
            <a:stCxn id="16" idx="3"/>
            <a:endCxn id="73" idx="0"/>
          </p:cNvCxnSpPr>
          <p:nvPr/>
        </p:nvCxnSpPr>
        <p:spPr>
          <a:xfrm>
            <a:off x="3062070" y="2037849"/>
            <a:ext cx="1458327" cy="1269200"/>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73" idx="3"/>
          </p:cNvCxnSpPr>
          <p:nvPr/>
        </p:nvCxnSpPr>
        <p:spPr>
          <a:xfrm>
            <a:off x="5555295" y="3630215"/>
            <a:ext cx="1830503" cy="1001997"/>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069214" y="6021288"/>
            <a:ext cx="1736373" cy="646331"/>
          </a:xfrm>
          <a:prstGeom prst="rect">
            <a:avLst/>
          </a:prstGeom>
          <a:noFill/>
          <a:ln>
            <a:solidFill>
              <a:schemeClr val="tx1"/>
            </a:solidFill>
          </a:ln>
        </p:spPr>
        <p:txBody>
          <a:bodyPr wrap="none" rtlCol="0">
            <a:spAutoFit/>
          </a:bodyPr>
          <a:lstStyle/>
          <a:p>
            <a:pPr algn="ctr"/>
            <a:r>
              <a:rPr lang="en-US" dirty="0" smtClean="0"/>
              <a:t>Other auxiliary </a:t>
            </a:r>
          </a:p>
          <a:p>
            <a:pPr algn="ctr"/>
            <a:r>
              <a:rPr lang="en-US" dirty="0" smtClean="0"/>
              <a:t>data</a:t>
            </a:r>
            <a:r>
              <a:rPr lang="en-CH" dirty="0" smtClean="0"/>
              <a:t>…</a:t>
            </a:r>
            <a:endParaRPr lang="en-US" dirty="0" smtClean="0"/>
          </a:p>
        </p:txBody>
      </p:sp>
      <p:cxnSp>
        <p:nvCxnSpPr>
          <p:cNvPr id="94" name="Straight Connector 93"/>
          <p:cNvCxnSpPr>
            <a:stCxn id="92" idx="0"/>
            <a:endCxn id="10" idx="1"/>
          </p:cNvCxnSpPr>
          <p:nvPr/>
        </p:nvCxnSpPr>
        <p:spPr>
          <a:xfrm flipV="1">
            <a:off x="4937401" y="4632212"/>
            <a:ext cx="2448397" cy="1389076"/>
          </a:xfrm>
          <a:prstGeom prst="line">
            <a:avLst/>
          </a:prstGeom>
          <a:ln w="12700" cap="sq">
            <a:solidFill>
              <a:schemeClr val="tx1"/>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31647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Slide Number Placeholder 2"/>
          <p:cNvSpPr>
            <a:spLocks noGrp="1"/>
          </p:cNvSpPr>
          <p:nvPr>
            <p:ph type="sldNum" sz="quarter" idx="12"/>
          </p:nvPr>
        </p:nvSpPr>
        <p:spPr/>
        <p:txBody>
          <a:bodyPr/>
          <a:lstStyle/>
          <a:p>
            <a:fld id="{6C6AE60A-B69C-4790-82F7-3882EDF23186}" type="slidenum">
              <a:rPr lang="de-CH" smtClean="0"/>
              <a:t>6</a:t>
            </a:fld>
            <a:endParaRPr lang="de-CH" dirty="0"/>
          </a:p>
        </p:txBody>
      </p:sp>
      <p:sp>
        <p:nvSpPr>
          <p:cNvPr id="4" name="Title 3"/>
          <p:cNvSpPr>
            <a:spLocks noGrp="1"/>
          </p:cNvSpPr>
          <p:nvPr>
            <p:ph type="title"/>
          </p:nvPr>
        </p:nvSpPr>
        <p:spPr/>
        <p:txBody>
          <a:bodyPr/>
          <a:lstStyle/>
          <a:p>
            <a:r>
              <a:rPr lang="de-CH" dirty="0" smtClean="0">
                <a:solidFill>
                  <a:prstClr val="black"/>
                </a:solidFill>
              </a:rPr>
              <a:t>Trigger: Amplitude </a:t>
            </a:r>
            <a:r>
              <a:rPr lang="de-CH" dirty="0">
                <a:solidFill>
                  <a:prstClr val="black"/>
                </a:solidFill>
              </a:rPr>
              <a:t>Source </a:t>
            </a:r>
            <a:r>
              <a:rPr lang="de-CH" dirty="0" smtClean="0">
                <a:solidFill>
                  <a:prstClr val="black"/>
                </a:solidFill>
              </a:rPr>
              <a:t>Location </a:t>
            </a:r>
            <a:r>
              <a:rPr lang="de-CH" dirty="0" err="1" smtClean="0">
                <a:solidFill>
                  <a:prstClr val="black"/>
                </a:solidFill>
              </a:rPr>
              <a:t>by</a:t>
            </a:r>
            <a:r>
              <a:rPr lang="de-CH" dirty="0" smtClean="0">
                <a:solidFill>
                  <a:prstClr val="black"/>
                </a:solidFill>
              </a:rPr>
              <a:t> Seismometer</a:t>
            </a:r>
            <a:endParaRPr lang="en-US" dirty="0"/>
          </a:p>
        </p:txBody>
      </p:sp>
      <p:grpSp>
        <p:nvGrpSpPr>
          <p:cNvPr id="9" name="Group 8"/>
          <p:cNvGrpSpPr/>
          <p:nvPr/>
        </p:nvGrpSpPr>
        <p:grpSpPr>
          <a:xfrm>
            <a:off x="2997275" y="3969394"/>
            <a:ext cx="9145016" cy="2339926"/>
            <a:chOff x="-117794" y="4446066"/>
            <a:chExt cx="9145016" cy="2339926"/>
          </a:xfrm>
        </p:grpSpPr>
        <p:pic>
          <p:nvPicPr>
            <p:cNvPr id="11" name="Picture 10" descr="Illgraben_07.png"/>
            <p:cNvPicPr>
              <a:picLocks noChangeAspect="1"/>
            </p:cNvPicPr>
            <p:nvPr/>
          </p:nvPicPr>
          <p:blipFill rotWithShape="1">
            <a:blip r:embed="rId4" cstate="print">
              <a:extLst>
                <a:ext uri="{28A0092B-C50C-407E-A947-70E740481C1C}">
                  <a14:useLocalDpi xmlns:a14="http://schemas.microsoft.com/office/drawing/2010/main" val="0"/>
                </a:ext>
              </a:extLst>
            </a:blip>
            <a:srcRect t="8754" b="2468"/>
            <a:stretch/>
          </p:blipFill>
          <p:spPr>
            <a:xfrm>
              <a:off x="2906626" y="4446066"/>
              <a:ext cx="3249594" cy="2267918"/>
            </a:xfrm>
            <a:prstGeom prst="rect">
              <a:avLst/>
            </a:prstGeom>
          </p:spPr>
        </p:pic>
        <p:pic>
          <p:nvPicPr>
            <p:cNvPr id="12" name="Picture 11" descr="Illgraben_02.png"/>
            <p:cNvPicPr>
              <a:picLocks noChangeAspect="1"/>
            </p:cNvPicPr>
            <p:nvPr/>
          </p:nvPicPr>
          <p:blipFill rotWithShape="1">
            <a:blip r:embed="rId5" cstate="print">
              <a:extLst>
                <a:ext uri="{28A0092B-C50C-407E-A947-70E740481C1C}">
                  <a14:useLocalDpi xmlns:a14="http://schemas.microsoft.com/office/drawing/2010/main" val="0"/>
                </a:ext>
              </a:extLst>
            </a:blip>
            <a:srcRect t="8494" b="2729"/>
            <a:stretch/>
          </p:blipFill>
          <p:spPr>
            <a:xfrm>
              <a:off x="-117794" y="4518074"/>
              <a:ext cx="3249594" cy="2267918"/>
            </a:xfrm>
            <a:prstGeom prst="rect">
              <a:avLst/>
            </a:prstGeom>
          </p:spPr>
        </p:pic>
        <p:sp>
          <p:nvSpPr>
            <p:cNvPr id="13" name="TextBox 12"/>
            <p:cNvSpPr txBox="1"/>
            <p:nvPr/>
          </p:nvSpPr>
          <p:spPr>
            <a:xfrm>
              <a:off x="107380" y="6299848"/>
              <a:ext cx="1083199" cy="369332"/>
            </a:xfrm>
            <a:prstGeom prst="rect">
              <a:avLst/>
            </a:prstGeom>
            <a:noFill/>
          </p:spPr>
          <p:txBody>
            <a:bodyPr wrap="none" rtlCol="0">
              <a:spAutoFit/>
            </a:bodyPr>
            <a:lstStyle/>
            <a:p>
              <a:r>
                <a:rPr lang="en-US" dirty="0" smtClean="0"/>
                <a:t>17:31:42</a:t>
              </a:r>
              <a:endParaRPr lang="en-US" dirty="0"/>
            </a:p>
          </p:txBody>
        </p:sp>
        <p:sp>
          <p:nvSpPr>
            <p:cNvPr id="14" name="TextBox 13"/>
            <p:cNvSpPr txBox="1"/>
            <p:nvPr/>
          </p:nvSpPr>
          <p:spPr>
            <a:xfrm>
              <a:off x="3131800" y="6299848"/>
              <a:ext cx="1083199" cy="369332"/>
            </a:xfrm>
            <a:prstGeom prst="rect">
              <a:avLst/>
            </a:prstGeom>
            <a:noFill/>
          </p:spPr>
          <p:txBody>
            <a:bodyPr wrap="none" rtlCol="0">
              <a:spAutoFit/>
            </a:bodyPr>
            <a:lstStyle/>
            <a:p>
              <a:r>
                <a:rPr lang="en-US" dirty="0" smtClean="0"/>
                <a:t>17:40:</a:t>
              </a:r>
              <a:r>
                <a:rPr lang="en-US" dirty="0"/>
                <a:t>0</a:t>
              </a:r>
              <a:r>
                <a:rPr lang="en-US" dirty="0" smtClean="0"/>
                <a:t>2</a:t>
              </a:r>
              <a:endParaRPr lang="en-US" dirty="0"/>
            </a:p>
          </p:txBody>
        </p:sp>
        <p:pic>
          <p:nvPicPr>
            <p:cNvPr id="15" name="Picture 14" descr="Illgraben_18.png"/>
            <p:cNvPicPr>
              <a:picLocks noChangeAspect="1"/>
            </p:cNvPicPr>
            <p:nvPr/>
          </p:nvPicPr>
          <p:blipFill rotWithShape="1">
            <a:blip r:embed="rId6" cstate="print">
              <a:extLst>
                <a:ext uri="{28A0092B-C50C-407E-A947-70E740481C1C}">
                  <a14:useLocalDpi xmlns:a14="http://schemas.microsoft.com/office/drawing/2010/main" val="0"/>
                </a:ext>
              </a:extLst>
            </a:blip>
            <a:srcRect l="-1" t="9292" r="3202" b="2975"/>
            <a:stretch/>
          </p:blipFill>
          <p:spPr>
            <a:xfrm>
              <a:off x="6046352" y="4662090"/>
              <a:ext cx="2980870" cy="2123902"/>
            </a:xfrm>
            <a:prstGeom prst="rect">
              <a:avLst/>
            </a:prstGeom>
          </p:spPr>
        </p:pic>
        <p:sp>
          <p:nvSpPr>
            <p:cNvPr id="16" name="TextBox 15"/>
            <p:cNvSpPr txBox="1"/>
            <p:nvPr/>
          </p:nvSpPr>
          <p:spPr>
            <a:xfrm>
              <a:off x="6153171" y="6299848"/>
              <a:ext cx="1083199" cy="369332"/>
            </a:xfrm>
            <a:prstGeom prst="rect">
              <a:avLst/>
            </a:prstGeom>
            <a:noFill/>
          </p:spPr>
          <p:txBody>
            <a:bodyPr wrap="none" rtlCol="0">
              <a:spAutoFit/>
            </a:bodyPr>
            <a:lstStyle/>
            <a:p>
              <a:r>
                <a:rPr lang="en-US" dirty="0" smtClean="0"/>
                <a:t>17:58:22</a:t>
              </a:r>
              <a:endParaRPr lang="en-US" dirty="0"/>
            </a:p>
          </p:txBody>
        </p:sp>
      </p:grpSp>
      <p:sp>
        <p:nvSpPr>
          <p:cNvPr id="27" name="TextBox 26"/>
          <p:cNvSpPr txBox="1"/>
          <p:nvPr/>
        </p:nvSpPr>
        <p:spPr>
          <a:xfrm>
            <a:off x="323850" y="1641665"/>
            <a:ext cx="3033465" cy="397031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e-CH" dirty="0" err="1" smtClean="0"/>
              <a:t>Preliminary</a:t>
            </a:r>
            <a:r>
              <a:rPr lang="de-CH" dirty="0" smtClean="0"/>
              <a:t> </a:t>
            </a:r>
            <a:r>
              <a:rPr lang="de-CH" dirty="0" err="1" smtClean="0"/>
              <a:t>study</a:t>
            </a:r>
            <a:r>
              <a:rPr lang="de-CH" dirty="0" smtClean="0"/>
              <a:t> </a:t>
            </a:r>
            <a:r>
              <a:rPr lang="de-CH" dirty="0" err="1" smtClean="0"/>
              <a:t>showed</a:t>
            </a:r>
            <a:r>
              <a:rPr lang="de-CH" dirty="0" smtClean="0"/>
              <a:t> </a:t>
            </a:r>
            <a:r>
              <a:rPr lang="de-CH" dirty="0" err="1" smtClean="0"/>
              <a:t>that</a:t>
            </a:r>
            <a:r>
              <a:rPr lang="de-CH" dirty="0" smtClean="0"/>
              <a:t> </a:t>
            </a:r>
            <a:r>
              <a:rPr lang="de-CH" dirty="0" err="1" smtClean="0"/>
              <a:t>we</a:t>
            </a:r>
            <a:r>
              <a:rPr lang="de-CH" dirty="0" smtClean="0"/>
              <a:t> </a:t>
            </a:r>
            <a:r>
              <a:rPr lang="de-CH" dirty="0" err="1" smtClean="0"/>
              <a:t>can</a:t>
            </a:r>
            <a:r>
              <a:rPr lang="de-CH" dirty="0" smtClean="0"/>
              <a:t> </a:t>
            </a:r>
            <a:r>
              <a:rPr lang="de-CH" dirty="0" err="1" smtClean="0"/>
              <a:t>detect</a:t>
            </a:r>
            <a:r>
              <a:rPr lang="de-CH" dirty="0" smtClean="0"/>
              <a:t> </a:t>
            </a:r>
            <a:r>
              <a:rPr lang="de-CH" dirty="0" err="1" smtClean="0"/>
              <a:t>debris</a:t>
            </a:r>
            <a:r>
              <a:rPr lang="de-CH" dirty="0" smtClean="0"/>
              <a:t> </a:t>
            </a:r>
            <a:r>
              <a:rPr lang="de-CH" dirty="0" err="1" smtClean="0"/>
              <a:t>flow</a:t>
            </a:r>
            <a:r>
              <a:rPr lang="de-CH" dirty="0"/>
              <a:t> </a:t>
            </a:r>
            <a:r>
              <a:rPr lang="de-CH" dirty="0" err="1" smtClean="0"/>
              <a:t>movement</a:t>
            </a:r>
            <a:r>
              <a:rPr lang="de-CH" dirty="0" smtClean="0"/>
              <a:t> in </a:t>
            </a:r>
            <a:r>
              <a:rPr lang="de-CH" dirty="0" err="1" smtClean="0"/>
              <a:t>the</a:t>
            </a:r>
            <a:r>
              <a:rPr lang="de-CH" dirty="0" smtClean="0"/>
              <a:t> </a:t>
            </a:r>
            <a:r>
              <a:rPr lang="de-CH" dirty="0" err="1" smtClean="0"/>
              <a:t>upper</a:t>
            </a:r>
            <a:r>
              <a:rPr lang="de-CH" dirty="0" smtClean="0"/>
              <a:t> </a:t>
            </a:r>
            <a:r>
              <a:rPr lang="de-CH" dirty="0" err="1" smtClean="0"/>
              <a:t>part</a:t>
            </a:r>
            <a:r>
              <a:rPr lang="de-CH" dirty="0" smtClean="0"/>
              <a:t> </a:t>
            </a:r>
            <a:r>
              <a:rPr lang="de-CH" dirty="0" err="1" smtClean="0"/>
              <a:t>of</a:t>
            </a:r>
            <a:r>
              <a:rPr lang="de-CH" dirty="0" smtClean="0"/>
              <a:t> </a:t>
            </a:r>
            <a:r>
              <a:rPr lang="en-GB" dirty="0" err="1" smtClean="0"/>
              <a:t>Illgraben</a:t>
            </a:r>
            <a:endParaRPr lang="en-GB" dirty="0" smtClean="0"/>
          </a:p>
          <a:p>
            <a:r>
              <a:rPr lang="de-CH" dirty="0" smtClean="0"/>
              <a:t>(Walter et al., 2017)</a:t>
            </a:r>
          </a:p>
          <a:p>
            <a:endParaRPr lang="de-CH" dirty="0" smtClean="0"/>
          </a:p>
          <a:p>
            <a:pPr marL="285750" indent="-285750">
              <a:buFont typeface="Wingdings" panose="05000000000000000000" pitchFamily="2" charset="2"/>
              <a:buChar char="à"/>
            </a:pPr>
            <a:r>
              <a:rPr lang="en-US" dirty="0" smtClean="0">
                <a:sym typeface="Wingdings" panose="05000000000000000000" pitchFamily="2" charset="2"/>
              </a:rPr>
              <a:t>Increase of early warning time by ~20 min (!)</a:t>
            </a:r>
            <a:endParaRPr lang="en-US" dirty="0">
              <a:sym typeface="Wingdings" panose="05000000000000000000" pitchFamily="2" charset="2"/>
            </a:endParaRPr>
          </a:p>
          <a:p>
            <a:pPr marL="285750" indent="-285750">
              <a:buFont typeface="Wingdings" panose="05000000000000000000" pitchFamily="2" charset="2"/>
              <a:buChar char="à"/>
            </a:pPr>
            <a:r>
              <a:rPr lang="en-US" dirty="0" smtClean="0">
                <a:solidFill>
                  <a:prstClr val="black"/>
                </a:solidFill>
              </a:rPr>
              <a:t>Method is suitable to be used as trigger for the autonomous drone system</a:t>
            </a:r>
          </a:p>
          <a:p>
            <a:pPr marL="285750" indent="-285750">
              <a:buFont typeface="Wingdings" panose="05000000000000000000" pitchFamily="2" charset="2"/>
              <a:buChar char="à"/>
            </a:pPr>
            <a:r>
              <a:rPr lang="en-US" dirty="0" smtClean="0">
                <a:solidFill>
                  <a:prstClr val="black"/>
                </a:solidFill>
                <a:sym typeface="Wingdings" panose="05000000000000000000" pitchFamily="2" charset="2"/>
              </a:rPr>
              <a:t>Ongoing challenge: too many false detection</a:t>
            </a:r>
            <a:endParaRPr lang="en-US" dirty="0" smtClean="0">
              <a:sym typeface="Wingdings" panose="05000000000000000000" pitchFamily="2" charset="2"/>
            </a:endParaRPr>
          </a:p>
        </p:txBody>
      </p:sp>
      <p:graphicFrame>
        <p:nvGraphicFramePr>
          <p:cNvPr id="6" name="Object 5"/>
          <p:cNvGraphicFramePr>
            <a:graphicFrameLocks noChangeAspect="1"/>
          </p:cNvGraphicFramePr>
          <p:nvPr>
            <p:extLst/>
          </p:nvPr>
        </p:nvGraphicFramePr>
        <p:xfrm>
          <a:off x="3905014" y="1556792"/>
          <a:ext cx="6562076" cy="2418238"/>
        </p:xfrm>
        <a:graphic>
          <a:graphicData uri="http://schemas.openxmlformats.org/presentationml/2006/ole">
            <mc:AlternateContent xmlns:mc="http://schemas.openxmlformats.org/markup-compatibility/2006">
              <mc:Choice xmlns:v="urn:schemas-microsoft-com:vml" Requires="v">
                <p:oleObj spid="_x0000_s3111" name="Acrobat Document" r:id="rId7" imgW="1744516" imgH="643597" progId="AcroExch.Document.DC">
                  <p:embed/>
                </p:oleObj>
              </mc:Choice>
              <mc:Fallback>
                <p:oleObj name="Acrobat Document" r:id="rId7" imgW="1744516" imgH="643597" progId="AcroExch.Document.DC">
                  <p:embed/>
                  <p:pic>
                    <p:nvPicPr>
                      <p:cNvPr id="6" name="Object 5"/>
                      <p:cNvPicPr/>
                      <p:nvPr/>
                    </p:nvPicPr>
                    <p:blipFill>
                      <a:blip r:embed="rId8"/>
                      <a:stretch>
                        <a:fillRect/>
                      </a:stretch>
                    </p:blipFill>
                    <p:spPr>
                      <a:xfrm>
                        <a:off x="3905014" y="1556792"/>
                        <a:ext cx="6562076" cy="2418238"/>
                      </a:xfrm>
                      <a:prstGeom prst="rect">
                        <a:avLst/>
                      </a:prstGeom>
                    </p:spPr>
                  </p:pic>
                </p:oleObj>
              </mc:Fallback>
            </mc:AlternateContent>
          </a:graphicData>
        </a:graphic>
      </p:graphicFrame>
      <p:sp>
        <p:nvSpPr>
          <p:cNvPr id="7" name="TextBox 6"/>
          <p:cNvSpPr txBox="1"/>
          <p:nvPr/>
        </p:nvSpPr>
        <p:spPr>
          <a:xfrm>
            <a:off x="5224410" y="3884999"/>
            <a:ext cx="1022459" cy="369332"/>
          </a:xfrm>
          <a:prstGeom prst="rect">
            <a:avLst/>
          </a:prstGeom>
          <a:noFill/>
        </p:spPr>
        <p:txBody>
          <a:bodyPr wrap="none" rtlCol="0">
            <a:spAutoFit/>
          </a:bodyPr>
          <a:lstStyle/>
          <a:p>
            <a:r>
              <a:rPr lang="de-CH" dirty="0" smtClean="0"/>
              <a:t>Time (s)</a:t>
            </a:r>
            <a:endParaRPr lang="en-US" dirty="0"/>
          </a:p>
        </p:txBody>
      </p:sp>
    </p:spTree>
    <p:extLst>
      <p:ext uri="{BB962C8B-B14F-4D97-AF65-F5344CB8AC3E}">
        <p14:creationId xmlns:p14="http://schemas.microsoft.com/office/powerpoint/2010/main" val="508598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3" end="3"/>
                                            </p:txEl>
                                          </p:spTgt>
                                        </p:tgtEl>
                                        <p:attrNameLst>
                                          <p:attrName>style.visibility</p:attrName>
                                        </p:attrNameLst>
                                      </p:cBhvr>
                                      <p:to>
                                        <p:strVal val="visible"/>
                                      </p:to>
                                    </p:set>
                                    <p:animEffect transition="in" filter="fade">
                                      <p:cBhvr>
                                        <p:cTn id="7" dur="500"/>
                                        <p:tgtEl>
                                          <p:spTgt spid="2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4" end="4"/>
                                            </p:txEl>
                                          </p:spTgt>
                                        </p:tgtEl>
                                        <p:attrNameLst>
                                          <p:attrName>style.visibility</p:attrName>
                                        </p:attrNameLst>
                                      </p:cBhvr>
                                      <p:to>
                                        <p:strVal val="visible"/>
                                      </p:to>
                                    </p:set>
                                    <p:animEffect transition="in" filter="fade">
                                      <p:cBhvr>
                                        <p:cTn id="12" dur="500"/>
                                        <p:tgtEl>
                                          <p:spTgt spid="2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5" end="5"/>
                                            </p:txEl>
                                          </p:spTgt>
                                        </p:tgtEl>
                                        <p:attrNameLst>
                                          <p:attrName>style.visibility</p:attrName>
                                        </p:attrNameLst>
                                      </p:cBhvr>
                                      <p:to>
                                        <p:strVal val="visible"/>
                                      </p:to>
                                    </p:set>
                                    <p:animEffect transition="in" filter="fade">
                                      <p:cBhvr>
                                        <p:cTn id="17"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15" y="1271190"/>
            <a:ext cx="8856984" cy="5015251"/>
          </a:xfrm>
          <a:prstGeom prst="rect">
            <a:avLst/>
          </a:prstGeom>
        </p:spPr>
      </p:pic>
      <p:cxnSp>
        <p:nvCxnSpPr>
          <p:cNvPr id="53" name="Straight Arrow Connector 52"/>
          <p:cNvCxnSpPr/>
          <p:nvPr/>
        </p:nvCxnSpPr>
        <p:spPr>
          <a:xfrm flipV="1">
            <a:off x="3861371" y="3503222"/>
            <a:ext cx="1536041" cy="1352199"/>
          </a:xfrm>
          <a:prstGeom prst="straightConnector1">
            <a:avLst/>
          </a:prstGeom>
          <a:ln w="57150" cap="sq">
            <a:solidFill>
              <a:srgbClr val="FFFFFF"/>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6C6AE60A-B69C-4790-82F7-3882EDF23186}" type="slidenum">
              <a:rPr lang="de-CH" smtClean="0"/>
              <a:t>7</a:t>
            </a:fld>
            <a:endParaRPr lang="de-CH" dirty="0"/>
          </a:p>
        </p:txBody>
      </p:sp>
      <p:sp>
        <p:nvSpPr>
          <p:cNvPr id="3" name="Title 2"/>
          <p:cNvSpPr>
            <a:spLocks noGrp="1"/>
          </p:cNvSpPr>
          <p:nvPr>
            <p:ph type="title"/>
          </p:nvPr>
        </p:nvSpPr>
        <p:spPr/>
        <p:txBody>
          <a:bodyPr/>
          <a:lstStyle/>
          <a:p>
            <a:r>
              <a:rPr lang="en-US" dirty="0" smtClean="0"/>
              <a:t>Trigger: Monitoring hazardous potential</a:t>
            </a:r>
            <a:endParaRPr lang="en-US" dirty="0"/>
          </a:p>
        </p:txBody>
      </p:sp>
      <p:sp>
        <p:nvSpPr>
          <p:cNvPr id="4" name="Text Placeholder 3"/>
          <p:cNvSpPr>
            <a:spLocks noGrp="1"/>
          </p:cNvSpPr>
          <p:nvPr>
            <p:ph type="body" sz="quarter" idx="14"/>
          </p:nvPr>
        </p:nvSpPr>
        <p:spPr/>
        <p:txBody>
          <a:bodyPr/>
          <a:lstStyle/>
          <a:p>
            <a:endParaRPr lang="en-US"/>
          </a:p>
        </p:txBody>
      </p:sp>
      <p:grpSp>
        <p:nvGrpSpPr>
          <p:cNvPr id="28" name="Group 27"/>
          <p:cNvGrpSpPr/>
          <p:nvPr/>
        </p:nvGrpSpPr>
        <p:grpSpPr>
          <a:xfrm>
            <a:off x="7758134" y="726046"/>
            <a:ext cx="4429104" cy="5727290"/>
            <a:chOff x="7461771" y="764704"/>
            <a:chExt cx="4429104" cy="5727290"/>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1771" y="764704"/>
              <a:ext cx="4429104" cy="5727290"/>
            </a:xfrm>
            <a:prstGeom prst="rect">
              <a:avLst/>
            </a:prstGeom>
          </p:spPr>
        </p:pic>
        <p:cxnSp>
          <p:nvCxnSpPr>
            <p:cNvPr id="30" name="Straight Arrow Connector 29"/>
            <p:cNvCxnSpPr/>
            <p:nvPr/>
          </p:nvCxnSpPr>
          <p:spPr>
            <a:xfrm>
              <a:off x="11623106" y="2708920"/>
              <a:ext cx="0" cy="3600400"/>
            </a:xfrm>
            <a:prstGeom prst="straightConnector1">
              <a:avLst/>
            </a:prstGeom>
            <a:ln w="57150" cap="sq">
              <a:solidFill>
                <a:schemeClr val="tx1"/>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6200000">
              <a:off x="10684964" y="5176571"/>
              <a:ext cx="1531188" cy="369332"/>
            </a:xfrm>
            <a:prstGeom prst="rect">
              <a:avLst/>
            </a:prstGeom>
            <a:noFill/>
          </p:spPr>
          <p:txBody>
            <a:bodyPr wrap="none" rtlCol="0">
              <a:spAutoFit/>
            </a:bodyPr>
            <a:lstStyle/>
            <a:p>
              <a:r>
                <a:rPr lang="de-CH" dirty="0" err="1" smtClean="0"/>
                <a:t>flow</a:t>
              </a:r>
              <a:r>
                <a:rPr lang="de-CH" dirty="0" smtClean="0"/>
                <a:t> direction</a:t>
              </a:r>
              <a:endParaRPr lang="en-US" dirty="0"/>
            </a:p>
          </p:txBody>
        </p:sp>
        <p:sp>
          <p:nvSpPr>
            <p:cNvPr id="45" name="TextBox 44"/>
            <p:cNvSpPr txBox="1"/>
            <p:nvPr/>
          </p:nvSpPr>
          <p:spPr>
            <a:xfrm>
              <a:off x="9722791" y="4894079"/>
              <a:ext cx="1236236" cy="646331"/>
            </a:xfrm>
            <a:prstGeom prst="rect">
              <a:avLst/>
            </a:prstGeom>
            <a:noFill/>
          </p:spPr>
          <p:txBody>
            <a:bodyPr wrap="none" rtlCol="0">
              <a:spAutoFit/>
            </a:bodyPr>
            <a:lstStyle/>
            <a:p>
              <a:pPr algn="ctr"/>
              <a:r>
                <a:rPr lang="de-CH" dirty="0" err="1"/>
                <a:t>deposition</a:t>
              </a:r>
              <a:endParaRPr lang="en-US" dirty="0"/>
            </a:p>
            <a:p>
              <a:pPr algn="ctr"/>
              <a:r>
                <a:rPr lang="de-CH" dirty="0" smtClean="0"/>
                <a:t>+6m</a:t>
              </a:r>
              <a:endParaRPr lang="en-US" dirty="0"/>
            </a:p>
          </p:txBody>
        </p:sp>
        <p:grpSp>
          <p:nvGrpSpPr>
            <p:cNvPr id="33" name="Group 32"/>
            <p:cNvGrpSpPr/>
            <p:nvPr/>
          </p:nvGrpSpPr>
          <p:grpSpPr>
            <a:xfrm>
              <a:off x="8037836" y="2895549"/>
              <a:ext cx="1220714" cy="1119813"/>
              <a:chOff x="9921685" y="5919885"/>
              <a:chExt cx="1220714" cy="1119813"/>
            </a:xfrm>
          </p:grpSpPr>
          <p:cxnSp>
            <p:nvCxnSpPr>
              <p:cNvPr id="42" name="Straight Arrow Connector 41"/>
              <p:cNvCxnSpPr/>
              <p:nvPr/>
            </p:nvCxnSpPr>
            <p:spPr>
              <a:xfrm flipH="1">
                <a:off x="9921685" y="6387059"/>
                <a:ext cx="435052" cy="652639"/>
              </a:xfrm>
              <a:prstGeom prst="straightConnector1">
                <a:avLst/>
              </a:prstGeom>
              <a:ln w="38100" cap="sq">
                <a:solidFill>
                  <a:schemeClr val="tx1"/>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201116" y="5919885"/>
                <a:ext cx="941283" cy="646331"/>
              </a:xfrm>
              <a:prstGeom prst="rect">
                <a:avLst/>
              </a:prstGeom>
              <a:noFill/>
            </p:spPr>
            <p:txBody>
              <a:bodyPr wrap="none" rtlCol="0">
                <a:spAutoFit/>
              </a:bodyPr>
              <a:lstStyle/>
              <a:p>
                <a:pPr algn="ctr"/>
                <a:r>
                  <a:rPr lang="de-CH" dirty="0" err="1" smtClean="0"/>
                  <a:t>erosion</a:t>
                </a:r>
                <a:endParaRPr lang="de-CH" dirty="0"/>
              </a:p>
              <a:p>
                <a:pPr algn="ctr"/>
                <a:r>
                  <a:rPr lang="de-CH" dirty="0" smtClean="0"/>
                  <a:t>-2m</a:t>
                </a:r>
                <a:endParaRPr lang="en-US" dirty="0"/>
              </a:p>
            </p:txBody>
          </p:sp>
        </p:grpSp>
        <p:sp>
          <p:nvSpPr>
            <p:cNvPr id="41" name="TextBox 40"/>
            <p:cNvSpPr txBox="1"/>
            <p:nvPr/>
          </p:nvSpPr>
          <p:spPr>
            <a:xfrm rot="2745221">
              <a:off x="10303391" y="1416208"/>
              <a:ext cx="1249061" cy="646331"/>
            </a:xfrm>
            <a:prstGeom prst="rect">
              <a:avLst/>
            </a:prstGeom>
            <a:noFill/>
          </p:spPr>
          <p:txBody>
            <a:bodyPr wrap="none" rtlCol="0">
              <a:spAutoFit/>
            </a:bodyPr>
            <a:lstStyle/>
            <a:p>
              <a:pPr algn="ctr"/>
              <a:r>
                <a:rPr lang="de-CH" dirty="0" err="1"/>
                <a:t>v</a:t>
              </a:r>
              <a:r>
                <a:rPr lang="de-CH" dirty="0" err="1" smtClean="0"/>
                <a:t>egetation</a:t>
              </a:r>
              <a:endParaRPr lang="de-CH" dirty="0" smtClean="0"/>
            </a:p>
            <a:p>
              <a:pPr algn="ctr"/>
              <a:r>
                <a:rPr lang="de-CH" dirty="0" smtClean="0"/>
                <a:t>‘</a:t>
              </a:r>
              <a:r>
                <a:rPr lang="de-CH" dirty="0" err="1" smtClean="0"/>
                <a:t>noise</a:t>
              </a:r>
              <a:r>
                <a:rPr lang="de-CH" dirty="0" smtClean="0"/>
                <a:t>’</a:t>
              </a:r>
            </a:p>
          </p:txBody>
        </p:sp>
        <p:grpSp>
          <p:nvGrpSpPr>
            <p:cNvPr id="35" name="Group 34"/>
            <p:cNvGrpSpPr/>
            <p:nvPr/>
          </p:nvGrpSpPr>
          <p:grpSpPr>
            <a:xfrm>
              <a:off x="8040840" y="5661248"/>
              <a:ext cx="1728192" cy="542129"/>
              <a:chOff x="4725467" y="1806158"/>
              <a:chExt cx="1728192" cy="542129"/>
            </a:xfrm>
          </p:grpSpPr>
          <p:grpSp>
            <p:nvGrpSpPr>
              <p:cNvPr id="36" name="Group 35"/>
              <p:cNvGrpSpPr/>
              <p:nvPr/>
            </p:nvGrpSpPr>
            <p:grpSpPr>
              <a:xfrm>
                <a:off x="4725467" y="2210813"/>
                <a:ext cx="1728192" cy="137474"/>
                <a:chOff x="4221411" y="2132856"/>
                <a:chExt cx="864096" cy="155913"/>
              </a:xfrm>
            </p:grpSpPr>
            <p:sp>
              <p:nvSpPr>
                <p:cNvPr id="38" name="Rectangle 37"/>
                <p:cNvSpPr/>
                <p:nvPr/>
              </p:nvSpPr>
              <p:spPr>
                <a:xfrm>
                  <a:off x="4221411" y="2132856"/>
                  <a:ext cx="432048" cy="1559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53459" y="2132856"/>
                  <a:ext cx="432048" cy="1559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5157515" y="1806158"/>
                <a:ext cx="869149" cy="461665"/>
              </a:xfrm>
              <a:prstGeom prst="rect">
                <a:avLst/>
              </a:prstGeom>
              <a:noFill/>
            </p:spPr>
            <p:txBody>
              <a:bodyPr wrap="none" rtlCol="0">
                <a:spAutoFit/>
              </a:bodyPr>
              <a:lstStyle/>
              <a:p>
                <a:r>
                  <a:rPr lang="de-CH" sz="2400" dirty="0" smtClean="0"/>
                  <a:t>10 m</a:t>
                </a:r>
                <a:endParaRPr lang="en-US" sz="2400" dirty="0"/>
              </a:p>
            </p:txBody>
          </p:sp>
        </p:grpSp>
      </p:grpSp>
      <p:cxnSp>
        <p:nvCxnSpPr>
          <p:cNvPr id="48" name="Straight Arrow Connector 47"/>
          <p:cNvCxnSpPr>
            <a:stCxn id="45" idx="0"/>
          </p:cNvCxnSpPr>
          <p:nvPr/>
        </p:nvCxnSpPr>
        <p:spPr>
          <a:xfrm flipV="1">
            <a:off x="10637272" y="4443878"/>
            <a:ext cx="1014429" cy="411543"/>
          </a:xfrm>
          <a:prstGeom prst="straightConnector1">
            <a:avLst/>
          </a:prstGeom>
          <a:ln w="38100" cap="sq">
            <a:solidFill>
              <a:schemeClr val="tx1"/>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5" name="Right Arrow 54"/>
          <p:cNvSpPr/>
          <p:nvPr/>
        </p:nvSpPr>
        <p:spPr>
          <a:xfrm rot="13572721">
            <a:off x="6637090" y="2963992"/>
            <a:ext cx="1051826" cy="557969"/>
          </a:xfrm>
          <a:prstGeom prst="rightArrow">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rot="19116845">
            <a:off x="3690667" y="3940976"/>
            <a:ext cx="1531188" cy="369332"/>
          </a:xfrm>
          <a:prstGeom prst="rect">
            <a:avLst/>
          </a:prstGeom>
          <a:noFill/>
        </p:spPr>
        <p:txBody>
          <a:bodyPr wrap="none" rtlCol="0">
            <a:spAutoFit/>
          </a:bodyPr>
          <a:lstStyle/>
          <a:p>
            <a:r>
              <a:rPr lang="en-US" dirty="0">
                <a:solidFill>
                  <a:schemeClr val="bg2"/>
                </a:solidFill>
              </a:rPr>
              <a:t>f</a:t>
            </a:r>
            <a:r>
              <a:rPr lang="en-US" dirty="0" smtClean="0">
                <a:solidFill>
                  <a:schemeClr val="bg2"/>
                </a:solidFill>
              </a:rPr>
              <a:t>low direction</a:t>
            </a:r>
            <a:endParaRPr lang="en-US" dirty="0">
              <a:solidFill>
                <a:schemeClr val="bg2"/>
              </a:solidFill>
            </a:endParaRPr>
          </a:p>
        </p:txBody>
      </p:sp>
      <p:sp>
        <p:nvSpPr>
          <p:cNvPr id="57" name="TextBox 56"/>
          <p:cNvSpPr txBox="1"/>
          <p:nvPr/>
        </p:nvSpPr>
        <p:spPr>
          <a:xfrm>
            <a:off x="7966998" y="948024"/>
            <a:ext cx="2762295"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de-CH" b="1" dirty="0" smtClean="0"/>
              <a:t>Terrain </a:t>
            </a:r>
            <a:r>
              <a:rPr lang="de-CH" b="1" dirty="0" err="1" smtClean="0"/>
              <a:t>Changes</a:t>
            </a:r>
            <a:endParaRPr lang="de-CH" b="1" dirty="0" smtClean="0"/>
          </a:p>
          <a:p>
            <a:r>
              <a:rPr lang="de-CH" dirty="0" err="1" smtClean="0"/>
              <a:t>Debris</a:t>
            </a:r>
            <a:r>
              <a:rPr lang="de-CH" dirty="0" smtClean="0"/>
              <a:t> </a:t>
            </a:r>
            <a:r>
              <a:rPr lang="de-CH" dirty="0" err="1" smtClean="0"/>
              <a:t>flow</a:t>
            </a:r>
            <a:r>
              <a:rPr lang="de-CH" dirty="0" smtClean="0"/>
              <a:t> 15. </a:t>
            </a:r>
            <a:r>
              <a:rPr lang="de-CH" dirty="0" err="1" smtClean="0"/>
              <a:t>July</a:t>
            </a:r>
            <a:r>
              <a:rPr lang="de-CH" dirty="0" smtClean="0"/>
              <a:t> 2019</a:t>
            </a:r>
            <a:endParaRPr lang="en-US" dirty="0"/>
          </a:p>
        </p:txBody>
      </p:sp>
    </p:spTree>
    <p:extLst>
      <p:ext uri="{BB962C8B-B14F-4D97-AF65-F5344CB8AC3E}">
        <p14:creationId xmlns:p14="http://schemas.microsoft.com/office/powerpoint/2010/main" val="899160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23851" y="2024064"/>
            <a:ext cx="5769768" cy="4213225"/>
          </a:xfrm>
        </p:spPr>
        <p:txBody>
          <a:bodyPr/>
          <a:lstStyle/>
          <a:p>
            <a:pPr marL="0" indent="0">
              <a:buNone/>
            </a:pPr>
            <a:r>
              <a:rPr lang="en-US" b="1" dirty="0"/>
              <a:t>High </a:t>
            </a:r>
            <a:r>
              <a:rPr lang="en-US" b="1" dirty="0" smtClean="0"/>
              <a:t>requirements on drone system</a:t>
            </a:r>
          </a:p>
          <a:p>
            <a:r>
              <a:rPr lang="en-US" dirty="0" smtClean="0"/>
              <a:t>Robust, resistant and </a:t>
            </a:r>
            <a:r>
              <a:rPr lang="en-US" b="1" dirty="0" smtClean="0"/>
              <a:t>weatherproof</a:t>
            </a:r>
          </a:p>
          <a:p>
            <a:r>
              <a:rPr lang="en-US" dirty="0" smtClean="0"/>
              <a:t>Secured and </a:t>
            </a:r>
            <a:r>
              <a:rPr lang="en-US" b="1" dirty="0" smtClean="0"/>
              <a:t>self-charging</a:t>
            </a:r>
          </a:p>
          <a:p>
            <a:r>
              <a:rPr lang="en-US" dirty="0" smtClean="0"/>
              <a:t>Enough </a:t>
            </a:r>
            <a:r>
              <a:rPr lang="en-US" b="1" dirty="0" smtClean="0"/>
              <a:t>Power:</a:t>
            </a:r>
          </a:p>
          <a:p>
            <a:pPr lvl="1"/>
            <a:r>
              <a:rPr lang="en-US" dirty="0" smtClean="0"/>
              <a:t>flight length </a:t>
            </a:r>
            <a:r>
              <a:rPr lang="en-US" b="1" dirty="0" smtClean="0"/>
              <a:t>(~ 10km)</a:t>
            </a:r>
          </a:p>
          <a:p>
            <a:pPr lvl="1"/>
            <a:r>
              <a:rPr lang="en-US" dirty="0" smtClean="0"/>
              <a:t>elevation differences </a:t>
            </a:r>
            <a:r>
              <a:rPr lang="en-US" b="1" dirty="0" smtClean="0"/>
              <a:t>(&gt; 1000m)</a:t>
            </a:r>
          </a:p>
          <a:p>
            <a:r>
              <a:rPr lang="en-US" dirty="0" smtClean="0"/>
              <a:t>Uplink for </a:t>
            </a:r>
            <a:r>
              <a:rPr lang="en-US" b="1" dirty="0" smtClean="0"/>
              <a:t>data upload</a:t>
            </a:r>
          </a:p>
          <a:p>
            <a:pPr marL="0" indent="0">
              <a:buNone/>
            </a:pPr>
            <a:r>
              <a:rPr lang="en-US" b="1" dirty="0" smtClean="0"/>
              <a:t>Legal requirements (support by SBB)</a:t>
            </a:r>
          </a:p>
          <a:p>
            <a:r>
              <a:rPr lang="en-US" dirty="0" smtClean="0"/>
              <a:t>Permission for </a:t>
            </a:r>
            <a:r>
              <a:rPr lang="en-US" b="1" dirty="0" smtClean="0"/>
              <a:t>BVLOS</a:t>
            </a:r>
            <a:r>
              <a:rPr lang="en-US" dirty="0" smtClean="0"/>
              <a:t> (Beyond visual line of sight)</a:t>
            </a:r>
          </a:p>
          <a:p>
            <a:r>
              <a:rPr lang="en-US" b="1" dirty="0" smtClean="0"/>
              <a:t>SORA</a:t>
            </a:r>
            <a:r>
              <a:rPr lang="en-US" dirty="0" smtClean="0"/>
              <a:t> (Specific Operations Risk Assessment) Process</a:t>
            </a:r>
            <a:endParaRPr lang="en-US" dirty="0"/>
          </a:p>
        </p:txBody>
      </p:sp>
      <p:sp>
        <p:nvSpPr>
          <p:cNvPr id="8" name="Content Placeholder 7"/>
          <p:cNvSpPr>
            <a:spLocks noGrp="1"/>
          </p:cNvSpPr>
          <p:nvPr>
            <p:ph sz="half" idx="2"/>
          </p:nvPr>
        </p:nvSpPr>
        <p:spPr/>
        <p:txBody>
          <a:bodyPr/>
          <a:lstStyle/>
          <a:p>
            <a:endParaRPr lang="en-US"/>
          </a:p>
        </p:txBody>
      </p:sp>
      <p:sp>
        <p:nvSpPr>
          <p:cNvPr id="3" name="Slide Number Placeholder 2"/>
          <p:cNvSpPr>
            <a:spLocks noGrp="1"/>
          </p:cNvSpPr>
          <p:nvPr>
            <p:ph type="sldNum" sz="quarter" idx="12"/>
          </p:nvPr>
        </p:nvSpPr>
        <p:spPr/>
        <p:txBody>
          <a:bodyPr/>
          <a:lstStyle/>
          <a:p>
            <a:fld id="{6C6AE60A-B69C-4790-82F7-3882EDF23186}" type="slidenum">
              <a:rPr lang="de-CH" smtClean="0"/>
              <a:t>8</a:t>
            </a:fld>
            <a:endParaRPr lang="de-CH" dirty="0"/>
          </a:p>
        </p:txBody>
      </p:sp>
      <p:sp>
        <p:nvSpPr>
          <p:cNvPr id="6" name="Title 5"/>
          <p:cNvSpPr>
            <a:spLocks noGrp="1"/>
          </p:cNvSpPr>
          <p:nvPr>
            <p:ph type="title"/>
          </p:nvPr>
        </p:nvSpPr>
        <p:spPr/>
        <p:txBody>
          <a:bodyPr/>
          <a:lstStyle/>
          <a:p>
            <a:r>
              <a:rPr lang="en-US" dirty="0" smtClean="0"/>
              <a:t>Autonomous drone system</a:t>
            </a:r>
            <a:endParaRPr lang="en-US" dirty="0"/>
          </a:p>
        </p:txBody>
      </p:sp>
      <p:sp>
        <p:nvSpPr>
          <p:cNvPr id="9" name="Text Placeholder 8"/>
          <p:cNvSpPr>
            <a:spLocks noGrp="1"/>
          </p:cNvSpPr>
          <p:nvPr>
            <p:ph type="body" sz="quarter" idx="14"/>
          </p:nvPr>
        </p:nvSpPr>
        <p:spPr/>
        <p:txBody>
          <a:bodyPr/>
          <a:lstStyle/>
          <a:p>
            <a:endParaRPr lang="en-US"/>
          </a:p>
        </p:txBody>
      </p:sp>
      <p:grpSp>
        <p:nvGrpSpPr>
          <p:cNvPr id="13" name="Group 12"/>
          <p:cNvGrpSpPr/>
          <p:nvPr/>
        </p:nvGrpSpPr>
        <p:grpSpPr>
          <a:xfrm>
            <a:off x="6285565" y="1989328"/>
            <a:ext cx="5674505" cy="4123674"/>
            <a:chOff x="10864" y="2575303"/>
            <a:chExt cx="5893333" cy="428269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4" y="2575303"/>
              <a:ext cx="5893333" cy="428269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3024" y="3833237"/>
              <a:ext cx="888662" cy="469523"/>
            </a:xfrm>
            <a:prstGeom prst="rect">
              <a:avLst/>
            </a:prstGeom>
            <a:ln>
              <a:solidFill>
                <a:schemeClr val="tx1"/>
              </a:solidFill>
            </a:ln>
          </p:spPr>
        </p:pic>
        <p:sp>
          <p:nvSpPr>
            <p:cNvPr id="16" name="Rounded Rectangle 15"/>
            <p:cNvSpPr/>
            <p:nvPr/>
          </p:nvSpPr>
          <p:spPr>
            <a:xfrm>
              <a:off x="4448178" y="6273019"/>
              <a:ext cx="1172282" cy="46831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22964" y="6276342"/>
              <a:ext cx="1286732" cy="479468"/>
            </a:xfrm>
            <a:prstGeom prst="rect">
              <a:avLst/>
            </a:prstGeom>
            <a:noFill/>
          </p:spPr>
          <p:txBody>
            <a:bodyPr wrap="square" rtlCol="0">
              <a:spAutoFit/>
            </a:bodyPr>
            <a:lstStyle/>
            <a:p>
              <a:r>
                <a:rPr lang="de-CH" sz="2400" dirty="0" smtClean="0"/>
                <a:t>10 km</a:t>
              </a:r>
              <a:endParaRPr lang="en-US" sz="2400" dirty="0"/>
            </a:p>
          </p:txBody>
        </p:sp>
        <p:grpSp>
          <p:nvGrpSpPr>
            <p:cNvPr id="18" name="Group 17"/>
            <p:cNvGrpSpPr/>
            <p:nvPr/>
          </p:nvGrpSpPr>
          <p:grpSpPr>
            <a:xfrm>
              <a:off x="1398659" y="4302760"/>
              <a:ext cx="1751494" cy="1750060"/>
              <a:chOff x="1398659" y="4302760"/>
              <a:chExt cx="1751494" cy="1750060"/>
            </a:xfrm>
          </p:grpSpPr>
          <p:sp>
            <p:nvSpPr>
              <p:cNvPr id="19" name="Freeform 18"/>
              <p:cNvSpPr/>
              <p:nvPr/>
            </p:nvSpPr>
            <p:spPr>
              <a:xfrm>
                <a:off x="1432951" y="4302760"/>
                <a:ext cx="1717202" cy="1750060"/>
              </a:xfrm>
              <a:custGeom>
                <a:avLst/>
                <a:gdLst>
                  <a:gd name="connsiteX0" fmla="*/ 1711569 w 1717202"/>
                  <a:gd name="connsiteY0" fmla="*/ 0 h 1750060"/>
                  <a:gd name="connsiteX1" fmla="*/ 1709029 w 1717202"/>
                  <a:gd name="connsiteY1" fmla="*/ 12700 h 1750060"/>
                  <a:gd name="connsiteX2" fmla="*/ 1688709 w 1717202"/>
                  <a:gd name="connsiteY2" fmla="*/ 33020 h 1750060"/>
                  <a:gd name="connsiteX3" fmla="*/ 1678549 w 1717202"/>
                  <a:gd name="connsiteY3" fmla="*/ 43180 h 1750060"/>
                  <a:gd name="connsiteX4" fmla="*/ 1632829 w 1717202"/>
                  <a:gd name="connsiteY4" fmla="*/ 93980 h 1750060"/>
                  <a:gd name="connsiteX5" fmla="*/ 1587109 w 1717202"/>
                  <a:gd name="connsiteY5" fmla="*/ 139700 h 1750060"/>
                  <a:gd name="connsiteX6" fmla="*/ 1569329 w 1717202"/>
                  <a:gd name="connsiteY6" fmla="*/ 157480 h 1750060"/>
                  <a:gd name="connsiteX7" fmla="*/ 1551549 w 1717202"/>
                  <a:gd name="connsiteY7" fmla="*/ 167640 h 1750060"/>
                  <a:gd name="connsiteX8" fmla="*/ 1536309 w 1717202"/>
                  <a:gd name="connsiteY8" fmla="*/ 177800 h 1750060"/>
                  <a:gd name="connsiteX9" fmla="*/ 1526149 w 1717202"/>
                  <a:gd name="connsiteY9" fmla="*/ 182880 h 1750060"/>
                  <a:gd name="connsiteX10" fmla="*/ 1518529 w 1717202"/>
                  <a:gd name="connsiteY10" fmla="*/ 187960 h 1750060"/>
                  <a:gd name="connsiteX11" fmla="*/ 1498209 w 1717202"/>
                  <a:gd name="connsiteY11" fmla="*/ 193040 h 1750060"/>
                  <a:gd name="connsiteX12" fmla="*/ 1457569 w 1717202"/>
                  <a:gd name="connsiteY12" fmla="*/ 220980 h 1750060"/>
                  <a:gd name="connsiteX13" fmla="*/ 1444869 w 1717202"/>
                  <a:gd name="connsiteY13" fmla="*/ 233680 h 1750060"/>
                  <a:gd name="connsiteX14" fmla="*/ 1432169 w 1717202"/>
                  <a:gd name="connsiteY14" fmla="*/ 241300 h 1750060"/>
                  <a:gd name="connsiteX15" fmla="*/ 1406769 w 1717202"/>
                  <a:gd name="connsiteY15" fmla="*/ 266700 h 1750060"/>
                  <a:gd name="connsiteX16" fmla="*/ 1388989 w 1717202"/>
                  <a:gd name="connsiteY16" fmla="*/ 276860 h 1750060"/>
                  <a:gd name="connsiteX17" fmla="*/ 1373749 w 1717202"/>
                  <a:gd name="connsiteY17" fmla="*/ 287020 h 1750060"/>
                  <a:gd name="connsiteX18" fmla="*/ 1363589 w 1717202"/>
                  <a:gd name="connsiteY18" fmla="*/ 297180 h 1750060"/>
                  <a:gd name="connsiteX19" fmla="*/ 1343269 w 1717202"/>
                  <a:gd name="connsiteY19" fmla="*/ 307340 h 1750060"/>
                  <a:gd name="connsiteX20" fmla="*/ 1333109 w 1717202"/>
                  <a:gd name="connsiteY20" fmla="*/ 312420 h 1750060"/>
                  <a:gd name="connsiteX21" fmla="*/ 1289929 w 1717202"/>
                  <a:gd name="connsiteY21" fmla="*/ 322580 h 1750060"/>
                  <a:gd name="connsiteX22" fmla="*/ 1259449 w 1717202"/>
                  <a:gd name="connsiteY22" fmla="*/ 330200 h 1750060"/>
                  <a:gd name="connsiteX23" fmla="*/ 1226429 w 1717202"/>
                  <a:gd name="connsiteY23" fmla="*/ 342900 h 1750060"/>
                  <a:gd name="connsiteX24" fmla="*/ 1195949 w 1717202"/>
                  <a:gd name="connsiteY24" fmla="*/ 347980 h 1750060"/>
                  <a:gd name="connsiteX25" fmla="*/ 1173089 w 1717202"/>
                  <a:gd name="connsiteY25" fmla="*/ 355600 h 1750060"/>
                  <a:gd name="connsiteX26" fmla="*/ 1145149 w 1717202"/>
                  <a:gd name="connsiteY26" fmla="*/ 360680 h 1750060"/>
                  <a:gd name="connsiteX27" fmla="*/ 1119749 w 1717202"/>
                  <a:gd name="connsiteY27" fmla="*/ 365760 h 1750060"/>
                  <a:gd name="connsiteX28" fmla="*/ 1099429 w 1717202"/>
                  <a:gd name="connsiteY28" fmla="*/ 370840 h 1750060"/>
                  <a:gd name="connsiteX29" fmla="*/ 1007989 w 1717202"/>
                  <a:gd name="connsiteY29" fmla="*/ 381000 h 1750060"/>
                  <a:gd name="connsiteX30" fmla="*/ 926709 w 1717202"/>
                  <a:gd name="connsiteY30" fmla="*/ 391160 h 1750060"/>
                  <a:gd name="connsiteX31" fmla="*/ 875909 w 1717202"/>
                  <a:gd name="connsiteY31" fmla="*/ 401320 h 1750060"/>
                  <a:gd name="connsiteX32" fmla="*/ 858129 w 1717202"/>
                  <a:gd name="connsiteY32" fmla="*/ 406400 h 1750060"/>
                  <a:gd name="connsiteX33" fmla="*/ 825109 w 1717202"/>
                  <a:gd name="connsiteY33" fmla="*/ 411480 h 1750060"/>
                  <a:gd name="connsiteX34" fmla="*/ 776849 w 1717202"/>
                  <a:gd name="connsiteY34" fmla="*/ 424180 h 1750060"/>
                  <a:gd name="connsiteX35" fmla="*/ 761609 w 1717202"/>
                  <a:gd name="connsiteY35" fmla="*/ 429260 h 1750060"/>
                  <a:gd name="connsiteX36" fmla="*/ 720969 w 1717202"/>
                  <a:gd name="connsiteY36" fmla="*/ 444500 h 1750060"/>
                  <a:gd name="connsiteX37" fmla="*/ 675249 w 1717202"/>
                  <a:gd name="connsiteY37" fmla="*/ 482600 h 1750060"/>
                  <a:gd name="connsiteX38" fmla="*/ 654929 w 1717202"/>
                  <a:gd name="connsiteY38" fmla="*/ 500380 h 1750060"/>
                  <a:gd name="connsiteX39" fmla="*/ 634609 w 1717202"/>
                  <a:gd name="connsiteY39" fmla="*/ 520700 h 1750060"/>
                  <a:gd name="connsiteX40" fmla="*/ 614289 w 1717202"/>
                  <a:gd name="connsiteY40" fmla="*/ 530860 h 1750060"/>
                  <a:gd name="connsiteX41" fmla="*/ 604129 w 1717202"/>
                  <a:gd name="connsiteY41" fmla="*/ 541020 h 1750060"/>
                  <a:gd name="connsiteX42" fmla="*/ 593969 w 1717202"/>
                  <a:gd name="connsiteY42" fmla="*/ 546100 h 1750060"/>
                  <a:gd name="connsiteX43" fmla="*/ 568569 w 1717202"/>
                  <a:gd name="connsiteY43" fmla="*/ 571500 h 1750060"/>
                  <a:gd name="connsiteX44" fmla="*/ 550789 w 1717202"/>
                  <a:gd name="connsiteY44" fmla="*/ 584200 h 1750060"/>
                  <a:gd name="connsiteX45" fmla="*/ 540629 w 1717202"/>
                  <a:gd name="connsiteY45" fmla="*/ 594360 h 1750060"/>
                  <a:gd name="connsiteX46" fmla="*/ 492369 w 1717202"/>
                  <a:gd name="connsiteY46" fmla="*/ 624840 h 1750060"/>
                  <a:gd name="connsiteX47" fmla="*/ 482209 w 1717202"/>
                  <a:gd name="connsiteY47" fmla="*/ 635000 h 1750060"/>
                  <a:gd name="connsiteX48" fmla="*/ 464429 w 1717202"/>
                  <a:gd name="connsiteY48" fmla="*/ 647700 h 1750060"/>
                  <a:gd name="connsiteX49" fmla="*/ 423789 w 1717202"/>
                  <a:gd name="connsiteY49" fmla="*/ 678180 h 1750060"/>
                  <a:gd name="connsiteX50" fmla="*/ 395849 w 1717202"/>
                  <a:gd name="connsiteY50" fmla="*/ 718820 h 1750060"/>
                  <a:gd name="connsiteX51" fmla="*/ 375529 w 1717202"/>
                  <a:gd name="connsiteY51" fmla="*/ 728980 h 1750060"/>
                  <a:gd name="connsiteX52" fmla="*/ 355209 w 1717202"/>
                  <a:gd name="connsiteY52" fmla="*/ 749300 h 1750060"/>
                  <a:gd name="connsiteX53" fmla="*/ 339969 w 1717202"/>
                  <a:gd name="connsiteY53" fmla="*/ 759460 h 1750060"/>
                  <a:gd name="connsiteX54" fmla="*/ 329809 w 1717202"/>
                  <a:gd name="connsiteY54" fmla="*/ 764540 h 1750060"/>
                  <a:gd name="connsiteX55" fmla="*/ 319649 w 1717202"/>
                  <a:gd name="connsiteY55" fmla="*/ 774700 h 1750060"/>
                  <a:gd name="connsiteX56" fmla="*/ 289169 w 1717202"/>
                  <a:gd name="connsiteY56" fmla="*/ 789940 h 1750060"/>
                  <a:gd name="connsiteX57" fmla="*/ 279009 w 1717202"/>
                  <a:gd name="connsiteY57" fmla="*/ 800100 h 1750060"/>
                  <a:gd name="connsiteX58" fmla="*/ 243449 w 1717202"/>
                  <a:gd name="connsiteY58" fmla="*/ 815340 h 1750060"/>
                  <a:gd name="connsiteX59" fmla="*/ 212969 w 1717202"/>
                  <a:gd name="connsiteY59" fmla="*/ 830580 h 1750060"/>
                  <a:gd name="connsiteX60" fmla="*/ 187569 w 1717202"/>
                  <a:gd name="connsiteY60" fmla="*/ 845820 h 1750060"/>
                  <a:gd name="connsiteX61" fmla="*/ 167249 w 1717202"/>
                  <a:gd name="connsiteY61" fmla="*/ 850900 h 1750060"/>
                  <a:gd name="connsiteX62" fmla="*/ 157089 w 1717202"/>
                  <a:gd name="connsiteY62" fmla="*/ 855980 h 1750060"/>
                  <a:gd name="connsiteX63" fmla="*/ 136769 w 1717202"/>
                  <a:gd name="connsiteY63" fmla="*/ 861060 h 1750060"/>
                  <a:gd name="connsiteX64" fmla="*/ 118989 w 1717202"/>
                  <a:gd name="connsiteY64" fmla="*/ 878840 h 1750060"/>
                  <a:gd name="connsiteX65" fmla="*/ 50409 w 1717202"/>
                  <a:gd name="connsiteY65" fmla="*/ 937260 h 1750060"/>
                  <a:gd name="connsiteX66" fmla="*/ 40249 w 1717202"/>
                  <a:gd name="connsiteY66" fmla="*/ 955040 h 1750060"/>
                  <a:gd name="connsiteX67" fmla="*/ 19929 w 1717202"/>
                  <a:gd name="connsiteY67" fmla="*/ 975360 h 1750060"/>
                  <a:gd name="connsiteX68" fmla="*/ 9769 w 1717202"/>
                  <a:gd name="connsiteY68" fmla="*/ 995680 h 1750060"/>
                  <a:gd name="connsiteX69" fmla="*/ 4689 w 1717202"/>
                  <a:gd name="connsiteY69" fmla="*/ 1005840 h 1750060"/>
                  <a:gd name="connsiteX70" fmla="*/ 7229 w 1717202"/>
                  <a:gd name="connsiteY70" fmla="*/ 1041400 h 1750060"/>
                  <a:gd name="connsiteX71" fmla="*/ 22469 w 1717202"/>
                  <a:gd name="connsiteY71" fmla="*/ 1158240 h 1750060"/>
                  <a:gd name="connsiteX72" fmla="*/ 70729 w 1717202"/>
                  <a:gd name="connsiteY72" fmla="*/ 1150620 h 1750060"/>
                  <a:gd name="connsiteX73" fmla="*/ 101209 w 1717202"/>
                  <a:gd name="connsiteY73" fmla="*/ 1145540 h 1750060"/>
                  <a:gd name="connsiteX74" fmla="*/ 111369 w 1717202"/>
                  <a:gd name="connsiteY74" fmla="*/ 1140460 h 1750060"/>
                  <a:gd name="connsiteX75" fmla="*/ 152009 w 1717202"/>
                  <a:gd name="connsiteY75" fmla="*/ 1127760 h 1750060"/>
                  <a:gd name="connsiteX76" fmla="*/ 190109 w 1717202"/>
                  <a:gd name="connsiteY76" fmla="*/ 1109980 h 1750060"/>
                  <a:gd name="connsiteX77" fmla="*/ 220589 w 1717202"/>
                  <a:gd name="connsiteY77" fmla="*/ 1104900 h 1750060"/>
                  <a:gd name="connsiteX78" fmla="*/ 263769 w 1717202"/>
                  <a:gd name="connsiteY78" fmla="*/ 1089660 h 1750060"/>
                  <a:gd name="connsiteX79" fmla="*/ 284089 w 1717202"/>
                  <a:gd name="connsiteY79" fmla="*/ 1079500 h 1750060"/>
                  <a:gd name="connsiteX80" fmla="*/ 294249 w 1717202"/>
                  <a:gd name="connsiteY80" fmla="*/ 1074420 h 1750060"/>
                  <a:gd name="connsiteX81" fmla="*/ 309489 w 1717202"/>
                  <a:gd name="connsiteY81" fmla="*/ 1087120 h 1750060"/>
                  <a:gd name="connsiteX82" fmla="*/ 332349 w 1717202"/>
                  <a:gd name="connsiteY82" fmla="*/ 1097280 h 1750060"/>
                  <a:gd name="connsiteX83" fmla="*/ 347589 w 1717202"/>
                  <a:gd name="connsiteY83" fmla="*/ 1102360 h 1750060"/>
                  <a:gd name="connsiteX84" fmla="*/ 367909 w 1717202"/>
                  <a:gd name="connsiteY84" fmla="*/ 1112520 h 1750060"/>
                  <a:gd name="connsiteX85" fmla="*/ 378069 w 1717202"/>
                  <a:gd name="connsiteY85" fmla="*/ 1132840 h 1750060"/>
                  <a:gd name="connsiteX86" fmla="*/ 383149 w 1717202"/>
                  <a:gd name="connsiteY86" fmla="*/ 1143000 h 1750060"/>
                  <a:gd name="connsiteX87" fmla="*/ 370449 w 1717202"/>
                  <a:gd name="connsiteY87" fmla="*/ 1193800 h 1750060"/>
                  <a:gd name="connsiteX88" fmla="*/ 360289 w 1717202"/>
                  <a:gd name="connsiteY88" fmla="*/ 1198880 h 1750060"/>
                  <a:gd name="connsiteX89" fmla="*/ 334889 w 1717202"/>
                  <a:gd name="connsiteY89" fmla="*/ 1211580 h 1750060"/>
                  <a:gd name="connsiteX90" fmla="*/ 322189 w 1717202"/>
                  <a:gd name="connsiteY90" fmla="*/ 1221740 h 1750060"/>
                  <a:gd name="connsiteX91" fmla="*/ 304409 w 1717202"/>
                  <a:gd name="connsiteY91" fmla="*/ 1234440 h 1750060"/>
                  <a:gd name="connsiteX92" fmla="*/ 289169 w 1717202"/>
                  <a:gd name="connsiteY92" fmla="*/ 1239520 h 1750060"/>
                  <a:gd name="connsiteX93" fmla="*/ 233289 w 1717202"/>
                  <a:gd name="connsiteY93" fmla="*/ 1262380 h 1750060"/>
                  <a:gd name="connsiteX94" fmla="*/ 218049 w 1717202"/>
                  <a:gd name="connsiteY94" fmla="*/ 1267460 h 1750060"/>
                  <a:gd name="connsiteX95" fmla="*/ 190109 w 1717202"/>
                  <a:gd name="connsiteY95" fmla="*/ 1275080 h 1750060"/>
                  <a:gd name="connsiteX96" fmla="*/ 179949 w 1717202"/>
                  <a:gd name="connsiteY96" fmla="*/ 1280160 h 1750060"/>
                  <a:gd name="connsiteX97" fmla="*/ 144389 w 1717202"/>
                  <a:gd name="connsiteY97" fmla="*/ 1290320 h 1750060"/>
                  <a:gd name="connsiteX98" fmla="*/ 118989 w 1717202"/>
                  <a:gd name="connsiteY98" fmla="*/ 1310640 h 1750060"/>
                  <a:gd name="connsiteX99" fmla="*/ 96129 w 1717202"/>
                  <a:gd name="connsiteY99" fmla="*/ 1328420 h 1750060"/>
                  <a:gd name="connsiteX100" fmla="*/ 73269 w 1717202"/>
                  <a:gd name="connsiteY100" fmla="*/ 1338580 h 1750060"/>
                  <a:gd name="connsiteX101" fmla="*/ 52949 w 1717202"/>
                  <a:gd name="connsiteY101" fmla="*/ 1353820 h 1750060"/>
                  <a:gd name="connsiteX102" fmla="*/ 32629 w 1717202"/>
                  <a:gd name="connsiteY102" fmla="*/ 1369060 h 1750060"/>
                  <a:gd name="connsiteX103" fmla="*/ 27549 w 1717202"/>
                  <a:gd name="connsiteY103" fmla="*/ 1384300 h 1750060"/>
                  <a:gd name="connsiteX104" fmla="*/ 22469 w 1717202"/>
                  <a:gd name="connsiteY104" fmla="*/ 1442720 h 1750060"/>
                  <a:gd name="connsiteX105" fmla="*/ 91049 w 1717202"/>
                  <a:gd name="connsiteY105" fmla="*/ 1447800 h 1750060"/>
                  <a:gd name="connsiteX106" fmla="*/ 118989 w 1717202"/>
                  <a:gd name="connsiteY106" fmla="*/ 1452880 h 1750060"/>
                  <a:gd name="connsiteX107" fmla="*/ 248529 w 1717202"/>
                  <a:gd name="connsiteY107" fmla="*/ 1445260 h 1750060"/>
                  <a:gd name="connsiteX108" fmla="*/ 357749 w 1717202"/>
                  <a:gd name="connsiteY108" fmla="*/ 1447800 h 1750060"/>
                  <a:gd name="connsiteX109" fmla="*/ 370449 w 1717202"/>
                  <a:gd name="connsiteY109" fmla="*/ 1473200 h 1750060"/>
                  <a:gd name="connsiteX110" fmla="*/ 380609 w 1717202"/>
                  <a:gd name="connsiteY110" fmla="*/ 1488440 h 1750060"/>
                  <a:gd name="connsiteX111" fmla="*/ 390769 w 1717202"/>
                  <a:gd name="connsiteY111" fmla="*/ 1498600 h 1750060"/>
                  <a:gd name="connsiteX112" fmla="*/ 406009 w 1717202"/>
                  <a:gd name="connsiteY112" fmla="*/ 1534160 h 1750060"/>
                  <a:gd name="connsiteX113" fmla="*/ 403469 w 1717202"/>
                  <a:gd name="connsiteY113" fmla="*/ 1640840 h 1750060"/>
                  <a:gd name="connsiteX114" fmla="*/ 372989 w 1717202"/>
                  <a:gd name="connsiteY114" fmla="*/ 1671320 h 1750060"/>
                  <a:gd name="connsiteX115" fmla="*/ 352669 w 1717202"/>
                  <a:gd name="connsiteY115" fmla="*/ 1704340 h 1750060"/>
                  <a:gd name="connsiteX116" fmla="*/ 347589 w 1717202"/>
                  <a:gd name="connsiteY116" fmla="*/ 1714500 h 1750060"/>
                  <a:gd name="connsiteX117" fmla="*/ 337429 w 1717202"/>
                  <a:gd name="connsiteY117" fmla="*/ 1724660 h 1750060"/>
                  <a:gd name="connsiteX118" fmla="*/ 327269 w 1717202"/>
                  <a:gd name="connsiteY118" fmla="*/ 1739900 h 1750060"/>
                  <a:gd name="connsiteX119" fmla="*/ 312029 w 1717202"/>
                  <a:gd name="connsiteY119" fmla="*/ 1750060 h 1750060"/>
                  <a:gd name="connsiteX120" fmla="*/ 286629 w 1717202"/>
                  <a:gd name="connsiteY120" fmla="*/ 1742440 h 1750060"/>
                  <a:gd name="connsiteX121" fmla="*/ 294249 w 1717202"/>
                  <a:gd name="connsiteY121" fmla="*/ 1737360 h 1750060"/>
                  <a:gd name="connsiteX122" fmla="*/ 314569 w 1717202"/>
                  <a:gd name="connsiteY122" fmla="*/ 1727200 h 1750060"/>
                  <a:gd name="connsiteX123" fmla="*/ 324729 w 1717202"/>
                  <a:gd name="connsiteY123" fmla="*/ 1722120 h 1750060"/>
                  <a:gd name="connsiteX124" fmla="*/ 339969 w 1717202"/>
                  <a:gd name="connsiteY124" fmla="*/ 1701800 h 1750060"/>
                  <a:gd name="connsiteX125" fmla="*/ 365369 w 1717202"/>
                  <a:gd name="connsiteY125" fmla="*/ 1658620 h 1750060"/>
                  <a:gd name="connsiteX126" fmla="*/ 383149 w 1717202"/>
                  <a:gd name="connsiteY126" fmla="*/ 1648460 h 1750060"/>
                  <a:gd name="connsiteX127" fmla="*/ 393309 w 1717202"/>
                  <a:gd name="connsiteY127" fmla="*/ 1638300 h 1750060"/>
                  <a:gd name="connsiteX128" fmla="*/ 413629 w 1717202"/>
                  <a:gd name="connsiteY128" fmla="*/ 1623060 h 1750060"/>
                  <a:gd name="connsiteX129" fmla="*/ 428869 w 1717202"/>
                  <a:gd name="connsiteY129" fmla="*/ 1592580 h 1750060"/>
                  <a:gd name="connsiteX130" fmla="*/ 433949 w 1717202"/>
                  <a:gd name="connsiteY130" fmla="*/ 1582420 h 1750060"/>
                  <a:gd name="connsiteX131" fmla="*/ 515229 w 1717202"/>
                  <a:gd name="connsiteY131" fmla="*/ 1536700 h 1750060"/>
                  <a:gd name="connsiteX132" fmla="*/ 571109 w 1717202"/>
                  <a:gd name="connsiteY132" fmla="*/ 1506220 h 1750060"/>
                  <a:gd name="connsiteX133" fmla="*/ 604129 w 1717202"/>
                  <a:gd name="connsiteY133" fmla="*/ 1488440 h 1750060"/>
                  <a:gd name="connsiteX134" fmla="*/ 654929 w 1717202"/>
                  <a:gd name="connsiteY134" fmla="*/ 1447800 h 1750060"/>
                  <a:gd name="connsiteX135" fmla="*/ 675249 w 1717202"/>
                  <a:gd name="connsiteY135" fmla="*/ 1422400 h 1750060"/>
                  <a:gd name="connsiteX136" fmla="*/ 698109 w 1717202"/>
                  <a:gd name="connsiteY136" fmla="*/ 1381760 h 1750060"/>
                  <a:gd name="connsiteX137" fmla="*/ 710809 w 1717202"/>
                  <a:gd name="connsiteY137" fmla="*/ 1366520 h 1750060"/>
                  <a:gd name="connsiteX138" fmla="*/ 720969 w 1717202"/>
                  <a:gd name="connsiteY138" fmla="*/ 1343660 h 1750060"/>
                  <a:gd name="connsiteX139" fmla="*/ 738749 w 1717202"/>
                  <a:gd name="connsiteY139" fmla="*/ 1310640 h 1750060"/>
                  <a:gd name="connsiteX140" fmla="*/ 759069 w 1717202"/>
                  <a:gd name="connsiteY140" fmla="*/ 1277620 h 1750060"/>
                  <a:gd name="connsiteX141" fmla="*/ 776849 w 1717202"/>
                  <a:gd name="connsiteY141" fmla="*/ 1252220 h 1750060"/>
                  <a:gd name="connsiteX142" fmla="*/ 830189 w 1717202"/>
                  <a:gd name="connsiteY142" fmla="*/ 1170940 h 1750060"/>
                  <a:gd name="connsiteX143" fmla="*/ 847969 w 1717202"/>
                  <a:gd name="connsiteY143" fmla="*/ 1158240 h 1750060"/>
                  <a:gd name="connsiteX144" fmla="*/ 906389 w 1717202"/>
                  <a:gd name="connsiteY144" fmla="*/ 1109980 h 1750060"/>
                  <a:gd name="connsiteX145" fmla="*/ 972429 w 1717202"/>
                  <a:gd name="connsiteY145" fmla="*/ 1069340 h 1750060"/>
                  <a:gd name="connsiteX146" fmla="*/ 990209 w 1717202"/>
                  <a:gd name="connsiteY146" fmla="*/ 1051560 h 1750060"/>
                  <a:gd name="connsiteX147" fmla="*/ 1071489 w 1717202"/>
                  <a:gd name="connsiteY147" fmla="*/ 965200 h 1750060"/>
                  <a:gd name="connsiteX148" fmla="*/ 1084189 w 1717202"/>
                  <a:gd name="connsiteY148" fmla="*/ 939800 h 1750060"/>
                  <a:gd name="connsiteX149" fmla="*/ 1101969 w 1717202"/>
                  <a:gd name="connsiteY149" fmla="*/ 891540 h 1750060"/>
                  <a:gd name="connsiteX150" fmla="*/ 1107049 w 1717202"/>
                  <a:gd name="connsiteY150" fmla="*/ 876300 h 1750060"/>
                  <a:gd name="connsiteX151" fmla="*/ 1117209 w 1717202"/>
                  <a:gd name="connsiteY151" fmla="*/ 858520 h 1750060"/>
                  <a:gd name="connsiteX152" fmla="*/ 1145149 w 1717202"/>
                  <a:gd name="connsiteY152" fmla="*/ 802640 h 1750060"/>
                  <a:gd name="connsiteX153" fmla="*/ 1168009 w 1717202"/>
                  <a:gd name="connsiteY153" fmla="*/ 762000 h 1750060"/>
                  <a:gd name="connsiteX154" fmla="*/ 1198489 w 1717202"/>
                  <a:gd name="connsiteY154" fmla="*/ 726440 h 1750060"/>
                  <a:gd name="connsiteX155" fmla="*/ 1241669 w 1717202"/>
                  <a:gd name="connsiteY155" fmla="*/ 695960 h 1750060"/>
                  <a:gd name="connsiteX156" fmla="*/ 1251829 w 1717202"/>
                  <a:gd name="connsiteY156" fmla="*/ 685800 h 1750060"/>
                  <a:gd name="connsiteX157" fmla="*/ 1274689 w 1717202"/>
                  <a:gd name="connsiteY157" fmla="*/ 680720 h 1750060"/>
                  <a:gd name="connsiteX158" fmla="*/ 1300089 w 1717202"/>
                  <a:gd name="connsiteY158" fmla="*/ 662940 h 1750060"/>
                  <a:gd name="connsiteX159" fmla="*/ 1317869 w 1717202"/>
                  <a:gd name="connsiteY159" fmla="*/ 657860 h 1750060"/>
                  <a:gd name="connsiteX160" fmla="*/ 1328029 w 1717202"/>
                  <a:gd name="connsiteY160" fmla="*/ 647700 h 1750060"/>
                  <a:gd name="connsiteX161" fmla="*/ 1353429 w 1717202"/>
                  <a:gd name="connsiteY161" fmla="*/ 632460 h 1750060"/>
                  <a:gd name="connsiteX162" fmla="*/ 1363589 w 1717202"/>
                  <a:gd name="connsiteY162" fmla="*/ 627380 h 1750060"/>
                  <a:gd name="connsiteX163" fmla="*/ 1399149 w 1717202"/>
                  <a:gd name="connsiteY163" fmla="*/ 596900 h 1750060"/>
                  <a:gd name="connsiteX164" fmla="*/ 1419469 w 1717202"/>
                  <a:gd name="connsiteY164" fmla="*/ 561340 h 1750060"/>
                  <a:gd name="connsiteX165" fmla="*/ 1432169 w 1717202"/>
                  <a:gd name="connsiteY165" fmla="*/ 543560 h 1750060"/>
                  <a:gd name="connsiteX166" fmla="*/ 1447409 w 1717202"/>
                  <a:gd name="connsiteY166" fmla="*/ 500380 h 1750060"/>
                  <a:gd name="connsiteX167" fmla="*/ 1462649 w 1717202"/>
                  <a:gd name="connsiteY167" fmla="*/ 469900 h 1750060"/>
                  <a:gd name="connsiteX168" fmla="*/ 1477889 w 1717202"/>
                  <a:gd name="connsiteY168" fmla="*/ 421640 h 1750060"/>
                  <a:gd name="connsiteX169" fmla="*/ 1482969 w 1717202"/>
                  <a:gd name="connsiteY169" fmla="*/ 406400 h 1750060"/>
                  <a:gd name="connsiteX170" fmla="*/ 1498209 w 1717202"/>
                  <a:gd name="connsiteY170" fmla="*/ 375920 h 1750060"/>
                  <a:gd name="connsiteX171" fmla="*/ 1503289 w 1717202"/>
                  <a:gd name="connsiteY171" fmla="*/ 365760 h 1750060"/>
                  <a:gd name="connsiteX172" fmla="*/ 1518529 w 1717202"/>
                  <a:gd name="connsiteY172" fmla="*/ 345440 h 1750060"/>
                  <a:gd name="connsiteX173" fmla="*/ 1528689 w 1717202"/>
                  <a:gd name="connsiteY173" fmla="*/ 325120 h 1750060"/>
                  <a:gd name="connsiteX174" fmla="*/ 1554089 w 1717202"/>
                  <a:gd name="connsiteY174" fmla="*/ 299720 h 1750060"/>
                  <a:gd name="connsiteX175" fmla="*/ 1579489 w 1717202"/>
                  <a:gd name="connsiteY175" fmla="*/ 279400 h 1750060"/>
                  <a:gd name="connsiteX176" fmla="*/ 1604889 w 1717202"/>
                  <a:gd name="connsiteY176" fmla="*/ 259080 h 1750060"/>
                  <a:gd name="connsiteX177" fmla="*/ 1620129 w 1717202"/>
                  <a:gd name="connsiteY177" fmla="*/ 238760 h 1750060"/>
                  <a:gd name="connsiteX178" fmla="*/ 1635369 w 1717202"/>
                  <a:gd name="connsiteY178" fmla="*/ 223520 h 1750060"/>
                  <a:gd name="connsiteX179" fmla="*/ 1660769 w 1717202"/>
                  <a:gd name="connsiteY179" fmla="*/ 203200 h 1750060"/>
                  <a:gd name="connsiteX180" fmla="*/ 1665849 w 1717202"/>
                  <a:gd name="connsiteY180" fmla="*/ 193040 h 1750060"/>
                  <a:gd name="connsiteX181" fmla="*/ 1681089 w 1717202"/>
                  <a:gd name="connsiteY181" fmla="*/ 177800 h 1750060"/>
                  <a:gd name="connsiteX182" fmla="*/ 1701409 w 1717202"/>
                  <a:gd name="connsiteY182" fmla="*/ 142240 h 1750060"/>
                  <a:gd name="connsiteX183" fmla="*/ 1711569 w 1717202"/>
                  <a:gd name="connsiteY183" fmla="*/ 134620 h 1750060"/>
                  <a:gd name="connsiteX184" fmla="*/ 1716649 w 1717202"/>
                  <a:gd name="connsiteY184" fmla="*/ 104140 h 175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717202" h="1750060">
                    <a:moveTo>
                      <a:pt x="1711569" y="0"/>
                    </a:moveTo>
                    <a:cubicBezTo>
                      <a:pt x="1710722" y="4233"/>
                      <a:pt x="1711486" y="9150"/>
                      <a:pt x="1709029" y="12700"/>
                    </a:cubicBezTo>
                    <a:cubicBezTo>
                      <a:pt x="1703577" y="20576"/>
                      <a:pt x="1695482" y="26247"/>
                      <a:pt x="1688709" y="33020"/>
                    </a:cubicBezTo>
                    <a:cubicBezTo>
                      <a:pt x="1685322" y="36407"/>
                      <a:pt x="1681206" y="39195"/>
                      <a:pt x="1678549" y="43180"/>
                    </a:cubicBezTo>
                    <a:cubicBezTo>
                      <a:pt x="1653281" y="81082"/>
                      <a:pt x="1688657" y="30177"/>
                      <a:pt x="1632829" y="93980"/>
                    </a:cubicBezTo>
                    <a:cubicBezTo>
                      <a:pt x="1602352" y="128811"/>
                      <a:pt x="1627874" y="101200"/>
                      <a:pt x="1587109" y="139700"/>
                    </a:cubicBezTo>
                    <a:cubicBezTo>
                      <a:pt x="1581015" y="145455"/>
                      <a:pt x="1575920" y="152302"/>
                      <a:pt x="1569329" y="157480"/>
                    </a:cubicBezTo>
                    <a:cubicBezTo>
                      <a:pt x="1563962" y="161697"/>
                      <a:pt x="1557362" y="164062"/>
                      <a:pt x="1551549" y="167640"/>
                    </a:cubicBezTo>
                    <a:cubicBezTo>
                      <a:pt x="1546349" y="170840"/>
                      <a:pt x="1541544" y="174659"/>
                      <a:pt x="1536309" y="177800"/>
                    </a:cubicBezTo>
                    <a:cubicBezTo>
                      <a:pt x="1533062" y="179748"/>
                      <a:pt x="1529437" y="181001"/>
                      <a:pt x="1526149" y="182880"/>
                    </a:cubicBezTo>
                    <a:cubicBezTo>
                      <a:pt x="1523499" y="184395"/>
                      <a:pt x="1521398" y="186917"/>
                      <a:pt x="1518529" y="187960"/>
                    </a:cubicBezTo>
                    <a:cubicBezTo>
                      <a:pt x="1511968" y="190346"/>
                      <a:pt x="1504982" y="191347"/>
                      <a:pt x="1498209" y="193040"/>
                    </a:cubicBezTo>
                    <a:cubicBezTo>
                      <a:pt x="1477596" y="204819"/>
                      <a:pt x="1477970" y="203493"/>
                      <a:pt x="1457569" y="220980"/>
                    </a:cubicBezTo>
                    <a:cubicBezTo>
                      <a:pt x="1453023" y="224876"/>
                      <a:pt x="1449544" y="229940"/>
                      <a:pt x="1444869" y="233680"/>
                    </a:cubicBezTo>
                    <a:cubicBezTo>
                      <a:pt x="1441014" y="236764"/>
                      <a:pt x="1435900" y="238067"/>
                      <a:pt x="1432169" y="241300"/>
                    </a:cubicBezTo>
                    <a:cubicBezTo>
                      <a:pt x="1423121" y="249142"/>
                      <a:pt x="1416012" y="259088"/>
                      <a:pt x="1406769" y="266700"/>
                    </a:cubicBezTo>
                    <a:cubicBezTo>
                      <a:pt x="1401500" y="271039"/>
                      <a:pt x="1394802" y="273282"/>
                      <a:pt x="1388989" y="276860"/>
                    </a:cubicBezTo>
                    <a:cubicBezTo>
                      <a:pt x="1383789" y="280060"/>
                      <a:pt x="1378517" y="283206"/>
                      <a:pt x="1373749" y="287020"/>
                    </a:cubicBezTo>
                    <a:cubicBezTo>
                      <a:pt x="1370009" y="290012"/>
                      <a:pt x="1367574" y="294523"/>
                      <a:pt x="1363589" y="297180"/>
                    </a:cubicBezTo>
                    <a:cubicBezTo>
                      <a:pt x="1357288" y="301381"/>
                      <a:pt x="1350042" y="303953"/>
                      <a:pt x="1343269" y="307340"/>
                    </a:cubicBezTo>
                    <a:cubicBezTo>
                      <a:pt x="1339882" y="309033"/>
                      <a:pt x="1336782" y="311502"/>
                      <a:pt x="1333109" y="312420"/>
                    </a:cubicBezTo>
                    <a:cubicBezTo>
                      <a:pt x="1269826" y="328241"/>
                      <a:pt x="1359172" y="306094"/>
                      <a:pt x="1289929" y="322580"/>
                    </a:cubicBezTo>
                    <a:cubicBezTo>
                      <a:pt x="1279741" y="325006"/>
                      <a:pt x="1269423" y="327008"/>
                      <a:pt x="1259449" y="330200"/>
                    </a:cubicBezTo>
                    <a:cubicBezTo>
                      <a:pt x="1248217" y="333794"/>
                      <a:pt x="1237785" y="339720"/>
                      <a:pt x="1226429" y="342900"/>
                    </a:cubicBezTo>
                    <a:cubicBezTo>
                      <a:pt x="1216510" y="345677"/>
                      <a:pt x="1205969" y="345594"/>
                      <a:pt x="1195949" y="347980"/>
                    </a:cubicBezTo>
                    <a:cubicBezTo>
                      <a:pt x="1188135" y="349840"/>
                      <a:pt x="1180881" y="353652"/>
                      <a:pt x="1173089" y="355600"/>
                    </a:cubicBezTo>
                    <a:cubicBezTo>
                      <a:pt x="1163906" y="357896"/>
                      <a:pt x="1154448" y="358909"/>
                      <a:pt x="1145149" y="360680"/>
                    </a:cubicBezTo>
                    <a:cubicBezTo>
                      <a:pt x="1136667" y="362296"/>
                      <a:pt x="1128178" y="363887"/>
                      <a:pt x="1119749" y="365760"/>
                    </a:cubicBezTo>
                    <a:cubicBezTo>
                      <a:pt x="1112933" y="367275"/>
                      <a:pt x="1106316" y="369692"/>
                      <a:pt x="1099429" y="370840"/>
                    </a:cubicBezTo>
                    <a:cubicBezTo>
                      <a:pt x="1076511" y="374660"/>
                      <a:pt x="1029233" y="378764"/>
                      <a:pt x="1007989" y="381000"/>
                    </a:cubicBezTo>
                    <a:cubicBezTo>
                      <a:pt x="959332" y="386122"/>
                      <a:pt x="970450" y="384911"/>
                      <a:pt x="926709" y="391160"/>
                    </a:cubicBezTo>
                    <a:cubicBezTo>
                      <a:pt x="902491" y="403269"/>
                      <a:pt x="926966" y="392441"/>
                      <a:pt x="875909" y="401320"/>
                    </a:cubicBezTo>
                    <a:cubicBezTo>
                      <a:pt x="869836" y="402376"/>
                      <a:pt x="864173" y="405191"/>
                      <a:pt x="858129" y="406400"/>
                    </a:cubicBezTo>
                    <a:cubicBezTo>
                      <a:pt x="847209" y="408584"/>
                      <a:pt x="836116" y="409787"/>
                      <a:pt x="825109" y="411480"/>
                    </a:cubicBezTo>
                    <a:cubicBezTo>
                      <a:pt x="775484" y="428022"/>
                      <a:pt x="830091" y="410870"/>
                      <a:pt x="776849" y="424180"/>
                    </a:cubicBezTo>
                    <a:cubicBezTo>
                      <a:pt x="771654" y="425479"/>
                      <a:pt x="766758" y="427789"/>
                      <a:pt x="761609" y="429260"/>
                    </a:cubicBezTo>
                    <a:cubicBezTo>
                      <a:pt x="746054" y="433704"/>
                      <a:pt x="734396" y="433899"/>
                      <a:pt x="720969" y="444500"/>
                    </a:cubicBezTo>
                    <a:cubicBezTo>
                      <a:pt x="656565" y="495345"/>
                      <a:pt x="720861" y="456536"/>
                      <a:pt x="675249" y="482600"/>
                    </a:cubicBezTo>
                    <a:cubicBezTo>
                      <a:pt x="645532" y="519746"/>
                      <a:pt x="681945" y="477867"/>
                      <a:pt x="654929" y="500380"/>
                    </a:cubicBezTo>
                    <a:cubicBezTo>
                      <a:pt x="647570" y="506512"/>
                      <a:pt x="643177" y="516416"/>
                      <a:pt x="634609" y="520700"/>
                    </a:cubicBezTo>
                    <a:cubicBezTo>
                      <a:pt x="627836" y="524087"/>
                      <a:pt x="619644" y="525505"/>
                      <a:pt x="614289" y="530860"/>
                    </a:cubicBezTo>
                    <a:cubicBezTo>
                      <a:pt x="610902" y="534247"/>
                      <a:pt x="607961" y="538146"/>
                      <a:pt x="604129" y="541020"/>
                    </a:cubicBezTo>
                    <a:cubicBezTo>
                      <a:pt x="601100" y="543292"/>
                      <a:pt x="596844" y="543636"/>
                      <a:pt x="593969" y="546100"/>
                    </a:cubicBezTo>
                    <a:cubicBezTo>
                      <a:pt x="584878" y="553892"/>
                      <a:pt x="578312" y="564540"/>
                      <a:pt x="568569" y="571500"/>
                    </a:cubicBezTo>
                    <a:cubicBezTo>
                      <a:pt x="562642" y="575733"/>
                      <a:pt x="556426" y="579588"/>
                      <a:pt x="550789" y="584200"/>
                    </a:cubicBezTo>
                    <a:cubicBezTo>
                      <a:pt x="547082" y="587233"/>
                      <a:pt x="544369" y="591368"/>
                      <a:pt x="540629" y="594360"/>
                    </a:cubicBezTo>
                    <a:cubicBezTo>
                      <a:pt x="525682" y="606318"/>
                      <a:pt x="507316" y="612882"/>
                      <a:pt x="492369" y="624840"/>
                    </a:cubicBezTo>
                    <a:cubicBezTo>
                      <a:pt x="488629" y="627832"/>
                      <a:pt x="485916" y="631967"/>
                      <a:pt x="482209" y="635000"/>
                    </a:cubicBezTo>
                    <a:cubicBezTo>
                      <a:pt x="476572" y="639612"/>
                      <a:pt x="469890" y="642881"/>
                      <a:pt x="464429" y="647700"/>
                    </a:cubicBezTo>
                    <a:cubicBezTo>
                      <a:pt x="428988" y="678971"/>
                      <a:pt x="453185" y="668381"/>
                      <a:pt x="423789" y="678180"/>
                    </a:cubicBezTo>
                    <a:cubicBezTo>
                      <a:pt x="414476" y="691727"/>
                      <a:pt x="410553" y="711468"/>
                      <a:pt x="395849" y="718820"/>
                    </a:cubicBezTo>
                    <a:cubicBezTo>
                      <a:pt x="389076" y="722207"/>
                      <a:pt x="381587" y="724436"/>
                      <a:pt x="375529" y="728980"/>
                    </a:cubicBezTo>
                    <a:cubicBezTo>
                      <a:pt x="367866" y="734727"/>
                      <a:pt x="363179" y="743987"/>
                      <a:pt x="355209" y="749300"/>
                    </a:cubicBezTo>
                    <a:cubicBezTo>
                      <a:pt x="350129" y="752687"/>
                      <a:pt x="345204" y="756319"/>
                      <a:pt x="339969" y="759460"/>
                    </a:cubicBezTo>
                    <a:cubicBezTo>
                      <a:pt x="336722" y="761408"/>
                      <a:pt x="332838" y="762268"/>
                      <a:pt x="329809" y="764540"/>
                    </a:cubicBezTo>
                    <a:cubicBezTo>
                      <a:pt x="325977" y="767414"/>
                      <a:pt x="323389" y="771708"/>
                      <a:pt x="319649" y="774700"/>
                    </a:cubicBezTo>
                    <a:cubicBezTo>
                      <a:pt x="305581" y="785955"/>
                      <a:pt x="305266" y="784574"/>
                      <a:pt x="289169" y="789940"/>
                    </a:cubicBezTo>
                    <a:cubicBezTo>
                      <a:pt x="285782" y="793327"/>
                      <a:pt x="282994" y="797443"/>
                      <a:pt x="279009" y="800100"/>
                    </a:cubicBezTo>
                    <a:cubicBezTo>
                      <a:pt x="256875" y="814856"/>
                      <a:pt x="263769" y="806309"/>
                      <a:pt x="243449" y="815340"/>
                    </a:cubicBezTo>
                    <a:cubicBezTo>
                      <a:pt x="233069" y="819953"/>
                      <a:pt x="222420" y="824279"/>
                      <a:pt x="212969" y="830580"/>
                    </a:cubicBezTo>
                    <a:cubicBezTo>
                      <a:pt x="207172" y="834444"/>
                      <a:pt x="195379" y="843217"/>
                      <a:pt x="187569" y="845820"/>
                    </a:cubicBezTo>
                    <a:cubicBezTo>
                      <a:pt x="180945" y="848028"/>
                      <a:pt x="173873" y="848692"/>
                      <a:pt x="167249" y="850900"/>
                    </a:cubicBezTo>
                    <a:cubicBezTo>
                      <a:pt x="163657" y="852097"/>
                      <a:pt x="160681" y="854783"/>
                      <a:pt x="157089" y="855980"/>
                    </a:cubicBezTo>
                    <a:cubicBezTo>
                      <a:pt x="150465" y="858188"/>
                      <a:pt x="143542" y="859367"/>
                      <a:pt x="136769" y="861060"/>
                    </a:cubicBezTo>
                    <a:cubicBezTo>
                      <a:pt x="130842" y="866987"/>
                      <a:pt x="125314" y="873340"/>
                      <a:pt x="118989" y="878840"/>
                    </a:cubicBezTo>
                    <a:cubicBezTo>
                      <a:pt x="105841" y="890273"/>
                      <a:pt x="64395" y="921409"/>
                      <a:pt x="50409" y="937260"/>
                    </a:cubicBezTo>
                    <a:cubicBezTo>
                      <a:pt x="45893" y="942378"/>
                      <a:pt x="44513" y="949710"/>
                      <a:pt x="40249" y="955040"/>
                    </a:cubicBezTo>
                    <a:cubicBezTo>
                      <a:pt x="34265" y="962520"/>
                      <a:pt x="24213" y="966792"/>
                      <a:pt x="19929" y="975360"/>
                    </a:cubicBezTo>
                    <a:lnTo>
                      <a:pt x="9769" y="995680"/>
                    </a:lnTo>
                    <a:lnTo>
                      <a:pt x="4689" y="1005840"/>
                    </a:lnTo>
                    <a:cubicBezTo>
                      <a:pt x="5536" y="1017693"/>
                      <a:pt x="6615" y="1029532"/>
                      <a:pt x="7229" y="1041400"/>
                    </a:cubicBezTo>
                    <a:cubicBezTo>
                      <a:pt x="13225" y="1157314"/>
                      <a:pt x="-21121" y="1136445"/>
                      <a:pt x="22469" y="1158240"/>
                    </a:cubicBezTo>
                    <a:cubicBezTo>
                      <a:pt x="46706" y="1152181"/>
                      <a:pt x="23124" y="1157673"/>
                      <a:pt x="70729" y="1150620"/>
                    </a:cubicBezTo>
                    <a:cubicBezTo>
                      <a:pt x="80918" y="1149111"/>
                      <a:pt x="91049" y="1147233"/>
                      <a:pt x="101209" y="1145540"/>
                    </a:cubicBezTo>
                    <a:cubicBezTo>
                      <a:pt x="104596" y="1143847"/>
                      <a:pt x="107824" y="1141789"/>
                      <a:pt x="111369" y="1140460"/>
                    </a:cubicBezTo>
                    <a:cubicBezTo>
                      <a:pt x="137782" y="1130555"/>
                      <a:pt x="100229" y="1153650"/>
                      <a:pt x="152009" y="1127760"/>
                    </a:cubicBezTo>
                    <a:cubicBezTo>
                      <a:pt x="160555" y="1123487"/>
                      <a:pt x="182837" y="1112058"/>
                      <a:pt x="190109" y="1109980"/>
                    </a:cubicBezTo>
                    <a:cubicBezTo>
                      <a:pt x="200013" y="1107150"/>
                      <a:pt x="210429" y="1106593"/>
                      <a:pt x="220589" y="1104900"/>
                    </a:cubicBezTo>
                    <a:cubicBezTo>
                      <a:pt x="252065" y="1083916"/>
                      <a:pt x="216861" y="1104473"/>
                      <a:pt x="263769" y="1089660"/>
                    </a:cubicBezTo>
                    <a:cubicBezTo>
                      <a:pt x="270990" y="1087380"/>
                      <a:pt x="277316" y="1082887"/>
                      <a:pt x="284089" y="1079500"/>
                    </a:cubicBezTo>
                    <a:lnTo>
                      <a:pt x="294249" y="1074420"/>
                    </a:lnTo>
                    <a:cubicBezTo>
                      <a:pt x="316246" y="1079919"/>
                      <a:pt x="293993" y="1071624"/>
                      <a:pt x="309489" y="1087120"/>
                    </a:cubicBezTo>
                    <a:cubicBezTo>
                      <a:pt x="311771" y="1089402"/>
                      <a:pt x="330531" y="1096619"/>
                      <a:pt x="332349" y="1097280"/>
                    </a:cubicBezTo>
                    <a:cubicBezTo>
                      <a:pt x="337381" y="1099110"/>
                      <a:pt x="342667" y="1100251"/>
                      <a:pt x="347589" y="1102360"/>
                    </a:cubicBezTo>
                    <a:cubicBezTo>
                      <a:pt x="354550" y="1105343"/>
                      <a:pt x="367909" y="1112520"/>
                      <a:pt x="367909" y="1112520"/>
                    </a:cubicBezTo>
                    <a:lnTo>
                      <a:pt x="378069" y="1132840"/>
                    </a:lnTo>
                    <a:lnTo>
                      <a:pt x="383149" y="1143000"/>
                    </a:lnTo>
                    <a:cubicBezTo>
                      <a:pt x="382565" y="1150009"/>
                      <a:pt x="383249" y="1187400"/>
                      <a:pt x="370449" y="1193800"/>
                    </a:cubicBezTo>
                    <a:lnTo>
                      <a:pt x="360289" y="1198880"/>
                    </a:lnTo>
                    <a:cubicBezTo>
                      <a:pt x="349263" y="1215420"/>
                      <a:pt x="362913" y="1198646"/>
                      <a:pt x="334889" y="1211580"/>
                    </a:cubicBezTo>
                    <a:cubicBezTo>
                      <a:pt x="329967" y="1213852"/>
                      <a:pt x="326526" y="1218487"/>
                      <a:pt x="322189" y="1221740"/>
                    </a:cubicBezTo>
                    <a:cubicBezTo>
                      <a:pt x="316362" y="1226110"/>
                      <a:pt x="310822" y="1230987"/>
                      <a:pt x="304409" y="1234440"/>
                    </a:cubicBezTo>
                    <a:cubicBezTo>
                      <a:pt x="299694" y="1236979"/>
                      <a:pt x="294153" y="1237562"/>
                      <a:pt x="289169" y="1239520"/>
                    </a:cubicBezTo>
                    <a:cubicBezTo>
                      <a:pt x="270438" y="1246879"/>
                      <a:pt x="252381" y="1256016"/>
                      <a:pt x="233289" y="1262380"/>
                    </a:cubicBezTo>
                    <a:cubicBezTo>
                      <a:pt x="228209" y="1264073"/>
                      <a:pt x="223186" y="1265949"/>
                      <a:pt x="218049" y="1267460"/>
                    </a:cubicBezTo>
                    <a:cubicBezTo>
                      <a:pt x="208788" y="1270184"/>
                      <a:pt x="199267" y="1272027"/>
                      <a:pt x="190109" y="1275080"/>
                    </a:cubicBezTo>
                    <a:cubicBezTo>
                      <a:pt x="186517" y="1276277"/>
                      <a:pt x="183541" y="1278963"/>
                      <a:pt x="179949" y="1280160"/>
                    </a:cubicBezTo>
                    <a:cubicBezTo>
                      <a:pt x="170183" y="1283415"/>
                      <a:pt x="154174" y="1285428"/>
                      <a:pt x="144389" y="1290320"/>
                    </a:cubicBezTo>
                    <a:cubicBezTo>
                      <a:pt x="126218" y="1299405"/>
                      <a:pt x="132639" y="1299090"/>
                      <a:pt x="118989" y="1310640"/>
                    </a:cubicBezTo>
                    <a:cubicBezTo>
                      <a:pt x="111620" y="1316876"/>
                      <a:pt x="104366" y="1323386"/>
                      <a:pt x="96129" y="1328420"/>
                    </a:cubicBezTo>
                    <a:cubicBezTo>
                      <a:pt x="89014" y="1332768"/>
                      <a:pt x="80889" y="1335193"/>
                      <a:pt x="73269" y="1338580"/>
                    </a:cubicBezTo>
                    <a:cubicBezTo>
                      <a:pt x="42161" y="1369688"/>
                      <a:pt x="81837" y="1332154"/>
                      <a:pt x="52949" y="1353820"/>
                    </a:cubicBezTo>
                    <a:cubicBezTo>
                      <a:pt x="27274" y="1373076"/>
                      <a:pt x="57222" y="1356764"/>
                      <a:pt x="32629" y="1369060"/>
                    </a:cubicBezTo>
                    <a:cubicBezTo>
                      <a:pt x="30936" y="1374140"/>
                      <a:pt x="29471" y="1379302"/>
                      <a:pt x="27549" y="1384300"/>
                    </a:cubicBezTo>
                    <a:cubicBezTo>
                      <a:pt x="22268" y="1398031"/>
                      <a:pt x="3349" y="1430428"/>
                      <a:pt x="22469" y="1442720"/>
                    </a:cubicBezTo>
                    <a:cubicBezTo>
                      <a:pt x="41751" y="1455116"/>
                      <a:pt x="68189" y="1446107"/>
                      <a:pt x="91049" y="1447800"/>
                    </a:cubicBezTo>
                    <a:cubicBezTo>
                      <a:pt x="100362" y="1449493"/>
                      <a:pt x="109527" y="1452610"/>
                      <a:pt x="118989" y="1452880"/>
                    </a:cubicBezTo>
                    <a:cubicBezTo>
                      <a:pt x="145466" y="1453636"/>
                      <a:pt x="224346" y="1447051"/>
                      <a:pt x="248529" y="1445260"/>
                    </a:cubicBezTo>
                    <a:cubicBezTo>
                      <a:pt x="284936" y="1446107"/>
                      <a:pt x="322253" y="1439665"/>
                      <a:pt x="357749" y="1447800"/>
                    </a:cubicBezTo>
                    <a:cubicBezTo>
                      <a:pt x="366976" y="1449914"/>
                      <a:pt x="365198" y="1465324"/>
                      <a:pt x="370449" y="1473200"/>
                    </a:cubicBezTo>
                    <a:cubicBezTo>
                      <a:pt x="373836" y="1478280"/>
                      <a:pt x="376795" y="1483672"/>
                      <a:pt x="380609" y="1488440"/>
                    </a:cubicBezTo>
                    <a:cubicBezTo>
                      <a:pt x="383601" y="1492180"/>
                      <a:pt x="388112" y="1494615"/>
                      <a:pt x="390769" y="1498600"/>
                    </a:cubicBezTo>
                    <a:cubicBezTo>
                      <a:pt x="399139" y="1511155"/>
                      <a:pt x="401493" y="1520613"/>
                      <a:pt x="406009" y="1534160"/>
                    </a:cubicBezTo>
                    <a:cubicBezTo>
                      <a:pt x="405162" y="1569720"/>
                      <a:pt x="409770" y="1605833"/>
                      <a:pt x="403469" y="1640840"/>
                    </a:cubicBezTo>
                    <a:cubicBezTo>
                      <a:pt x="402216" y="1647799"/>
                      <a:pt x="378695" y="1662761"/>
                      <a:pt x="372989" y="1671320"/>
                    </a:cubicBezTo>
                    <a:cubicBezTo>
                      <a:pt x="361992" y="1687816"/>
                      <a:pt x="362561" y="1686205"/>
                      <a:pt x="352669" y="1704340"/>
                    </a:cubicBezTo>
                    <a:cubicBezTo>
                      <a:pt x="350856" y="1707664"/>
                      <a:pt x="349861" y="1711471"/>
                      <a:pt x="347589" y="1714500"/>
                    </a:cubicBezTo>
                    <a:cubicBezTo>
                      <a:pt x="344715" y="1718332"/>
                      <a:pt x="340421" y="1720920"/>
                      <a:pt x="337429" y="1724660"/>
                    </a:cubicBezTo>
                    <a:cubicBezTo>
                      <a:pt x="333615" y="1729428"/>
                      <a:pt x="331586" y="1735583"/>
                      <a:pt x="327269" y="1739900"/>
                    </a:cubicBezTo>
                    <a:cubicBezTo>
                      <a:pt x="322952" y="1744217"/>
                      <a:pt x="317109" y="1746673"/>
                      <a:pt x="312029" y="1750060"/>
                    </a:cubicBezTo>
                    <a:cubicBezTo>
                      <a:pt x="307838" y="1749012"/>
                      <a:pt x="288056" y="1744343"/>
                      <a:pt x="286629" y="1742440"/>
                    </a:cubicBezTo>
                    <a:cubicBezTo>
                      <a:pt x="284797" y="1739998"/>
                      <a:pt x="291569" y="1738822"/>
                      <a:pt x="294249" y="1737360"/>
                    </a:cubicBezTo>
                    <a:cubicBezTo>
                      <a:pt x="300897" y="1733734"/>
                      <a:pt x="307796" y="1730587"/>
                      <a:pt x="314569" y="1727200"/>
                    </a:cubicBezTo>
                    <a:lnTo>
                      <a:pt x="324729" y="1722120"/>
                    </a:lnTo>
                    <a:cubicBezTo>
                      <a:pt x="342100" y="1687378"/>
                      <a:pt x="314294" y="1740312"/>
                      <a:pt x="339969" y="1701800"/>
                    </a:cubicBezTo>
                    <a:cubicBezTo>
                      <a:pt x="352405" y="1683146"/>
                      <a:pt x="348129" y="1675860"/>
                      <a:pt x="365369" y="1658620"/>
                    </a:cubicBezTo>
                    <a:cubicBezTo>
                      <a:pt x="370196" y="1653793"/>
                      <a:pt x="377629" y="1652475"/>
                      <a:pt x="383149" y="1648460"/>
                    </a:cubicBezTo>
                    <a:cubicBezTo>
                      <a:pt x="387022" y="1645643"/>
                      <a:pt x="389630" y="1641366"/>
                      <a:pt x="393309" y="1638300"/>
                    </a:cubicBezTo>
                    <a:cubicBezTo>
                      <a:pt x="399813" y="1632880"/>
                      <a:pt x="406856" y="1628140"/>
                      <a:pt x="413629" y="1623060"/>
                    </a:cubicBezTo>
                    <a:lnTo>
                      <a:pt x="428869" y="1592580"/>
                    </a:lnTo>
                    <a:cubicBezTo>
                      <a:pt x="430562" y="1589193"/>
                      <a:pt x="430774" y="1584484"/>
                      <a:pt x="433949" y="1582420"/>
                    </a:cubicBezTo>
                    <a:cubicBezTo>
                      <a:pt x="544053" y="1510853"/>
                      <a:pt x="438816" y="1574906"/>
                      <a:pt x="515229" y="1536700"/>
                    </a:cubicBezTo>
                    <a:cubicBezTo>
                      <a:pt x="534206" y="1527211"/>
                      <a:pt x="552805" y="1516950"/>
                      <a:pt x="571109" y="1506220"/>
                    </a:cubicBezTo>
                    <a:cubicBezTo>
                      <a:pt x="604459" y="1486670"/>
                      <a:pt x="573736" y="1498571"/>
                      <a:pt x="604129" y="1488440"/>
                    </a:cubicBezTo>
                    <a:cubicBezTo>
                      <a:pt x="621062" y="1474893"/>
                      <a:pt x="641046" y="1464459"/>
                      <a:pt x="654929" y="1447800"/>
                    </a:cubicBezTo>
                    <a:cubicBezTo>
                      <a:pt x="657410" y="1444823"/>
                      <a:pt x="671938" y="1427918"/>
                      <a:pt x="675249" y="1422400"/>
                    </a:cubicBezTo>
                    <a:cubicBezTo>
                      <a:pt x="683246" y="1409072"/>
                      <a:pt x="689764" y="1394873"/>
                      <a:pt x="698109" y="1381760"/>
                    </a:cubicBezTo>
                    <a:cubicBezTo>
                      <a:pt x="701659" y="1376181"/>
                      <a:pt x="707407" y="1372190"/>
                      <a:pt x="710809" y="1366520"/>
                    </a:cubicBezTo>
                    <a:cubicBezTo>
                      <a:pt x="715099" y="1359370"/>
                      <a:pt x="717240" y="1351118"/>
                      <a:pt x="720969" y="1343660"/>
                    </a:cubicBezTo>
                    <a:cubicBezTo>
                      <a:pt x="726560" y="1332479"/>
                      <a:pt x="732502" y="1321468"/>
                      <a:pt x="738749" y="1310640"/>
                    </a:cubicBezTo>
                    <a:cubicBezTo>
                      <a:pt x="745207" y="1299446"/>
                      <a:pt x="752009" y="1288445"/>
                      <a:pt x="759069" y="1277620"/>
                    </a:cubicBezTo>
                    <a:cubicBezTo>
                      <a:pt x="764715" y="1268963"/>
                      <a:pt x="771532" y="1261082"/>
                      <a:pt x="776849" y="1252220"/>
                    </a:cubicBezTo>
                    <a:cubicBezTo>
                      <a:pt x="804492" y="1206148"/>
                      <a:pt x="799405" y="1197326"/>
                      <a:pt x="830189" y="1170940"/>
                    </a:cubicBezTo>
                    <a:cubicBezTo>
                      <a:pt x="835719" y="1166200"/>
                      <a:pt x="842042" y="1162473"/>
                      <a:pt x="847969" y="1158240"/>
                    </a:cubicBezTo>
                    <a:cubicBezTo>
                      <a:pt x="879485" y="1110966"/>
                      <a:pt x="819428" y="1196941"/>
                      <a:pt x="906389" y="1109980"/>
                    </a:cubicBezTo>
                    <a:cubicBezTo>
                      <a:pt x="936756" y="1079613"/>
                      <a:pt x="916594" y="1095788"/>
                      <a:pt x="972429" y="1069340"/>
                    </a:cubicBezTo>
                    <a:cubicBezTo>
                      <a:pt x="978356" y="1063413"/>
                      <a:pt x="983994" y="1057183"/>
                      <a:pt x="990209" y="1051560"/>
                    </a:cubicBezTo>
                    <a:cubicBezTo>
                      <a:pt x="1020767" y="1023912"/>
                      <a:pt x="1051763" y="1004652"/>
                      <a:pt x="1071489" y="965200"/>
                    </a:cubicBezTo>
                    <a:cubicBezTo>
                      <a:pt x="1075722" y="956733"/>
                      <a:pt x="1080570" y="948547"/>
                      <a:pt x="1084189" y="939800"/>
                    </a:cubicBezTo>
                    <a:cubicBezTo>
                      <a:pt x="1090744" y="923959"/>
                      <a:pt x="1096162" y="907670"/>
                      <a:pt x="1101969" y="891540"/>
                    </a:cubicBezTo>
                    <a:cubicBezTo>
                      <a:pt x="1103783" y="886502"/>
                      <a:pt x="1104805" y="881162"/>
                      <a:pt x="1107049" y="876300"/>
                    </a:cubicBezTo>
                    <a:cubicBezTo>
                      <a:pt x="1109910" y="870102"/>
                      <a:pt x="1113822" y="864447"/>
                      <a:pt x="1117209" y="858520"/>
                    </a:cubicBezTo>
                    <a:cubicBezTo>
                      <a:pt x="1126112" y="818459"/>
                      <a:pt x="1116271" y="849166"/>
                      <a:pt x="1145149" y="802640"/>
                    </a:cubicBezTo>
                    <a:cubicBezTo>
                      <a:pt x="1153346" y="789434"/>
                      <a:pt x="1158683" y="774434"/>
                      <a:pt x="1168009" y="762000"/>
                    </a:cubicBezTo>
                    <a:cubicBezTo>
                      <a:pt x="1177685" y="749099"/>
                      <a:pt x="1185641" y="736495"/>
                      <a:pt x="1198489" y="726440"/>
                    </a:cubicBezTo>
                    <a:cubicBezTo>
                      <a:pt x="1212363" y="715582"/>
                      <a:pt x="1229211" y="708418"/>
                      <a:pt x="1241669" y="695960"/>
                    </a:cubicBezTo>
                    <a:cubicBezTo>
                      <a:pt x="1245056" y="692573"/>
                      <a:pt x="1247480" y="687807"/>
                      <a:pt x="1251829" y="685800"/>
                    </a:cubicBezTo>
                    <a:cubicBezTo>
                      <a:pt x="1258916" y="682529"/>
                      <a:pt x="1267069" y="682413"/>
                      <a:pt x="1274689" y="680720"/>
                    </a:cubicBezTo>
                    <a:cubicBezTo>
                      <a:pt x="1283156" y="674793"/>
                      <a:pt x="1290955" y="667776"/>
                      <a:pt x="1300089" y="662940"/>
                    </a:cubicBezTo>
                    <a:cubicBezTo>
                      <a:pt x="1305537" y="660056"/>
                      <a:pt x="1312458" y="660812"/>
                      <a:pt x="1317869" y="657860"/>
                    </a:cubicBezTo>
                    <a:cubicBezTo>
                      <a:pt x="1322074" y="655567"/>
                      <a:pt x="1324132" y="650484"/>
                      <a:pt x="1328029" y="647700"/>
                    </a:cubicBezTo>
                    <a:cubicBezTo>
                      <a:pt x="1336064" y="641961"/>
                      <a:pt x="1344856" y="637359"/>
                      <a:pt x="1353429" y="632460"/>
                    </a:cubicBezTo>
                    <a:cubicBezTo>
                      <a:pt x="1356717" y="630581"/>
                      <a:pt x="1360342" y="629328"/>
                      <a:pt x="1363589" y="627380"/>
                    </a:cubicBezTo>
                    <a:cubicBezTo>
                      <a:pt x="1378000" y="618734"/>
                      <a:pt x="1388318" y="610826"/>
                      <a:pt x="1399149" y="596900"/>
                    </a:cubicBezTo>
                    <a:cubicBezTo>
                      <a:pt x="1430562" y="556512"/>
                      <a:pt x="1404518" y="584834"/>
                      <a:pt x="1419469" y="561340"/>
                    </a:cubicBezTo>
                    <a:cubicBezTo>
                      <a:pt x="1423379" y="555195"/>
                      <a:pt x="1428761" y="549997"/>
                      <a:pt x="1432169" y="543560"/>
                    </a:cubicBezTo>
                    <a:cubicBezTo>
                      <a:pt x="1454938" y="500552"/>
                      <a:pt x="1432848" y="534961"/>
                      <a:pt x="1447409" y="500380"/>
                    </a:cubicBezTo>
                    <a:cubicBezTo>
                      <a:pt x="1451817" y="489911"/>
                      <a:pt x="1458548" y="480493"/>
                      <a:pt x="1462649" y="469900"/>
                    </a:cubicBezTo>
                    <a:cubicBezTo>
                      <a:pt x="1468739" y="454168"/>
                      <a:pt x="1472748" y="437707"/>
                      <a:pt x="1477889" y="421640"/>
                    </a:cubicBezTo>
                    <a:cubicBezTo>
                      <a:pt x="1479521" y="416540"/>
                      <a:pt x="1480574" y="411189"/>
                      <a:pt x="1482969" y="406400"/>
                    </a:cubicBezTo>
                    <a:lnTo>
                      <a:pt x="1498209" y="375920"/>
                    </a:lnTo>
                    <a:cubicBezTo>
                      <a:pt x="1499902" y="372533"/>
                      <a:pt x="1501017" y="368789"/>
                      <a:pt x="1503289" y="365760"/>
                    </a:cubicBezTo>
                    <a:cubicBezTo>
                      <a:pt x="1508369" y="358987"/>
                      <a:pt x="1514042" y="352620"/>
                      <a:pt x="1518529" y="345440"/>
                    </a:cubicBezTo>
                    <a:cubicBezTo>
                      <a:pt x="1522543" y="339018"/>
                      <a:pt x="1523334" y="330475"/>
                      <a:pt x="1528689" y="325120"/>
                    </a:cubicBezTo>
                    <a:cubicBezTo>
                      <a:pt x="1537156" y="316653"/>
                      <a:pt x="1543379" y="305075"/>
                      <a:pt x="1554089" y="299720"/>
                    </a:cubicBezTo>
                    <a:cubicBezTo>
                      <a:pt x="1573823" y="289853"/>
                      <a:pt x="1555599" y="300304"/>
                      <a:pt x="1579489" y="279400"/>
                    </a:cubicBezTo>
                    <a:cubicBezTo>
                      <a:pt x="1587649" y="272260"/>
                      <a:pt x="1596657" y="266136"/>
                      <a:pt x="1604889" y="259080"/>
                    </a:cubicBezTo>
                    <a:cubicBezTo>
                      <a:pt x="1630498" y="237129"/>
                      <a:pt x="1602810" y="260408"/>
                      <a:pt x="1620129" y="238760"/>
                    </a:cubicBezTo>
                    <a:cubicBezTo>
                      <a:pt x="1624617" y="233150"/>
                      <a:pt x="1629759" y="228008"/>
                      <a:pt x="1635369" y="223520"/>
                    </a:cubicBezTo>
                    <a:cubicBezTo>
                      <a:pt x="1657766" y="205603"/>
                      <a:pt x="1631826" y="239378"/>
                      <a:pt x="1660769" y="203200"/>
                    </a:cubicBezTo>
                    <a:cubicBezTo>
                      <a:pt x="1663134" y="200243"/>
                      <a:pt x="1663484" y="195997"/>
                      <a:pt x="1665849" y="193040"/>
                    </a:cubicBezTo>
                    <a:cubicBezTo>
                      <a:pt x="1670337" y="187430"/>
                      <a:pt x="1676913" y="183646"/>
                      <a:pt x="1681089" y="177800"/>
                    </a:cubicBezTo>
                    <a:cubicBezTo>
                      <a:pt x="1697815" y="154384"/>
                      <a:pt x="1683956" y="161874"/>
                      <a:pt x="1701409" y="142240"/>
                    </a:cubicBezTo>
                    <a:cubicBezTo>
                      <a:pt x="1704221" y="139076"/>
                      <a:pt x="1708182" y="137160"/>
                      <a:pt x="1711569" y="134620"/>
                    </a:cubicBezTo>
                    <a:cubicBezTo>
                      <a:pt x="1719678" y="118402"/>
                      <a:pt x="1716649" y="128246"/>
                      <a:pt x="1716649" y="10414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5207433">
                <a:off x="2290512" y="4574736"/>
                <a:ext cx="151115" cy="22039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1412314">
                <a:off x="1398659" y="5150801"/>
                <a:ext cx="151115" cy="22039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5608748">
                <a:off x="1583328" y="5633157"/>
                <a:ext cx="151115" cy="22039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896893">
                <a:off x="2073200" y="5540485"/>
                <a:ext cx="151115" cy="22039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386615">
                <a:off x="2431557" y="5159970"/>
                <a:ext cx="151115" cy="22039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413230">
                <a:off x="2808419" y="4674149"/>
                <a:ext cx="151115" cy="22039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4302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fade">
                                      <p:cBhvr>
                                        <p:cTn id="30" dur="500"/>
                                        <p:tgtEl>
                                          <p:spTgt spid="7">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fade">
                                      <p:cBhvr>
                                        <p:cTn id="33" dur="500"/>
                                        <p:tgtEl>
                                          <p:spTgt spid="7">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9" end="9"/>
                                            </p:txEl>
                                          </p:spTgt>
                                        </p:tgtEl>
                                        <p:attrNameLst>
                                          <p:attrName>style.visibility</p:attrName>
                                        </p:attrNameLst>
                                      </p:cBhvr>
                                      <p:to>
                                        <p:strVal val="visible"/>
                                      </p:to>
                                    </p:set>
                                    <p:animEffect transition="in" filter="fade">
                                      <p:cBhvr>
                                        <p:cTn id="36"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23851" y="2024064"/>
            <a:ext cx="5769768" cy="4213225"/>
          </a:xfrm>
        </p:spPr>
        <p:txBody>
          <a:bodyPr/>
          <a:lstStyle/>
          <a:p>
            <a:pPr marL="0" indent="0">
              <a:buNone/>
            </a:pPr>
            <a:r>
              <a:rPr lang="en-US" b="1" dirty="0" smtClean="0"/>
              <a:t>First autonomous take-off and landing:</a:t>
            </a:r>
          </a:p>
          <a:p>
            <a:pPr marL="0" indent="0">
              <a:buNone/>
            </a:pPr>
            <a:r>
              <a:rPr lang="en-US" dirty="0" smtClean="0"/>
              <a:t>September 2019</a:t>
            </a:r>
          </a:p>
          <a:p>
            <a:pPr marL="0" indent="0">
              <a:buNone/>
            </a:pPr>
            <a:r>
              <a:rPr lang="en-US" b="1" dirty="0" smtClean="0"/>
              <a:t>Step by step improvements</a:t>
            </a:r>
          </a:p>
          <a:p>
            <a:pPr lvl="1"/>
            <a:r>
              <a:rPr lang="en-US" dirty="0" smtClean="0"/>
              <a:t>autonomous take-off, landing, charging</a:t>
            </a:r>
          </a:p>
          <a:p>
            <a:pPr lvl="1"/>
            <a:r>
              <a:rPr lang="en-US" dirty="0" smtClean="0"/>
              <a:t>increasing elevation heights</a:t>
            </a:r>
          </a:p>
          <a:p>
            <a:pPr lvl="1"/>
            <a:r>
              <a:rPr lang="en-US" dirty="0" smtClean="0"/>
              <a:t>increasing distances</a:t>
            </a:r>
          </a:p>
          <a:p>
            <a:pPr lvl="1"/>
            <a:r>
              <a:rPr lang="en-US" dirty="0" smtClean="0"/>
              <a:t>finding optimal flight route</a:t>
            </a:r>
          </a:p>
          <a:p>
            <a:pPr lvl="1"/>
            <a:r>
              <a:rPr lang="en-US" dirty="0" smtClean="0"/>
              <a:t>image recording and uploading</a:t>
            </a:r>
          </a:p>
          <a:p>
            <a:pPr marL="96837" indent="0">
              <a:buNone/>
            </a:pPr>
            <a:endParaRPr lang="en-US" dirty="0" smtClean="0"/>
          </a:p>
          <a:p>
            <a:pPr marL="96837" indent="0">
              <a:buNone/>
            </a:pPr>
            <a:r>
              <a:rPr lang="en-US" b="1" dirty="0" smtClean="0"/>
              <a:t>Daily and triggered autonomous flights planned for summer 2020</a:t>
            </a:r>
            <a:endParaRPr lang="en-US" dirty="0"/>
          </a:p>
        </p:txBody>
      </p:sp>
      <p:sp>
        <p:nvSpPr>
          <p:cNvPr id="3" name="Slide Number Placeholder 2"/>
          <p:cNvSpPr>
            <a:spLocks noGrp="1"/>
          </p:cNvSpPr>
          <p:nvPr>
            <p:ph type="sldNum" sz="quarter" idx="12"/>
          </p:nvPr>
        </p:nvSpPr>
        <p:spPr/>
        <p:txBody>
          <a:bodyPr/>
          <a:lstStyle/>
          <a:p>
            <a:fld id="{6C6AE60A-B69C-4790-82F7-3882EDF23186}" type="slidenum">
              <a:rPr lang="de-CH" smtClean="0"/>
              <a:t>9</a:t>
            </a:fld>
            <a:endParaRPr lang="de-CH" dirty="0"/>
          </a:p>
        </p:txBody>
      </p:sp>
      <p:sp>
        <p:nvSpPr>
          <p:cNvPr id="6" name="Title 5"/>
          <p:cNvSpPr>
            <a:spLocks noGrp="1"/>
          </p:cNvSpPr>
          <p:nvPr>
            <p:ph type="title"/>
          </p:nvPr>
        </p:nvSpPr>
        <p:spPr/>
        <p:txBody>
          <a:bodyPr/>
          <a:lstStyle/>
          <a:p>
            <a:r>
              <a:rPr lang="en-US" b="0" dirty="0" smtClean="0"/>
              <a:t>Autonomous drone </a:t>
            </a:r>
            <a:r>
              <a:rPr lang="en-US" b="0" dirty="0"/>
              <a:t>system</a:t>
            </a:r>
            <a:r>
              <a:rPr lang="en-US" dirty="0"/>
              <a:t/>
            </a:r>
            <a:br>
              <a:rPr lang="en-US" dirty="0"/>
            </a:br>
            <a:r>
              <a:rPr lang="en-US" dirty="0" err="1"/>
              <a:t>Meteomatics</a:t>
            </a:r>
            <a:r>
              <a:rPr lang="en-US" dirty="0"/>
              <a:t> </a:t>
            </a:r>
            <a:r>
              <a:rPr lang="en-US" dirty="0" err="1"/>
              <a:t>Meteobase</a:t>
            </a:r>
            <a:endParaRPr lang="en-US" dirty="0"/>
          </a:p>
        </p:txBody>
      </p:sp>
      <p:sp>
        <p:nvSpPr>
          <p:cNvPr id="9" name="Text Placeholder 8"/>
          <p:cNvSpPr>
            <a:spLocks noGrp="1"/>
          </p:cNvSpPr>
          <p:nvPr>
            <p:ph type="body" sz="quarter" idx="14"/>
          </p:nvPr>
        </p:nvSpPr>
        <p:spPr/>
        <p:txBody>
          <a:bodyPr/>
          <a:lstStyle/>
          <a:p>
            <a:endParaRPr lang="en-US"/>
          </a:p>
        </p:txBody>
      </p:sp>
      <p:pic>
        <p:nvPicPr>
          <p:cNvPr id="10" name="open_sm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986704" y="908720"/>
            <a:ext cx="4466885" cy="2512623"/>
          </a:xfrm>
          <a:prstGeom prst="rect">
            <a:avLst/>
          </a:prstGeom>
        </p:spPr>
      </p:pic>
      <p:pic>
        <p:nvPicPr>
          <p:cNvPr id="11" name="takeoff_short_smal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988847" y="3645024"/>
            <a:ext cx="4516740" cy="2540666"/>
          </a:xfrm>
          <a:prstGeom prst="rect">
            <a:avLst/>
          </a:prstGeom>
        </p:spPr>
      </p:pic>
    </p:spTree>
    <p:extLst>
      <p:ext uri="{BB962C8B-B14F-4D97-AF65-F5344CB8AC3E}">
        <p14:creationId xmlns:p14="http://schemas.microsoft.com/office/powerpoint/2010/main" val="250472105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repeatCount="indefinite" fill="hold" display="0">
                  <p:stCondLst>
                    <p:cond delay="indefinite"/>
                  </p:stCondLst>
                </p:cTn>
                <p:tgtEl>
                  <p:spTgt spid="10"/>
                </p:tgtEl>
              </p:cMediaNode>
            </p:video>
          </p:childTnLst>
        </p:cTn>
      </p:par>
    </p:tnLst>
  </p:timing>
</p:sld>
</file>

<file path=ppt/theme/theme1.xml><?xml version="1.0" encoding="utf-8"?>
<a:theme xmlns:a="http://schemas.openxmlformats.org/drawingml/2006/main" name="eth_praesentation_16zu9_de">
  <a:themeElements>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eth_praesentation_16zu9_ETH1_d" id="{F9B539DF-8A69-4439-8089-24A40A980317}" vid="{5D9C827C-5BA7-402A-8ABB-C7F0BA4B4DEC}"/>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VAW_presentation_en</Template>
  <TotalTime>4821</TotalTime>
  <Words>1693</Words>
  <Application>Microsoft Office PowerPoint</Application>
  <PresentationFormat>Custom</PresentationFormat>
  <Paragraphs>244</Paragraphs>
  <Slides>15</Slides>
  <Notes>15</Notes>
  <HiddenSlides>0</HiddenSlides>
  <MMClips>4</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9" baseType="lpstr">
      <vt:lpstr>Arial</vt:lpstr>
      <vt:lpstr>Wingdings</vt:lpstr>
      <vt:lpstr>eth_praesentation_16zu9_de</vt:lpstr>
      <vt:lpstr>Acrobat Document</vt:lpstr>
      <vt:lpstr>A data platform for monitoring hazardous mass movements in Alpine terrain</vt:lpstr>
      <vt:lpstr>Investigation site: Illgraben (Valais, CH)</vt:lpstr>
      <vt:lpstr>Operational in-torrent instrumentation</vt:lpstr>
      <vt:lpstr>Critical area: Upper part of Illgraben</vt:lpstr>
      <vt:lpstr>Towards autonomous monitoring of alpine mass movements</vt:lpstr>
      <vt:lpstr>Trigger: Amplitude Source Location by Seismometer</vt:lpstr>
      <vt:lpstr>Trigger: Monitoring hazardous potential</vt:lpstr>
      <vt:lpstr>Autonomous drone system</vt:lpstr>
      <vt:lpstr>Autonomous drone system Meteomatics Meteobase</vt:lpstr>
      <vt:lpstr>Photogrammetric analysis (Agisoft Metashape) from manual to automated processing </vt:lpstr>
      <vt:lpstr>Prototyp: IoT platform by Swisscom Broadcast</vt:lpstr>
      <vt:lpstr>Achievements and outlook</vt:lpstr>
      <vt:lpstr>PowerPoint Presentation</vt:lpstr>
      <vt:lpstr>PowerPoint Presentation</vt:lpstr>
      <vt:lpstr>Amplitude Source Location Challenges</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hodel</dc:creator>
  <cp:lastModifiedBy>hodel</cp:lastModifiedBy>
  <cp:revision>90</cp:revision>
  <cp:lastPrinted>2019-11-21T22:31:39Z</cp:lastPrinted>
  <dcterms:created xsi:type="dcterms:W3CDTF">2019-02-12T17:06:59Z</dcterms:created>
  <dcterms:modified xsi:type="dcterms:W3CDTF">2020-01-21T12:11:48Z</dcterms:modified>
</cp:coreProperties>
</file>