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gif" ContentType="image/gif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embeddings/Microsoft_Equation15.bin" ContentType="application/vnd.openxmlformats-officedocument.oleObject"/>
  <Override PartName="/ppt/slides/slide30.xml" ContentType="application/vnd.openxmlformats-officedocument.presentationml.slide+xml"/>
  <Override PartName="/docProps/app.xml" ContentType="application/vnd.openxmlformats-officedocument.extended-properties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embeddings/Microsoft_Equation8.bin" ContentType="application/vnd.openxmlformats-officedocument.oleObject"/>
  <Override PartName="/ppt/embeddings/Microsoft_Equation16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embeddings/Microsoft_Equation12.bin" ContentType="application/vnd.openxmlformats-officedocument.oleObject"/>
  <Override PartName="/ppt/embeddings/Microsoft_Equation14.bin" ContentType="application/vnd.openxmlformats-officedocument.oleObject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embeddings/Microsoft_Equation11.bin" ContentType="application/vnd.openxmlformats-officedocument.oleObject"/>
  <Override PartName="/ppt/embeddings/Microsoft_Equation4.bin" ContentType="application/vnd.openxmlformats-officedocument.oleObject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embeddings/Microsoft_Equation10.bin" ContentType="application/vnd.openxmlformats-officedocument.oleObject"/>
  <Override PartName="/ppt/slides/slide34.xml" ContentType="application/vnd.openxmlformats-officedocument.presentationml.slide+xml"/>
  <Override PartName="/ppt/embeddings/Microsoft_Equation5.bin" ContentType="application/vnd.openxmlformats-officedocument.oleObject"/>
  <Override PartName="/ppt/slides/slide44.xml" ContentType="application/vnd.openxmlformats-officedocument.presentationml.slide+xml"/>
  <Default Extension="pict" ContentType="image/pict"/>
  <Override PartName="/ppt/embeddings/Microsoft_Equation7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embeddings/Microsoft_Equation13.bin" ContentType="application/vnd.openxmlformats-officedocument.oleObject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Override PartName="/ppt/embeddings/Microsoft_Equation9.bin" ContentType="application/vnd.openxmlformats-officedocument.oleObject"/>
  <Default Extension="bin" ContentType="application/vnd.openxmlformats-officedocument.presentationml.printerSettings"/>
  <Override PartName="/ppt/embeddings/Microsoft_Equation6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embeddings/Microsoft_Equation3.bin" ContentType="application/vnd.openxmlformats-officedocument.oleObject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embeddings/Microsoft_Equation17.bin" ContentType="application/vnd.openxmlformats-officedocument.oleObject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pdf" ContentType="application/pdf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82" r:id="rId3"/>
    <p:sldId id="283" r:id="rId4"/>
    <p:sldId id="265" r:id="rId5"/>
    <p:sldId id="272" r:id="rId6"/>
    <p:sldId id="310" r:id="rId7"/>
    <p:sldId id="311" r:id="rId8"/>
    <p:sldId id="284" r:id="rId9"/>
    <p:sldId id="266" r:id="rId10"/>
    <p:sldId id="270" r:id="rId11"/>
    <p:sldId id="285" r:id="rId12"/>
    <p:sldId id="308" r:id="rId13"/>
    <p:sldId id="304" r:id="rId14"/>
    <p:sldId id="306" r:id="rId15"/>
    <p:sldId id="301" r:id="rId16"/>
    <p:sldId id="302" r:id="rId17"/>
    <p:sldId id="276" r:id="rId18"/>
    <p:sldId id="289" r:id="rId19"/>
    <p:sldId id="279" r:id="rId20"/>
    <p:sldId id="291" r:id="rId21"/>
    <p:sldId id="280" r:id="rId22"/>
    <p:sldId id="292" r:id="rId23"/>
    <p:sldId id="296" r:id="rId24"/>
    <p:sldId id="305" r:id="rId25"/>
    <p:sldId id="277" r:id="rId26"/>
    <p:sldId id="259" r:id="rId27"/>
    <p:sldId id="287" r:id="rId28"/>
    <p:sldId id="312" r:id="rId29"/>
    <p:sldId id="286" r:id="rId30"/>
    <p:sldId id="271" r:id="rId31"/>
    <p:sldId id="309" r:id="rId32"/>
    <p:sldId id="263" r:id="rId33"/>
    <p:sldId id="313" r:id="rId34"/>
    <p:sldId id="288" r:id="rId35"/>
    <p:sldId id="273" r:id="rId36"/>
    <p:sldId id="299" r:id="rId37"/>
    <p:sldId id="300" r:id="rId38"/>
    <p:sldId id="261" r:id="rId39"/>
    <p:sldId id="297" r:id="rId40"/>
    <p:sldId id="298" r:id="rId41"/>
    <p:sldId id="281" r:id="rId42"/>
    <p:sldId id="262" r:id="rId43"/>
    <p:sldId id="290" r:id="rId44"/>
    <p:sldId id="307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407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880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theme" Target="theme/theme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viewProps" Target="viewProps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notesMaster" Target="notesMasters/notesMaster1.xml"/><Relationship Id="rId35" Type="http://schemas.openxmlformats.org/officeDocument/2006/relationships/slide" Target="slides/slide34.xml"/><Relationship Id="rId51" Type="http://schemas.openxmlformats.org/officeDocument/2006/relationships/tableStyles" Target="tableStyle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ict"/><Relationship Id="rId1" Type="http://schemas.openxmlformats.org/officeDocument/2006/relationships/image" Target="../media/image18.pict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ict"/><Relationship Id="rId3" Type="http://schemas.openxmlformats.org/officeDocument/2006/relationships/image" Target="../media/image21.pict"/><Relationship Id="rId1" Type="http://schemas.openxmlformats.org/officeDocument/2006/relationships/image" Target="../media/image20.pict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ict"/><Relationship Id="rId3" Type="http://schemas.openxmlformats.org/officeDocument/2006/relationships/image" Target="../media/image35.pict"/><Relationship Id="rId1" Type="http://schemas.openxmlformats.org/officeDocument/2006/relationships/image" Target="../media/image21.pict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ict"/><Relationship Id="rId3" Type="http://schemas.openxmlformats.org/officeDocument/2006/relationships/image" Target="../media/image48.pict"/><Relationship Id="rId1" Type="http://schemas.openxmlformats.org/officeDocument/2006/relationships/image" Target="../media/image46.pict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ict"/><Relationship Id="rId3" Type="http://schemas.openxmlformats.org/officeDocument/2006/relationships/image" Target="../media/image50.pict"/><Relationship Id="rId1" Type="http://schemas.openxmlformats.org/officeDocument/2006/relationships/image" Target="../media/image46.pict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ict"/><Relationship Id="rId3" Type="http://schemas.openxmlformats.org/officeDocument/2006/relationships/image" Target="../media/image35.pict"/><Relationship Id="rId1" Type="http://schemas.openxmlformats.org/officeDocument/2006/relationships/image" Target="../media/image21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3743F-762D-274D-8BBE-3072888D5AC6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C4054-758E-3944-B8C7-DC6164332D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C4054-758E-3944-B8C7-DC6164332DA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C4054-758E-3944-B8C7-DC6164332DA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0F9F-D192-CB47-8DE2-CAA6DC5850CF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3CF95-0D41-D34A-94F6-AB977497A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0F9F-D192-CB47-8DE2-CAA6DC5850CF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3CF95-0D41-D34A-94F6-AB977497A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0F9F-D192-CB47-8DE2-CAA6DC5850CF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3CF95-0D41-D34A-94F6-AB977497A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0F9F-D192-CB47-8DE2-CAA6DC5850CF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3CF95-0D41-D34A-94F6-AB977497A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0F9F-D192-CB47-8DE2-CAA6DC5850CF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3CF95-0D41-D34A-94F6-AB977497A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0F9F-D192-CB47-8DE2-CAA6DC5850CF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3CF95-0D41-D34A-94F6-AB977497A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0F9F-D192-CB47-8DE2-CAA6DC5850CF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3CF95-0D41-D34A-94F6-AB977497A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0F9F-D192-CB47-8DE2-CAA6DC5850CF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3CF95-0D41-D34A-94F6-AB977497A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0F9F-D192-CB47-8DE2-CAA6DC5850CF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3CF95-0D41-D34A-94F6-AB977497A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0F9F-D192-CB47-8DE2-CAA6DC5850CF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3CF95-0D41-D34A-94F6-AB977497A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0F9F-D192-CB47-8DE2-CAA6DC5850CF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3CF95-0D41-D34A-94F6-AB977497A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40F9F-D192-CB47-8DE2-CAA6DC5850CF}" type="datetimeFigureOut">
              <a:rPr lang="en-US" smtClean="0"/>
              <a:pPr/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3CF95-0D41-D34A-94F6-AB977497A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5" Type="http://schemas.openxmlformats.org/officeDocument/2006/relationships/oleObject" Target="../embeddings/Microsoft_Equation2.bin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3.bin"/><Relationship Id="rId5" Type="http://schemas.openxmlformats.org/officeDocument/2006/relationships/oleObject" Target="../embeddings/Microsoft_Equation5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1" Type="http://schemas.openxmlformats.org/officeDocument/2006/relationships/video" Target="file://localhost/Users/dummy/Desktop/fabian/conferences/vaw2013/movie/Jul23.mov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d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df"/><Relationship Id="rId3" Type="http://schemas.openxmlformats.org/officeDocument/2006/relationships/image" Target="../media/image31.png"/><Relationship Id="rId5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6.bin"/><Relationship Id="rId5" Type="http://schemas.openxmlformats.org/officeDocument/2006/relationships/oleObject" Target="../embeddings/Microsoft_Equation8.bin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image" Target="../media/image40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5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0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9.bin"/><Relationship Id="rId5" Type="http://schemas.openxmlformats.org/officeDocument/2006/relationships/oleObject" Target="../embeddings/Microsoft_Equation11.bin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2.bin"/><Relationship Id="rId5" Type="http://schemas.openxmlformats.org/officeDocument/2006/relationships/oleObject" Target="../embeddings/Microsoft_Equation14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6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5.bin"/><Relationship Id="rId5" Type="http://schemas.openxmlformats.org/officeDocument/2006/relationships/oleObject" Target="../embeddings/Microsoft_Equation17.bin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hyperlink" Target="http://www.picidea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gif"/><Relationship Id="rId3" Type="http://schemas.openxmlformats.org/officeDocument/2006/relationships/image" Target="../media/image59.jpeg"/><Relationship Id="rId5" Type="http://schemas.openxmlformats.org/officeDocument/2006/relationships/hyperlink" Target="http://www.how-to-draw-funny-cartoons.co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91"/>
            <a:ext cx="9144000" cy="6910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5778"/>
            <a:ext cx="7772400" cy="18767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Characterizing Seismic Noise Sources in the Ablation Zone of the Greenland Ice Sheet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5176623"/>
            <a:ext cx="8932332" cy="9638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Stephan </a:t>
            </a:r>
            <a:r>
              <a:rPr lang="en-US" sz="2400" dirty="0" err="1" smtClean="0">
                <a:solidFill>
                  <a:schemeClr val="bg1"/>
                </a:solidFill>
              </a:rPr>
              <a:t>Husen</a:t>
            </a:r>
            <a:r>
              <a:rPr lang="en-US" sz="2400" dirty="0" smtClean="0">
                <a:solidFill>
                  <a:schemeClr val="bg1"/>
                </a:solidFill>
              </a:rPr>
              <a:t>, Edi </a:t>
            </a:r>
            <a:r>
              <a:rPr lang="en-US" sz="2400" dirty="0" err="1" smtClean="0">
                <a:solidFill>
                  <a:schemeClr val="bg1"/>
                </a:solidFill>
              </a:rPr>
              <a:t>Kissling</a:t>
            </a:r>
            <a:r>
              <a:rPr lang="en-US" sz="2400" dirty="0" smtClean="0">
                <a:solidFill>
                  <a:schemeClr val="bg1"/>
                </a:solidFill>
              </a:rPr>
              <a:t>, Claudia </a:t>
            </a:r>
            <a:r>
              <a:rPr lang="en-US" sz="2400" dirty="0" err="1" smtClean="0">
                <a:solidFill>
                  <a:schemeClr val="bg1"/>
                </a:solidFill>
              </a:rPr>
              <a:t>Ryser</a:t>
            </a:r>
            <a:r>
              <a:rPr lang="en-US" sz="2400" dirty="0" smtClean="0">
                <a:solidFill>
                  <a:schemeClr val="bg1"/>
                </a:solidFill>
              </a:rPr>
              <a:t>, Martin </a:t>
            </a:r>
            <a:r>
              <a:rPr lang="en-US" sz="2400" dirty="0" err="1" smtClean="0">
                <a:solidFill>
                  <a:schemeClr val="bg1"/>
                </a:solidFill>
              </a:rPr>
              <a:t>Lüthi</a:t>
            </a:r>
            <a:r>
              <a:rPr lang="en-US" sz="2400" dirty="0" smtClean="0">
                <a:solidFill>
                  <a:schemeClr val="bg1"/>
                </a:solidFill>
              </a:rPr>
              <a:t>, Martin Funk,  Ginny Catania, Lauren Andrews, </a:t>
            </a:r>
            <a:r>
              <a:rPr lang="en-US" sz="2400" dirty="0" err="1" smtClean="0">
                <a:solidFill>
                  <a:schemeClr val="bg1"/>
                </a:solidFill>
              </a:rPr>
              <a:t>Katrin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Plenkers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82221" y="3038121"/>
            <a:ext cx="8650111" cy="19007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Fabian Walter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lang="en-US" sz="3600" dirty="0" smtClean="0">
                <a:solidFill>
                  <a:schemeClr val="bg1"/>
                </a:solidFill>
              </a:rPr>
              <a:t>Philippe Roux</a:t>
            </a:r>
            <a:r>
              <a:rPr lang="en-US" sz="3600" baseline="30000" dirty="0" smtClean="0">
                <a:solidFill>
                  <a:schemeClr val="bg1"/>
                </a:solidFill>
              </a:rPr>
              <a:t>1</a:t>
            </a:r>
            <a:r>
              <a:rPr lang="en-US" sz="3600" dirty="0" smtClean="0">
                <a:solidFill>
                  <a:schemeClr val="bg1"/>
                </a:solidFill>
              </a:rPr>
              <a:t>, Claudia Röösli</a:t>
            </a:r>
            <a:r>
              <a:rPr lang="en-US" sz="3600" baseline="30000" dirty="0" smtClean="0">
                <a:solidFill>
                  <a:schemeClr val="bg1"/>
                </a:solidFill>
              </a:rPr>
              <a:t>2</a:t>
            </a:r>
            <a:endParaRPr kumimoji="0" lang="en-US" sz="3600" b="0" i="0" u="none" strike="noStrike" kern="1200" cap="none" spc="0" normalizeH="0" baseline="3000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595" baseline="30000" dirty="0" smtClean="0">
                <a:solidFill>
                  <a:schemeClr val="bg1"/>
                </a:solidFill>
              </a:rPr>
              <a:t>1</a:t>
            </a:r>
            <a:r>
              <a:rPr lang="en-US" sz="2595" dirty="0" smtClean="0">
                <a:solidFill>
                  <a:schemeClr val="bg1"/>
                </a:solidFill>
              </a:rPr>
              <a:t>Institute des Sciences de la Terre, UJF-Grenoble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95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Swiss Seismological Service, ETH Zürich</a:t>
            </a:r>
            <a:endParaRPr kumimoji="0" lang="en-US" sz="259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N056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2053920" y="0"/>
            <a:ext cx="13427729" cy="7384734"/>
          </a:xfrm>
        </p:spPr>
      </p:pic>
      <p:sp>
        <p:nvSpPr>
          <p:cNvPr id="7" name="Oval 6"/>
          <p:cNvSpPr/>
          <p:nvPr/>
        </p:nvSpPr>
        <p:spPr>
          <a:xfrm>
            <a:off x="3310820" y="4123719"/>
            <a:ext cx="784893" cy="784893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132904" y="3338826"/>
            <a:ext cx="518326" cy="518326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668524" y="3510055"/>
            <a:ext cx="418442" cy="418442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038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Seismic events: Moulin tremors</a:t>
            </a:r>
            <a:endParaRPr lang="en-US" dirty="0"/>
          </a:p>
        </p:txBody>
      </p:sp>
      <p:pic>
        <p:nvPicPr>
          <p:cNvPr id="4" name="Picture 3" descr="Picture 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401180"/>
            <a:ext cx="7162800" cy="52552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6600" y="1401180"/>
            <a:ext cx="6747933" cy="1096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6600" y="2497667"/>
            <a:ext cx="228600" cy="160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p_Overview_Fabian_mitLabel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34027" y="-43033"/>
            <a:ext cx="9764360" cy="690286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54652" y="290786"/>
            <a:ext cx="3957459" cy="2524379"/>
            <a:chOff x="5454652" y="290786"/>
            <a:chExt cx="3957459" cy="2524379"/>
          </a:xfrm>
        </p:grpSpPr>
        <p:pic>
          <p:nvPicPr>
            <p:cNvPr id="5" name="Picture 4" descr="Fit_crossline1_D222_wrongfi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4652" y="290786"/>
              <a:ext cx="3957459" cy="252437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940778" y="290786"/>
              <a:ext cx="3203222" cy="231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54652" y="2993641"/>
            <a:ext cx="3957459" cy="2573197"/>
            <a:chOff x="5454652" y="3699191"/>
            <a:chExt cx="3957459" cy="2573197"/>
          </a:xfrm>
        </p:grpSpPr>
        <p:pic>
          <p:nvPicPr>
            <p:cNvPr id="3" name="Picture 2" descr="Fit_crossline_D22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4652" y="3755635"/>
              <a:ext cx="3957459" cy="251675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940778" y="3699191"/>
              <a:ext cx="3203222" cy="1954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194776" y="6491114"/>
            <a:ext cx="2644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Röösli</a:t>
            </a:r>
            <a:r>
              <a:rPr lang="en-US" dirty="0" smtClean="0"/>
              <a:t> et al. in preparation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97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Examples of Seismic Noise Sources in Glaciers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2136418"/>
            <a:ext cx="8229600" cy="5483576"/>
          </a:xfrm>
        </p:spPr>
        <p:txBody>
          <a:bodyPr>
            <a:normAutofit/>
          </a:bodyPr>
          <a:lstStyle/>
          <a:p>
            <a:r>
              <a:rPr lang="en-US" dirty="0" smtClean="0"/>
              <a:t>Water</a:t>
            </a:r>
          </a:p>
          <a:p>
            <a:pPr lvl="1"/>
            <a:r>
              <a:rPr lang="en-US" dirty="0" smtClean="0"/>
              <a:t>Moulin, surface streams</a:t>
            </a:r>
          </a:p>
          <a:p>
            <a:pPr lvl="1"/>
            <a:r>
              <a:rPr lang="en-US" dirty="0" err="1" smtClean="0"/>
              <a:t>Englacial/subglacial</a:t>
            </a:r>
            <a:r>
              <a:rPr lang="en-US" dirty="0" smtClean="0"/>
              <a:t> water flow</a:t>
            </a:r>
          </a:p>
          <a:p>
            <a:r>
              <a:rPr lang="en-US" dirty="0" smtClean="0"/>
              <a:t>Ice Deformation</a:t>
            </a:r>
          </a:p>
          <a:p>
            <a:pPr lvl="1"/>
            <a:r>
              <a:rPr lang="en-US" dirty="0" smtClean="0"/>
              <a:t>Crack penetration, iceberg calving</a:t>
            </a:r>
          </a:p>
          <a:p>
            <a:pPr lvl="1"/>
            <a:r>
              <a:rPr lang="en-US" dirty="0" smtClean="0"/>
              <a:t>Basal motion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4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Seismic Noise (3-7Hz): Sustained Seismic Sources Within the Ice Sheet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979"/>
            <a:ext cx="8229600" cy="4525963"/>
          </a:xfrm>
        </p:spPr>
        <p:txBody>
          <a:bodyPr/>
          <a:lstStyle/>
          <a:p>
            <a:r>
              <a:rPr lang="en-US" dirty="0" smtClean="0"/>
              <a:t>Focus on coherent signals throughout network</a:t>
            </a:r>
          </a:p>
          <a:p>
            <a:r>
              <a:rPr lang="en-US" dirty="0" smtClean="0"/>
              <a:t>Detect noise via stacking or cross-correlation of longer data sets</a:t>
            </a:r>
          </a:p>
          <a:p>
            <a:pPr lvl="1"/>
            <a:r>
              <a:rPr lang="en-US" dirty="0" smtClean="0"/>
              <a:t>Elucidate sustained coherent signals, even if weak</a:t>
            </a:r>
          </a:p>
          <a:p>
            <a:pPr lvl="1"/>
            <a:r>
              <a:rPr lang="en-US" dirty="0" smtClean="0"/>
              <a:t>Suppress transient </a:t>
            </a:r>
            <a:r>
              <a:rPr lang="en-US" dirty="0" err="1" smtClean="0"/>
              <a:t>icequake</a:t>
            </a:r>
            <a:r>
              <a:rPr lang="en-US" dirty="0" smtClean="0"/>
              <a:t> signals, even if strong</a:t>
            </a:r>
          </a:p>
          <a:p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-1030109" y="4217706"/>
            <a:ext cx="10498667" cy="2728490"/>
            <a:chOff x="-1030109" y="4217706"/>
            <a:chExt cx="10498667" cy="2728490"/>
          </a:xfrm>
        </p:grpSpPr>
        <p:pic>
          <p:nvPicPr>
            <p:cNvPr id="5" name="Picture 4" descr="cont_segment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030109" y="4374446"/>
              <a:ext cx="10498667" cy="25717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5400000">
              <a:off x="8163469" y="4938888"/>
              <a:ext cx="1016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Station 2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 rot="5400000">
              <a:off x="8175983" y="5955608"/>
              <a:ext cx="1016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Station 1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01994" y="4217706"/>
              <a:ext cx="2973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Vertical Velocity Seismograms</a:t>
              </a:r>
              <a:endParaRPr lang="en-US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372534" y="5645959"/>
              <a:ext cx="3592689" cy="1588"/>
            </a:xfrm>
            <a:prstGeom prst="line">
              <a:avLst/>
            </a:prstGeom>
            <a:ln w="50800">
              <a:solidFill>
                <a:srgbClr val="008000"/>
              </a:solidFill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078111" y="5421771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24 minutes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600807" y="5669772"/>
              <a:ext cx="3068135" cy="1588"/>
            </a:xfrm>
            <a:prstGeom prst="line">
              <a:avLst/>
            </a:prstGeom>
            <a:ln w="50800">
              <a:solidFill>
                <a:srgbClr val="008000"/>
              </a:solidFill>
              <a:headEnd type="triangle"/>
            </a:ln>
            <a:effectLst/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/>
          <a:lstStyle/>
          <a:p>
            <a:r>
              <a:rPr lang="en-US" dirty="0" smtClean="0"/>
              <a:t>Cross-Correlation with Station FX08</a:t>
            </a:r>
            <a:endParaRPr lang="en-US" dirty="0"/>
          </a:p>
        </p:txBody>
      </p:sp>
      <p:pic>
        <p:nvPicPr>
          <p:cNvPr id="4" name="Picture 3" descr="moveout_unsort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15" y="1264178"/>
            <a:ext cx="73152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445" y="1509890"/>
            <a:ext cx="5094111" cy="707886"/>
          </a:xfrm>
          <a:prstGeom prst="rect">
            <a:avLst/>
          </a:prstGeom>
          <a:solidFill>
            <a:srgbClr val="FFFF00">
              <a:alpha val="90000"/>
            </a:srgbClr>
          </a:solidFill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SNR of cross-correlation:</a:t>
            </a:r>
          </a:p>
          <a:p>
            <a:pPr lvl="1"/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Coherence of continuous signal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753558" y="6056803"/>
            <a:ext cx="5305778" cy="707886"/>
          </a:xfrm>
          <a:prstGeom prst="rect">
            <a:avLst/>
          </a:prstGeom>
          <a:solidFill>
            <a:srgbClr val="FFFF00">
              <a:alpha val="90000"/>
            </a:srgbClr>
          </a:solidFill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Zero-lag</a:t>
            </a:r>
          </a:p>
          <a:p>
            <a:pPr lvl="1"/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Travel-time difference from noise source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/>
          <a:lstStyle/>
          <a:p>
            <a:r>
              <a:rPr lang="en-US" dirty="0" smtClean="0"/>
              <a:t>Cross-Correlation with Station FX08</a:t>
            </a:r>
            <a:endParaRPr lang="en-US" dirty="0"/>
          </a:p>
        </p:txBody>
      </p:sp>
      <p:pic>
        <p:nvPicPr>
          <p:cNvPr id="4" name="Picture 3" descr="moveout_unsort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15" y="1264178"/>
            <a:ext cx="7315200" cy="5486400"/>
          </a:xfrm>
          <a:prstGeom prst="rect">
            <a:avLst/>
          </a:prstGeom>
        </p:spPr>
      </p:pic>
      <p:pic>
        <p:nvPicPr>
          <p:cNvPr id="5" name="Picture 4" descr="moveout_sort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14" y="1264178"/>
            <a:ext cx="7315201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Location of Noise Sources:</a:t>
            </a:r>
            <a:br>
              <a:rPr lang="en-US" dirty="0" smtClean="0"/>
            </a:br>
            <a:r>
              <a:rPr lang="en-US" dirty="0" smtClean="0"/>
              <a:t>Matched Filter Processing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473042" y="1307812"/>
            <a:ext cx="8591895" cy="1638588"/>
            <a:chOff x="473042" y="1523712"/>
            <a:chExt cx="8591895" cy="1638588"/>
          </a:xfrm>
        </p:grpSpPr>
        <p:grpSp>
          <p:nvGrpSpPr>
            <p:cNvPr id="27" name="Group 26"/>
            <p:cNvGrpSpPr/>
            <p:nvPr/>
          </p:nvGrpSpPr>
          <p:grpSpPr>
            <a:xfrm>
              <a:off x="473042" y="1523712"/>
              <a:ext cx="6073776" cy="1638588"/>
              <a:chOff x="473042" y="1523712"/>
              <a:chExt cx="6073776" cy="1638588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73042" y="1523712"/>
                <a:ext cx="958916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Data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473042" y="2151618"/>
                <a:ext cx="6073776" cy="1010682"/>
                <a:chOff x="473042" y="2151618"/>
                <a:chExt cx="6073776" cy="1010682"/>
              </a:xfrm>
            </p:grpSpPr>
            <p:graphicFrame>
              <p:nvGraphicFramePr>
                <p:cNvPr id="33795" name="Object 3"/>
                <p:cNvGraphicFramePr>
                  <a:graphicFrameLocks noChangeAspect="1"/>
                </p:cNvGraphicFramePr>
                <p:nvPr/>
              </p:nvGraphicFramePr>
              <p:xfrm>
                <a:off x="473042" y="2546350"/>
                <a:ext cx="6073776" cy="615950"/>
              </p:xfrm>
              <a:graphic>
                <a:graphicData uri="http://schemas.openxmlformats.org/presentationml/2006/ole">
                  <p:oleObj spid="_x0000_s33795" name="Equation" r:id="rId4" imgW="2247900" imgH="228600" progId="Equation.3">
                    <p:embed/>
                  </p:oleObj>
                </a:graphicData>
              </a:graphic>
            </p:graphicFrame>
            <p:grpSp>
              <p:nvGrpSpPr>
                <p:cNvPr id="11" name="Group 10"/>
                <p:cNvGrpSpPr/>
                <p:nvPr/>
              </p:nvGrpSpPr>
              <p:grpSpPr>
                <a:xfrm>
                  <a:off x="1905000" y="2151618"/>
                  <a:ext cx="4216400" cy="369332"/>
                  <a:chOff x="1905000" y="2151618"/>
                  <a:chExt cx="4216400" cy="369332"/>
                </a:xfrm>
              </p:grpSpPr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3429000" y="2151618"/>
                    <a:ext cx="113887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N Stations</a:t>
                    </a:r>
                    <a:endParaRPr lang="en-US" dirty="0"/>
                  </a:p>
                </p:txBody>
              </p:sp>
              <p:cxnSp>
                <p:nvCxnSpPr>
                  <p:cNvPr id="9" name="Straight Arrow Connector 8"/>
                  <p:cNvCxnSpPr/>
                  <p:nvPr/>
                </p:nvCxnSpPr>
                <p:spPr>
                  <a:xfrm rot="10800000">
                    <a:off x="1905000" y="2374900"/>
                    <a:ext cx="1409700" cy="158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Arrow Connector 9"/>
                  <p:cNvCxnSpPr/>
                  <p:nvPr/>
                </p:nvCxnSpPr>
                <p:spPr>
                  <a:xfrm>
                    <a:off x="4711700" y="2376489"/>
                    <a:ext cx="1409700" cy="158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3" name="TextBox 12"/>
            <p:cNvSpPr txBox="1"/>
            <p:nvPr/>
          </p:nvSpPr>
          <p:spPr>
            <a:xfrm>
              <a:off x="7327900" y="2495550"/>
              <a:ext cx="1737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Discrete Fourier</a:t>
              </a:r>
            </a:p>
            <a:p>
              <a:r>
                <a:rPr lang="en-US" dirty="0" smtClean="0"/>
                <a:t>Transform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70425" y="4482524"/>
            <a:ext cx="6276393" cy="2652475"/>
            <a:chOff x="270425" y="4482524"/>
            <a:chExt cx="6276393" cy="2652475"/>
          </a:xfrm>
        </p:grpSpPr>
        <p:grpSp>
          <p:nvGrpSpPr>
            <p:cNvPr id="30" name="Group 29"/>
            <p:cNvGrpSpPr/>
            <p:nvPr/>
          </p:nvGrpSpPr>
          <p:grpSpPr>
            <a:xfrm>
              <a:off x="270425" y="4482524"/>
              <a:ext cx="6276393" cy="2652475"/>
              <a:chOff x="270425" y="4482524"/>
              <a:chExt cx="6276393" cy="265247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270425" y="4482524"/>
                <a:ext cx="1375096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Replica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  <p:graphicFrame>
            <p:nvGraphicFramePr>
              <p:cNvPr id="22" name="Object 21"/>
              <p:cNvGraphicFramePr>
                <a:graphicFrameLocks noChangeAspect="1"/>
              </p:cNvGraphicFramePr>
              <p:nvPr/>
            </p:nvGraphicFramePr>
            <p:xfrm>
              <a:off x="624001" y="5247287"/>
              <a:ext cx="5922817" cy="1116342"/>
            </p:xfrm>
            <a:graphic>
              <a:graphicData uri="http://schemas.openxmlformats.org/presentationml/2006/ole">
                <p:oleObj spid="_x0000_s33796" name="Equation" r:id="rId5" imgW="2425700" imgH="457200" progId="Equation.3">
                  <p:embed/>
                </p:oleObj>
              </a:graphicData>
            </a:graphic>
          </p:graphicFrame>
          <p:sp>
            <p:nvSpPr>
              <p:cNvPr id="23" name="TextBox 22"/>
              <p:cNvSpPr txBox="1"/>
              <p:nvPr/>
            </p:nvSpPr>
            <p:spPr>
              <a:xfrm>
                <a:off x="457200" y="6488668"/>
                <a:ext cx="49018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Surface wave emitted at location </a:t>
                </a:r>
                <a:r>
                  <a:rPr lang="en-US" dirty="0" err="1" smtClean="0"/>
                  <a:t>a</a:t>
                </a:r>
                <a:r>
                  <a:rPr lang="en-US" baseline="-25000" dirty="0" err="1" smtClean="0"/>
                  <a:t>j</a:t>
                </a:r>
                <a:r>
                  <a:rPr lang="en-US" dirty="0" smtClean="0"/>
                  <a:t> with velocity </a:t>
                </a:r>
                <a:r>
                  <a:rPr lang="en-US" dirty="0" err="1" smtClean="0"/>
                  <a:t>c</a:t>
                </a:r>
                <a:r>
                  <a:rPr lang="en-US" dirty="0" smtClean="0"/>
                  <a:t>.</a:t>
                </a:r>
              </a:p>
              <a:p>
                <a:endParaRPr lang="en-US" dirty="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3738163" y="648866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18536" y="3046142"/>
            <a:ext cx="8897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using a grid search, match via inner product</a:t>
            </a:r>
          </a:p>
          <a:p>
            <a:r>
              <a:rPr lang="en-US" sz="3600" dirty="0" smtClean="0">
                <a:solidFill>
                  <a:srgbClr val="008000"/>
                </a:solidFill>
              </a:rPr>
              <a:t>	</a:t>
            </a:r>
            <a:r>
              <a:rPr lang="en-US" sz="3600" dirty="0" err="1" smtClean="0">
                <a:solidFill>
                  <a:srgbClr val="008000"/>
                </a:solidFill>
                <a:sym typeface="Wingdings"/>
              </a:rPr>
              <a:t></a:t>
            </a:r>
            <a:r>
              <a:rPr lang="en-US" sz="3600" dirty="0" smtClean="0">
                <a:solidFill>
                  <a:srgbClr val="008000"/>
                </a:solidFill>
                <a:sym typeface="Wingdings"/>
              </a:rPr>
              <a:t> combine signal amplitude and coherence</a:t>
            </a:r>
            <a:endParaRPr lang="en-US" sz="36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Location of Noise Sources:</a:t>
            </a:r>
            <a:br>
              <a:rPr lang="en-US" dirty="0" smtClean="0"/>
            </a:br>
            <a:r>
              <a:rPr lang="en-US" dirty="0" smtClean="0"/>
              <a:t>Matched Filter Processing</a:t>
            </a:r>
            <a:endParaRPr lang="en-US" dirty="0"/>
          </a:p>
        </p:txBody>
      </p:sp>
      <p:grpSp>
        <p:nvGrpSpPr>
          <p:cNvPr id="3" name="Group 27"/>
          <p:cNvGrpSpPr/>
          <p:nvPr/>
        </p:nvGrpSpPr>
        <p:grpSpPr>
          <a:xfrm>
            <a:off x="473042" y="1307812"/>
            <a:ext cx="8591895" cy="1638588"/>
            <a:chOff x="473042" y="1523712"/>
            <a:chExt cx="8591895" cy="1638588"/>
          </a:xfrm>
        </p:grpSpPr>
        <p:grpSp>
          <p:nvGrpSpPr>
            <p:cNvPr id="6" name="Group 26"/>
            <p:cNvGrpSpPr/>
            <p:nvPr/>
          </p:nvGrpSpPr>
          <p:grpSpPr>
            <a:xfrm>
              <a:off x="473042" y="1523712"/>
              <a:ext cx="6073776" cy="1638588"/>
              <a:chOff x="473042" y="1523712"/>
              <a:chExt cx="6073776" cy="1638588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73042" y="1523712"/>
                <a:ext cx="958916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Data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8" name="Group 11"/>
              <p:cNvGrpSpPr/>
              <p:nvPr/>
            </p:nvGrpSpPr>
            <p:grpSpPr>
              <a:xfrm>
                <a:off x="473042" y="2151618"/>
                <a:ext cx="6073776" cy="1010682"/>
                <a:chOff x="473042" y="2151618"/>
                <a:chExt cx="6073776" cy="1010682"/>
              </a:xfrm>
            </p:grpSpPr>
            <p:graphicFrame>
              <p:nvGraphicFramePr>
                <p:cNvPr id="33795" name="Object 3"/>
                <p:cNvGraphicFramePr>
                  <a:graphicFrameLocks noChangeAspect="1"/>
                </p:cNvGraphicFramePr>
                <p:nvPr/>
              </p:nvGraphicFramePr>
              <p:xfrm>
                <a:off x="473042" y="2546350"/>
                <a:ext cx="6073776" cy="615950"/>
              </p:xfrm>
              <a:graphic>
                <a:graphicData uri="http://schemas.openxmlformats.org/presentationml/2006/ole">
                  <p:oleObj spid="_x0000_s53251" name="Equation" r:id="rId3" imgW="2247900" imgH="228600" progId="Equation.3">
                    <p:embed/>
                  </p:oleObj>
                </a:graphicData>
              </a:graphic>
            </p:graphicFrame>
            <p:grpSp>
              <p:nvGrpSpPr>
                <p:cNvPr id="11" name="Group 10"/>
                <p:cNvGrpSpPr/>
                <p:nvPr/>
              </p:nvGrpSpPr>
              <p:grpSpPr>
                <a:xfrm>
                  <a:off x="1905000" y="2151618"/>
                  <a:ext cx="4216400" cy="369332"/>
                  <a:chOff x="1905000" y="2151618"/>
                  <a:chExt cx="4216400" cy="369332"/>
                </a:xfrm>
              </p:grpSpPr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3429000" y="2151618"/>
                    <a:ext cx="113887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N Stations</a:t>
                    </a:r>
                    <a:endParaRPr lang="en-US" dirty="0"/>
                  </a:p>
                </p:txBody>
              </p:sp>
              <p:cxnSp>
                <p:nvCxnSpPr>
                  <p:cNvPr id="9" name="Straight Arrow Connector 8"/>
                  <p:cNvCxnSpPr/>
                  <p:nvPr/>
                </p:nvCxnSpPr>
                <p:spPr>
                  <a:xfrm rot="10800000">
                    <a:off x="1905000" y="2374900"/>
                    <a:ext cx="1409700" cy="158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Arrow Connector 9"/>
                  <p:cNvCxnSpPr/>
                  <p:nvPr/>
                </p:nvCxnSpPr>
                <p:spPr>
                  <a:xfrm>
                    <a:off x="4711700" y="2376489"/>
                    <a:ext cx="1409700" cy="158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3" name="TextBox 12"/>
            <p:cNvSpPr txBox="1"/>
            <p:nvPr/>
          </p:nvSpPr>
          <p:spPr>
            <a:xfrm>
              <a:off x="7327900" y="2495550"/>
              <a:ext cx="1737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Discrete Fourier</a:t>
              </a:r>
            </a:p>
            <a:p>
              <a:r>
                <a:rPr lang="en-US" dirty="0" smtClean="0"/>
                <a:t>Transform</a:t>
              </a:r>
              <a:endParaRPr lang="en-US" dirty="0"/>
            </a:p>
          </p:txBody>
        </p:sp>
      </p:grpSp>
      <p:grpSp>
        <p:nvGrpSpPr>
          <p:cNvPr id="12" name="Group 28"/>
          <p:cNvGrpSpPr/>
          <p:nvPr/>
        </p:nvGrpSpPr>
        <p:grpSpPr>
          <a:xfrm>
            <a:off x="590550" y="3572931"/>
            <a:ext cx="8103312" cy="686313"/>
            <a:chOff x="590550" y="3632199"/>
            <a:chExt cx="8103312" cy="686313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590550" y="3632199"/>
            <a:ext cx="3397250" cy="686313"/>
          </p:xfrm>
          <a:graphic>
            <a:graphicData uri="http://schemas.openxmlformats.org/presentationml/2006/ole">
              <p:oleObj spid="_x0000_s53250" name="Equation" r:id="rId4" imgW="1257300" imgH="254000" progId="Equation.3">
                <p:embed/>
              </p:oleObj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5054600" y="3632199"/>
              <a:ext cx="3639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 </a:t>
              </a:r>
              <a:r>
                <a:rPr lang="en-US" dirty="0" err="1" smtClean="0"/>
                <a:t>x</a:t>
              </a:r>
              <a:r>
                <a:rPr lang="en-US" dirty="0" smtClean="0"/>
                <a:t> N ‘Cross-Spectral Density Matrix’</a:t>
              </a:r>
            </a:p>
            <a:p>
              <a:r>
                <a:rPr lang="en-US" dirty="0" smtClean="0"/>
                <a:t>from ensemble averaging</a:t>
              </a:r>
              <a:endParaRPr lang="en-US" dirty="0"/>
            </a:p>
          </p:txBody>
        </p:sp>
      </p:grpSp>
      <p:grpSp>
        <p:nvGrpSpPr>
          <p:cNvPr id="18" name="Group 30"/>
          <p:cNvGrpSpPr/>
          <p:nvPr/>
        </p:nvGrpSpPr>
        <p:grpSpPr>
          <a:xfrm>
            <a:off x="590550" y="4891710"/>
            <a:ext cx="4325523" cy="1257538"/>
            <a:chOff x="590550" y="5512594"/>
            <a:chExt cx="4325523" cy="1257538"/>
          </a:xfrm>
        </p:grpSpPr>
        <p:graphicFrame>
          <p:nvGraphicFramePr>
            <p:cNvPr id="25" name="Object 24"/>
            <p:cNvGraphicFramePr>
              <a:graphicFrameLocks noChangeAspect="1"/>
            </p:cNvGraphicFramePr>
            <p:nvPr/>
          </p:nvGraphicFramePr>
          <p:xfrm>
            <a:off x="590550" y="5512594"/>
            <a:ext cx="4311766" cy="786606"/>
          </p:xfrm>
          <a:graphic>
            <a:graphicData uri="http://schemas.openxmlformats.org/presentationml/2006/ole">
              <p:oleObj spid="_x0000_s53253" name="Equation" r:id="rId5" imgW="1879600" imgH="342900" progId="Equation.3">
                <p:embed/>
              </p:oleObj>
            </a:graphicData>
          </a:graphic>
        </p:graphicFrame>
        <p:sp>
          <p:nvSpPr>
            <p:cNvPr id="26" name="TextBox 25"/>
            <p:cNvSpPr txBox="1"/>
            <p:nvPr/>
          </p:nvSpPr>
          <p:spPr>
            <a:xfrm>
              <a:off x="977900" y="6400800"/>
              <a:ext cx="39381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Bartlett Processor (</a:t>
              </a:r>
              <a:r>
                <a:rPr lang="en-US" dirty="0" smtClean="0"/>
                <a:t>‘linear </a:t>
              </a:r>
              <a:r>
                <a:rPr lang="en-US" dirty="0" err="1" smtClean="0"/>
                <a:t>beamformer</a:t>
              </a:r>
              <a:r>
                <a:rPr lang="en-US" dirty="0" smtClean="0"/>
                <a:t>’)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3_7_v1900_d23_21_idc3_eig0_5_pr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195" y="1227313"/>
            <a:ext cx="4115539" cy="3824465"/>
          </a:xfrm>
          <a:prstGeom prst="rect">
            <a:avLst/>
          </a:prstGeom>
        </p:spPr>
      </p:pic>
      <p:pic>
        <p:nvPicPr>
          <p:cNvPr id="12" name="Picture 11" descr="f3_7_v1700_d23_6_idc3_eig0_5_pr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566" y="1227313"/>
            <a:ext cx="4115540" cy="3824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5691"/>
            <a:ext cx="8229600" cy="1143000"/>
          </a:xfrm>
        </p:spPr>
        <p:txBody>
          <a:bodyPr/>
          <a:lstStyle/>
          <a:p>
            <a:r>
              <a:rPr lang="en-US" dirty="0" smtClean="0"/>
              <a:t>Noise Source Location: 3-7 Hz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3554" y="867309"/>
            <a:ext cx="153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Tremor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46894" y="881420"/>
            <a:ext cx="1540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During Tremor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6678678" y="3010378"/>
            <a:ext cx="3395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Beam Amplitude (</a:t>
            </a:r>
            <a:r>
              <a:rPr lang="en-US" sz="2400" dirty="0" err="1" smtClean="0"/>
              <a:t>arb</a:t>
            </a:r>
            <a:r>
              <a:rPr lang="en-US" sz="2400" dirty="0" smtClean="0"/>
              <a:t>. </a:t>
            </a:r>
            <a:r>
              <a:rPr lang="en-US" sz="2400" dirty="0" err="1" smtClean="0"/>
              <a:t>u</a:t>
            </a:r>
            <a:r>
              <a:rPr lang="en-US" sz="2400" dirty="0"/>
              <a:t>.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 rot="5400000">
            <a:off x="2383878" y="3010378"/>
            <a:ext cx="3395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Beam Amplitude (</a:t>
            </a:r>
            <a:r>
              <a:rPr lang="en-US" sz="2400" dirty="0" err="1" smtClean="0"/>
              <a:t>arb</a:t>
            </a:r>
            <a:r>
              <a:rPr lang="en-US" sz="2400" dirty="0" smtClean="0"/>
              <a:t>. </a:t>
            </a:r>
            <a:r>
              <a:rPr lang="en-US" sz="2400" dirty="0" err="1" smtClean="0"/>
              <a:t>u</a:t>
            </a:r>
            <a:r>
              <a:rPr lang="en-US" sz="2400" dirty="0"/>
              <a:t>.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71761" y="5335390"/>
            <a:ext cx="41601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Two separate sources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 Moulin inside network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 Moulin north of network?</a:t>
            </a:r>
            <a:endParaRPr lang="en-US" sz="2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837266" y="3174999"/>
            <a:ext cx="357007" cy="357007"/>
            <a:chOff x="5207007" y="5620458"/>
            <a:chExt cx="437437" cy="437437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07007" y="5700889"/>
              <a:ext cx="437437" cy="239889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5204186" y="5719233"/>
              <a:ext cx="437437" cy="239888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103057" y="3172204"/>
            <a:ext cx="357007" cy="357007"/>
            <a:chOff x="5207007" y="5620458"/>
            <a:chExt cx="437437" cy="437437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207007" y="5700889"/>
              <a:ext cx="437437" cy="239889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5204186" y="5719233"/>
              <a:ext cx="437437" cy="239888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Greenland’s Contribution </a:t>
            </a:r>
            <a:br>
              <a:rPr lang="en-US" dirty="0" smtClean="0"/>
            </a:br>
            <a:r>
              <a:rPr lang="en-US" dirty="0" smtClean="0"/>
              <a:t>to Global Sea Level Rise</a:t>
            </a:r>
            <a:endParaRPr lang="en-US" dirty="0"/>
          </a:p>
        </p:txBody>
      </p:sp>
      <p:pic>
        <p:nvPicPr>
          <p:cNvPr id="4" name="Picture 3" descr="greenland_bedmap_sur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0"/>
            <a:ext cx="2913158" cy="3236842"/>
          </a:xfrm>
          <a:prstGeom prst="rect">
            <a:avLst/>
          </a:prstGeom>
        </p:spPr>
      </p:pic>
      <p:pic>
        <p:nvPicPr>
          <p:cNvPr id="5" name="Picture 4" descr="greenland_bedmap_b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293" y="2982842"/>
            <a:ext cx="2971800" cy="330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4460" y="1849967"/>
            <a:ext cx="61097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Complete Melt </a:t>
            </a:r>
            <a:r>
              <a:rPr lang="en-US" sz="3200" dirty="0" err="1" smtClean="0">
                <a:sym typeface="Wingdings"/>
              </a:rPr>
              <a:t></a:t>
            </a:r>
            <a:r>
              <a:rPr lang="en-US" sz="3200" dirty="0" smtClean="0">
                <a:sym typeface="Wingdings"/>
              </a:rPr>
              <a:t> 7 </a:t>
            </a:r>
            <a:r>
              <a:rPr lang="en-US" sz="3200" dirty="0" err="1" smtClean="0">
                <a:sym typeface="Wingdings"/>
              </a:rPr>
              <a:t>m</a:t>
            </a:r>
            <a:r>
              <a:rPr lang="en-US" sz="3200" dirty="0" smtClean="0">
                <a:sym typeface="Wingdings"/>
              </a:rPr>
              <a:t> sea level rise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823949" y="2642439"/>
            <a:ext cx="1765628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Recent Mass</a:t>
            </a:r>
          </a:p>
          <a:p>
            <a:r>
              <a:rPr lang="en-US" sz="2400" dirty="0" smtClean="0"/>
              <a:t>Loss:</a:t>
            </a:r>
          </a:p>
          <a:p>
            <a:endParaRPr lang="en-US" sz="2400" dirty="0" smtClean="0"/>
          </a:p>
          <a:p>
            <a:r>
              <a:rPr lang="en-US" sz="2400" dirty="0" smtClean="0"/>
              <a:t>1990-2000:</a:t>
            </a:r>
          </a:p>
          <a:p>
            <a:r>
              <a:rPr lang="en-US" sz="2400" dirty="0" smtClean="0"/>
              <a:t>~100 </a:t>
            </a:r>
            <a:r>
              <a:rPr lang="en-US" sz="2400" dirty="0" err="1" smtClean="0"/>
              <a:t>Gt</a:t>
            </a:r>
            <a:r>
              <a:rPr lang="en-US" sz="2400" dirty="0" smtClean="0"/>
              <a:t>/a</a:t>
            </a:r>
          </a:p>
          <a:p>
            <a:r>
              <a:rPr lang="en-US" sz="2400" dirty="0" smtClean="0"/>
              <a:t>~0.3 mm/a</a:t>
            </a:r>
          </a:p>
          <a:p>
            <a:endParaRPr lang="en-US" sz="2400" dirty="0" smtClean="0"/>
          </a:p>
          <a:p>
            <a:r>
              <a:rPr lang="en-US" sz="2400" dirty="0" smtClean="0"/>
              <a:t>Since 2006:</a:t>
            </a:r>
          </a:p>
          <a:p>
            <a:r>
              <a:rPr lang="en-US" sz="2400" dirty="0" smtClean="0"/>
              <a:t>~</a:t>
            </a:r>
            <a:r>
              <a:rPr lang="en-US" sz="2400" dirty="0"/>
              <a:t>2</a:t>
            </a:r>
            <a:r>
              <a:rPr lang="en-US" sz="2400" dirty="0" smtClean="0"/>
              <a:t>00 </a:t>
            </a:r>
            <a:r>
              <a:rPr lang="en-US" sz="2400" dirty="0" err="1" smtClean="0"/>
              <a:t>Gt</a:t>
            </a:r>
            <a:r>
              <a:rPr lang="en-US" sz="2400" dirty="0" smtClean="0"/>
              <a:t>/a</a:t>
            </a:r>
          </a:p>
          <a:p>
            <a:r>
              <a:rPr lang="en-US" sz="2400" dirty="0" smtClean="0"/>
              <a:t>~0.6 mm/a</a:t>
            </a:r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Beamforming</a:t>
            </a:r>
            <a:r>
              <a:rPr lang="en-US" dirty="0" smtClean="0"/>
              <a:t> for July 23</a:t>
            </a:r>
            <a:endParaRPr lang="en-US" dirty="0"/>
          </a:p>
        </p:txBody>
      </p:sp>
      <p:pic>
        <p:nvPicPr>
          <p:cNvPr id="5" name="Jul23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53447" y="1671639"/>
            <a:ext cx="6920332" cy="5186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Now that we found two noise sources, what can we say about them?</a:t>
            </a:r>
            <a:endParaRPr lang="en-US" dirty="0"/>
          </a:p>
        </p:txBody>
      </p:sp>
      <p:pic>
        <p:nvPicPr>
          <p:cNvPr id="4" name="Picture 3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7" y="1474082"/>
            <a:ext cx="7467601" cy="4965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203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www.toonpool.com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el_hist_all23-Jul-2011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829734" y="1600200"/>
            <a:ext cx="8229600" cy="4525963"/>
          </a:xfrm>
        </p:spPr>
      </p:pic>
      <p:pic>
        <p:nvPicPr>
          <p:cNvPr id="5" name="Picture 4" descr="vel_hist_allns23-Jul-2011.png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724557" y="-296333"/>
            <a:ext cx="6417556" cy="8305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311" y="274638"/>
            <a:ext cx="8229600" cy="1143000"/>
          </a:xfrm>
        </p:spPr>
        <p:txBody>
          <a:bodyPr/>
          <a:lstStyle/>
          <a:p>
            <a:r>
              <a:rPr lang="en-US" dirty="0" err="1" smtClean="0"/>
              <a:t>Seicmic</a:t>
            </a:r>
            <a:r>
              <a:rPr lang="en-US" dirty="0" smtClean="0"/>
              <a:t> Velocity Distribution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/>
          <a:lstStyle/>
          <a:p>
            <a:r>
              <a:rPr lang="en-US" dirty="0" smtClean="0"/>
              <a:t>Seismic Velocity Fluctuations</a:t>
            </a:r>
            <a:endParaRPr lang="en-US" dirty="0"/>
          </a:p>
        </p:txBody>
      </p:sp>
      <p:pic>
        <p:nvPicPr>
          <p:cNvPr id="5" name="Picture 4" descr="vel_allday_both23-Jul-20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57" y="1080557"/>
            <a:ext cx="7315201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el_error_23-Jul-201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23065" y="621418"/>
            <a:ext cx="4818914" cy="6236582"/>
          </a:xfrm>
          <a:prstGeom prst="rect">
            <a:avLst/>
          </a:prstGeom>
        </p:spPr>
      </p:pic>
      <p:pic>
        <p:nvPicPr>
          <p:cNvPr id="5" name="Picture 4" descr="vel_beammax_23-Jul-201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-155701" y="621419"/>
            <a:ext cx="4818914" cy="6236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1143000"/>
          </a:xfrm>
        </p:spPr>
        <p:txBody>
          <a:bodyPr/>
          <a:lstStyle/>
          <a:p>
            <a:r>
              <a:rPr lang="en-US" dirty="0" smtClean="0"/>
              <a:t>Seismic Velocity Fluctuations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4975" y="5894152"/>
            <a:ext cx="8686800" cy="400110"/>
          </a:xfrm>
          <a:prstGeom prst="rect">
            <a:avLst/>
          </a:prstGeom>
          <a:solidFill>
            <a:srgbClr val="FFFF00">
              <a:alpha val="90000"/>
            </a:srgbClr>
          </a:solidFill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  <a:sym typeface="Wingdings"/>
              </a:rPr>
              <a:t>no obvious relationship between inversion quality and velocity fluctuations</a:t>
            </a:r>
            <a:endParaRPr lang="en-US" sz="2000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790890"/>
            <a:ext cx="3018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maximum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coherence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33503" y="1773958"/>
            <a:ext cx="3717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Area of beam maximum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resolution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 </a:t>
            </a:r>
            <a:r>
              <a:rPr lang="en-US" dirty="0" smtClean="0"/>
              <a:t>Discrimination: </a:t>
            </a:r>
            <a:br>
              <a:rPr lang="en-US" dirty="0" smtClean="0"/>
            </a:br>
            <a:r>
              <a:rPr lang="en-US" dirty="0" smtClean="0"/>
              <a:t>Singular </a:t>
            </a:r>
            <a:r>
              <a:rPr lang="en-US" dirty="0" smtClean="0"/>
              <a:t>Value Decomposition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100439" y="2182372"/>
          <a:ext cx="4311766" cy="786606"/>
        </p:xfrm>
        <a:graphic>
          <a:graphicData uri="http://schemas.openxmlformats.org/presentationml/2006/ole">
            <p:oleObj spid="_x0000_s34818" name="Equation" r:id="rId3" imgW="1879600" imgH="342900" progId="Equation.3">
              <p:embed/>
            </p:oleObj>
          </a:graphicData>
        </a:graphic>
      </p:graphicFrame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457200" y="4820444"/>
          <a:ext cx="7134225" cy="725487"/>
        </p:xfrm>
        <a:graphic>
          <a:graphicData uri="http://schemas.openxmlformats.org/presentationml/2006/ole">
            <p:oleObj spid="_x0000_s34820" name="Equation" r:id="rId4" imgW="2247900" imgH="228600" progId="Equation.3">
              <p:embed/>
            </p:oleObj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457200" y="3436583"/>
            <a:ext cx="8495002" cy="685075"/>
            <a:chOff x="457200" y="3436583"/>
            <a:chExt cx="8495002" cy="685075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457200" y="3436583"/>
            <a:ext cx="2780595" cy="685075"/>
          </p:xfrm>
          <a:graphic>
            <a:graphicData uri="http://schemas.openxmlformats.org/presentationml/2006/ole">
              <p:oleObj spid="_x0000_s34819" name="Equation" r:id="rId5" imgW="876300" imgH="215900" progId="Equation.3">
                <p:embed/>
              </p:oleObj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3802235" y="3441890"/>
              <a:ext cx="514996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Singular Value Decomposition</a:t>
              </a:r>
              <a:endParaRPr lang="en-US" sz="3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8813" y="5737002"/>
            <a:ext cx="85457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Separate </a:t>
            </a:r>
            <a:r>
              <a:rPr lang="en-US" sz="3200" dirty="0" err="1" smtClean="0"/>
              <a:t>eigenvalues</a:t>
            </a:r>
            <a:r>
              <a:rPr lang="en-US" sz="3200" dirty="0" smtClean="0"/>
              <a:t> </a:t>
            </a:r>
            <a:r>
              <a:rPr lang="en-US" sz="3200" dirty="0" err="1" smtClean="0">
                <a:latin typeface="Wingdings"/>
                <a:ea typeface="Wingdings"/>
                <a:cs typeface="Wingdings"/>
              </a:rPr>
              <a:t></a:t>
            </a:r>
            <a:r>
              <a:rPr lang="en-US" sz="3200" dirty="0" smtClean="0"/>
              <a:t> separate noise sources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055" y="0"/>
            <a:ext cx="8881886" cy="8792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Location Results with Specific </a:t>
            </a:r>
            <a:r>
              <a:rPr lang="en-US" dirty="0" err="1" smtClean="0"/>
              <a:t>Eigenvalues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8587" y="5352822"/>
            <a:ext cx="5523873" cy="1254375"/>
            <a:chOff x="68587" y="5352822"/>
            <a:chExt cx="5523873" cy="1254375"/>
          </a:xfrm>
        </p:grpSpPr>
        <p:grpSp>
          <p:nvGrpSpPr>
            <p:cNvPr id="13" name="Group 12"/>
            <p:cNvGrpSpPr/>
            <p:nvPr/>
          </p:nvGrpSpPr>
          <p:grpSpPr>
            <a:xfrm>
              <a:off x="68587" y="5831981"/>
              <a:ext cx="5481260" cy="775216"/>
              <a:chOff x="0" y="5469183"/>
              <a:chExt cx="5481260" cy="775216"/>
            </a:xfrm>
          </p:grpSpPr>
          <p:pic>
            <p:nvPicPr>
              <p:cNvPr id="6" name="Picture 5" descr="Picture 1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5469183"/>
                <a:ext cx="5481260" cy="43815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778340" y="5864526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77399" y="5864526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584980" y="5864526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8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446976" y="5875067"/>
                <a:ext cx="418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317491" y="5850257"/>
                <a:ext cx="418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12</a:t>
                </a:r>
                <a:endParaRPr lang="en-US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062475" y="5352822"/>
              <a:ext cx="45299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Beam Amplitude (</a:t>
              </a:r>
              <a:r>
                <a:rPr lang="en-US" sz="2400" dirty="0" err="1" smtClean="0"/>
                <a:t>arb</a:t>
              </a:r>
              <a:r>
                <a:rPr lang="en-US" sz="2400" dirty="0" smtClean="0"/>
                <a:t>. </a:t>
              </a:r>
              <a:r>
                <a:rPr lang="en-US" sz="2400" dirty="0" err="1" smtClean="0"/>
                <a:t>u</a:t>
              </a:r>
              <a:r>
                <a:rPr lang="en-US" sz="2400" dirty="0"/>
                <a:t>.</a:t>
              </a:r>
              <a:r>
                <a:rPr lang="en-US" sz="2400" dirty="0" smtClean="0"/>
                <a:t>)</a:t>
              </a:r>
              <a:endParaRPr lang="en-US" sz="24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98261" y="1905191"/>
            <a:ext cx="669680" cy="3258155"/>
            <a:chOff x="8398261" y="1905191"/>
            <a:chExt cx="669680" cy="3258155"/>
          </a:xfrm>
        </p:grpSpPr>
        <p:pic>
          <p:nvPicPr>
            <p:cNvPr id="16" name="Picture 15" descr="Picture 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8261" y="1905191"/>
              <a:ext cx="450850" cy="325815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753501" y="3860413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766281" y="280309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86055" y="1201638"/>
            <a:ext cx="2623162" cy="4151184"/>
            <a:chOff x="186055" y="1201638"/>
            <a:chExt cx="2623162" cy="4151184"/>
          </a:xfrm>
        </p:grpSpPr>
        <p:pic>
          <p:nvPicPr>
            <p:cNvPr id="4" name="Picture 3" descr="f3_7_v1900_d23_21_idc3_eig0_2_pre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055" y="1612388"/>
              <a:ext cx="2623162" cy="374043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10068" y="1201638"/>
              <a:ext cx="1571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All </a:t>
              </a:r>
              <a:r>
                <a:rPr lang="en-US" dirty="0" err="1" smtClean="0"/>
                <a:t>Eigenvalues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858098" y="1243056"/>
            <a:ext cx="2623162" cy="4109766"/>
            <a:chOff x="2858098" y="1243056"/>
            <a:chExt cx="2623162" cy="4109766"/>
          </a:xfrm>
        </p:grpSpPr>
        <p:pic>
          <p:nvPicPr>
            <p:cNvPr id="5" name="Picture 4" descr="f3_7_v1900_d23_21_idc3_eig-2_1_pre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8098" y="1612388"/>
              <a:ext cx="2623162" cy="374043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96560" y="1243056"/>
              <a:ext cx="1980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r>
                <a:rPr lang="en-US" baseline="30000" dirty="0" smtClean="0"/>
                <a:t>st</a:t>
              </a:r>
              <a:r>
                <a:rPr lang="en-US" dirty="0" smtClean="0"/>
                <a:t> </a:t>
              </a:r>
              <a:r>
                <a:rPr lang="en-US" dirty="0" err="1" smtClean="0"/>
                <a:t>Eigenvalue</a:t>
              </a:r>
              <a:r>
                <a:rPr lang="en-US" dirty="0" smtClean="0"/>
                <a:t>, only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48758" y="1243056"/>
            <a:ext cx="2649503" cy="4147327"/>
            <a:chOff x="5748758" y="1243056"/>
            <a:chExt cx="2649503" cy="4147327"/>
          </a:xfrm>
        </p:grpSpPr>
        <p:pic>
          <p:nvPicPr>
            <p:cNvPr id="17" name="Picture 16" descr="f3_7_v1700_d23_21_idc3_eig-2_2_pre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48758" y="1612388"/>
              <a:ext cx="2649503" cy="3777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031692" y="1243056"/>
              <a:ext cx="2111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r>
                <a:rPr lang="en-US" baseline="30000" dirty="0" smtClean="0"/>
                <a:t>nd</a:t>
              </a:r>
              <a:r>
                <a:rPr lang="en-US" dirty="0" smtClean="0"/>
                <a:t> </a:t>
              </a:r>
              <a:r>
                <a:rPr lang="en-US" dirty="0" err="1" smtClean="0"/>
                <a:t>Eigenvalue</a:t>
              </a:r>
              <a:r>
                <a:rPr lang="en-US" dirty="0" smtClean="0"/>
                <a:t>, only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Technical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667" y="1417638"/>
            <a:ext cx="8678333" cy="5440362"/>
          </a:xfrm>
        </p:spPr>
        <p:txBody>
          <a:bodyPr>
            <a:normAutofit/>
          </a:bodyPr>
          <a:lstStyle/>
          <a:p>
            <a:r>
              <a:rPr lang="en-US" dirty="0" smtClean="0"/>
              <a:t>Noise in the 3-7 Hz range</a:t>
            </a:r>
          </a:p>
          <a:p>
            <a:r>
              <a:rPr lang="en-US" dirty="0" smtClean="0"/>
              <a:t>Coherent noise during all day times</a:t>
            </a:r>
          </a:p>
          <a:p>
            <a:r>
              <a:rPr lang="en-US" dirty="0" smtClean="0"/>
              <a:t>Location via match-filter processing possible</a:t>
            </a:r>
          </a:p>
          <a:p>
            <a:r>
              <a:rPr lang="en-US" dirty="0" smtClean="0"/>
              <a:t>Noise source discrimination via SVD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Scientific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667" y="1417638"/>
            <a:ext cx="8678333" cy="5440362"/>
          </a:xfrm>
        </p:spPr>
        <p:txBody>
          <a:bodyPr>
            <a:normAutofit/>
          </a:bodyPr>
          <a:lstStyle/>
          <a:p>
            <a:r>
              <a:rPr lang="en-US" dirty="0" smtClean="0"/>
              <a:t>Confirm tremor results of Claudia </a:t>
            </a:r>
            <a:r>
              <a:rPr lang="en-US" dirty="0" err="1" smtClean="0"/>
              <a:t>Röösli</a:t>
            </a:r>
            <a:endParaRPr lang="en-US" dirty="0" smtClean="0"/>
          </a:p>
          <a:p>
            <a:r>
              <a:rPr lang="en-US" dirty="0" smtClean="0"/>
              <a:t>Moulin emits noise at other times, too</a:t>
            </a:r>
          </a:p>
          <a:p>
            <a:r>
              <a:rPr lang="en-US" dirty="0" smtClean="0"/>
              <a:t>Presence of another persistent noise source north of network</a:t>
            </a:r>
          </a:p>
          <a:p>
            <a:r>
              <a:rPr lang="en-US" dirty="0" smtClean="0"/>
              <a:t>Seismic velocity fluctuations associated with noise sources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2248"/>
            <a:ext cx="8229600" cy="1143000"/>
          </a:xfrm>
        </p:spPr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56" y="1106315"/>
            <a:ext cx="8720666" cy="575168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Uncertainty estimation in location and velocity</a:t>
            </a:r>
          </a:p>
          <a:p>
            <a:r>
              <a:rPr lang="en-US" dirty="0" smtClean="0"/>
              <a:t>Add third dimension in location</a:t>
            </a:r>
          </a:p>
          <a:p>
            <a:r>
              <a:rPr lang="en-US" dirty="0" smtClean="0"/>
              <a:t>Process entire 1.5 month long continuous record; compare with glaciological observations</a:t>
            </a:r>
          </a:p>
          <a:p>
            <a:pPr>
              <a:buNone/>
            </a:pPr>
            <a:r>
              <a:rPr lang="en-US" dirty="0" smtClean="0"/>
              <a:t>    ??? Can we detect changes in noise sources ???</a:t>
            </a:r>
          </a:p>
          <a:p>
            <a:pPr lvl="1">
              <a:buFont typeface="Wingdings" pitchFamily="-106" charset="2"/>
              <a:buChar char="à"/>
            </a:pPr>
            <a:r>
              <a:rPr lang="en-US" dirty="0" smtClean="0">
                <a:sym typeface="Wingdings"/>
              </a:rPr>
              <a:t>Changes in </a:t>
            </a:r>
            <a:r>
              <a:rPr lang="en-US" dirty="0" err="1" smtClean="0">
                <a:sym typeface="Wingdings"/>
              </a:rPr>
              <a:t>englacial</a:t>
            </a:r>
            <a:r>
              <a:rPr lang="en-US" dirty="0" smtClean="0">
                <a:sym typeface="Wingdings"/>
              </a:rPr>
              <a:t> water flow</a:t>
            </a:r>
          </a:p>
          <a:p>
            <a:r>
              <a:rPr lang="en-US" dirty="0" smtClean="0">
                <a:sym typeface="Wingdings"/>
              </a:rPr>
              <a:t>Tomography</a:t>
            </a:r>
          </a:p>
          <a:p>
            <a:pPr lvl="1"/>
            <a:r>
              <a:rPr lang="en-US" dirty="0" smtClean="0">
                <a:sym typeface="Wingdings"/>
              </a:rPr>
              <a:t>Complications</a:t>
            </a:r>
          </a:p>
          <a:p>
            <a:pPr lvl="2"/>
            <a:r>
              <a:rPr lang="en-US" dirty="0" smtClean="0">
                <a:sym typeface="Wingdings"/>
              </a:rPr>
              <a:t>Directional noise field</a:t>
            </a:r>
          </a:p>
          <a:p>
            <a:pPr lvl="2"/>
            <a:r>
              <a:rPr lang="en-US" dirty="0" smtClean="0">
                <a:sym typeface="Wingdings"/>
              </a:rPr>
              <a:t>Little scattering</a:t>
            </a:r>
          </a:p>
          <a:p>
            <a:pPr lvl="1"/>
            <a:r>
              <a:rPr lang="en-US" dirty="0" smtClean="0">
                <a:sym typeface="Wingdings"/>
              </a:rPr>
              <a:t>Possible via correlation of ‘beams’ rather than seismograms</a:t>
            </a:r>
          </a:p>
          <a:p>
            <a:pPr lvl="1"/>
            <a:r>
              <a:rPr lang="en-US" dirty="0" smtClean="0">
                <a:sym typeface="Wingdings"/>
              </a:rPr>
              <a:t>Filling/emptying of </a:t>
            </a:r>
            <a:r>
              <a:rPr lang="en-US" dirty="0" err="1" smtClean="0">
                <a:sym typeface="Wingdings"/>
              </a:rPr>
              <a:t>englacial</a:t>
            </a:r>
            <a:r>
              <a:rPr lang="en-US" dirty="0" smtClean="0">
                <a:sym typeface="Wingdings"/>
              </a:rPr>
              <a:t> void spaces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Mass Loss of the</a:t>
            </a:r>
            <a:br>
              <a:rPr lang="en-US" dirty="0" smtClean="0"/>
            </a:br>
            <a:r>
              <a:rPr lang="en-US" dirty="0" smtClean="0"/>
              <a:t>Greenland Ice Sheet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8303" y="2984578"/>
            <a:ext cx="8160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Mass loss: ~50 % surface, ~50 % discharge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6534" y="3960789"/>
            <a:ext cx="299367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Relationship?</a:t>
            </a:r>
          </a:p>
          <a:p>
            <a:r>
              <a:rPr lang="en-US" sz="4000" dirty="0" smtClean="0"/>
              <a:t>Feedback?</a:t>
            </a:r>
          </a:p>
          <a:p>
            <a:r>
              <a:rPr lang="en-US" sz="4000" dirty="0" smtClean="0"/>
              <a:t>Adaptability?</a:t>
            </a:r>
          </a:p>
          <a:p>
            <a:r>
              <a:rPr lang="en-US" sz="4000" dirty="0" smtClean="0"/>
              <a:t>Time scales?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4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777" y="-148965"/>
            <a:ext cx="9793666" cy="7345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23144"/>
            <a:ext cx="66177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smtClean="0">
                <a:solidFill>
                  <a:schemeClr val="bg1"/>
                </a:solidFill>
              </a:rPr>
              <a:t>Thank you for your attention!</a:t>
            </a:r>
            <a:endParaRPr lang="en-US" sz="4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 of all beams from July 23</a:t>
            </a:r>
            <a:endParaRPr lang="en-US" dirty="0"/>
          </a:p>
        </p:txBody>
      </p:sp>
      <p:pic>
        <p:nvPicPr>
          <p:cNvPr id="4" name="Picture 3" descr="stack_beam_23-Jul-20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9353" y="1530526"/>
            <a:ext cx="7253817" cy="5440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94464" y="2741276"/>
            <a:ext cx="2474384" cy="769441"/>
          </a:xfrm>
          <a:prstGeom prst="rect">
            <a:avLst/>
          </a:prstGeom>
          <a:solidFill>
            <a:srgbClr val="FFFF00">
              <a:alpha val="90000"/>
            </a:srgbClr>
          </a:solidFill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20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Two dominant noise sources</a:t>
            </a:r>
            <a:endParaRPr lang="en-US" sz="2200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5207001" y="4064895"/>
            <a:ext cx="147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Velocity (</a:t>
            </a:r>
            <a:r>
              <a:rPr lang="en-US" dirty="0" err="1" smtClean="0"/>
              <a:t>m/s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 1.png"/>
          <p:cNvPicPr>
            <a:picLocks noGrp="1" noChangeAspect="1"/>
          </p:cNvPicPr>
          <p:nvPr>
            <p:ph idx="1"/>
          </p:nvPr>
        </p:nvPicPr>
        <p:blipFill>
          <a:blip r:embed="rId2"/>
          <a:srcRect l="-87243" r="-87243"/>
          <a:stretch>
            <a:fillRect/>
          </a:stretch>
        </p:blipFill>
        <p:spPr>
          <a:xfrm>
            <a:off x="-3561000" y="718461"/>
            <a:ext cx="11163580" cy="6139539"/>
          </a:xfrm>
        </p:spPr>
      </p:pic>
      <p:sp>
        <p:nvSpPr>
          <p:cNvPr id="3" name="TextBox 2"/>
          <p:cNvSpPr txBox="1"/>
          <p:nvPr/>
        </p:nvSpPr>
        <p:spPr>
          <a:xfrm>
            <a:off x="4106333" y="1651000"/>
            <a:ext cx="49844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Measurement of water</a:t>
            </a:r>
          </a:p>
          <a:p>
            <a:r>
              <a:rPr lang="en-US" sz="4000" dirty="0" smtClean="0"/>
              <a:t>level inside </a:t>
            </a:r>
            <a:r>
              <a:rPr lang="en-US" sz="4000" dirty="0" err="1" smtClean="0"/>
              <a:t>moulin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Seismic events: </a:t>
            </a:r>
            <a:r>
              <a:rPr lang="en-US" dirty="0" err="1" smtClean="0"/>
              <a:t>Icequakes</a:t>
            </a:r>
            <a:endParaRPr lang="en-US" dirty="0"/>
          </a:p>
        </p:txBody>
      </p:sp>
      <p:pic>
        <p:nvPicPr>
          <p:cNvPr id="4" name="Picture 3" descr="Picture 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22" y="1821550"/>
            <a:ext cx="5054600" cy="5008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4414" y="2552700"/>
            <a:ext cx="41895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Brief (&lt;0.1 seconds),</a:t>
            </a:r>
          </a:p>
          <a:p>
            <a:r>
              <a:rPr lang="en-US" sz="2400" dirty="0" smtClean="0"/>
              <a:t>  impulsive transients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Easily detectable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Englacial</a:t>
            </a:r>
            <a:r>
              <a:rPr lang="en-US" sz="2400" dirty="0" smtClean="0"/>
              <a:t> fracturing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More than 6,000 events/day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Shallow seismicity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Deep (100 </a:t>
            </a:r>
            <a:r>
              <a:rPr lang="en-US" sz="2400" dirty="0" err="1" smtClean="0"/>
              <a:t>m</a:t>
            </a:r>
            <a:r>
              <a:rPr lang="en-US" sz="2400" dirty="0" smtClean="0"/>
              <a:t>) </a:t>
            </a:r>
            <a:r>
              <a:rPr lang="en-US" sz="2400" dirty="0" err="1" smtClean="0"/>
              <a:t>icequake</a:t>
            </a:r>
            <a:r>
              <a:rPr lang="en-US" sz="2400" dirty="0" smtClean="0"/>
              <a:t> with</a:t>
            </a:r>
          </a:p>
          <a:p>
            <a:r>
              <a:rPr lang="en-US" sz="2400" dirty="0" smtClean="0"/>
              <a:t>   low-frequency coda</a:t>
            </a:r>
          </a:p>
          <a:p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Water resonance?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56" y="1600200"/>
            <a:ext cx="8720666" cy="4525963"/>
          </a:xfrm>
        </p:spPr>
        <p:txBody>
          <a:bodyPr/>
          <a:lstStyle/>
          <a:p>
            <a:r>
              <a:rPr lang="en-US" dirty="0" smtClean="0"/>
              <a:t>Normalize beam</a:t>
            </a:r>
          </a:p>
          <a:p>
            <a:r>
              <a:rPr lang="en-US" dirty="0" smtClean="0"/>
              <a:t>Detect seismic velocity changes?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0var-FOX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800" y="1370647"/>
            <a:ext cx="9601200" cy="5487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38"/>
            <a:ext cx="8229600" cy="16176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≈1 Week Fluctuations in </a:t>
            </a:r>
            <a:br>
              <a:rPr lang="en-US" dirty="0" smtClean="0"/>
            </a:br>
            <a:r>
              <a:rPr lang="en-US" dirty="0" smtClean="0"/>
              <a:t>Air Temperature, Basal Water Pressure and Ice Deformation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152900" y="6070600"/>
            <a:ext cx="965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52900" y="57404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week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8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Geometrical Interpretation of </a:t>
            </a:r>
            <a:br>
              <a:rPr lang="en-US" dirty="0" smtClean="0"/>
            </a:br>
            <a:r>
              <a:rPr lang="en-US" dirty="0" smtClean="0"/>
              <a:t>Matched Filter Processing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2763983" y="1651001"/>
          <a:ext cx="5922817" cy="1116342"/>
        </p:xfrm>
        <a:graphic>
          <a:graphicData uri="http://schemas.openxmlformats.org/presentationml/2006/ole">
            <p:oleObj spid="_x0000_s101378" name="Equation" r:id="rId3" imgW="2425700" imgH="457200" progId="Equation.3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4666" y="1622781"/>
            <a:ext cx="2592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Transformed </a:t>
            </a:r>
            <a:r>
              <a:rPr lang="en-US" sz="3200" dirty="0" err="1" smtClean="0">
                <a:solidFill>
                  <a:srgbClr val="FF0000"/>
                </a:solidFill>
              </a:rPr>
              <a:t>Wavefield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4876802" y="3421391"/>
            <a:ext cx="4267198" cy="3367637"/>
            <a:chOff x="4876802" y="3421391"/>
            <a:chExt cx="4267198" cy="3367637"/>
          </a:xfrm>
        </p:grpSpPr>
        <p:grpSp>
          <p:nvGrpSpPr>
            <p:cNvPr id="4" name="Group 8"/>
            <p:cNvGrpSpPr/>
            <p:nvPr/>
          </p:nvGrpSpPr>
          <p:grpSpPr>
            <a:xfrm>
              <a:off x="4876802" y="5205413"/>
              <a:ext cx="4035777" cy="1133651"/>
              <a:chOff x="-296333" y="3397603"/>
              <a:chExt cx="4035777" cy="1133651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804333" y="4529666"/>
                <a:ext cx="2935111" cy="158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-296333" y="3397603"/>
                <a:ext cx="2935111" cy="158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  <a:effectLst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17"/>
            <p:cNvGrpSpPr/>
            <p:nvPr/>
          </p:nvGrpSpPr>
          <p:grpSpPr>
            <a:xfrm>
              <a:off x="6420556" y="3421391"/>
              <a:ext cx="2723444" cy="3367637"/>
              <a:chOff x="6420556" y="3421391"/>
              <a:chExt cx="2723444" cy="3367637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6420556" y="3421391"/>
                <a:ext cx="4946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d</a:t>
                </a:r>
                <a:r>
                  <a:rPr lang="en-US" sz="2800" baseline="-25000" dirty="0" smtClean="0"/>
                  <a:t>2</a:t>
                </a:r>
                <a:endParaRPr lang="en-US" sz="2800" baseline="-250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649354" y="6265808"/>
                <a:ext cx="4946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d</a:t>
                </a:r>
                <a:r>
                  <a:rPr lang="en-US" sz="2800" baseline="-25000" dirty="0" smtClean="0"/>
                  <a:t>1</a:t>
                </a:r>
                <a:endParaRPr lang="en-US" sz="2800" baseline="-25000" dirty="0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rot="5400000" flipH="1" flipV="1">
                <a:off x="5788568" y="4576600"/>
                <a:ext cx="2392865" cy="11288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rot="5400000" flipH="1" flipV="1">
                <a:off x="6334050" y="4319339"/>
                <a:ext cx="2106236" cy="1933220"/>
              </a:xfrm>
              <a:prstGeom prst="straightConnector1">
                <a:avLst/>
              </a:prstGeom>
              <a:ln w="50800"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75781" name="Object 5"/>
              <p:cNvGraphicFramePr>
                <a:graphicFrameLocks noChangeAspect="1"/>
              </p:cNvGraphicFramePr>
              <p:nvPr/>
            </p:nvGraphicFramePr>
            <p:xfrm>
              <a:off x="8363657" y="4162276"/>
              <a:ext cx="279400" cy="403225"/>
            </p:xfrm>
            <a:graphic>
              <a:graphicData uri="http://schemas.openxmlformats.org/presentationml/2006/ole">
                <p:oleObj spid="_x0000_s101379" name="Equation" r:id="rId4" imgW="114300" imgH="165100" progId="Equation.3">
                  <p:embed/>
                </p:oleObj>
              </a:graphicData>
            </a:graphic>
          </p:graphicFrame>
          <p:graphicFrame>
            <p:nvGraphicFramePr>
              <p:cNvPr id="75782" name="Object 6"/>
              <p:cNvGraphicFramePr>
                <a:graphicFrameLocks noChangeAspect="1"/>
              </p:cNvGraphicFramePr>
              <p:nvPr/>
            </p:nvGraphicFramePr>
            <p:xfrm>
              <a:off x="7550150" y="3571875"/>
              <a:ext cx="279400" cy="341313"/>
            </p:xfrm>
            <a:graphic>
              <a:graphicData uri="http://schemas.openxmlformats.org/presentationml/2006/ole">
                <p:oleObj spid="_x0000_s101380" name="Equation" r:id="rId5" imgW="114300" imgH="139700" progId="Equation.3">
                  <p:embed/>
                </p:oleObj>
              </a:graphicData>
            </a:graphic>
          </p:graphicFrame>
        </p:grpSp>
      </p:grpSp>
      <p:sp>
        <p:nvSpPr>
          <p:cNvPr id="29" name="TextBox 28"/>
          <p:cNvSpPr txBox="1"/>
          <p:nvPr/>
        </p:nvSpPr>
        <p:spPr>
          <a:xfrm>
            <a:off x="193746" y="3944611"/>
            <a:ext cx="51477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Ignore phase:</a:t>
            </a:r>
          </a:p>
          <a:p>
            <a:pPr>
              <a:buFont typeface="Wingdings" pitchFamily="-106" charset="2"/>
              <a:buChar char="à"/>
            </a:pPr>
            <a:r>
              <a:rPr lang="en-US" sz="3200" dirty="0" smtClean="0">
                <a:sym typeface="Wingdings"/>
              </a:rPr>
              <a:t> Find location via</a:t>
            </a:r>
          </a:p>
          <a:p>
            <a:r>
              <a:rPr lang="en-US" sz="3200" dirty="0" smtClean="0">
                <a:sym typeface="Wingdings"/>
              </a:rPr>
              <a:t>     noise amplitudes modeling</a:t>
            </a:r>
            <a:endParaRPr lang="en-US" sz="3200" dirty="0"/>
          </a:p>
        </p:txBody>
      </p:sp>
      <p:grpSp>
        <p:nvGrpSpPr>
          <p:cNvPr id="8" name="Group 34"/>
          <p:cNvGrpSpPr/>
          <p:nvPr/>
        </p:nvGrpSpPr>
        <p:grpSpPr>
          <a:xfrm>
            <a:off x="5218046" y="1631287"/>
            <a:ext cx="3470164" cy="1136056"/>
            <a:chOff x="2539404" y="3127389"/>
            <a:chExt cx="3470164" cy="1136056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539404" y="3127389"/>
              <a:ext cx="3438064" cy="110544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571504" y="3158003"/>
              <a:ext cx="3438064" cy="1105442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>
                <a:rot lat="0" lon="21599986" rev="21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8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Geometrical Interpretation of </a:t>
            </a:r>
            <a:br>
              <a:rPr lang="en-US" dirty="0" smtClean="0"/>
            </a:br>
            <a:r>
              <a:rPr lang="en-US" dirty="0" smtClean="0"/>
              <a:t>Matched Filter Processing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2763983" y="1651001"/>
          <a:ext cx="5922817" cy="1116342"/>
        </p:xfrm>
        <a:graphic>
          <a:graphicData uri="http://schemas.openxmlformats.org/presentationml/2006/ole">
            <p:oleObj spid="_x0000_s102402" name="Equation" r:id="rId3" imgW="2425700" imgH="457200" progId="Equation.3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4666" y="1622781"/>
            <a:ext cx="2592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Transformed </a:t>
            </a:r>
            <a:r>
              <a:rPr lang="en-US" sz="3200" dirty="0" err="1" smtClean="0">
                <a:solidFill>
                  <a:srgbClr val="FF0000"/>
                </a:solidFill>
              </a:rPr>
              <a:t>Wavefield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3284" y="3612443"/>
            <a:ext cx="34938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Ignore amplitude:</a:t>
            </a:r>
          </a:p>
          <a:p>
            <a:pPr>
              <a:buFont typeface="Wingdings" pitchFamily="-106" charset="2"/>
              <a:buChar char="à"/>
            </a:pPr>
            <a:r>
              <a:rPr lang="en-US" sz="3200" dirty="0" smtClean="0">
                <a:sym typeface="Wingdings"/>
              </a:rPr>
              <a:t> Find location via</a:t>
            </a:r>
          </a:p>
          <a:p>
            <a:r>
              <a:rPr lang="en-US" sz="3200" dirty="0" smtClean="0">
                <a:sym typeface="Wingdings"/>
              </a:rPr>
              <a:t>     phase match</a:t>
            </a:r>
            <a:endParaRPr lang="en-US" sz="3200" dirty="0"/>
          </a:p>
        </p:txBody>
      </p:sp>
      <p:grpSp>
        <p:nvGrpSpPr>
          <p:cNvPr id="3" name="Group 34"/>
          <p:cNvGrpSpPr/>
          <p:nvPr/>
        </p:nvGrpSpPr>
        <p:grpSpPr>
          <a:xfrm rot="3679045">
            <a:off x="4216237" y="1585761"/>
            <a:ext cx="1202411" cy="1136056"/>
            <a:chOff x="2539404" y="3127389"/>
            <a:chExt cx="3470164" cy="1136056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539404" y="3127389"/>
              <a:ext cx="3438064" cy="110544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571504" y="3158003"/>
              <a:ext cx="3438064" cy="1105442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>
                <a:rot lat="0" lon="21599986" rev="21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6805" name="Object 5"/>
          <p:cNvGraphicFramePr>
            <a:graphicFrameLocks noChangeAspect="1"/>
          </p:cNvGraphicFramePr>
          <p:nvPr/>
        </p:nvGraphicFramePr>
        <p:xfrm>
          <a:off x="5575300" y="2949575"/>
          <a:ext cx="2416175" cy="2355850"/>
        </p:xfrm>
        <a:graphic>
          <a:graphicData uri="http://schemas.openxmlformats.org/presentationml/2006/ole">
            <p:oleObj spid="_x0000_s102403" name="Equation" r:id="rId4" imgW="927100" imgH="965200" progId="Equation.3">
              <p:embed/>
            </p:oleObj>
          </a:graphicData>
        </a:graphic>
      </p:graphicFrame>
      <p:graphicFrame>
        <p:nvGraphicFramePr>
          <p:cNvPr id="76806" name="Object 6"/>
          <p:cNvGraphicFramePr>
            <a:graphicFrameLocks noChangeAspect="1"/>
          </p:cNvGraphicFramePr>
          <p:nvPr/>
        </p:nvGraphicFramePr>
        <p:xfrm>
          <a:off x="1604608" y="5711825"/>
          <a:ext cx="5865812" cy="712788"/>
        </p:xfrm>
        <a:graphic>
          <a:graphicData uri="http://schemas.openxmlformats.org/presentationml/2006/ole">
            <p:oleObj spid="_x0000_s102404" name="Equation" r:id="rId5" imgW="2400300" imgH="292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Influence of </a:t>
            </a:r>
            <a:r>
              <a:rPr lang="en-US" dirty="0" err="1" smtClean="0"/>
              <a:t>Eigenvalues</a:t>
            </a:r>
            <a:r>
              <a:rPr lang="en-US" dirty="0" smtClean="0"/>
              <a:t> on</a:t>
            </a:r>
            <a:br>
              <a:rPr lang="en-US" dirty="0" smtClean="0"/>
            </a:br>
            <a:r>
              <a:rPr lang="en-US" dirty="0" smtClean="0"/>
              <a:t>Local Beam Maxima</a:t>
            </a:r>
            <a:endParaRPr lang="en-US" dirty="0"/>
          </a:p>
        </p:txBody>
      </p:sp>
      <p:pic>
        <p:nvPicPr>
          <p:cNvPr id="4" name="Picture 3" descr="eig_vs_ma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96" y="1357794"/>
            <a:ext cx="73152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3139" y="5329008"/>
            <a:ext cx="1473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</a:t>
            </a:r>
          </a:p>
          <a:p>
            <a:r>
              <a:rPr lang="en-US" dirty="0" smtClean="0"/>
              <a:t>EIGENVALUES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1725609" y="5652174"/>
            <a:ext cx="1047532" cy="5327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1143000"/>
          </a:xfrm>
        </p:spPr>
        <p:txBody>
          <a:bodyPr/>
          <a:lstStyle/>
          <a:p>
            <a:r>
              <a:rPr lang="en-US" dirty="0" smtClean="0"/>
              <a:t>Uncertainty in Inverted Velocity</a:t>
            </a:r>
            <a:endParaRPr lang="en-US" dirty="0"/>
          </a:p>
        </p:txBody>
      </p:sp>
      <p:pic>
        <p:nvPicPr>
          <p:cNvPr id="4" name="Picture 3" descr="uncert_vs_r_360de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56" y="1286934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75" y="-170429"/>
            <a:ext cx="8983425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Melt in Greenland’s Ablation Zone</a:t>
            </a:r>
            <a:endParaRPr lang="en-US" dirty="0"/>
          </a:p>
        </p:txBody>
      </p:sp>
      <p:pic>
        <p:nvPicPr>
          <p:cNvPr id="5" name="Picture 4" descr="greenland_lake_NASA-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75" y="1859861"/>
            <a:ext cx="5052711" cy="1771958"/>
          </a:xfrm>
          <a:prstGeom prst="rect">
            <a:avLst/>
          </a:prstGeom>
        </p:spPr>
      </p:pic>
      <p:pic>
        <p:nvPicPr>
          <p:cNvPr id="6" name="Picture 5" descr="meltwater_stream_moulin_greenla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216" y="866734"/>
            <a:ext cx="3568207" cy="549738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60575" y="3076222"/>
            <a:ext cx="4806536" cy="369332"/>
            <a:chOff x="160575" y="3076222"/>
            <a:chExt cx="4806536" cy="369332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60575" y="3417332"/>
              <a:ext cx="4806536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778003" y="3076222"/>
              <a:ext cx="1602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kilometer scale</a:t>
              </a:r>
              <a:endParaRPr lang="en-US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2650" y="4055791"/>
            <a:ext cx="4025900" cy="1569660"/>
          </a:xfrm>
          <a:prstGeom prst="rect">
            <a:avLst/>
          </a:prstGeom>
          <a:solidFill>
            <a:srgbClr val="FFFF00">
              <a:alpha val="90000"/>
            </a:srgbClr>
          </a:solidFill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Supraglacial</a:t>
            </a:r>
            <a:r>
              <a:rPr lang="en-US" sz="2400" dirty="0" smtClean="0"/>
              <a:t> lakes/streams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Connection with glacier bed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Moulins</a:t>
            </a:r>
            <a:endParaRPr lang="en-US" sz="2400" dirty="0" smtClean="0"/>
          </a:p>
          <a:p>
            <a:pPr lvl="1"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Hydrofracturing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1143000"/>
          </a:xfrm>
        </p:spPr>
        <p:txBody>
          <a:bodyPr/>
          <a:lstStyle/>
          <a:p>
            <a:r>
              <a:rPr lang="en-US" dirty="0" smtClean="0"/>
              <a:t>Uncertainty in Inverted Velocity</a:t>
            </a:r>
            <a:endParaRPr lang="en-US" dirty="0"/>
          </a:p>
        </p:txBody>
      </p:sp>
      <p:pic>
        <p:nvPicPr>
          <p:cNvPr id="4" name="Picture 3" descr="uncert_vs_r_360de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56" y="1286934"/>
            <a:ext cx="7315200" cy="5486400"/>
          </a:xfrm>
          <a:prstGeom prst="rect">
            <a:avLst/>
          </a:prstGeom>
        </p:spPr>
      </p:pic>
      <p:pic>
        <p:nvPicPr>
          <p:cNvPr id="5" name="Picture 4" descr="uncert_vs_r_45d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56" y="1286934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ill_equipm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95711" cy="6916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3_7_v2000_d23_21_idc3_eig-2_5_pr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237" y="2279600"/>
            <a:ext cx="3713576" cy="3450931"/>
          </a:xfrm>
          <a:prstGeom prst="rect">
            <a:avLst/>
          </a:prstGeom>
        </p:spPr>
      </p:pic>
      <p:pic>
        <p:nvPicPr>
          <p:cNvPr id="5" name="Picture 4" descr="f3_7_v2200_d23_21_idc3_eig-2_4_pr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699" y="2342506"/>
            <a:ext cx="3645883" cy="3388026"/>
          </a:xfrm>
          <a:prstGeom prst="rect">
            <a:avLst/>
          </a:prstGeom>
        </p:spPr>
      </p:pic>
      <p:pic>
        <p:nvPicPr>
          <p:cNvPr id="4" name="Picture 3" descr="f3_7_v1800_d23_21_idc3_eig-2_3_pr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7573" y="2285288"/>
            <a:ext cx="3707457" cy="34452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742946"/>
            <a:ext cx="1491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 smtClean="0"/>
              <a:t>Eigenvalue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74407" y="1742946"/>
            <a:ext cx="1491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Eigenvalue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94854" y="1742946"/>
            <a:ext cx="1491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Eigenvalue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6055" y="0"/>
            <a:ext cx="8881886" cy="8792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Location Results with Specific </a:t>
            </a:r>
            <a:r>
              <a:rPr lang="en-US" dirty="0" err="1" smtClean="0"/>
              <a:t>Eigenvalues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Singular Value Decomposition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100439" y="2182372"/>
          <a:ext cx="4311766" cy="786606"/>
        </p:xfrm>
        <a:graphic>
          <a:graphicData uri="http://schemas.openxmlformats.org/presentationml/2006/ole">
            <p:oleObj spid="_x0000_s54274" name="Equation" r:id="rId3" imgW="1879600" imgH="342900" progId="Equation.3">
              <p:embed/>
            </p:oleObj>
          </a:graphicData>
        </a:graphic>
      </p:graphicFrame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457200" y="4820444"/>
          <a:ext cx="7134225" cy="725487"/>
        </p:xfrm>
        <a:graphic>
          <a:graphicData uri="http://schemas.openxmlformats.org/presentationml/2006/ole">
            <p:oleObj spid="_x0000_s54276" name="Equation" r:id="rId4" imgW="2247900" imgH="228600" progId="Equation.3">
              <p:embed/>
            </p:oleObj>
          </a:graphicData>
        </a:graphic>
      </p:graphicFrame>
      <p:grpSp>
        <p:nvGrpSpPr>
          <p:cNvPr id="3" name="Group 10"/>
          <p:cNvGrpSpPr/>
          <p:nvPr/>
        </p:nvGrpSpPr>
        <p:grpSpPr>
          <a:xfrm>
            <a:off x="457200" y="3436583"/>
            <a:ext cx="8495002" cy="685075"/>
            <a:chOff x="457200" y="3436583"/>
            <a:chExt cx="8495002" cy="685075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457200" y="3436583"/>
            <a:ext cx="2780595" cy="685075"/>
          </p:xfrm>
          <a:graphic>
            <a:graphicData uri="http://schemas.openxmlformats.org/presentationml/2006/ole">
              <p:oleObj spid="_x0000_s54275" name="Equation" r:id="rId5" imgW="876300" imgH="215900" progId="Equation.3">
                <p:embed/>
              </p:oleObj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3802235" y="3441890"/>
              <a:ext cx="514996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Singular Value Decomposition</a:t>
              </a:r>
              <a:endParaRPr lang="en-US" sz="3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8813" y="5737002"/>
            <a:ext cx="85457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Separate </a:t>
            </a:r>
            <a:r>
              <a:rPr lang="en-US" sz="3200" dirty="0" err="1" smtClean="0"/>
              <a:t>eigenvalues</a:t>
            </a:r>
            <a:r>
              <a:rPr lang="en-US" sz="3200" dirty="0" smtClean="0"/>
              <a:t> </a:t>
            </a:r>
            <a:r>
              <a:rPr lang="en-US" sz="3200" dirty="0" err="1" smtClean="0">
                <a:latin typeface="Wingdings"/>
                <a:ea typeface="Wingdings"/>
                <a:cs typeface="Wingdings"/>
              </a:rPr>
              <a:t></a:t>
            </a:r>
            <a:r>
              <a:rPr lang="en-US" sz="3200" dirty="0" smtClean="0"/>
              <a:t> separate noise sources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rtoon-helicopter-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260" y="3429814"/>
            <a:ext cx="2005138" cy="1113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Coherent vs. Incoherent Noise</a:t>
            </a:r>
            <a:endParaRPr lang="en-US" dirty="0"/>
          </a:p>
        </p:txBody>
      </p:sp>
      <p:pic>
        <p:nvPicPr>
          <p:cNvPr id="4" name="Picture 3" descr="hik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447" y="3372554"/>
            <a:ext cx="644407" cy="1016000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>
            <a:off x="1753786" y="4005660"/>
            <a:ext cx="673325" cy="58045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84668" y="4388554"/>
            <a:ext cx="9341556" cy="2667002"/>
          </a:xfrm>
          <a:prstGeom prst="rect">
            <a:avLst/>
          </a:prstGeom>
          <a:gradFill flip="none" rotWithShape="1">
            <a:gsLst>
              <a:gs pos="88000">
                <a:schemeClr val="tx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6195683" y="3753557"/>
            <a:ext cx="965764" cy="83255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ik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111" y="3854596"/>
            <a:ext cx="338667" cy="53395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555" y="6220559"/>
            <a:ext cx="38771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www.picideas.net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www.how-to-draw-funny-cartoons.com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Ice Sheet Dynamics vs. Surface Melt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27100" y="1986757"/>
            <a:ext cx="7479586" cy="4260112"/>
            <a:chOff x="0" y="4037380"/>
            <a:chExt cx="4719280" cy="2687938"/>
          </a:xfrm>
        </p:grpSpPr>
        <p:pic>
          <p:nvPicPr>
            <p:cNvPr id="5" name="Picture 4" descr="Zwally2002-sketch-water-color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037380"/>
              <a:ext cx="4719280" cy="268793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1662" y="6488668"/>
              <a:ext cx="2006754" cy="233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Zwally</a:t>
              </a:r>
              <a:r>
                <a:rPr lang="en-US" dirty="0" smtClean="0"/>
                <a:t> et al., 2002</a:t>
              </a:r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168444" y="1665111"/>
            <a:ext cx="1470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Ablation zone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565111"/>
            <a:ext cx="197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Accumulation zone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876778" y="1986757"/>
            <a:ext cx="859742" cy="70846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6618112" y="1986757"/>
            <a:ext cx="928833" cy="89191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231444" y="4797778"/>
            <a:ext cx="3753556" cy="1074024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83844" y="3962408"/>
            <a:ext cx="3753556" cy="1074024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99090" y="5036432"/>
            <a:ext cx="7075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</a:rPr>
              <a:t>?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10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Real-Time Observations of Greenland’s Under-Ice Environment</a:t>
            </a:r>
            <a:br>
              <a:rPr lang="en-US" i="1" dirty="0" smtClean="0"/>
            </a:br>
            <a:r>
              <a:rPr lang="en-US" dirty="0" smtClean="0">
                <a:solidFill>
                  <a:srgbClr val="008000"/>
                </a:solidFill>
              </a:rPr>
              <a:t>ROGUE PROJECT</a:t>
            </a:r>
            <a:endParaRPr lang="en-US" i="1" dirty="0">
              <a:solidFill>
                <a:srgbClr val="008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51307" y="2285514"/>
            <a:ext cx="6020307" cy="4020644"/>
            <a:chOff x="457201" y="1905854"/>
            <a:chExt cx="5100397" cy="3406285"/>
          </a:xfrm>
        </p:grpSpPr>
        <p:grpSp>
          <p:nvGrpSpPr>
            <p:cNvPr id="4" name="Group 3"/>
            <p:cNvGrpSpPr/>
            <p:nvPr/>
          </p:nvGrpSpPr>
          <p:grpSpPr>
            <a:xfrm>
              <a:off x="457201" y="2519731"/>
              <a:ext cx="4719279" cy="2792408"/>
              <a:chOff x="1" y="4037380"/>
              <a:chExt cx="4719279" cy="2792408"/>
            </a:xfrm>
          </p:grpSpPr>
          <p:pic>
            <p:nvPicPr>
              <p:cNvPr id="5" name="Picture 4" descr="Zwally2002-sketch-water-color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" y="4037380"/>
                <a:ext cx="4719279" cy="2687938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63016" y="6516890"/>
                <a:ext cx="3787251" cy="312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Zwally</a:t>
                </a:r>
                <a:r>
                  <a:rPr lang="en-US" dirty="0" smtClean="0"/>
                  <a:t> et al., 2002; </a:t>
                </a:r>
                <a:r>
                  <a:rPr lang="en-US" dirty="0" err="1" smtClean="0"/>
                  <a:t>shuttershock.com</a:t>
                </a:r>
                <a:endParaRPr lang="en-US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327150" y="1905854"/>
              <a:ext cx="4230448" cy="1916848"/>
              <a:chOff x="869950" y="3423503"/>
              <a:chExt cx="4230448" cy="191684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rot="5400000">
                <a:off x="1948114" y="4335711"/>
                <a:ext cx="1323476" cy="68580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2747603" y="3423503"/>
                <a:ext cx="1445453" cy="547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Moulin water</a:t>
                </a:r>
              </a:p>
              <a:p>
                <a:r>
                  <a:rPr lang="en-US" dirty="0" smtClean="0"/>
                  <a:t>level</a:t>
                </a:r>
                <a:endParaRPr lang="en-US" dirty="0"/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>
                <a:off x="3590925" y="4386207"/>
                <a:ext cx="222250" cy="191595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590925" y="4069833"/>
                <a:ext cx="1509473" cy="312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Seismometers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69950" y="4016875"/>
                <a:ext cx="627170" cy="312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Melt</a:t>
                </a:r>
                <a:endParaRPr lang="en-US" dirty="0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1409700" y="4267200"/>
                <a:ext cx="857250" cy="4826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Connector 13"/>
            <p:cNvCxnSpPr/>
            <p:nvPr/>
          </p:nvCxnSpPr>
          <p:spPr>
            <a:xfrm rot="5400000">
              <a:off x="2987679" y="4041776"/>
              <a:ext cx="103505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Picture 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6326" y="2863164"/>
              <a:ext cx="442224" cy="655532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 rot="10800000">
              <a:off x="3541034" y="4330701"/>
              <a:ext cx="808717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5358025" y="3648003"/>
            <a:ext cx="3644859" cy="3045628"/>
          </a:xfrm>
          <a:prstGeom prst="rect">
            <a:avLst/>
          </a:prstGeom>
          <a:solidFill>
            <a:srgbClr val="FFFF00">
              <a:alpha val="90000"/>
            </a:srgbClr>
          </a:solidFill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norm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In-situ monitoring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Deep drilling 2011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Subglacial</a:t>
            </a:r>
            <a:r>
              <a:rPr lang="en-US" sz="2000" dirty="0" smtClean="0"/>
              <a:t> water pressure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Borehole deformation,</a:t>
            </a:r>
          </a:p>
          <a:p>
            <a:pPr lvl="1"/>
            <a:r>
              <a:rPr lang="en-US" sz="2000" dirty="0" smtClean="0"/>
              <a:t>  temperature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Moulin water pressure 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Surface melt, stream evolution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GPS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Seismic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Seismological Experiment</a:t>
            </a:r>
          </a:p>
          <a:p>
            <a:r>
              <a:rPr lang="en-US" dirty="0" smtClean="0"/>
              <a:t>Moulin tremor (</a:t>
            </a:r>
            <a:r>
              <a:rPr lang="en-US" dirty="0" err="1" smtClean="0"/>
              <a:t>Röösli</a:t>
            </a:r>
            <a:r>
              <a:rPr lang="en-US" dirty="0" smtClean="0"/>
              <a:t> et al., in preparation)</a:t>
            </a:r>
          </a:p>
          <a:p>
            <a:r>
              <a:rPr lang="en-US" dirty="0" smtClean="0"/>
              <a:t>Investigating coherent seismic noise</a:t>
            </a:r>
          </a:p>
          <a:p>
            <a:pPr lvl="1"/>
            <a:r>
              <a:rPr lang="en-US" dirty="0" smtClean="0"/>
              <a:t>Matched filter processing</a:t>
            </a:r>
          </a:p>
          <a:p>
            <a:pPr lvl="1"/>
            <a:r>
              <a:rPr lang="en-US" dirty="0" smtClean="0"/>
              <a:t>Noise source identification and characterization</a:t>
            </a:r>
          </a:p>
          <a:p>
            <a:r>
              <a:rPr lang="en-US" dirty="0" smtClean="0"/>
              <a:t>Scientific scope of future research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 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4" y="1827116"/>
            <a:ext cx="2216969" cy="30908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664" y="73279"/>
            <a:ext cx="479704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 smtClean="0"/>
              <a:t>Seismic Monitoring</a:t>
            </a:r>
            <a:endParaRPr lang="en-US" sz="4600" dirty="0"/>
          </a:p>
        </p:txBody>
      </p:sp>
      <p:pic>
        <p:nvPicPr>
          <p:cNvPr id="7" name="Picture 6" descr="Map_Overview_Fabian_mitLabel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13572" y="1"/>
            <a:ext cx="10259799" cy="72531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5032" y="42338"/>
            <a:ext cx="3483747" cy="3970318"/>
          </a:xfrm>
          <a:prstGeom prst="rect">
            <a:avLst/>
          </a:prstGeom>
          <a:solidFill>
            <a:srgbClr val="FFFF00">
              <a:alpha val="90000"/>
            </a:srgbClr>
          </a:solidFill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/>
              <a:t>GOALS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Investigate hydraulic</a:t>
            </a:r>
          </a:p>
          <a:p>
            <a:r>
              <a:rPr lang="en-US" sz="2000" dirty="0" smtClean="0"/>
              <a:t>  processes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Supplement to glaciological </a:t>
            </a:r>
          </a:p>
          <a:p>
            <a:r>
              <a:rPr lang="en-US" sz="2000" dirty="0" smtClean="0"/>
              <a:t>  point-measurements 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Techniques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Event-based monitoring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 Stick-slip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Hydrofracturing</a:t>
            </a:r>
            <a:endParaRPr lang="en-US" sz="2000" dirty="0" smtClean="0"/>
          </a:p>
          <a:p>
            <a:pPr lvl="1">
              <a:buFont typeface="Arial"/>
              <a:buChar char="•"/>
            </a:pPr>
            <a:r>
              <a:rPr lang="en-US" sz="2000" dirty="0" smtClean="0"/>
              <a:t> Noise-based monitoring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Englacial</a:t>
            </a:r>
            <a:r>
              <a:rPr lang="en-US" sz="2000" dirty="0" smtClean="0"/>
              <a:t> water flow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 Tomography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05032" y="4332112"/>
            <a:ext cx="3483747" cy="2431435"/>
          </a:xfrm>
          <a:prstGeom prst="rect">
            <a:avLst/>
          </a:prstGeom>
          <a:solidFill>
            <a:srgbClr val="FFFF00">
              <a:alpha val="90000"/>
            </a:srgbClr>
          </a:solidFill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/>
              <a:t>IMPLEMENTATION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Seismic network in 2011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1.5 months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17 seismometer network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12 near-surface 1Hz seism.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3 borehole seism. (150-250m)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2 co-located broadband seism.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tallation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287" y="0"/>
            <a:ext cx="9538709" cy="7662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5068</TotalTime>
  <Words>1036</Words>
  <Application>Microsoft Macintosh PowerPoint</Application>
  <PresentationFormat>On-screen Show (4:3)</PresentationFormat>
  <Paragraphs>224</Paragraphs>
  <Slides>44</Slides>
  <Notes>2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Equation</vt:lpstr>
      <vt:lpstr>Characterizing Seismic Noise Sources in the Ablation Zone of the Greenland Ice Sheet</vt:lpstr>
      <vt:lpstr>Greenland’s Contribution  to Global Sea Level Rise</vt:lpstr>
      <vt:lpstr>Mass Loss of the Greenland Ice Sheet</vt:lpstr>
      <vt:lpstr>Melt in Greenland’s Ablation Zone</vt:lpstr>
      <vt:lpstr>Ice Sheet Dynamics vs. Surface Melt </vt:lpstr>
      <vt:lpstr>Real-Time Observations of Greenland’s Under-Ice Environment ROGUE PROJECT</vt:lpstr>
      <vt:lpstr>Overview</vt:lpstr>
      <vt:lpstr>Slide 8</vt:lpstr>
      <vt:lpstr>Slide 9</vt:lpstr>
      <vt:lpstr>Slide 10</vt:lpstr>
      <vt:lpstr>Seismic events: Moulin tremors</vt:lpstr>
      <vt:lpstr>Slide 12</vt:lpstr>
      <vt:lpstr>Examples of Seismic Noise Sources in Glaciers</vt:lpstr>
      <vt:lpstr>Seismic Noise (3-7Hz): Sustained Seismic Sources Within the Ice Sheet</vt:lpstr>
      <vt:lpstr>Cross-Correlation with Station FX08</vt:lpstr>
      <vt:lpstr>Cross-Correlation with Station FX08</vt:lpstr>
      <vt:lpstr>Location of Noise Sources: Matched Filter Processing</vt:lpstr>
      <vt:lpstr>Location of Noise Sources: Matched Filter Processing</vt:lpstr>
      <vt:lpstr>Noise Source Location: 3-7 Hz</vt:lpstr>
      <vt:lpstr>Beamforming for July 23</vt:lpstr>
      <vt:lpstr>Now that we found two noise sources, what can we say about them?</vt:lpstr>
      <vt:lpstr>Seicmic Velocity Distribution</vt:lpstr>
      <vt:lpstr>Seismic Velocity Fluctuations</vt:lpstr>
      <vt:lpstr>Seismic Velocity Fluctuations</vt:lpstr>
      <vt:lpstr>Source Discrimination:  Singular Value Decomposition</vt:lpstr>
      <vt:lpstr>Location Results with Specific Eigenvalues</vt:lpstr>
      <vt:lpstr>Summary: Technical</vt:lpstr>
      <vt:lpstr>Summary: Scientific</vt:lpstr>
      <vt:lpstr>Outlook</vt:lpstr>
      <vt:lpstr>Slide 30</vt:lpstr>
      <vt:lpstr>Stack of all beams from July 23</vt:lpstr>
      <vt:lpstr>Slide 32</vt:lpstr>
      <vt:lpstr>Seismic events: Icequakes</vt:lpstr>
      <vt:lpstr>Technical Questions</vt:lpstr>
      <vt:lpstr>≈1 Week Fluctuations in  Air Temperature, Basal Water Pressure and Ice Deformation</vt:lpstr>
      <vt:lpstr>Geometrical Interpretation of  Matched Filter Processing</vt:lpstr>
      <vt:lpstr>Geometrical Interpretation of  Matched Filter Processing</vt:lpstr>
      <vt:lpstr>Influence of Eigenvalues on Local Beam Maxima</vt:lpstr>
      <vt:lpstr>Uncertainty in Inverted Velocity</vt:lpstr>
      <vt:lpstr>Uncertainty in Inverted Velocity</vt:lpstr>
      <vt:lpstr>Slide 41</vt:lpstr>
      <vt:lpstr>Location Results with Specific Eigenvalues</vt:lpstr>
      <vt:lpstr>Singular Value Decomposition</vt:lpstr>
      <vt:lpstr>Coherent vs. Incoherent Noise</vt:lpstr>
    </vt:vector>
  </TitlesOfParts>
  <Company>ETH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dummy</dc:creator>
  <cp:lastModifiedBy>dummy</cp:lastModifiedBy>
  <cp:revision>49</cp:revision>
  <dcterms:created xsi:type="dcterms:W3CDTF">2013-05-21T07:17:35Z</dcterms:created>
  <dcterms:modified xsi:type="dcterms:W3CDTF">2013-05-21T08:21:09Z</dcterms:modified>
</cp:coreProperties>
</file>